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EAFF"/>
    <a:srgbClr val="F9EDFF"/>
    <a:srgbClr val="F2F6FF"/>
    <a:srgbClr val="D1C2FF"/>
    <a:srgbClr val="2D1A6B"/>
    <a:srgbClr val="B39AFF"/>
    <a:srgbClr val="7955AC"/>
    <a:srgbClr val="942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07"/>
    <p:restoredTop sz="94719"/>
  </p:normalViewPr>
  <p:slideViewPr>
    <p:cSldViewPr snapToGrid="0">
      <p:cViewPr>
        <p:scale>
          <a:sx n="30" d="100"/>
          <a:sy n="30" d="100"/>
        </p:scale>
        <p:origin x="10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BA0D93-86DD-3340-A21E-07DA5AD6201A}" type="datetimeFigureOut">
              <a:rPr lang="en-US" smtClean="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318667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A0D93-86DD-3340-A21E-07DA5AD6201A}" type="datetimeFigureOut">
              <a:rPr lang="en-US" smtClean="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145706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A0D93-86DD-3340-A21E-07DA5AD6201A}" type="datetimeFigureOut">
              <a:rPr lang="en-US" smtClean="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58694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BA0D93-86DD-3340-A21E-07DA5AD6201A}" type="datetimeFigureOut">
              <a:rPr lang="en-US" smtClean="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44509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BA0D93-86DD-3340-A21E-07DA5AD6201A}" type="datetimeFigureOut">
              <a:rPr lang="en-US" smtClean="0"/>
              <a:t>5/22/24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2374900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BA0D93-86DD-3340-A21E-07DA5AD6201A}" type="datetimeFigureOut">
              <a:rPr lang="en-US" smtClean="0"/>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1287377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BA0D93-86DD-3340-A21E-07DA5AD6201A}" type="datetimeFigureOut">
              <a:rPr lang="en-US" smtClean="0"/>
              <a:t>5/22/24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913986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A0D93-86DD-3340-A21E-07DA5AD6201A}" type="datetimeFigureOut">
              <a:rPr lang="en-US" smtClean="0"/>
              <a:t>5/22/24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118086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BA0D93-86DD-3340-A21E-07DA5AD6201A}" type="datetimeFigureOut">
              <a:rPr lang="en-US" smtClean="0"/>
              <a:t>5/22/24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423381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7BA0D93-86DD-3340-A21E-07DA5AD6201A}" type="datetimeFigureOut">
              <a:rPr lang="en-US" smtClean="0"/>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405464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D7BA0D93-86DD-3340-A21E-07DA5AD6201A}" type="datetimeFigureOut">
              <a:rPr lang="en-US" smtClean="0"/>
              <a:t>5/22/24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47C13-D552-7847-80E2-D3FA7C8636AF}" type="slidenum">
              <a:rPr lang="en-US" smtClean="0"/>
              <a:t>‹#›</a:t>
            </a:fld>
            <a:endParaRPr lang="en-US"/>
          </a:p>
        </p:txBody>
      </p:sp>
    </p:spTree>
    <p:extLst>
      <p:ext uri="{BB962C8B-B14F-4D97-AF65-F5344CB8AC3E}">
        <p14:creationId xmlns:p14="http://schemas.microsoft.com/office/powerpoint/2010/main" val="299852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82000"/>
                  </a:schemeClr>
                </a:solidFill>
              </a:defRPr>
            </a:lvl1pPr>
          </a:lstStyle>
          <a:p>
            <a:fld id="{D7BA0D93-86DD-3340-A21E-07DA5AD6201A}" type="datetimeFigureOut">
              <a:rPr lang="en-US" smtClean="0"/>
              <a:t>5/22/24</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82000"/>
                  </a:schemeClr>
                </a:solidFill>
              </a:defRPr>
            </a:lvl1pPr>
          </a:lstStyle>
          <a:p>
            <a:fld id="{0B247C13-D552-7847-80E2-D3FA7C8636AF}" type="slidenum">
              <a:rPr lang="en-US" smtClean="0"/>
              <a:t>‹#›</a:t>
            </a:fld>
            <a:endParaRPr lang="en-US"/>
          </a:p>
        </p:txBody>
      </p:sp>
    </p:spTree>
    <p:extLst>
      <p:ext uri="{BB962C8B-B14F-4D97-AF65-F5344CB8AC3E}">
        <p14:creationId xmlns:p14="http://schemas.microsoft.com/office/powerpoint/2010/main" val="692407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PERS.co | Android wallpaper | vy67-circle-blue-purple-simple -pattern-background">
            <a:extLst>
              <a:ext uri="{FF2B5EF4-FFF2-40B4-BE49-F238E27FC236}">
                <a16:creationId xmlns:a16="http://schemas.microsoft.com/office/drawing/2014/main" id="{C4E15861-2ABF-E7D3-3348-EDFC17BCE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37490400" cy="374904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 Same Side Corner Rectangle 6">
            <a:extLst>
              <a:ext uri="{FF2B5EF4-FFF2-40B4-BE49-F238E27FC236}">
                <a16:creationId xmlns:a16="http://schemas.microsoft.com/office/drawing/2014/main" id="{F88C9669-4CE1-C47B-0201-EF1880C1D5D5}"/>
              </a:ext>
            </a:extLst>
          </p:cNvPr>
          <p:cNvSpPr/>
          <p:nvPr/>
        </p:nvSpPr>
        <p:spPr>
          <a:xfrm rot="10800000">
            <a:off x="457200" y="457200"/>
            <a:ext cx="37490400" cy="5943600"/>
          </a:xfrm>
          <a:prstGeom prst="round2SameRect">
            <a:avLst>
              <a:gd name="adj1" fmla="val 10074"/>
              <a:gd name="adj2" fmla="val 0"/>
            </a:avLst>
          </a:prstGeom>
          <a:solidFill>
            <a:srgbClr val="D1C2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4A9A4D3-11A5-FC6C-09F5-8592D771BD67}"/>
              </a:ext>
            </a:extLst>
          </p:cNvPr>
          <p:cNvSpPr txBox="1"/>
          <p:nvPr/>
        </p:nvSpPr>
        <p:spPr>
          <a:xfrm>
            <a:off x="9577137" y="2087940"/>
            <a:ext cx="19250526" cy="1569660"/>
          </a:xfrm>
          <a:prstGeom prst="rect">
            <a:avLst/>
          </a:prstGeom>
          <a:noFill/>
        </p:spPr>
        <p:txBody>
          <a:bodyPr wrap="square" rtlCol="0" anchor="ctr">
            <a:spAutoFit/>
          </a:bodyPr>
          <a:lstStyle/>
          <a:p>
            <a:pPr algn="ctr"/>
            <a:r>
              <a:rPr lang="en-US" sz="9600" b="1" dirty="0">
                <a:solidFill>
                  <a:srgbClr val="2D1A6B"/>
                </a:solidFill>
                <a:latin typeface="Calibri" panose="020F0502020204030204" pitchFamily="34" charset="0"/>
                <a:cs typeface="Calibri" panose="020F0502020204030204" pitchFamily="34" charset="0"/>
              </a:rPr>
              <a:t>Poster Title</a:t>
            </a:r>
          </a:p>
        </p:txBody>
      </p:sp>
      <p:sp>
        <p:nvSpPr>
          <p:cNvPr id="6" name="TextBox 5">
            <a:extLst>
              <a:ext uri="{FF2B5EF4-FFF2-40B4-BE49-F238E27FC236}">
                <a16:creationId xmlns:a16="http://schemas.microsoft.com/office/drawing/2014/main" id="{1BE58D36-CCC8-3173-D906-2E2045EC968D}"/>
              </a:ext>
            </a:extLst>
          </p:cNvPr>
          <p:cNvSpPr txBox="1"/>
          <p:nvPr/>
        </p:nvSpPr>
        <p:spPr>
          <a:xfrm>
            <a:off x="9577137" y="3450286"/>
            <a:ext cx="19250526" cy="2123658"/>
          </a:xfrm>
          <a:prstGeom prst="rect">
            <a:avLst/>
          </a:prstGeom>
          <a:noFill/>
        </p:spPr>
        <p:txBody>
          <a:bodyPr wrap="square" rtlCol="0" anchor="ctr">
            <a:spAutoFit/>
          </a:bodyPr>
          <a:lstStyle/>
          <a:p>
            <a:pPr algn="ctr"/>
            <a:r>
              <a:rPr lang="en-US" sz="7200" dirty="0">
                <a:solidFill>
                  <a:srgbClr val="2D1A6B"/>
                </a:solidFill>
                <a:latin typeface="Calibri" panose="020F0502020204030204" pitchFamily="34" charset="0"/>
                <a:cs typeface="Calibri" panose="020F0502020204030204" pitchFamily="34" charset="0"/>
              </a:rPr>
              <a:t>Authors</a:t>
            </a:r>
            <a:r>
              <a:rPr lang="en-US" sz="7200" baseline="30000" dirty="0">
                <a:solidFill>
                  <a:srgbClr val="2D1A6B"/>
                </a:solidFill>
                <a:latin typeface="Calibri" panose="020F0502020204030204" pitchFamily="34" charset="0"/>
                <a:cs typeface="Calibri" panose="020F0502020204030204" pitchFamily="34" charset="0"/>
              </a:rPr>
              <a:t>1</a:t>
            </a:r>
            <a:endParaRPr lang="en-US" sz="7200" dirty="0">
              <a:solidFill>
                <a:srgbClr val="2D1A6B"/>
              </a:solidFill>
              <a:latin typeface="Calibri" panose="020F0502020204030204" pitchFamily="34" charset="0"/>
              <a:cs typeface="Calibri" panose="020F0502020204030204" pitchFamily="34" charset="0"/>
            </a:endParaRPr>
          </a:p>
          <a:p>
            <a:pPr algn="ctr"/>
            <a:r>
              <a:rPr lang="en-US" sz="6000" baseline="30000" dirty="0">
                <a:solidFill>
                  <a:srgbClr val="2D1A6B"/>
                </a:solidFill>
                <a:latin typeface="Calibri" panose="020F0502020204030204" pitchFamily="34" charset="0"/>
                <a:cs typeface="Calibri" panose="020F0502020204030204" pitchFamily="34" charset="0"/>
              </a:rPr>
              <a:t>1</a:t>
            </a:r>
            <a:r>
              <a:rPr lang="en-US" sz="6000" dirty="0">
                <a:solidFill>
                  <a:srgbClr val="2D1A6B"/>
                </a:solidFill>
                <a:latin typeface="Calibri" panose="020F0502020204030204" pitchFamily="34" charset="0"/>
                <a:cs typeface="Calibri" panose="020F0502020204030204" pitchFamily="34" charset="0"/>
              </a:rPr>
              <a:t>Affiliations</a:t>
            </a:r>
          </a:p>
        </p:txBody>
      </p:sp>
      <p:sp>
        <p:nvSpPr>
          <p:cNvPr id="8" name="Rounded Rectangle 7">
            <a:extLst>
              <a:ext uri="{FF2B5EF4-FFF2-40B4-BE49-F238E27FC236}">
                <a16:creationId xmlns:a16="http://schemas.microsoft.com/office/drawing/2014/main" id="{178E4D95-AED5-2F1B-9B98-B943BDB7A760}"/>
              </a:ext>
            </a:extLst>
          </p:cNvPr>
          <p:cNvSpPr/>
          <p:nvPr/>
        </p:nvSpPr>
        <p:spPr>
          <a:xfrm>
            <a:off x="914400" y="6858000"/>
            <a:ext cx="14173200" cy="12801600"/>
          </a:xfrm>
          <a:prstGeom prst="roundRect">
            <a:avLst>
              <a:gd name="adj" fmla="val 6439"/>
            </a:avLst>
          </a:prstGeom>
          <a:solidFill>
            <a:srgbClr val="ECE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C68ECED8-898E-C484-6799-56303E260DDD}"/>
              </a:ext>
            </a:extLst>
          </p:cNvPr>
          <p:cNvSpPr/>
          <p:nvPr/>
        </p:nvSpPr>
        <p:spPr>
          <a:xfrm>
            <a:off x="15544800" y="6858000"/>
            <a:ext cx="21945600" cy="12801600"/>
          </a:xfrm>
          <a:prstGeom prst="roundRect">
            <a:avLst>
              <a:gd name="adj" fmla="val 6439"/>
            </a:avLst>
          </a:prstGeom>
          <a:solidFill>
            <a:srgbClr val="ECE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B576222F-25D9-AEEB-1A99-E77EF321DA1A}"/>
              </a:ext>
            </a:extLst>
          </p:cNvPr>
          <p:cNvSpPr/>
          <p:nvPr/>
        </p:nvSpPr>
        <p:spPr>
          <a:xfrm>
            <a:off x="916692" y="20116800"/>
            <a:ext cx="25600908" cy="17373600"/>
          </a:xfrm>
          <a:prstGeom prst="roundRect">
            <a:avLst>
              <a:gd name="adj" fmla="val 6439"/>
            </a:avLst>
          </a:prstGeom>
          <a:solidFill>
            <a:srgbClr val="ECE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6D46CB2E-367B-48FA-DB71-01E80B7E6E33}"/>
              </a:ext>
            </a:extLst>
          </p:cNvPr>
          <p:cNvSpPr/>
          <p:nvPr/>
        </p:nvSpPr>
        <p:spPr>
          <a:xfrm>
            <a:off x="26977092" y="20116800"/>
            <a:ext cx="10515600" cy="12801600"/>
          </a:xfrm>
          <a:prstGeom prst="roundRect">
            <a:avLst>
              <a:gd name="adj" fmla="val 6439"/>
            </a:avLst>
          </a:prstGeom>
          <a:solidFill>
            <a:srgbClr val="ECE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a:extLst>
              <a:ext uri="{FF2B5EF4-FFF2-40B4-BE49-F238E27FC236}">
                <a16:creationId xmlns:a16="http://schemas.microsoft.com/office/drawing/2014/main" id="{03F1C886-7D18-857C-D04A-C180148B3850}"/>
              </a:ext>
            </a:extLst>
          </p:cNvPr>
          <p:cNvSpPr/>
          <p:nvPr/>
        </p:nvSpPr>
        <p:spPr>
          <a:xfrm>
            <a:off x="26977092" y="33375600"/>
            <a:ext cx="10515600" cy="4114800"/>
          </a:xfrm>
          <a:prstGeom prst="roundRect">
            <a:avLst>
              <a:gd name="adj" fmla="val 13846"/>
            </a:avLst>
          </a:prstGeom>
          <a:solidFill>
            <a:srgbClr val="ECEA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C3DDB6E-F9AC-7484-1FF9-822F44DFF42B}"/>
              </a:ext>
            </a:extLst>
          </p:cNvPr>
          <p:cNvSpPr txBox="1"/>
          <p:nvPr/>
        </p:nvSpPr>
        <p:spPr>
          <a:xfrm>
            <a:off x="914400" y="7315199"/>
            <a:ext cx="14173200" cy="1143000"/>
          </a:xfrm>
          <a:prstGeom prst="rect">
            <a:avLst/>
          </a:prstGeom>
          <a:noFill/>
        </p:spPr>
        <p:txBody>
          <a:bodyPr wrap="square" rtlCol="0" anchor="ctr">
            <a:spAutoFit/>
          </a:bodyPr>
          <a:lstStyle/>
          <a:p>
            <a:pPr algn="ctr"/>
            <a:r>
              <a:rPr lang="en-US" sz="6000" b="1" dirty="0">
                <a:solidFill>
                  <a:srgbClr val="2D1A6B"/>
                </a:solidFill>
                <a:latin typeface="Calibri" panose="020F0502020204030204" pitchFamily="34" charset="0"/>
                <a:cs typeface="Calibri" panose="020F0502020204030204" pitchFamily="34" charset="0"/>
              </a:rPr>
              <a:t>Introduction</a:t>
            </a:r>
          </a:p>
        </p:txBody>
      </p:sp>
      <p:sp>
        <p:nvSpPr>
          <p:cNvPr id="18" name="TextBox 17">
            <a:extLst>
              <a:ext uri="{FF2B5EF4-FFF2-40B4-BE49-F238E27FC236}">
                <a16:creationId xmlns:a16="http://schemas.microsoft.com/office/drawing/2014/main" id="{803D650E-77EE-B322-D680-94324DA4BEFA}"/>
              </a:ext>
            </a:extLst>
          </p:cNvPr>
          <p:cNvSpPr txBox="1"/>
          <p:nvPr/>
        </p:nvSpPr>
        <p:spPr>
          <a:xfrm>
            <a:off x="19431000" y="7315199"/>
            <a:ext cx="14173200" cy="1143000"/>
          </a:xfrm>
          <a:prstGeom prst="rect">
            <a:avLst/>
          </a:prstGeom>
          <a:noFill/>
        </p:spPr>
        <p:txBody>
          <a:bodyPr wrap="square" rtlCol="0" anchor="ctr">
            <a:spAutoFit/>
          </a:bodyPr>
          <a:lstStyle/>
          <a:p>
            <a:pPr algn="ctr"/>
            <a:r>
              <a:rPr lang="en-US" sz="6000" b="1" dirty="0">
                <a:solidFill>
                  <a:srgbClr val="2D1A6B"/>
                </a:solidFill>
                <a:latin typeface="Calibri" panose="020F0502020204030204" pitchFamily="34" charset="0"/>
                <a:cs typeface="Calibri" panose="020F0502020204030204" pitchFamily="34" charset="0"/>
              </a:rPr>
              <a:t>Materials and Methods</a:t>
            </a:r>
          </a:p>
        </p:txBody>
      </p:sp>
      <p:sp>
        <p:nvSpPr>
          <p:cNvPr id="19" name="TextBox 18">
            <a:extLst>
              <a:ext uri="{FF2B5EF4-FFF2-40B4-BE49-F238E27FC236}">
                <a16:creationId xmlns:a16="http://schemas.microsoft.com/office/drawing/2014/main" id="{82DAD654-7EF3-792B-FE75-8CF98505204B}"/>
              </a:ext>
            </a:extLst>
          </p:cNvPr>
          <p:cNvSpPr txBox="1"/>
          <p:nvPr/>
        </p:nvSpPr>
        <p:spPr>
          <a:xfrm>
            <a:off x="6630546" y="20714373"/>
            <a:ext cx="14173200" cy="1015663"/>
          </a:xfrm>
          <a:prstGeom prst="rect">
            <a:avLst/>
          </a:prstGeom>
          <a:noFill/>
        </p:spPr>
        <p:txBody>
          <a:bodyPr wrap="square" rtlCol="0" anchor="ctr">
            <a:spAutoFit/>
          </a:bodyPr>
          <a:lstStyle/>
          <a:p>
            <a:pPr algn="ctr"/>
            <a:r>
              <a:rPr lang="en-US" sz="6000" b="1" dirty="0">
                <a:solidFill>
                  <a:srgbClr val="2D1A6B"/>
                </a:solidFill>
                <a:latin typeface="Calibri" panose="020F0502020204030204" pitchFamily="34" charset="0"/>
                <a:cs typeface="Calibri" panose="020F0502020204030204" pitchFamily="34" charset="0"/>
              </a:rPr>
              <a:t>Results</a:t>
            </a:r>
          </a:p>
        </p:txBody>
      </p:sp>
      <p:sp>
        <p:nvSpPr>
          <p:cNvPr id="20" name="TextBox 19">
            <a:extLst>
              <a:ext uri="{FF2B5EF4-FFF2-40B4-BE49-F238E27FC236}">
                <a16:creationId xmlns:a16="http://schemas.microsoft.com/office/drawing/2014/main" id="{674FD2B7-0BB3-181E-C2BA-2B35B99D6730}"/>
              </a:ext>
            </a:extLst>
          </p:cNvPr>
          <p:cNvSpPr txBox="1"/>
          <p:nvPr/>
        </p:nvSpPr>
        <p:spPr>
          <a:xfrm>
            <a:off x="26977092" y="20756806"/>
            <a:ext cx="10515600" cy="1015663"/>
          </a:xfrm>
          <a:prstGeom prst="rect">
            <a:avLst/>
          </a:prstGeom>
          <a:noFill/>
        </p:spPr>
        <p:txBody>
          <a:bodyPr wrap="square" rtlCol="0" anchor="ctr">
            <a:spAutoFit/>
          </a:bodyPr>
          <a:lstStyle/>
          <a:p>
            <a:pPr algn="ctr"/>
            <a:r>
              <a:rPr lang="en-US" sz="6000" b="1" dirty="0">
                <a:solidFill>
                  <a:srgbClr val="2D1A6B"/>
                </a:solidFill>
                <a:latin typeface="Calibri" panose="020F0502020204030204" pitchFamily="34" charset="0"/>
                <a:cs typeface="Calibri" panose="020F0502020204030204" pitchFamily="34" charset="0"/>
              </a:rPr>
              <a:t>Conclusions</a:t>
            </a:r>
          </a:p>
        </p:txBody>
      </p:sp>
      <p:sp>
        <p:nvSpPr>
          <p:cNvPr id="21" name="TextBox 20">
            <a:extLst>
              <a:ext uri="{FF2B5EF4-FFF2-40B4-BE49-F238E27FC236}">
                <a16:creationId xmlns:a16="http://schemas.microsoft.com/office/drawing/2014/main" id="{54A60487-D617-02DA-0CB8-D53184B4026A}"/>
              </a:ext>
            </a:extLst>
          </p:cNvPr>
          <p:cNvSpPr txBox="1"/>
          <p:nvPr/>
        </p:nvSpPr>
        <p:spPr>
          <a:xfrm>
            <a:off x="26974800" y="33832800"/>
            <a:ext cx="10515600" cy="914400"/>
          </a:xfrm>
          <a:prstGeom prst="rect">
            <a:avLst/>
          </a:prstGeom>
          <a:noFill/>
        </p:spPr>
        <p:txBody>
          <a:bodyPr wrap="square" rtlCol="0" anchor="ctr">
            <a:spAutoFit/>
          </a:bodyPr>
          <a:lstStyle/>
          <a:p>
            <a:pPr algn="ctr"/>
            <a:r>
              <a:rPr lang="en-US" sz="5400" b="1" dirty="0">
                <a:solidFill>
                  <a:srgbClr val="2D1A6B"/>
                </a:solidFill>
                <a:latin typeface="Calibri" panose="020F0502020204030204" pitchFamily="34" charset="0"/>
                <a:cs typeface="Calibri" panose="020F0502020204030204" pitchFamily="34" charset="0"/>
              </a:rPr>
              <a:t>References &amp; Acknowledgements</a:t>
            </a:r>
          </a:p>
        </p:txBody>
      </p:sp>
      <p:sp>
        <p:nvSpPr>
          <p:cNvPr id="22" name="TextBox 21">
            <a:extLst>
              <a:ext uri="{FF2B5EF4-FFF2-40B4-BE49-F238E27FC236}">
                <a16:creationId xmlns:a16="http://schemas.microsoft.com/office/drawing/2014/main" id="{229E5EAD-966D-0D8F-283D-10D0D155CAE5}"/>
              </a:ext>
            </a:extLst>
          </p:cNvPr>
          <p:cNvSpPr txBox="1"/>
          <p:nvPr/>
        </p:nvSpPr>
        <p:spPr>
          <a:xfrm>
            <a:off x="1143000" y="8458200"/>
            <a:ext cx="82296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Use incomplete sentences</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Keep word count to minimum</a:t>
            </a:r>
          </a:p>
        </p:txBody>
      </p:sp>
      <p:pic>
        <p:nvPicPr>
          <p:cNvPr id="1028" name="Picture 4" descr="Ultimate Flowchart Tutorial | Learn What is a flowchart and How to create a  flowchart | Creately">
            <a:extLst>
              <a:ext uri="{FF2B5EF4-FFF2-40B4-BE49-F238E27FC236}">
                <a16:creationId xmlns:a16="http://schemas.microsoft.com/office/drawing/2014/main" id="{1777BB6D-207B-E6F7-8874-7277C637C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4800" y="8686800"/>
            <a:ext cx="21945600" cy="8664127"/>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a:extLst>
              <a:ext uri="{FF2B5EF4-FFF2-40B4-BE49-F238E27FC236}">
                <a16:creationId xmlns:a16="http://schemas.microsoft.com/office/drawing/2014/main" id="{25A57B5E-224D-6885-D380-AF643966858E}"/>
              </a:ext>
            </a:extLst>
          </p:cNvPr>
          <p:cNvSpPr>
            <a:spLocks noChangeAspect="1"/>
          </p:cNvSpPr>
          <p:nvPr/>
        </p:nvSpPr>
        <p:spPr>
          <a:xfrm>
            <a:off x="9601200" y="21717000"/>
            <a:ext cx="5486400" cy="5486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Pie Chart</a:t>
            </a:r>
          </a:p>
        </p:txBody>
      </p:sp>
      <p:sp>
        <p:nvSpPr>
          <p:cNvPr id="24" name="Rectangle 23">
            <a:extLst>
              <a:ext uri="{FF2B5EF4-FFF2-40B4-BE49-F238E27FC236}">
                <a16:creationId xmlns:a16="http://schemas.microsoft.com/office/drawing/2014/main" id="{2B39B357-B660-E06C-DACD-2F376D868349}"/>
              </a:ext>
            </a:extLst>
          </p:cNvPr>
          <p:cNvSpPr/>
          <p:nvPr/>
        </p:nvSpPr>
        <p:spPr>
          <a:xfrm>
            <a:off x="1371600" y="15087600"/>
            <a:ext cx="32004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Calibri" panose="020F0502020204030204" pitchFamily="34" charset="0"/>
                <a:cs typeface="Calibri" panose="020F0502020204030204" pitchFamily="34" charset="0"/>
              </a:rPr>
              <a:t>Image</a:t>
            </a:r>
            <a:endParaRPr lang="en-US" sz="3600" dirty="0">
              <a:latin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AC15793C-0A76-1A7D-28D1-6B8B2E40515D}"/>
              </a:ext>
            </a:extLst>
          </p:cNvPr>
          <p:cNvSpPr/>
          <p:nvPr/>
        </p:nvSpPr>
        <p:spPr>
          <a:xfrm>
            <a:off x="6400800" y="15087600"/>
            <a:ext cx="32004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Image</a:t>
            </a:r>
            <a:endParaRPr lang="en-US" sz="3600" dirty="0"/>
          </a:p>
        </p:txBody>
      </p:sp>
      <p:sp>
        <p:nvSpPr>
          <p:cNvPr id="26" name="Rectangle 25">
            <a:extLst>
              <a:ext uri="{FF2B5EF4-FFF2-40B4-BE49-F238E27FC236}">
                <a16:creationId xmlns:a16="http://schemas.microsoft.com/office/drawing/2014/main" id="{5479928F-E787-AAFE-9823-DD644C8B657C}"/>
              </a:ext>
            </a:extLst>
          </p:cNvPr>
          <p:cNvSpPr>
            <a:spLocks noChangeAspect="1"/>
          </p:cNvSpPr>
          <p:nvPr/>
        </p:nvSpPr>
        <p:spPr>
          <a:xfrm>
            <a:off x="11430000" y="15087600"/>
            <a:ext cx="32004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Calibri" panose="020F0502020204030204" pitchFamily="34" charset="0"/>
                <a:cs typeface="Calibri" panose="020F0502020204030204" pitchFamily="34" charset="0"/>
              </a:rPr>
              <a:t>Image</a:t>
            </a:r>
            <a:endParaRPr lang="en-US" sz="3600"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AF73BF6F-8B46-3AD1-2A6F-564E23C08173}"/>
              </a:ext>
            </a:extLst>
          </p:cNvPr>
          <p:cNvSpPr/>
          <p:nvPr/>
        </p:nvSpPr>
        <p:spPr>
          <a:xfrm>
            <a:off x="9601200" y="8458200"/>
            <a:ext cx="45720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Image</a:t>
            </a:r>
          </a:p>
        </p:txBody>
      </p:sp>
      <p:sp>
        <p:nvSpPr>
          <p:cNvPr id="28" name="TextBox 27">
            <a:extLst>
              <a:ext uri="{FF2B5EF4-FFF2-40B4-BE49-F238E27FC236}">
                <a16:creationId xmlns:a16="http://schemas.microsoft.com/office/drawing/2014/main" id="{6999011D-5AF3-E586-5F00-7FE9CC351FAA}"/>
              </a:ext>
            </a:extLst>
          </p:cNvPr>
          <p:cNvSpPr txBox="1"/>
          <p:nvPr/>
        </p:nvSpPr>
        <p:spPr>
          <a:xfrm>
            <a:off x="1371600" y="18516600"/>
            <a:ext cx="32004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29" name="TextBox 28">
            <a:extLst>
              <a:ext uri="{FF2B5EF4-FFF2-40B4-BE49-F238E27FC236}">
                <a16:creationId xmlns:a16="http://schemas.microsoft.com/office/drawing/2014/main" id="{29D08E5F-C5CC-2806-F76A-5F665F21BB50}"/>
              </a:ext>
            </a:extLst>
          </p:cNvPr>
          <p:cNvSpPr txBox="1"/>
          <p:nvPr/>
        </p:nvSpPr>
        <p:spPr>
          <a:xfrm>
            <a:off x="6400800" y="18516600"/>
            <a:ext cx="32004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30" name="TextBox 29">
            <a:extLst>
              <a:ext uri="{FF2B5EF4-FFF2-40B4-BE49-F238E27FC236}">
                <a16:creationId xmlns:a16="http://schemas.microsoft.com/office/drawing/2014/main" id="{76909EC8-73D4-B122-ACE6-3675B1661E3E}"/>
              </a:ext>
            </a:extLst>
          </p:cNvPr>
          <p:cNvSpPr txBox="1"/>
          <p:nvPr/>
        </p:nvSpPr>
        <p:spPr>
          <a:xfrm>
            <a:off x="11430000" y="18516600"/>
            <a:ext cx="32004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31" name="Rectangle 30">
            <a:extLst>
              <a:ext uri="{FF2B5EF4-FFF2-40B4-BE49-F238E27FC236}">
                <a16:creationId xmlns:a16="http://schemas.microsoft.com/office/drawing/2014/main" id="{9A9FE2BC-8BD7-D89A-937B-FCC25D26C94E}"/>
              </a:ext>
            </a:extLst>
          </p:cNvPr>
          <p:cNvSpPr/>
          <p:nvPr/>
        </p:nvSpPr>
        <p:spPr>
          <a:xfrm>
            <a:off x="17830800" y="21717000"/>
            <a:ext cx="8229600" cy="5486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Graph</a:t>
            </a:r>
          </a:p>
        </p:txBody>
      </p:sp>
      <p:sp>
        <p:nvSpPr>
          <p:cNvPr id="32" name="Rectangle 31">
            <a:extLst>
              <a:ext uri="{FF2B5EF4-FFF2-40B4-BE49-F238E27FC236}">
                <a16:creationId xmlns:a16="http://schemas.microsoft.com/office/drawing/2014/main" id="{1BDCD58F-6A2B-1DD6-0D6C-52AD368F89E5}"/>
              </a:ext>
            </a:extLst>
          </p:cNvPr>
          <p:cNvSpPr/>
          <p:nvPr/>
        </p:nvSpPr>
        <p:spPr>
          <a:xfrm>
            <a:off x="1371600" y="31546800"/>
            <a:ext cx="45720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Graph</a:t>
            </a:r>
          </a:p>
        </p:txBody>
      </p:sp>
      <p:sp>
        <p:nvSpPr>
          <p:cNvPr id="33" name="Rectangle 32">
            <a:extLst>
              <a:ext uri="{FF2B5EF4-FFF2-40B4-BE49-F238E27FC236}">
                <a16:creationId xmlns:a16="http://schemas.microsoft.com/office/drawing/2014/main" id="{B3C33911-E6FD-A375-7FBC-788683E50FB6}"/>
              </a:ext>
            </a:extLst>
          </p:cNvPr>
          <p:cNvSpPr/>
          <p:nvPr/>
        </p:nvSpPr>
        <p:spPr>
          <a:xfrm>
            <a:off x="8077200" y="31546800"/>
            <a:ext cx="45720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Image</a:t>
            </a:r>
          </a:p>
        </p:txBody>
      </p:sp>
      <p:sp>
        <p:nvSpPr>
          <p:cNvPr id="34" name="Rectangle 33">
            <a:extLst>
              <a:ext uri="{FF2B5EF4-FFF2-40B4-BE49-F238E27FC236}">
                <a16:creationId xmlns:a16="http://schemas.microsoft.com/office/drawing/2014/main" id="{DBDD6CB1-3652-77C0-9649-0880E10D793E}"/>
              </a:ext>
            </a:extLst>
          </p:cNvPr>
          <p:cNvSpPr/>
          <p:nvPr/>
        </p:nvSpPr>
        <p:spPr>
          <a:xfrm>
            <a:off x="14782800" y="31546800"/>
            <a:ext cx="45720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Graph</a:t>
            </a:r>
          </a:p>
        </p:txBody>
      </p:sp>
      <p:sp>
        <p:nvSpPr>
          <p:cNvPr id="35" name="Rectangle 34">
            <a:extLst>
              <a:ext uri="{FF2B5EF4-FFF2-40B4-BE49-F238E27FC236}">
                <a16:creationId xmlns:a16="http://schemas.microsoft.com/office/drawing/2014/main" id="{1A5F1CC4-022F-0CDA-EC6C-DDAFE3D38C0B}"/>
              </a:ext>
            </a:extLst>
          </p:cNvPr>
          <p:cNvSpPr/>
          <p:nvPr/>
        </p:nvSpPr>
        <p:spPr>
          <a:xfrm>
            <a:off x="21488400" y="31546800"/>
            <a:ext cx="45720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Image</a:t>
            </a:r>
          </a:p>
        </p:txBody>
      </p:sp>
      <p:sp>
        <p:nvSpPr>
          <p:cNvPr id="36" name="Rectangle 35">
            <a:extLst>
              <a:ext uri="{FF2B5EF4-FFF2-40B4-BE49-F238E27FC236}">
                <a16:creationId xmlns:a16="http://schemas.microsoft.com/office/drawing/2014/main" id="{CCAAC199-F629-8B60-E783-177D10AD8311}"/>
              </a:ext>
            </a:extLst>
          </p:cNvPr>
          <p:cNvSpPr/>
          <p:nvPr/>
        </p:nvSpPr>
        <p:spPr>
          <a:xfrm>
            <a:off x="17145000" y="15239999"/>
            <a:ext cx="4572000" cy="320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rPr>
              <a:t>Image</a:t>
            </a:r>
          </a:p>
        </p:txBody>
      </p:sp>
      <p:sp>
        <p:nvSpPr>
          <p:cNvPr id="38" name="TextBox 37">
            <a:extLst>
              <a:ext uri="{FF2B5EF4-FFF2-40B4-BE49-F238E27FC236}">
                <a16:creationId xmlns:a16="http://schemas.microsoft.com/office/drawing/2014/main" id="{080FA0F5-9CD4-5D9A-A072-E62DD07A6DD0}"/>
              </a:ext>
            </a:extLst>
          </p:cNvPr>
          <p:cNvSpPr txBox="1"/>
          <p:nvPr/>
        </p:nvSpPr>
        <p:spPr>
          <a:xfrm>
            <a:off x="1143000" y="21945600"/>
            <a:ext cx="82296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Use incomplete sentences</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Keep word count to minimum</a:t>
            </a:r>
          </a:p>
        </p:txBody>
      </p:sp>
      <p:sp>
        <p:nvSpPr>
          <p:cNvPr id="39" name="TextBox 38">
            <a:extLst>
              <a:ext uri="{FF2B5EF4-FFF2-40B4-BE49-F238E27FC236}">
                <a16:creationId xmlns:a16="http://schemas.microsoft.com/office/drawing/2014/main" id="{DF0E2BBC-7765-AA2E-0434-3A5DA6B0079A}"/>
              </a:ext>
            </a:extLst>
          </p:cNvPr>
          <p:cNvSpPr txBox="1"/>
          <p:nvPr/>
        </p:nvSpPr>
        <p:spPr>
          <a:xfrm>
            <a:off x="27203400" y="21543869"/>
            <a:ext cx="100584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Use incomplete sentences</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Keep word count to minimum</a:t>
            </a:r>
          </a:p>
        </p:txBody>
      </p:sp>
      <p:pic>
        <p:nvPicPr>
          <p:cNvPr id="40" name="Picture 2">
            <a:extLst>
              <a:ext uri="{FF2B5EF4-FFF2-40B4-BE49-F238E27FC236}">
                <a16:creationId xmlns:a16="http://schemas.microsoft.com/office/drawing/2014/main" id="{9C652ADF-869C-7270-6799-10BC5E89F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46054" y="34747200"/>
            <a:ext cx="2286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1C8D1E26-7938-5DE0-55E0-2315FD64075B}"/>
              </a:ext>
            </a:extLst>
          </p:cNvPr>
          <p:cNvSpPr txBox="1"/>
          <p:nvPr/>
        </p:nvSpPr>
        <p:spPr>
          <a:xfrm>
            <a:off x="27203400" y="34747200"/>
            <a:ext cx="7543800" cy="2286000"/>
          </a:xfrm>
          <a:prstGeom prst="rect">
            <a:avLst/>
          </a:prstGeom>
          <a:noFill/>
        </p:spPr>
        <p:txBody>
          <a:bodyPr wrap="square" rtlCol="0" anchor="ctr">
            <a:spAutoFit/>
          </a:bodyPr>
          <a:lstStyle/>
          <a:p>
            <a:r>
              <a:rPr lang="en-US" sz="2400" dirty="0">
                <a:latin typeface="Calibri" panose="020F0502020204030204" pitchFamily="34" charset="0"/>
                <a:cs typeface="Calibri" panose="020F0502020204030204" pitchFamily="34" charset="0"/>
              </a:rPr>
              <a:t>This is the one section you can use complete sentences to thank those that helped you on your project. Include whoever you would like. Additionally, don’t forget about your logos. You need the KEYS, BIO5, and Ken R. </a:t>
            </a:r>
            <a:r>
              <a:rPr lang="en-US" sz="2400" dirty="0" err="1">
                <a:latin typeface="Calibri" panose="020F0502020204030204" pitchFamily="34" charset="0"/>
                <a:cs typeface="Calibri" panose="020F0502020204030204" pitchFamily="34" charset="0"/>
              </a:rPr>
              <a:t>Coit</a:t>
            </a:r>
            <a:r>
              <a:rPr lang="en-US" sz="2400" dirty="0">
                <a:latin typeface="Calibri" panose="020F0502020204030204" pitchFamily="34" charset="0"/>
                <a:cs typeface="Calibri" panose="020F0502020204030204" pitchFamily="34" charset="0"/>
              </a:rPr>
              <a:t> College of Pharmacy logo and those required by your lab. </a:t>
            </a:r>
          </a:p>
        </p:txBody>
      </p:sp>
      <p:sp>
        <p:nvSpPr>
          <p:cNvPr id="42" name="TextBox 41">
            <a:extLst>
              <a:ext uri="{FF2B5EF4-FFF2-40B4-BE49-F238E27FC236}">
                <a16:creationId xmlns:a16="http://schemas.microsoft.com/office/drawing/2014/main" id="{449F06FE-8380-FCF8-E78C-70DFF5267ECA}"/>
              </a:ext>
            </a:extLst>
          </p:cNvPr>
          <p:cNvSpPr txBox="1"/>
          <p:nvPr/>
        </p:nvSpPr>
        <p:spPr>
          <a:xfrm>
            <a:off x="25146000" y="8686800"/>
            <a:ext cx="118872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Use incomplete sentences</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Keep word count to minimum</a:t>
            </a:r>
          </a:p>
        </p:txBody>
      </p:sp>
      <p:sp>
        <p:nvSpPr>
          <p:cNvPr id="43" name="TextBox 42">
            <a:extLst>
              <a:ext uri="{FF2B5EF4-FFF2-40B4-BE49-F238E27FC236}">
                <a16:creationId xmlns:a16="http://schemas.microsoft.com/office/drawing/2014/main" id="{5DB9461F-6F99-3D79-08AA-2BF98FB25857}"/>
              </a:ext>
            </a:extLst>
          </p:cNvPr>
          <p:cNvSpPr txBox="1"/>
          <p:nvPr/>
        </p:nvSpPr>
        <p:spPr>
          <a:xfrm>
            <a:off x="22402800" y="16459200"/>
            <a:ext cx="14630400" cy="18288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Use incomplete sentences</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Calibri" panose="020F0502020204030204" pitchFamily="34" charset="0"/>
                <a:cs typeface="Calibri" panose="020F0502020204030204" pitchFamily="34" charset="0"/>
              </a:rPr>
              <a:t>Keep word count to minimum</a:t>
            </a:r>
          </a:p>
        </p:txBody>
      </p:sp>
      <p:sp>
        <p:nvSpPr>
          <p:cNvPr id="44" name="TextBox 43">
            <a:extLst>
              <a:ext uri="{FF2B5EF4-FFF2-40B4-BE49-F238E27FC236}">
                <a16:creationId xmlns:a16="http://schemas.microsoft.com/office/drawing/2014/main" id="{D66148A5-D83B-8DD4-3121-FA82DE524706}"/>
              </a:ext>
            </a:extLst>
          </p:cNvPr>
          <p:cNvSpPr txBox="1"/>
          <p:nvPr/>
        </p:nvSpPr>
        <p:spPr>
          <a:xfrm>
            <a:off x="17145000" y="18516600"/>
            <a:ext cx="45720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45" name="TextBox 44">
            <a:extLst>
              <a:ext uri="{FF2B5EF4-FFF2-40B4-BE49-F238E27FC236}">
                <a16:creationId xmlns:a16="http://schemas.microsoft.com/office/drawing/2014/main" id="{D72680FD-0903-9464-24C3-011006481D7C}"/>
              </a:ext>
            </a:extLst>
          </p:cNvPr>
          <p:cNvSpPr txBox="1"/>
          <p:nvPr/>
        </p:nvSpPr>
        <p:spPr>
          <a:xfrm>
            <a:off x="16231746" y="14173200"/>
            <a:ext cx="82296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46" name="TextBox 45">
            <a:extLst>
              <a:ext uri="{FF2B5EF4-FFF2-40B4-BE49-F238E27FC236}">
                <a16:creationId xmlns:a16="http://schemas.microsoft.com/office/drawing/2014/main" id="{DEC4E3C2-0AA4-9A17-98FF-DADEB26F7374}"/>
              </a:ext>
            </a:extLst>
          </p:cNvPr>
          <p:cNvSpPr txBox="1"/>
          <p:nvPr/>
        </p:nvSpPr>
        <p:spPr>
          <a:xfrm>
            <a:off x="1371600" y="34975800"/>
            <a:ext cx="45720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47" name="TextBox 46">
            <a:extLst>
              <a:ext uri="{FF2B5EF4-FFF2-40B4-BE49-F238E27FC236}">
                <a16:creationId xmlns:a16="http://schemas.microsoft.com/office/drawing/2014/main" id="{EAC21F38-0DAF-1656-BA53-22C3758F7C82}"/>
              </a:ext>
            </a:extLst>
          </p:cNvPr>
          <p:cNvSpPr txBox="1"/>
          <p:nvPr/>
        </p:nvSpPr>
        <p:spPr>
          <a:xfrm>
            <a:off x="8001000" y="34975800"/>
            <a:ext cx="45720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48" name="TextBox 47">
            <a:extLst>
              <a:ext uri="{FF2B5EF4-FFF2-40B4-BE49-F238E27FC236}">
                <a16:creationId xmlns:a16="http://schemas.microsoft.com/office/drawing/2014/main" id="{C868A202-6E83-C3F8-A78F-465F05B7512D}"/>
              </a:ext>
            </a:extLst>
          </p:cNvPr>
          <p:cNvSpPr txBox="1"/>
          <p:nvPr/>
        </p:nvSpPr>
        <p:spPr>
          <a:xfrm>
            <a:off x="14782800" y="34975800"/>
            <a:ext cx="45720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49" name="TextBox 48">
            <a:extLst>
              <a:ext uri="{FF2B5EF4-FFF2-40B4-BE49-F238E27FC236}">
                <a16:creationId xmlns:a16="http://schemas.microsoft.com/office/drawing/2014/main" id="{7B069BBE-D9D3-E5CC-F5A1-ECAB58F3E12F}"/>
              </a:ext>
            </a:extLst>
          </p:cNvPr>
          <p:cNvSpPr txBox="1"/>
          <p:nvPr/>
        </p:nvSpPr>
        <p:spPr>
          <a:xfrm>
            <a:off x="21488400" y="34975800"/>
            <a:ext cx="45720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50" name="TextBox 49">
            <a:extLst>
              <a:ext uri="{FF2B5EF4-FFF2-40B4-BE49-F238E27FC236}">
                <a16:creationId xmlns:a16="http://schemas.microsoft.com/office/drawing/2014/main" id="{72B0201E-6615-1D82-BB3B-45A00D6250B1}"/>
              </a:ext>
            </a:extLst>
          </p:cNvPr>
          <p:cNvSpPr txBox="1"/>
          <p:nvPr/>
        </p:nvSpPr>
        <p:spPr>
          <a:xfrm>
            <a:off x="9601200" y="27432000"/>
            <a:ext cx="54864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
        <p:nvSpPr>
          <p:cNvPr id="51" name="TextBox 50">
            <a:extLst>
              <a:ext uri="{FF2B5EF4-FFF2-40B4-BE49-F238E27FC236}">
                <a16:creationId xmlns:a16="http://schemas.microsoft.com/office/drawing/2014/main" id="{821E947C-E5E1-A924-07DC-2ADABF410F55}"/>
              </a:ext>
            </a:extLst>
          </p:cNvPr>
          <p:cNvSpPr txBox="1"/>
          <p:nvPr/>
        </p:nvSpPr>
        <p:spPr>
          <a:xfrm>
            <a:off x="17830800" y="27432000"/>
            <a:ext cx="8229600" cy="685800"/>
          </a:xfrm>
          <a:prstGeom prst="rect">
            <a:avLst/>
          </a:prstGeom>
          <a:noFill/>
        </p:spPr>
        <p:txBody>
          <a:bodyPr wrap="square" rtlCol="0" anchor="ctr">
            <a:spAutoFit/>
          </a:bodyPr>
          <a:lstStyle/>
          <a:p>
            <a:r>
              <a:rPr lang="en-US" dirty="0">
                <a:latin typeface="Calibri" panose="020F0502020204030204" pitchFamily="34" charset="0"/>
                <a:cs typeface="Calibri" panose="020F0502020204030204" pitchFamily="34" charset="0"/>
              </a:rPr>
              <a:t>Fig X: sentence long description of image/figure. Min size 18. </a:t>
            </a:r>
          </a:p>
        </p:txBody>
      </p:sp>
    </p:spTree>
    <p:extLst>
      <p:ext uri="{BB962C8B-B14F-4D97-AF65-F5344CB8AC3E}">
        <p14:creationId xmlns:p14="http://schemas.microsoft.com/office/powerpoint/2010/main" val="2692702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1393</TotalTime>
  <Words>312</Words>
  <Application>Microsoft Macintosh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Pilch, Jordan Beatrice Estrada - (pilchj1)</dc:creator>
  <cp:lastModifiedBy>Pilch, Jordan Beatrice Estrada - (pilchj1)</cp:lastModifiedBy>
  <cp:revision>1</cp:revision>
  <dcterms:created xsi:type="dcterms:W3CDTF">2024-05-22T23:35:51Z</dcterms:created>
  <dcterms:modified xsi:type="dcterms:W3CDTF">2024-05-23T22:49:26Z</dcterms:modified>
</cp:coreProperties>
</file>