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4" r:id="rId1"/>
  </p:sldMasterIdLst>
  <p:notesMasterIdLst>
    <p:notesMasterId r:id="rId3"/>
  </p:notesMasterIdLst>
  <p:sldIdLst>
    <p:sldId id="268" r:id="rId2"/>
  </p:sldIdLst>
  <p:sldSz cx="38404800" cy="38404800"/>
  <p:notesSz cx="9144000" cy="6858000"/>
  <p:embeddedFontLst>
    <p:embeddedFont>
      <p:font typeface="Lato" panose="020F0502020204030203" pitchFamily="34" charset="0"/>
      <p:regular r:id="rId4"/>
      <p:bold r:id="rId4"/>
      <p:italic r:id="rId4"/>
      <p:boldItalic r:id="rId4"/>
    </p:embeddedFon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115" userDrawn="1">
          <p15:clr>
            <a:srgbClr val="A4A3A4"/>
          </p15:clr>
        </p15:guide>
        <p15:guide id="3" pos="4685" userDrawn="1">
          <p15:clr>
            <a:srgbClr val="A4A3A4"/>
          </p15:clr>
        </p15:guide>
        <p15:guide id="4" pos="205" userDrawn="1">
          <p15:clr>
            <a:srgbClr val="A4A3A4"/>
          </p15:clr>
        </p15:guide>
        <p15:guide id="5" pos="579" userDrawn="1">
          <p15:clr>
            <a:srgbClr val="A4A3A4"/>
          </p15:clr>
        </p15:guide>
        <p15:guide id="6" orient="horz" pos="1209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E9877-978B-2A53-D8D8-3A2FABF6B398}" name="Mallahan, Stephanie - (smallahan)" initials="MS(" userId="S::smallahan@arizona.edu::3c1062d7-bab5-4962-9262-2a283fa4bc7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Armin" initials="JA" lastIdx="2" clrIdx="0">
    <p:extLst>
      <p:ext uri="{19B8F6BF-5375-455C-9EA6-DF929625EA0E}">
        <p15:presenceInfo xmlns:p15="http://schemas.microsoft.com/office/powerpoint/2012/main" userId="S-1-5-21-1028619403-181476807-313593124-4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67"/>
    <a:srgbClr val="B71C1C"/>
    <a:srgbClr val="E1BEE7"/>
    <a:srgbClr val="858585"/>
    <a:srgbClr val="1E5288"/>
    <a:srgbClr val="8C1616"/>
    <a:srgbClr val="FFD54F"/>
    <a:srgbClr val="9E9E9E"/>
    <a:srgbClr val="757575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2" autoAdjust="0"/>
    <p:restoredTop sz="90192" autoAdjust="0"/>
  </p:normalViewPr>
  <p:slideViewPr>
    <p:cSldViewPr snapToGrid="0" showGuides="1">
      <p:cViewPr>
        <p:scale>
          <a:sx n="30" d="100"/>
          <a:sy n="30" d="100"/>
        </p:scale>
        <p:origin x="600" y="144"/>
      </p:cViewPr>
      <p:guideLst>
        <p:guide pos="12115"/>
        <p:guide pos="4685"/>
        <p:guide pos="205"/>
        <p:guide pos="579"/>
        <p:guide orient="horz" pos="12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font" Target="NUL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>
                <a:solidFill>
                  <a:schemeClr val="tx1"/>
                </a:solidFill>
              </a:rPr>
              <a:t>Figure 1</a:t>
            </a:r>
            <a:r>
              <a:rPr lang="en-US" sz="3600" b="0" dirty="0">
                <a:solidFill>
                  <a:schemeClr val="tx1"/>
                </a:solidFill>
              </a:rPr>
              <a:t>. Title of Graph 1</a:t>
            </a:r>
          </a:p>
        </c:rich>
      </c:tx>
      <c:layout>
        <c:manualLayout>
          <c:xMode val="edge"/>
          <c:yMode val="edge"/>
          <c:x val="0.13954058238900258"/>
          <c:y val="2.3207999734275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55417458815257E-2"/>
          <c:y val="0.14840558733937084"/>
          <c:w val="0.91934458254118478"/>
          <c:h val="0.65373197915477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Answer 1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10</c:v>
                </c:pt>
                <c:pt idx="4">
                  <c:v>70</c:v>
                </c:pt>
                <c:pt idx="5">
                  <c:v>80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E-4FCE-A65F-5FB2B2766C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Answer 2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50</c:v>
                </c:pt>
                <c:pt idx="2">
                  <c:v>13</c:v>
                </c:pt>
                <c:pt idx="3">
                  <c:v>25</c:v>
                </c:pt>
                <c:pt idx="4">
                  <c:v>12</c:v>
                </c:pt>
                <c:pt idx="5">
                  <c:v>15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E-4FCE-A65F-5FB2B2766C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Answer 3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13</c:v>
                </c:pt>
                <c:pt idx="1">
                  <c:v>4</c:v>
                </c:pt>
                <c:pt idx="2">
                  <c:v>7</c:v>
                </c:pt>
                <c:pt idx="3">
                  <c:v>54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8E-4FCE-A65F-5FB2B2766C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Answer 4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42</c:v>
                </c:pt>
                <c:pt idx="1">
                  <c:v>6</c:v>
                </c:pt>
                <c:pt idx="2">
                  <c:v>20</c:v>
                </c:pt>
                <c:pt idx="3">
                  <c:v>11</c:v>
                </c:pt>
                <c:pt idx="4">
                  <c:v>15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8E-4FCE-A65F-5FB2B2766C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3757199"/>
        <c:axId val="413752879"/>
      </c:barChart>
      <c:catAx>
        <c:axId val="4137571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752879"/>
        <c:crosses val="autoZero"/>
        <c:auto val="1"/>
        <c:lblAlgn val="ctr"/>
        <c:lblOffset val="100"/>
        <c:noMultiLvlLbl val="0"/>
      </c:catAx>
      <c:valAx>
        <c:axId val="41375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Percent</a:t>
                </a:r>
              </a:p>
            </c:rich>
          </c:tx>
          <c:layout>
            <c:manualLayout>
              <c:xMode val="edge"/>
              <c:yMode val="edge"/>
              <c:x val="9.198457244618579E-3"/>
              <c:y val="0.43399862331863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75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962084233045936"/>
          <c:y val="0.91669973505244184"/>
          <c:w val="0.54934973503452234"/>
          <c:h val="5.2313554988526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Figure 2</a:t>
            </a:r>
            <a:r>
              <a:rPr lang="en-US" sz="3600" b="0" dirty="0"/>
              <a:t>. Title of Graph 2</a:t>
            </a:r>
          </a:p>
        </c:rich>
      </c:tx>
      <c:layout>
        <c:manualLayout>
          <c:xMode val="edge"/>
          <c:yMode val="edge"/>
          <c:x val="0.125819477731275"/>
          <c:y val="2.5154729409811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87078422499539"/>
          <c:y val="0.1578581412852586"/>
          <c:w val="0.88766929524401417"/>
          <c:h val="0.61998419222853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Answer 1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</c:v>
                </c:pt>
                <c:pt idx="1">
                  <c:v>50</c:v>
                </c:pt>
                <c:pt idx="2">
                  <c:v>0</c:v>
                </c:pt>
                <c:pt idx="3">
                  <c:v>100</c:v>
                </c:pt>
                <c:pt idx="4">
                  <c:v>0</c:v>
                </c:pt>
                <c:pt idx="5">
                  <c:v>100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5-40AD-9A39-7528853DAD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Answer 2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50</c:v>
                </c:pt>
                <c:pt idx="2">
                  <c:v>50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5-40AD-9A39-7528853DAD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Answer 3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0</c:v>
                </c:pt>
                <c:pt idx="2">
                  <c:v>50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5-40AD-9A39-7528853DAD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Answer 4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35-40AD-9A39-7528853DAD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653807"/>
        <c:axId val="494678287"/>
      </c:barChart>
      <c:catAx>
        <c:axId val="49465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78287"/>
        <c:crosses val="autoZero"/>
        <c:auto val="1"/>
        <c:lblAlgn val="ctr"/>
        <c:lblOffset val="100"/>
        <c:noMultiLvlLbl val="0"/>
      </c:catAx>
      <c:valAx>
        <c:axId val="49467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Percent </a:t>
                </a:r>
              </a:p>
            </c:rich>
          </c:tx>
          <c:layout>
            <c:manualLayout>
              <c:xMode val="edge"/>
              <c:yMode val="edge"/>
              <c:x val="3.2117631457449752E-2"/>
              <c:y val="0.4202298917790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5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48846238894164"/>
          <c:y val="0.90502490950145154"/>
          <c:w val="0.55500677026242839"/>
          <c:h val="5.2313554988526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1pPr>
    <a:lvl2pPr marL="396105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2pPr>
    <a:lvl3pPr marL="79221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3pPr>
    <a:lvl4pPr marL="1188317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4pPr>
    <a:lvl5pPr marL="1584422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5pPr>
    <a:lvl6pPr marL="1980527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6pPr>
    <a:lvl7pPr marL="237663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7pPr>
    <a:lvl8pPr marL="2772738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8pPr>
    <a:lvl9pPr marL="316884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4713" y="857250"/>
            <a:ext cx="23145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9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28334583" y="0"/>
            <a:ext cx="10139584" cy="384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4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28587796" y="2885276"/>
            <a:ext cx="9600929" cy="25460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7200" b="1" dirty="0"/>
              <a:t>METHODOLOGY</a:t>
            </a:r>
          </a:p>
          <a:p>
            <a:pPr>
              <a:lnSpc>
                <a:spcPct val="120000"/>
              </a:lnSpc>
            </a:pPr>
            <a:endParaRPr lang="en-US" sz="4725" b="1" dirty="0"/>
          </a:p>
          <a:p>
            <a:pPr>
              <a:lnSpc>
                <a:spcPct val="120000"/>
              </a:lnSpc>
            </a:pPr>
            <a:endParaRPr lang="en-US" sz="4725" b="1" dirty="0"/>
          </a:p>
          <a:p>
            <a:pPr>
              <a:lnSpc>
                <a:spcPct val="120000"/>
              </a:lnSpc>
            </a:pPr>
            <a:endParaRPr lang="en-US" sz="4725" b="1" dirty="0"/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725" dirty="0"/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725" dirty="0"/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725" dirty="0"/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725" dirty="0"/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725" dirty="0"/>
          </a:p>
          <a:p>
            <a:pPr>
              <a:lnSpc>
                <a:spcPct val="120000"/>
              </a:lnSpc>
            </a:pPr>
            <a:endParaRPr lang="en-US" sz="4725" dirty="0"/>
          </a:p>
          <a:p>
            <a:pPr>
              <a:lnSpc>
                <a:spcPct val="120000"/>
              </a:lnSpc>
            </a:pPr>
            <a:endParaRPr lang="en-US" sz="5250" b="1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7200" b="1" dirty="0">
                <a:cs typeface="Arial" panose="020B0604020202020204" pitchFamily="34" charset="0"/>
              </a:rPr>
              <a:t>DISCUSSION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incomplete sentences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Smallest size body text 36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Keep word count to minimum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incomplete sentences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Smallest size body text 36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Keep word count to minimum</a:t>
            </a:r>
          </a:p>
          <a:p>
            <a:endParaRPr lang="en-US" sz="7200" b="1" dirty="0">
              <a:cs typeface="Arial" panose="020B0604020202020204" pitchFamily="34" charset="0"/>
            </a:endParaRPr>
          </a:p>
          <a:p>
            <a:r>
              <a:rPr lang="en-US" sz="7200" b="1" dirty="0">
                <a:cs typeface="Arial" panose="020B0604020202020204" pitchFamily="34" charset="0"/>
              </a:rPr>
              <a:t>REFERENCES &amp;</a:t>
            </a:r>
          </a:p>
          <a:p>
            <a:r>
              <a:rPr lang="en-US" sz="7200" b="1" dirty="0">
                <a:cs typeface="Arial" panose="020B0604020202020204" pitchFamily="34" charset="0"/>
              </a:rPr>
              <a:t>ACKNOWLEDGMENTS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It is suggested that you use a QR code as it takes up less space and is a self-selecting action item. Only those interested will actually scan the QR code. </a:t>
            </a:r>
          </a:p>
          <a:p>
            <a:endParaRPr lang="en-US" sz="7200" b="1" dirty="0">
              <a:cs typeface="Arial" panose="020B0604020202020204" pitchFamily="34" charset="0"/>
            </a:endParaRPr>
          </a:p>
          <a:p>
            <a:r>
              <a:rPr lang="en-US" sz="7200" b="1" dirty="0">
                <a:cs typeface="Arial" panose="020B0604020202020204" pitchFamily="34" charset="0"/>
              </a:rPr>
              <a:t>AUTHOR AFFILATION</a:t>
            </a:r>
          </a:p>
          <a:p>
            <a:r>
              <a:rPr lang="en-US" sz="6000" baseline="30000" dirty="0">
                <a:cs typeface="Arial" panose="020B0604020202020204" pitchFamily="34" charset="0"/>
              </a:rPr>
              <a:t>1</a:t>
            </a:r>
            <a:r>
              <a:rPr lang="en-US" sz="6000" dirty="0">
                <a:cs typeface="Arial" panose="020B0604020202020204" pitchFamily="34" charset="0"/>
              </a:rPr>
              <a:t>Affiliations</a:t>
            </a:r>
            <a:endParaRPr lang="en-US" sz="6000" baseline="30000" dirty="0"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-65063" y="0"/>
            <a:ext cx="10204645" cy="384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4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553894" y="15420880"/>
            <a:ext cx="9031792" cy="3637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200" b="1" dirty="0"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Use incomplete sentences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Smallest size body text 36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Keep word count to 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606467" y="9532600"/>
            <a:ext cx="9031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baseline="30000" dirty="0">
                <a:cs typeface="Arial" panose="020B0604020202020204" pitchFamily="34" charset="0"/>
              </a:rPr>
              <a:t>1</a:t>
            </a:r>
            <a:r>
              <a:rPr lang="en-US" sz="6000" b="1" dirty="0">
                <a:cs typeface="Arial" panose="020B0604020202020204" pitchFamily="34" charset="0"/>
              </a:rPr>
              <a:t>Authors</a:t>
            </a:r>
            <a:endParaRPr lang="en-US" sz="6000" b="1" baseline="30000" dirty="0">
              <a:cs typeface="Arial" panose="020B0604020202020204" pitchFamily="34" charset="0"/>
            </a:endParaRP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 txBox="1">
            <a:spLocks/>
          </p:cNvSpPr>
          <p:nvPr/>
        </p:nvSpPr>
        <p:spPr>
          <a:xfrm>
            <a:off x="10984436" y="447190"/>
            <a:ext cx="3708915" cy="1499364"/>
          </a:xfrm>
          <a:prstGeom prst="rect">
            <a:avLst/>
          </a:prstGeom>
        </p:spPr>
        <p:txBody>
          <a:bodyPr vert="horz" lIns="153353" tIns="76676" rIns="153353" bIns="76676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b="1" dirty="0">
                <a:latin typeface="+mn-lt"/>
                <a:ea typeface="Roboto" panose="02000000000000000000" pitchFamily="2" charset="0"/>
                <a:cs typeface="Arial" panose="020B0604020202020204" pitchFamily="34" charset="0"/>
              </a:rPr>
              <a:t>RESULTS</a:t>
            </a:r>
            <a:br>
              <a:rPr lang="en-US" sz="11067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11067" b="1" dirty="0">
              <a:solidFill>
                <a:schemeClr val="bg1"/>
              </a:solidFill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433804-DC84-0296-A942-28780681F129}"/>
              </a:ext>
            </a:extLst>
          </p:cNvPr>
          <p:cNvSpPr txBox="1"/>
          <p:nvPr/>
        </p:nvSpPr>
        <p:spPr>
          <a:xfrm>
            <a:off x="388628" y="573991"/>
            <a:ext cx="9744156" cy="406592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933"/>
              </a:spcAft>
            </a:pPr>
            <a:r>
              <a:rPr lang="en-US" sz="7200" b="1" dirty="0">
                <a:latin typeface="Arial" panose="020B0604020202020204" pitchFamily="34" charset="0"/>
              </a:rPr>
              <a:t>Poster Title Goes Here</a:t>
            </a:r>
            <a:endParaRPr lang="en-US" sz="7200" b="1" dirty="0">
              <a:latin typeface="Libre Baskerville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933"/>
              </a:spcAft>
            </a:pPr>
            <a:endParaRPr lang="en-US" sz="945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BF3DF-31C2-E3F8-AC3D-33AA77BAD17C}"/>
              </a:ext>
            </a:extLst>
          </p:cNvPr>
          <p:cNvCxnSpPr>
            <a:cxnSpLocks/>
          </p:cNvCxnSpPr>
          <p:nvPr/>
        </p:nvCxnSpPr>
        <p:spPr>
          <a:xfrm>
            <a:off x="438154" y="9363547"/>
            <a:ext cx="9200104" cy="0"/>
          </a:xfrm>
          <a:prstGeom prst="line">
            <a:avLst/>
          </a:prstGeom>
          <a:ln w="76200">
            <a:solidFill>
              <a:srgbClr val="55986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C845DA7-EC87-26C0-0249-737755B77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645937"/>
              </p:ext>
            </p:extLst>
          </p:nvPr>
        </p:nvGraphicFramePr>
        <p:xfrm>
          <a:off x="10602620" y="2735965"/>
          <a:ext cx="12132578" cy="1131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72590F8-EF6B-E523-B4F6-B6E3E0E4C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482819"/>
              </p:ext>
            </p:extLst>
          </p:nvPr>
        </p:nvGraphicFramePr>
        <p:xfrm>
          <a:off x="10137894" y="14295142"/>
          <a:ext cx="12653486" cy="1060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8B7862-D011-E9C0-2926-DE47305B2EE4}"/>
              </a:ext>
            </a:extLst>
          </p:cNvPr>
          <p:cNvSpPr/>
          <p:nvPr/>
        </p:nvSpPr>
        <p:spPr>
          <a:xfrm>
            <a:off x="34070166" y="4848926"/>
            <a:ext cx="3947696" cy="2312764"/>
          </a:xfrm>
          <a:prstGeom prst="roundRect">
            <a:avLst/>
          </a:prstGeom>
          <a:noFill/>
          <a:ln w="76200">
            <a:solidFill>
              <a:srgbClr val="5598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A11D15CB-761D-2642-790C-B58D31FB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73980"/>
              </p:ext>
            </p:extLst>
          </p:nvPr>
        </p:nvGraphicFramePr>
        <p:xfrm>
          <a:off x="23205035" y="8556473"/>
          <a:ext cx="4575652" cy="804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58394">
                  <a:extLst>
                    <a:ext uri="{9D8B030D-6E8A-4147-A177-3AD203B41FA5}">
                      <a16:colId xmlns:a16="http://schemas.microsoft.com/office/drawing/2014/main" val="717803369"/>
                    </a:ext>
                  </a:extLst>
                </a:gridCol>
                <a:gridCol w="770186">
                  <a:extLst>
                    <a:ext uri="{9D8B030D-6E8A-4147-A177-3AD203B41FA5}">
                      <a16:colId xmlns:a16="http://schemas.microsoft.com/office/drawing/2014/main" val="2810201465"/>
                    </a:ext>
                  </a:extLst>
                </a:gridCol>
                <a:gridCol w="823536">
                  <a:extLst>
                    <a:ext uri="{9D8B030D-6E8A-4147-A177-3AD203B41FA5}">
                      <a16:colId xmlns:a16="http://schemas.microsoft.com/office/drawing/2014/main" val="3588489034"/>
                    </a:ext>
                  </a:extLst>
                </a:gridCol>
                <a:gridCol w="823536">
                  <a:extLst>
                    <a:ext uri="{9D8B030D-6E8A-4147-A177-3AD203B41FA5}">
                      <a16:colId xmlns:a16="http://schemas.microsoft.com/office/drawing/2014/main" val="1757495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9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N=#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20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6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0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35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0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92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89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4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34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2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6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5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09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57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6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0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Subcategory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732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643EE52-33C5-DDBB-0CFF-8A0656A15A39}"/>
              </a:ext>
            </a:extLst>
          </p:cNvPr>
          <p:cNvSpPr txBox="1"/>
          <p:nvPr/>
        </p:nvSpPr>
        <p:spPr>
          <a:xfrm>
            <a:off x="23771892" y="6005308"/>
            <a:ext cx="37110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Table 1</a:t>
            </a:r>
            <a:r>
              <a:rPr lang="en-US" sz="3200" dirty="0"/>
              <a:t>. Figure descriptions should be 1-2 sentences and font size ≥18.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7F7159-7FA8-9834-DD1C-C0BA5C5B64E4}"/>
              </a:ext>
            </a:extLst>
          </p:cNvPr>
          <p:cNvSpPr txBox="1"/>
          <p:nvPr/>
        </p:nvSpPr>
        <p:spPr>
          <a:xfrm>
            <a:off x="22555941" y="25744469"/>
            <a:ext cx="558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Figure 3. </a:t>
            </a:r>
            <a:r>
              <a:rPr lang="en-US" sz="3600" dirty="0"/>
              <a:t>Figure descriptions should be 1-2 sentences and font size ≥18.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2ECB33-C40A-64B6-ADD5-F29F5E59FEBC}"/>
              </a:ext>
            </a:extLst>
          </p:cNvPr>
          <p:cNvSpPr txBox="1"/>
          <p:nvPr/>
        </p:nvSpPr>
        <p:spPr>
          <a:xfrm>
            <a:off x="11142480" y="35633635"/>
            <a:ext cx="635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Figure 4. </a:t>
            </a:r>
            <a:r>
              <a:rPr lang="en-US" sz="3600" dirty="0"/>
              <a:t>Figure descriptions should be 1-2 sentences and font size ≥18.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4F3C0C-3169-E308-7671-CA5422900D22}"/>
              </a:ext>
            </a:extLst>
          </p:cNvPr>
          <p:cNvSpPr/>
          <p:nvPr/>
        </p:nvSpPr>
        <p:spPr>
          <a:xfrm>
            <a:off x="34070166" y="8089410"/>
            <a:ext cx="3947696" cy="2312764"/>
          </a:xfrm>
          <a:prstGeom prst="roundRect">
            <a:avLst/>
          </a:prstGeom>
          <a:noFill/>
          <a:ln w="76200">
            <a:solidFill>
              <a:srgbClr val="5598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083FCC2-1818-439D-B40E-CAAAA6E51E3D}"/>
              </a:ext>
            </a:extLst>
          </p:cNvPr>
          <p:cNvSpPr/>
          <p:nvPr/>
        </p:nvSpPr>
        <p:spPr>
          <a:xfrm>
            <a:off x="28659848" y="8089410"/>
            <a:ext cx="3947696" cy="2312764"/>
          </a:xfrm>
          <a:prstGeom prst="roundRect">
            <a:avLst/>
          </a:prstGeom>
          <a:noFill/>
          <a:ln w="76200">
            <a:solidFill>
              <a:srgbClr val="5598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DF40AF-6178-EC8C-C84D-7EA65C3B3C1F}"/>
              </a:ext>
            </a:extLst>
          </p:cNvPr>
          <p:cNvSpPr/>
          <p:nvPr/>
        </p:nvSpPr>
        <p:spPr>
          <a:xfrm>
            <a:off x="34070166" y="11329894"/>
            <a:ext cx="3947696" cy="2312764"/>
          </a:xfrm>
          <a:prstGeom prst="roundRect">
            <a:avLst/>
          </a:prstGeom>
          <a:noFill/>
          <a:ln w="76200">
            <a:solidFill>
              <a:srgbClr val="5598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DDBC4-B0A4-EABE-5696-EE8B3AA7E64C}"/>
              </a:ext>
            </a:extLst>
          </p:cNvPr>
          <p:cNvSpPr/>
          <p:nvPr/>
        </p:nvSpPr>
        <p:spPr>
          <a:xfrm>
            <a:off x="29146041" y="573991"/>
            <a:ext cx="4757208" cy="2311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ED545-48BE-D1E4-3F2E-CDD9D47FAA6C}"/>
              </a:ext>
            </a:extLst>
          </p:cNvPr>
          <p:cNvSpPr/>
          <p:nvPr/>
        </p:nvSpPr>
        <p:spPr>
          <a:xfrm>
            <a:off x="34661819" y="573991"/>
            <a:ext cx="3279516" cy="2311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CA7C3-FB2C-117C-4546-B731ACD18C7E}"/>
              </a:ext>
            </a:extLst>
          </p:cNvPr>
          <p:cNvSpPr/>
          <p:nvPr/>
        </p:nvSpPr>
        <p:spPr>
          <a:xfrm>
            <a:off x="679460" y="36510798"/>
            <a:ext cx="3816339" cy="1340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80C54C-49E3-2A7E-134C-658E909505BE}"/>
              </a:ext>
            </a:extLst>
          </p:cNvPr>
          <p:cNvSpPr/>
          <p:nvPr/>
        </p:nvSpPr>
        <p:spPr>
          <a:xfrm>
            <a:off x="5541424" y="36510798"/>
            <a:ext cx="3816339" cy="1340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CACA97-347A-AE0D-79AC-A49E6200596B}"/>
              </a:ext>
            </a:extLst>
          </p:cNvPr>
          <p:cNvSpPr/>
          <p:nvPr/>
        </p:nvSpPr>
        <p:spPr>
          <a:xfrm>
            <a:off x="29776875" y="36350930"/>
            <a:ext cx="6882129" cy="1306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1AF5E-791B-713D-85B8-9E5285BDDA52}"/>
              </a:ext>
            </a:extLst>
          </p:cNvPr>
          <p:cNvSpPr/>
          <p:nvPr/>
        </p:nvSpPr>
        <p:spPr>
          <a:xfrm>
            <a:off x="438154" y="29634718"/>
            <a:ext cx="9200104" cy="6322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D9BF7B-681D-45FB-DFE8-61AC3F1149A1}"/>
              </a:ext>
            </a:extLst>
          </p:cNvPr>
          <p:cNvSpPr/>
          <p:nvPr/>
        </p:nvSpPr>
        <p:spPr>
          <a:xfrm>
            <a:off x="11266995" y="31640978"/>
            <a:ext cx="6235385" cy="3992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5055F8-BA64-30EE-5497-A6041B8B11C8}"/>
              </a:ext>
            </a:extLst>
          </p:cNvPr>
          <p:cNvSpPr/>
          <p:nvPr/>
        </p:nvSpPr>
        <p:spPr>
          <a:xfrm>
            <a:off x="22411455" y="27830668"/>
            <a:ext cx="5369232" cy="6925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AC2684-083B-8485-1CEF-F11191F96AB9}"/>
              </a:ext>
            </a:extLst>
          </p:cNvPr>
          <p:cNvSpPr txBox="1"/>
          <p:nvPr/>
        </p:nvSpPr>
        <p:spPr>
          <a:xfrm>
            <a:off x="10564514" y="24897522"/>
            <a:ext cx="903179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Use incomplete sentences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Smallest size body text 36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Keep word count to minimum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48623D-9CB3-56D0-320C-A6281845544A}"/>
              </a:ext>
            </a:extLst>
          </p:cNvPr>
          <p:cNvSpPr/>
          <p:nvPr/>
        </p:nvSpPr>
        <p:spPr>
          <a:xfrm>
            <a:off x="28701861" y="4848926"/>
            <a:ext cx="3947696" cy="2312764"/>
          </a:xfrm>
          <a:prstGeom prst="roundRect">
            <a:avLst/>
          </a:prstGeom>
          <a:noFill/>
          <a:ln w="76200">
            <a:solidFill>
              <a:srgbClr val="5598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DB0F4F4-F6A3-6FD5-F707-9B72F272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852" y="29046629"/>
            <a:ext cx="4654550" cy="46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9541661-7FA9-C8BA-A67A-EBA8C826BDBD}"/>
              </a:ext>
            </a:extLst>
          </p:cNvPr>
          <p:cNvSpPr txBox="1"/>
          <p:nvPr/>
        </p:nvSpPr>
        <p:spPr>
          <a:xfrm>
            <a:off x="28778176" y="11334772"/>
            <a:ext cx="37110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4</a:t>
            </a:r>
            <a:r>
              <a:rPr lang="en-US" sz="3200" dirty="0"/>
              <a:t>. Figure descriptions should be 1-2 sentences and font size ≥18.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CCCAAA-AE26-6CFB-5ADA-33377608F134}"/>
              </a:ext>
            </a:extLst>
          </p:cNvPr>
          <p:cNvCxnSpPr/>
          <p:nvPr/>
        </p:nvCxnSpPr>
        <p:spPr>
          <a:xfrm>
            <a:off x="32649557" y="6005308"/>
            <a:ext cx="146262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44CBE0-A424-DA02-55F3-72DCF8C888E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6044014" y="7161690"/>
            <a:ext cx="0" cy="90572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9C2FA-EC09-B381-2220-85325FE66784}"/>
              </a:ext>
            </a:extLst>
          </p:cNvPr>
          <p:cNvCxnSpPr>
            <a:cxnSpLocks/>
          </p:cNvCxnSpPr>
          <p:nvPr/>
        </p:nvCxnSpPr>
        <p:spPr>
          <a:xfrm>
            <a:off x="36012771" y="10424173"/>
            <a:ext cx="0" cy="90572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7E6F1D8-0515-5EAB-8FFE-EFE6A7490324}"/>
              </a:ext>
            </a:extLst>
          </p:cNvPr>
          <p:cNvCxnSpPr>
            <a:cxnSpLocks/>
          </p:cNvCxnSpPr>
          <p:nvPr/>
        </p:nvCxnSpPr>
        <p:spPr>
          <a:xfrm flipV="1">
            <a:off x="32649557" y="6005308"/>
            <a:ext cx="1486129" cy="352729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17294</TotalTime>
  <Words>293</Words>
  <Application>Microsoft Macintosh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Libre Baskerville</vt:lpstr>
      <vt:lpstr>Lato</vt:lpstr>
      <vt:lpstr>Calibri</vt:lpstr>
      <vt:lpstr>Verdana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Pilch, Jordan Beatrice Estrada - (pilchj1)</cp:lastModifiedBy>
  <cp:revision>245</cp:revision>
  <dcterms:created xsi:type="dcterms:W3CDTF">2018-09-16T19:13:41Z</dcterms:created>
  <dcterms:modified xsi:type="dcterms:W3CDTF">2024-05-24T22:06:23Z</dcterms:modified>
</cp:coreProperties>
</file>