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93081-EDDE-464C-9B7F-3ED4A50D6556}" v="40" dt="2022-10-22T22:14:05.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456"/>
  </p:normalViewPr>
  <p:slideViewPr>
    <p:cSldViewPr snapToGrid="0" snapToObjects="1">
      <p:cViewPr varScale="1">
        <p:scale>
          <a:sx n="100" d="100"/>
          <a:sy n="100"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9E878-B767-C241-B9DF-E63C52CDA6A2}" type="datetimeFigureOut">
              <a:rPr lang="en-US" smtClean="0"/>
              <a:t>10/11/22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EDCB3-9DAA-0C42-9092-73B64F9D6F11}" type="slidenum">
              <a:rPr lang="en-US" smtClean="0"/>
              <a:t>‹#›</a:t>
            </a:fld>
            <a:endParaRPr lang="en-US"/>
          </a:p>
        </p:txBody>
      </p:sp>
    </p:spTree>
    <p:extLst>
      <p:ext uri="{BB962C8B-B14F-4D97-AF65-F5344CB8AC3E}">
        <p14:creationId xmlns:p14="http://schemas.microsoft.com/office/powerpoint/2010/main" val="39726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getting started, I would like to provide a background about myself------</a:t>
            </a:r>
          </a:p>
          <a:p>
            <a:endParaRPr lang="en-US" dirty="0"/>
          </a:p>
          <a:p>
            <a:r>
              <a:rPr lang="en-US" dirty="0"/>
              <a:t>Transition</a:t>
            </a:r>
          </a:p>
        </p:txBody>
      </p:sp>
      <p:sp>
        <p:nvSpPr>
          <p:cNvPr id="4" name="Slide Number Placeholder 3"/>
          <p:cNvSpPr>
            <a:spLocks noGrp="1"/>
          </p:cNvSpPr>
          <p:nvPr>
            <p:ph type="sldNum" sz="quarter" idx="5"/>
          </p:nvPr>
        </p:nvSpPr>
        <p:spPr/>
        <p:txBody>
          <a:bodyPr/>
          <a:lstStyle/>
          <a:p>
            <a:fld id="{BCFEDCB3-9DAA-0C42-9092-73B64F9D6F11}" type="slidenum">
              <a:rPr lang="en-US" smtClean="0"/>
              <a:t>2</a:t>
            </a:fld>
            <a:endParaRPr lang="en-US"/>
          </a:p>
        </p:txBody>
      </p:sp>
    </p:spTree>
    <p:extLst>
      <p:ext uri="{BB962C8B-B14F-4D97-AF65-F5344CB8AC3E}">
        <p14:creationId xmlns:p14="http://schemas.microsoft.com/office/powerpoint/2010/main" val="220989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Schedule your notebook to refresh on a recurring basis</a:t>
            </a:r>
          </a:p>
          <a:p>
            <a:endParaRPr lang="en-US" dirty="0"/>
          </a:p>
          <a:p>
            <a:r>
              <a:rPr lang="en-US" dirty="0"/>
              <a:t>And last, but certainly not least, like any domo dataset, you can set up your </a:t>
            </a:r>
            <a:r>
              <a:rPr lang="en-US" dirty="0" err="1"/>
              <a:t>jupyter</a:t>
            </a:r>
            <a:r>
              <a:rPr lang="en-US" dirty="0"/>
              <a:t> notebook to refresh on a recurring basis, so you always have the most up to date insights!</a:t>
            </a:r>
          </a:p>
          <a:p>
            <a:r>
              <a:rPr lang="en-US" dirty="0"/>
              <a:t>Here, you go into the Edit </a:t>
            </a:r>
            <a:r>
              <a:rPr lang="en-US" dirty="0" err="1"/>
              <a:t>DataFlow</a:t>
            </a:r>
            <a:r>
              <a:rPr lang="en-US" dirty="0"/>
              <a:t> component and can set your notebook to refresh on a weekly, monthly, or daily basis, or even refresh multiple times per day if you’d like. To me, this is one of the most impactful benefits of the tool – I have not seen similar functionality present in Domo’s competitors.</a:t>
            </a:r>
          </a:p>
        </p:txBody>
      </p:sp>
      <p:sp>
        <p:nvSpPr>
          <p:cNvPr id="4" name="Slide Number Placeholder 3"/>
          <p:cNvSpPr>
            <a:spLocks noGrp="1"/>
          </p:cNvSpPr>
          <p:nvPr>
            <p:ph type="sldNum" sz="quarter" idx="5"/>
          </p:nvPr>
        </p:nvSpPr>
        <p:spPr/>
        <p:txBody>
          <a:bodyPr/>
          <a:lstStyle/>
          <a:p>
            <a:fld id="{BCFEDCB3-9DAA-0C42-9092-73B64F9D6F11}" type="slidenum">
              <a:rPr lang="en-US" smtClean="0"/>
              <a:t>11</a:t>
            </a:fld>
            <a:endParaRPr lang="en-US"/>
          </a:p>
        </p:txBody>
      </p:sp>
    </p:spTree>
    <p:extLst>
      <p:ext uri="{BB962C8B-B14F-4D97-AF65-F5344CB8AC3E}">
        <p14:creationId xmlns:p14="http://schemas.microsoft.com/office/powerpoint/2010/main" val="384403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functionality I’d like to discuss today is </a:t>
            </a:r>
            <a:r>
              <a:rPr lang="en-US" dirty="0" err="1"/>
              <a:t>Jupyter</a:t>
            </a:r>
            <a:r>
              <a:rPr lang="en-US" dirty="0"/>
              <a:t> Workspaces. Before we get more into today’s use case, I’d like to provide a background for what JW is for those of you who may not have heard of it yet. This functionality was demonstrated at </a:t>
            </a:r>
            <a:r>
              <a:rPr lang="en-US" dirty="0" err="1"/>
              <a:t>Domopalooza</a:t>
            </a:r>
            <a:r>
              <a:rPr lang="en-US" dirty="0"/>
              <a:t> earlier this year, and has been rolled out to non-Beta customers within the past month or so – so, if you haven’t heard of it until now, that’s why!</a:t>
            </a:r>
          </a:p>
          <a:p>
            <a:endParaRPr lang="en-US" dirty="0"/>
          </a:p>
          <a:p>
            <a:r>
              <a:rPr lang="en-US" dirty="0"/>
              <a:t>What </a:t>
            </a:r>
            <a:r>
              <a:rPr lang="en-US" dirty="0" err="1"/>
              <a:t>Jupyter</a:t>
            </a:r>
            <a:r>
              <a:rPr lang="en-US" dirty="0"/>
              <a:t> workspaces does it that it is a way to use Python directly inside of Domo, without having to ever leave the platform. As I </a:t>
            </a:r>
            <a:r>
              <a:rPr lang="en-US" dirty="0" err="1"/>
              <a:t>metioned</a:t>
            </a:r>
            <a:r>
              <a:rPr lang="en-US" dirty="0"/>
              <a:t> earlier, I am a Business Intelligence Analyst turned Data Scientist – so this tool is PERFECT for users like me who want to combine BI with the advantages of open source programming </a:t>
            </a:r>
            <a:r>
              <a:rPr lang="en-US" dirty="0" err="1"/>
              <a:t>langauges</a:t>
            </a:r>
            <a:r>
              <a:rPr lang="en-US" dirty="0"/>
              <a:t> like Python.</a:t>
            </a:r>
          </a:p>
          <a:p>
            <a:endParaRPr lang="en-US" dirty="0"/>
          </a:p>
          <a:p>
            <a:r>
              <a:rPr lang="en-US" dirty="0"/>
              <a:t>Start with an existing Domo dataset or create your own from scratch – and then perform your data cleansing and modeling as you normally would in a </a:t>
            </a:r>
            <a:r>
              <a:rPr lang="en-US" dirty="0" err="1"/>
              <a:t>Jupyter</a:t>
            </a:r>
            <a:r>
              <a:rPr lang="en-US" dirty="0"/>
              <a:t> notebook by importing the domo </a:t>
            </a:r>
            <a:r>
              <a:rPr lang="en-US" dirty="0" err="1"/>
              <a:t>Jupyter</a:t>
            </a:r>
            <a:r>
              <a:rPr lang="en-US" dirty="0"/>
              <a:t> package.</a:t>
            </a:r>
          </a:p>
          <a:p>
            <a:endParaRPr lang="en-US" dirty="0"/>
          </a:p>
          <a:p>
            <a:endParaRPr lang="en-US" dirty="0"/>
          </a:p>
        </p:txBody>
      </p:sp>
      <p:sp>
        <p:nvSpPr>
          <p:cNvPr id="4" name="Slide Number Placeholder 3"/>
          <p:cNvSpPr>
            <a:spLocks noGrp="1"/>
          </p:cNvSpPr>
          <p:nvPr>
            <p:ph type="sldNum" sz="quarter" idx="5"/>
          </p:nvPr>
        </p:nvSpPr>
        <p:spPr/>
        <p:txBody>
          <a:bodyPr/>
          <a:lstStyle/>
          <a:p>
            <a:fld id="{BCFEDCB3-9DAA-0C42-9092-73B64F9D6F11}" type="slidenum">
              <a:rPr lang="en-US" smtClean="0"/>
              <a:t>3</a:t>
            </a:fld>
            <a:endParaRPr lang="en-US"/>
          </a:p>
        </p:txBody>
      </p:sp>
    </p:spTree>
    <p:extLst>
      <p:ext uri="{BB962C8B-B14F-4D97-AF65-F5344CB8AC3E}">
        <p14:creationId xmlns:p14="http://schemas.microsoft.com/office/powerpoint/2010/main" val="353886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the presentation, I will walk you all through a live demo of a personal project I made analyzing </a:t>
            </a:r>
            <a:r>
              <a:rPr lang="en-US" dirty="0" err="1"/>
              <a:t>DoorDash’s</a:t>
            </a:r>
            <a:r>
              <a:rPr lang="en-US" dirty="0"/>
              <a:t> app stores reviews from customers using an NLP model from Hugging Face, which is a hub for various Machine Learning and Artificial Intelligence models</a:t>
            </a:r>
          </a:p>
        </p:txBody>
      </p:sp>
      <p:sp>
        <p:nvSpPr>
          <p:cNvPr id="4" name="Slide Number Placeholder 3"/>
          <p:cNvSpPr>
            <a:spLocks noGrp="1"/>
          </p:cNvSpPr>
          <p:nvPr>
            <p:ph type="sldNum" sz="quarter" idx="5"/>
          </p:nvPr>
        </p:nvSpPr>
        <p:spPr/>
        <p:txBody>
          <a:bodyPr/>
          <a:lstStyle/>
          <a:p>
            <a:fld id="{BCFEDCB3-9DAA-0C42-9092-73B64F9D6F11}" type="slidenum">
              <a:rPr lang="en-US" smtClean="0"/>
              <a:t>4</a:t>
            </a:fld>
            <a:endParaRPr lang="en-US"/>
          </a:p>
        </p:txBody>
      </p:sp>
    </p:spTree>
    <p:extLst>
      <p:ext uri="{BB962C8B-B14F-4D97-AF65-F5344CB8AC3E}">
        <p14:creationId xmlns:p14="http://schemas.microsoft.com/office/powerpoint/2010/main" val="318368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Open dashboard and show various fields collected and visuals used</a:t>
            </a:r>
          </a:p>
          <a:p>
            <a:pPr marL="228600" indent="-228600">
              <a:buAutoNum type="arabicPeriod"/>
            </a:pPr>
            <a:r>
              <a:rPr lang="en-US" dirty="0"/>
              <a:t>Show </a:t>
            </a:r>
            <a:r>
              <a:rPr lang="en-US" dirty="0" err="1"/>
              <a:t>jup</a:t>
            </a:r>
            <a:r>
              <a:rPr lang="en-US" dirty="0"/>
              <a:t> notebook – make sure you get this up and Started first!</a:t>
            </a:r>
          </a:p>
          <a:p>
            <a:pPr marL="228600" indent="-228600">
              <a:buAutoNum type="arabicPeriod"/>
            </a:pPr>
            <a:r>
              <a:rPr lang="en-US" dirty="0"/>
              <a:t>Show terminal and how to set up notebook</a:t>
            </a:r>
          </a:p>
          <a:p>
            <a:pPr marL="228600" indent="-228600">
              <a:buAutoNum type="arabicPeriod"/>
            </a:pPr>
            <a:r>
              <a:rPr lang="en-US" dirty="0"/>
              <a:t>Walk through notebook – highlight that this dataset is from scratch, although you can import existing domo datasets</a:t>
            </a:r>
          </a:p>
          <a:p>
            <a:pPr marL="228600" indent="-228600">
              <a:buAutoNum type="arabicPeriod"/>
            </a:pPr>
            <a:r>
              <a:rPr lang="en-US" dirty="0"/>
              <a:t>Show write back to domo as a dataset</a:t>
            </a:r>
          </a:p>
          <a:p>
            <a:pPr marL="228600" indent="-228600">
              <a:buAutoNum type="arabicPeriod"/>
            </a:pPr>
            <a:r>
              <a:rPr lang="en-US" dirty="0"/>
              <a:t>Show scheduled refresh</a:t>
            </a:r>
          </a:p>
          <a:p>
            <a:pPr marL="228600" indent="-228600">
              <a:buAutoNum type="arabicPeriod"/>
            </a:pPr>
            <a:r>
              <a:rPr lang="en-US" dirty="0"/>
              <a:t>Show domo dataset</a:t>
            </a:r>
          </a:p>
          <a:p>
            <a:pPr marL="228600" indent="-228600">
              <a:buAutoNum type="arabicPeriod"/>
            </a:pPr>
            <a:r>
              <a:rPr lang="en-US" dirty="0"/>
              <a:t>Show history pass/fail</a:t>
            </a:r>
          </a:p>
          <a:p>
            <a:pPr marL="228600" indent="-228600">
              <a:buAutoNum type="arabicPeriod"/>
            </a:pPr>
            <a:r>
              <a:rPr lang="en-US" dirty="0"/>
              <a:t>Any questions?</a:t>
            </a:r>
          </a:p>
        </p:txBody>
      </p:sp>
      <p:sp>
        <p:nvSpPr>
          <p:cNvPr id="4" name="Slide Number Placeholder 3"/>
          <p:cNvSpPr>
            <a:spLocks noGrp="1"/>
          </p:cNvSpPr>
          <p:nvPr>
            <p:ph type="sldNum" sz="quarter" idx="5"/>
          </p:nvPr>
        </p:nvSpPr>
        <p:spPr/>
        <p:txBody>
          <a:bodyPr/>
          <a:lstStyle/>
          <a:p>
            <a:fld id="{BCFEDCB3-9DAA-0C42-9092-73B64F9D6F11}" type="slidenum">
              <a:rPr lang="en-US" smtClean="0"/>
              <a:t>5</a:t>
            </a:fld>
            <a:endParaRPr lang="en-US"/>
          </a:p>
        </p:txBody>
      </p:sp>
    </p:spTree>
    <p:extLst>
      <p:ext uri="{BB962C8B-B14F-4D97-AF65-F5344CB8AC3E}">
        <p14:creationId xmlns:p14="http://schemas.microsoft.com/office/powerpoint/2010/main" val="1594381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 slides in case internet connection is not good and notebook won’t adequately start)</a:t>
            </a:r>
            <a:br>
              <a:rPr lang="en-US" dirty="0"/>
            </a:br>
            <a:br>
              <a:rPr lang="en-US" dirty="0"/>
            </a:br>
            <a:r>
              <a:rPr lang="en-US" dirty="0"/>
              <a:t>Getting Started</a:t>
            </a:r>
          </a:p>
          <a:p>
            <a:endParaRPr lang="en-US" dirty="0"/>
          </a:p>
          <a:p>
            <a:r>
              <a:rPr lang="en-US" dirty="0"/>
              <a:t>The first step to any data science project is setting up your environment and importing necessary packages. Just like on your computer, you can create an environment for each </a:t>
            </a:r>
            <a:r>
              <a:rPr lang="en-US" dirty="0" err="1"/>
              <a:t>Jupyter</a:t>
            </a:r>
            <a:r>
              <a:rPr lang="en-US" dirty="0"/>
              <a:t> workspace within the Terminal. On the left hand side, you can see that there is also a README file that is ready for use to provide a summary of the project and documentation for future readers.</a:t>
            </a:r>
          </a:p>
        </p:txBody>
      </p:sp>
      <p:sp>
        <p:nvSpPr>
          <p:cNvPr id="4" name="Slide Number Placeholder 3"/>
          <p:cNvSpPr>
            <a:spLocks noGrp="1"/>
          </p:cNvSpPr>
          <p:nvPr>
            <p:ph type="sldNum" sz="quarter" idx="5"/>
          </p:nvPr>
        </p:nvSpPr>
        <p:spPr/>
        <p:txBody>
          <a:bodyPr/>
          <a:lstStyle/>
          <a:p>
            <a:fld id="{BCFEDCB3-9DAA-0C42-9092-73B64F9D6F11}" type="slidenum">
              <a:rPr lang="en-US" smtClean="0"/>
              <a:t>6</a:t>
            </a:fld>
            <a:endParaRPr lang="en-US"/>
          </a:p>
        </p:txBody>
      </p:sp>
    </p:spTree>
    <p:extLst>
      <p:ext uri="{BB962C8B-B14F-4D97-AF65-F5344CB8AC3E}">
        <p14:creationId xmlns:p14="http://schemas.microsoft.com/office/powerpoint/2010/main" val="4291029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import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import the data using the google-play-scraper. I want to highlight that this dataset is created from scratch, although you can import existing domo datasets here as well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FEDCB3-9DAA-0C42-9092-73B64F9D6F11}" type="slidenum">
              <a:rPr lang="en-US" smtClean="0"/>
              <a:t>7</a:t>
            </a:fld>
            <a:endParaRPr lang="en-US"/>
          </a:p>
        </p:txBody>
      </p:sp>
    </p:spTree>
    <p:extLst>
      <p:ext uri="{BB962C8B-B14F-4D97-AF65-F5344CB8AC3E}">
        <p14:creationId xmlns:p14="http://schemas.microsoft.com/office/powerpoint/2010/main" val="4028022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manipulations as you normally would in python</a:t>
            </a:r>
          </a:p>
        </p:txBody>
      </p:sp>
      <p:sp>
        <p:nvSpPr>
          <p:cNvPr id="4" name="Slide Number Placeholder 3"/>
          <p:cNvSpPr>
            <a:spLocks noGrp="1"/>
          </p:cNvSpPr>
          <p:nvPr>
            <p:ph type="sldNum" sz="quarter" idx="5"/>
          </p:nvPr>
        </p:nvSpPr>
        <p:spPr/>
        <p:txBody>
          <a:bodyPr/>
          <a:lstStyle/>
          <a:p>
            <a:fld id="{BCFEDCB3-9DAA-0C42-9092-73B64F9D6F11}" type="slidenum">
              <a:rPr lang="en-US" smtClean="0"/>
              <a:t>8</a:t>
            </a:fld>
            <a:endParaRPr lang="en-US"/>
          </a:p>
        </p:txBody>
      </p:sp>
    </p:spTree>
    <p:extLst>
      <p:ext uri="{BB962C8B-B14F-4D97-AF65-F5344CB8AC3E}">
        <p14:creationId xmlns:p14="http://schemas.microsoft.com/office/powerpoint/2010/main" val="305556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the NLP model.</a:t>
            </a:r>
          </a:p>
          <a:p>
            <a:endParaRPr lang="en-US" dirty="0"/>
          </a:p>
          <a:p>
            <a:r>
              <a:rPr lang="en-US" dirty="0"/>
              <a:t>One of the advantages of Hugging Face is that many of their models can be implemented using only a few lines of code. The model I’m using here is DISTIL ROBERTA BASE, but Hugging Face hosts numerous other models that may better fit your particular use case. As you can see in the Emotion column on the far right, each review is analyzed and a specific emotion is applied.</a:t>
            </a:r>
          </a:p>
        </p:txBody>
      </p:sp>
      <p:sp>
        <p:nvSpPr>
          <p:cNvPr id="4" name="Slide Number Placeholder 3"/>
          <p:cNvSpPr>
            <a:spLocks noGrp="1"/>
          </p:cNvSpPr>
          <p:nvPr>
            <p:ph type="sldNum" sz="quarter" idx="5"/>
          </p:nvPr>
        </p:nvSpPr>
        <p:spPr/>
        <p:txBody>
          <a:bodyPr/>
          <a:lstStyle/>
          <a:p>
            <a:fld id="{BCFEDCB3-9DAA-0C42-9092-73B64F9D6F11}" type="slidenum">
              <a:rPr lang="en-US" smtClean="0"/>
              <a:t>9</a:t>
            </a:fld>
            <a:endParaRPr lang="en-US"/>
          </a:p>
        </p:txBody>
      </p:sp>
    </p:spTree>
    <p:extLst>
      <p:ext uri="{BB962C8B-B14F-4D97-AF65-F5344CB8AC3E}">
        <p14:creationId xmlns:p14="http://schemas.microsoft.com/office/powerpoint/2010/main" val="275359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back to domo</a:t>
            </a:r>
          </a:p>
          <a:p>
            <a:endParaRPr lang="en-US" dirty="0"/>
          </a:p>
          <a:p>
            <a:r>
              <a:rPr lang="en-US" dirty="0"/>
              <a:t>To write this dataset back to Domo as a dataset, use domo </a:t>
            </a:r>
            <a:r>
              <a:rPr lang="en-US" dirty="0" err="1"/>
              <a:t>jupyter’s</a:t>
            </a:r>
            <a:r>
              <a:rPr lang="en-US" dirty="0"/>
              <a:t> </a:t>
            </a:r>
            <a:r>
              <a:rPr lang="en-US" dirty="0" err="1"/>
              <a:t>write_dataframe</a:t>
            </a:r>
            <a:r>
              <a:rPr lang="en-US" dirty="0"/>
              <a:t> command.</a:t>
            </a:r>
          </a:p>
        </p:txBody>
      </p:sp>
      <p:sp>
        <p:nvSpPr>
          <p:cNvPr id="4" name="Slide Number Placeholder 3"/>
          <p:cNvSpPr>
            <a:spLocks noGrp="1"/>
          </p:cNvSpPr>
          <p:nvPr>
            <p:ph type="sldNum" sz="quarter" idx="5"/>
          </p:nvPr>
        </p:nvSpPr>
        <p:spPr/>
        <p:txBody>
          <a:bodyPr/>
          <a:lstStyle/>
          <a:p>
            <a:fld id="{BCFEDCB3-9DAA-0C42-9092-73B64F9D6F11}" type="slidenum">
              <a:rPr lang="en-US" smtClean="0"/>
              <a:t>10</a:t>
            </a:fld>
            <a:endParaRPr lang="en-US"/>
          </a:p>
        </p:txBody>
      </p:sp>
    </p:spTree>
    <p:extLst>
      <p:ext uri="{BB962C8B-B14F-4D97-AF65-F5344CB8AC3E}">
        <p14:creationId xmlns:p14="http://schemas.microsoft.com/office/powerpoint/2010/main" val="148685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10/11/22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10/11/22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huggingface.co/j-hartmann/emotion-english-distilroberta-base" TargetMode="External"/><Relationship Id="rId2" Type="http://schemas.openxmlformats.org/officeDocument/2006/relationships/hyperlink" Target="https://github.com/kendall-bug/DoorDash_Reviews" TargetMode="External"/><Relationship Id="rId1" Type="http://schemas.openxmlformats.org/officeDocument/2006/relationships/slideLayout" Target="../slideLayouts/slideLayout7.xml"/><Relationship Id="rId5" Type="http://schemas.openxmlformats.org/officeDocument/2006/relationships/hyperlink" Target="https://domopalooza2022.brandlive.com/home/en/session/10a98144-9651-11ec-95c3-9349e7013cba" TargetMode="External"/><Relationship Id="rId4" Type="http://schemas.openxmlformats.org/officeDocument/2006/relationships/hyperlink" Target="https://domohelp.domo.com/hc/en-us/articles/360047400753-Jupyter-Workspaces-Bet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A4742-4EC9-83C3-E590-61FE08134B9B}"/>
              </a:ext>
            </a:extLst>
          </p:cNvPr>
          <p:cNvSpPr>
            <a:spLocks noGrp="1"/>
          </p:cNvSpPr>
          <p:nvPr>
            <p:ph type="ctrTitle"/>
          </p:nvPr>
        </p:nvSpPr>
        <p:spPr>
          <a:xfrm>
            <a:off x="-1" y="1298448"/>
            <a:ext cx="8994913" cy="2866048"/>
          </a:xfrm>
        </p:spPr>
        <p:txBody>
          <a:bodyPr>
            <a:normAutofit/>
          </a:bodyPr>
          <a:lstStyle/>
          <a:p>
            <a:r>
              <a:rPr lang="en-US" sz="2800" b="1" i="1" dirty="0"/>
              <a:t>Domo’s </a:t>
            </a:r>
            <a:r>
              <a:rPr lang="en-US" sz="2800" b="1" i="1" dirty="0" err="1"/>
              <a:t>Jupyter</a:t>
            </a:r>
            <a:r>
              <a:rPr lang="en-US" sz="2800" b="1" i="1" dirty="0"/>
              <a:t> Workspaces: </a:t>
            </a:r>
            <a:br>
              <a:rPr lang="en-US" sz="2800" i="1" dirty="0"/>
            </a:br>
            <a:r>
              <a:rPr lang="en-US" sz="2800" i="1" dirty="0"/>
              <a:t>The Intersection between Data Science and Business Intelligence</a:t>
            </a:r>
          </a:p>
        </p:txBody>
      </p:sp>
      <p:sp>
        <p:nvSpPr>
          <p:cNvPr id="3" name="Subtitle 2">
            <a:extLst>
              <a:ext uri="{FF2B5EF4-FFF2-40B4-BE49-F238E27FC236}">
                <a16:creationId xmlns:a16="http://schemas.microsoft.com/office/drawing/2014/main" id="{1A816784-D372-0CC2-E662-EB6CC52CB18E}"/>
              </a:ext>
            </a:extLst>
          </p:cNvPr>
          <p:cNvSpPr>
            <a:spLocks noGrp="1"/>
          </p:cNvSpPr>
          <p:nvPr>
            <p:ph type="subTitle" idx="1"/>
          </p:nvPr>
        </p:nvSpPr>
        <p:spPr>
          <a:xfrm>
            <a:off x="-1" y="5559552"/>
            <a:ext cx="7315200" cy="523196"/>
          </a:xfrm>
        </p:spPr>
        <p:txBody>
          <a:bodyPr>
            <a:normAutofit/>
          </a:bodyPr>
          <a:lstStyle/>
          <a:p>
            <a:r>
              <a:rPr lang="en-US" sz="1600" dirty="0"/>
              <a:t>Kendall </a:t>
            </a:r>
            <a:r>
              <a:rPr lang="en-US" sz="1600" dirty="0" err="1"/>
              <a:t>Ruber</a:t>
            </a:r>
            <a:r>
              <a:rPr lang="en-US" sz="1600" dirty="0"/>
              <a:t> – Domo Chicago Connections Tour. 2022.</a:t>
            </a:r>
          </a:p>
        </p:txBody>
      </p:sp>
    </p:spTree>
    <p:extLst>
      <p:ext uri="{BB962C8B-B14F-4D97-AF65-F5344CB8AC3E}">
        <p14:creationId xmlns:p14="http://schemas.microsoft.com/office/powerpoint/2010/main" val="420488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77C2F0-8171-F377-AFE3-4C8125BF0026}"/>
              </a:ext>
            </a:extLst>
          </p:cNvPr>
          <p:cNvPicPr>
            <a:picLocks noChangeAspect="1"/>
          </p:cNvPicPr>
          <p:nvPr/>
        </p:nvPicPr>
        <p:blipFill>
          <a:blip r:embed="rId3"/>
          <a:stretch>
            <a:fillRect/>
          </a:stretch>
        </p:blipFill>
        <p:spPr>
          <a:xfrm>
            <a:off x="152400" y="507843"/>
            <a:ext cx="12039600" cy="1098708"/>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3A50F03C-B534-0D08-1F50-180DB4D2F43A}"/>
              </a:ext>
            </a:extLst>
          </p:cNvPr>
          <p:cNvPicPr>
            <a:picLocks noChangeAspect="1"/>
          </p:cNvPicPr>
          <p:nvPr/>
        </p:nvPicPr>
        <p:blipFill>
          <a:blip r:embed="rId4"/>
          <a:stretch>
            <a:fillRect/>
          </a:stretch>
        </p:blipFill>
        <p:spPr>
          <a:xfrm>
            <a:off x="1082675" y="1932035"/>
            <a:ext cx="10026650" cy="4418122"/>
          </a:xfrm>
          <a:prstGeom prst="rect">
            <a:avLst/>
          </a:prstGeom>
        </p:spPr>
      </p:pic>
    </p:spTree>
    <p:extLst>
      <p:ext uri="{BB962C8B-B14F-4D97-AF65-F5344CB8AC3E}">
        <p14:creationId xmlns:p14="http://schemas.microsoft.com/office/powerpoint/2010/main" val="1540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2E28A720-DE78-EAE9-F7A0-09A6A1565480}"/>
              </a:ext>
            </a:extLst>
          </p:cNvPr>
          <p:cNvPicPr>
            <a:picLocks noChangeAspect="1"/>
          </p:cNvPicPr>
          <p:nvPr/>
        </p:nvPicPr>
        <p:blipFill>
          <a:blip r:embed="rId3"/>
          <a:stretch>
            <a:fillRect/>
          </a:stretch>
        </p:blipFill>
        <p:spPr>
          <a:xfrm>
            <a:off x="1449276" y="602336"/>
            <a:ext cx="9293447" cy="5653327"/>
          </a:xfrm>
          <a:prstGeom prst="rect">
            <a:avLst/>
          </a:prstGeom>
        </p:spPr>
      </p:pic>
    </p:spTree>
    <p:extLst>
      <p:ext uri="{BB962C8B-B14F-4D97-AF65-F5344CB8AC3E}">
        <p14:creationId xmlns:p14="http://schemas.microsoft.com/office/powerpoint/2010/main" val="50795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34E68-E35C-D5F7-953A-ABF7A5CB1B6F}"/>
              </a:ext>
            </a:extLst>
          </p:cNvPr>
          <p:cNvSpPr txBox="1"/>
          <p:nvPr/>
        </p:nvSpPr>
        <p:spPr>
          <a:xfrm>
            <a:off x="4559300" y="482600"/>
            <a:ext cx="3390900" cy="830997"/>
          </a:xfrm>
          <a:prstGeom prst="rect">
            <a:avLst/>
          </a:prstGeom>
          <a:noFill/>
        </p:spPr>
        <p:txBody>
          <a:bodyPr wrap="square" rtlCol="0">
            <a:spAutoFit/>
          </a:bodyPr>
          <a:lstStyle/>
          <a:p>
            <a:r>
              <a:rPr lang="en-US" sz="4800" b="1" dirty="0">
                <a:solidFill>
                  <a:schemeClr val="bg1"/>
                </a:solidFill>
              </a:rPr>
              <a:t>Questions?</a:t>
            </a:r>
          </a:p>
        </p:txBody>
      </p:sp>
      <p:sp>
        <p:nvSpPr>
          <p:cNvPr id="3" name="TextBox 2">
            <a:extLst>
              <a:ext uri="{FF2B5EF4-FFF2-40B4-BE49-F238E27FC236}">
                <a16:creationId xmlns:a16="http://schemas.microsoft.com/office/drawing/2014/main" id="{8EB9D210-3A7C-B525-C728-26C437DBAB86}"/>
              </a:ext>
            </a:extLst>
          </p:cNvPr>
          <p:cNvSpPr txBox="1"/>
          <p:nvPr/>
        </p:nvSpPr>
        <p:spPr>
          <a:xfrm>
            <a:off x="247650" y="1765300"/>
            <a:ext cx="11696700" cy="3908762"/>
          </a:xfrm>
          <a:prstGeom prst="rect">
            <a:avLst/>
          </a:prstGeom>
          <a:noFill/>
        </p:spPr>
        <p:txBody>
          <a:bodyPr wrap="square" rtlCol="0">
            <a:spAutoFit/>
          </a:bodyPr>
          <a:lstStyle/>
          <a:p>
            <a:r>
              <a:rPr lang="en-US" sz="2400" i="1" dirty="0">
                <a:solidFill>
                  <a:schemeClr val="bg1"/>
                </a:solidFill>
              </a:rPr>
              <a:t>Additional Resources:</a:t>
            </a:r>
          </a:p>
          <a:p>
            <a:endParaRPr lang="en-US" sz="2000" b="1" dirty="0">
              <a:solidFill>
                <a:schemeClr val="bg1"/>
              </a:solidFill>
            </a:endParaRPr>
          </a:p>
          <a:p>
            <a:r>
              <a:rPr lang="en-US" sz="2000" b="1" dirty="0">
                <a:solidFill>
                  <a:schemeClr val="bg1"/>
                </a:solidFill>
              </a:rPr>
              <a:t>Underlying Code and PowerPoint Slides: </a:t>
            </a:r>
          </a:p>
          <a:p>
            <a:pPr marL="800100" lvl="1" indent="-342900">
              <a:buFont typeface="Wingdings" pitchFamily="2" charset="2"/>
              <a:buChar char="q"/>
            </a:pPr>
            <a:r>
              <a:rPr lang="en-US" sz="2000" b="1" dirty="0">
                <a:solidFill>
                  <a:schemeClr val="bg1"/>
                </a:solidFill>
                <a:hlinkClick r:id="rId2">
                  <a:extLst>
                    <a:ext uri="{A12FA001-AC4F-418D-AE19-62706E023703}">
                      <ahyp:hlinkClr xmlns:ahyp="http://schemas.microsoft.com/office/drawing/2018/hyperlinkcolor" val="tx"/>
                    </a:ext>
                  </a:extLst>
                </a:hlinkClick>
              </a:rPr>
              <a:t>https://github.com/kendall-bug/DoorDash_Reviews</a:t>
            </a:r>
            <a:endParaRPr lang="en-US" sz="2000" b="1" dirty="0">
              <a:solidFill>
                <a:schemeClr val="bg1"/>
              </a:solidFill>
            </a:endParaRPr>
          </a:p>
          <a:p>
            <a:endParaRPr lang="en-US" sz="2000" b="1" dirty="0">
              <a:solidFill>
                <a:schemeClr val="bg1"/>
              </a:solidFill>
            </a:endParaRPr>
          </a:p>
          <a:p>
            <a:r>
              <a:rPr lang="en-US" sz="2000" b="1" dirty="0">
                <a:solidFill>
                  <a:schemeClr val="bg1"/>
                </a:solidFill>
              </a:rPr>
              <a:t>Hugging Face Model:</a:t>
            </a:r>
          </a:p>
          <a:p>
            <a:pPr marL="800100" lvl="1" indent="-342900">
              <a:buFont typeface="Wingdings" pitchFamily="2" charset="2"/>
              <a:buChar char="q"/>
            </a:pPr>
            <a:r>
              <a:rPr lang="en-US" sz="2000" b="1" dirty="0">
                <a:solidFill>
                  <a:schemeClr val="bg1"/>
                </a:solidFill>
              </a:rPr>
              <a:t> </a:t>
            </a:r>
            <a:r>
              <a:rPr lang="en-US" sz="2000" b="1" i="0" u="none" strike="noStrike" dirty="0">
                <a:solidFill>
                  <a:schemeClr val="bg1"/>
                </a:solidFill>
                <a:effectLst/>
                <a:latin typeface="-apple-system"/>
                <a:hlinkClick r:id="rId3">
                  <a:extLst>
                    <a:ext uri="{A12FA001-AC4F-418D-AE19-62706E023703}">
                      <ahyp:hlinkClr xmlns:ahyp="http://schemas.microsoft.com/office/drawing/2018/hyperlinkcolor" val="tx"/>
                    </a:ext>
                  </a:extLst>
                </a:hlinkClick>
              </a:rPr>
              <a:t>https://huggingface.co/j-hartmann/emotion-english-distilroberta-base</a:t>
            </a:r>
            <a:endParaRPr lang="en-US" sz="2000" b="1" u="none" strike="noStrike" dirty="0">
              <a:solidFill>
                <a:schemeClr val="bg1"/>
              </a:solidFill>
              <a:latin typeface="-apple-system"/>
            </a:endParaRPr>
          </a:p>
          <a:p>
            <a:endParaRPr lang="en-US" sz="2000" b="1" dirty="0">
              <a:solidFill>
                <a:schemeClr val="bg1"/>
              </a:solidFill>
              <a:latin typeface="-apple-system"/>
            </a:endParaRPr>
          </a:p>
          <a:p>
            <a:r>
              <a:rPr lang="en-US" sz="2000" b="1" dirty="0">
                <a:solidFill>
                  <a:schemeClr val="bg1"/>
                </a:solidFill>
                <a:latin typeface="-apple-system"/>
              </a:rPr>
              <a:t>I</a:t>
            </a:r>
            <a:r>
              <a:rPr lang="en-US" sz="2000" b="1" dirty="0">
                <a:solidFill>
                  <a:schemeClr val="bg1"/>
                </a:solidFill>
              </a:rPr>
              <a:t>nstructions for how to set up your own </a:t>
            </a:r>
            <a:r>
              <a:rPr lang="en-US" sz="2000" b="1" dirty="0" err="1">
                <a:solidFill>
                  <a:schemeClr val="bg1"/>
                </a:solidFill>
              </a:rPr>
              <a:t>Jupyter</a:t>
            </a:r>
            <a:r>
              <a:rPr lang="en-US" sz="2000" b="1" dirty="0">
                <a:solidFill>
                  <a:schemeClr val="bg1"/>
                </a:solidFill>
              </a:rPr>
              <a:t> Workspace:</a:t>
            </a:r>
          </a:p>
          <a:p>
            <a:pPr marL="800100" lvl="1" indent="-342900">
              <a:buFont typeface="Wingdings" pitchFamily="2" charset="2"/>
              <a:buChar char="q"/>
            </a:pPr>
            <a:r>
              <a:rPr lang="en-US" sz="2000" b="1" i="0" u="none" strike="noStrike" dirty="0">
                <a:solidFill>
                  <a:schemeClr val="bg1"/>
                </a:solidFill>
                <a:effectLst/>
                <a:latin typeface="-apple-system"/>
                <a:hlinkClick r:id="rId4">
                  <a:extLst>
                    <a:ext uri="{A12FA001-AC4F-418D-AE19-62706E023703}">
                      <ahyp:hlinkClr xmlns:ahyp="http://schemas.microsoft.com/office/drawing/2018/hyperlinkcolor" val="tx"/>
                    </a:ext>
                  </a:extLst>
                </a:hlinkClick>
              </a:rPr>
              <a:t>https://domohelp.domo.com/hc/en-us/articles/360047400753-Jupyter-Workspaces-Beta-</a:t>
            </a:r>
            <a:r>
              <a:rPr lang="en-US" sz="2000" b="1" u="none" strike="noStrike" dirty="0">
                <a:solidFill>
                  <a:schemeClr val="bg1"/>
                </a:solidFill>
                <a:latin typeface="-apple-system"/>
              </a:rPr>
              <a:t> </a:t>
            </a:r>
            <a:endParaRPr lang="en-US" sz="2000" b="1" dirty="0">
              <a:solidFill>
                <a:schemeClr val="bg1"/>
              </a:solidFill>
              <a:latin typeface="-apple-system"/>
            </a:endParaRPr>
          </a:p>
          <a:p>
            <a:pPr marL="800100" lvl="1" indent="-342900">
              <a:buFont typeface="Wingdings" pitchFamily="2" charset="2"/>
              <a:buChar char="q"/>
            </a:pPr>
            <a:r>
              <a:rPr lang="en-US" sz="2000" b="1" i="0" dirty="0">
                <a:solidFill>
                  <a:schemeClr val="bg1"/>
                </a:solidFill>
                <a:effectLst/>
                <a:latin typeface="-apple-system"/>
              </a:rPr>
              <a:t> </a:t>
            </a:r>
            <a:r>
              <a:rPr lang="en-US" sz="2000" b="1" i="0" u="none" strike="noStrike" dirty="0">
                <a:solidFill>
                  <a:schemeClr val="bg1"/>
                </a:solidFill>
                <a:effectLst/>
                <a:latin typeface="-apple-system"/>
                <a:hlinkClick r:id="rId5">
                  <a:extLst>
                    <a:ext uri="{A12FA001-AC4F-418D-AE19-62706E023703}">
                      <ahyp:hlinkClr xmlns:ahyp="http://schemas.microsoft.com/office/drawing/2018/hyperlinkcolor" val="tx"/>
                    </a:ext>
                  </a:extLst>
                </a:hlinkClick>
              </a:rPr>
              <a:t>https://domopalooza2022.brandlive.com/home/en/session/10a98144-9651-11ec-95c3-9349e7013cba</a:t>
            </a:r>
            <a:endParaRPr lang="en-US" sz="2000" b="1" i="0" dirty="0">
              <a:solidFill>
                <a:schemeClr val="bg1"/>
              </a:solidFill>
              <a:effectLst/>
              <a:latin typeface="-apple-system"/>
            </a:endParaRPr>
          </a:p>
        </p:txBody>
      </p:sp>
    </p:spTree>
    <p:extLst>
      <p:ext uri="{BB962C8B-B14F-4D97-AF65-F5344CB8AC3E}">
        <p14:creationId xmlns:p14="http://schemas.microsoft.com/office/powerpoint/2010/main" val="70682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2757-9E08-AD9F-696B-BCA5442F031C}"/>
              </a:ext>
            </a:extLst>
          </p:cNvPr>
          <p:cNvSpPr>
            <a:spLocks noGrp="1"/>
          </p:cNvSpPr>
          <p:nvPr>
            <p:ph type="title"/>
          </p:nvPr>
        </p:nvSpPr>
        <p:spPr>
          <a:xfrm>
            <a:off x="252918" y="1123837"/>
            <a:ext cx="2947482" cy="2305163"/>
          </a:xfrm>
        </p:spPr>
        <p:txBody>
          <a:bodyPr/>
          <a:lstStyle/>
          <a:p>
            <a:pPr algn="ctr"/>
            <a:r>
              <a:rPr lang="en-US" dirty="0"/>
              <a:t>About Me</a:t>
            </a:r>
            <a:br>
              <a:rPr lang="en-US" dirty="0"/>
            </a:br>
            <a:endParaRPr lang="en-US" dirty="0"/>
          </a:p>
        </p:txBody>
      </p:sp>
      <p:pic>
        <p:nvPicPr>
          <p:cNvPr id="5" name="Content Placeholder 4" descr="Qr code&#10;&#10;Description automatically generated">
            <a:extLst>
              <a:ext uri="{FF2B5EF4-FFF2-40B4-BE49-F238E27FC236}">
                <a16:creationId xmlns:a16="http://schemas.microsoft.com/office/drawing/2014/main" id="{EA268255-9006-CD37-C3C5-6C8868C08214}"/>
              </a:ext>
            </a:extLst>
          </p:cNvPr>
          <p:cNvPicPr>
            <a:picLocks noGrp="1" noChangeAspect="1"/>
          </p:cNvPicPr>
          <p:nvPr>
            <p:ph idx="1"/>
          </p:nvPr>
        </p:nvPicPr>
        <p:blipFill>
          <a:blip r:embed="rId3"/>
          <a:stretch>
            <a:fillRect/>
          </a:stretch>
        </p:blipFill>
        <p:spPr>
          <a:xfrm>
            <a:off x="252918" y="2778361"/>
            <a:ext cx="2947482" cy="2806715"/>
          </a:xfrm>
        </p:spPr>
      </p:pic>
      <p:sp>
        <p:nvSpPr>
          <p:cNvPr id="7" name="TextBox 6">
            <a:extLst>
              <a:ext uri="{FF2B5EF4-FFF2-40B4-BE49-F238E27FC236}">
                <a16:creationId xmlns:a16="http://schemas.microsoft.com/office/drawing/2014/main" id="{EB545157-8D36-4E13-348E-B5483067BC9F}"/>
              </a:ext>
            </a:extLst>
          </p:cNvPr>
          <p:cNvSpPr txBox="1"/>
          <p:nvPr/>
        </p:nvSpPr>
        <p:spPr>
          <a:xfrm>
            <a:off x="3965713" y="1860980"/>
            <a:ext cx="6937513" cy="3724096"/>
          </a:xfrm>
          <a:prstGeom prst="rect">
            <a:avLst/>
          </a:prstGeom>
          <a:noFill/>
        </p:spPr>
        <p:txBody>
          <a:bodyPr wrap="square" rtlCol="0">
            <a:spAutoFit/>
          </a:bodyPr>
          <a:lstStyle/>
          <a:p>
            <a:pPr marL="342900" indent="-342900">
              <a:buSzPct val="50000"/>
              <a:buFont typeface="Wingdings" pitchFamily="2" charset="2"/>
              <a:buChar char="q"/>
            </a:pPr>
            <a:r>
              <a:rPr lang="en-US" sz="2000" dirty="0"/>
              <a:t>Data Scientist who came from a Business Intelligence background</a:t>
            </a:r>
          </a:p>
          <a:p>
            <a:pPr marL="342900" indent="-342900">
              <a:buSzPct val="50000"/>
              <a:buFont typeface="Wingdings" pitchFamily="2" charset="2"/>
              <a:buChar char="q"/>
            </a:pPr>
            <a:r>
              <a:rPr lang="en-US" sz="2000" dirty="0"/>
              <a:t>I’ve worked in the Utility and Quick Service Restaurant industries</a:t>
            </a:r>
          </a:p>
          <a:p>
            <a:pPr marL="342900" indent="-342900">
              <a:buSzPct val="50000"/>
              <a:buFont typeface="Wingdings" pitchFamily="2" charset="2"/>
              <a:buChar char="q"/>
            </a:pPr>
            <a:r>
              <a:rPr lang="en-US" sz="2000" dirty="0"/>
              <a:t>New to Chicago! I was born and raised in Kentucky.</a:t>
            </a:r>
          </a:p>
          <a:p>
            <a:pPr marL="342900" indent="-342900">
              <a:buSzPct val="50000"/>
              <a:buFont typeface="Wingdings" pitchFamily="2" charset="2"/>
              <a:buChar char="q"/>
            </a:pPr>
            <a:endParaRPr lang="en-US" sz="2000" dirty="0"/>
          </a:p>
          <a:p>
            <a:pPr marL="342900" indent="-342900">
              <a:buSzPct val="50000"/>
              <a:buFont typeface="Wingdings" pitchFamily="2" charset="2"/>
              <a:buChar char="q"/>
            </a:pPr>
            <a:r>
              <a:rPr lang="en-US" sz="2000" dirty="0"/>
              <a:t>Been using Domo for roughly 1 year</a:t>
            </a:r>
          </a:p>
          <a:p>
            <a:pPr marL="342900" indent="-342900">
              <a:buSzPct val="50000"/>
              <a:buFont typeface="Wingdings" pitchFamily="2" charset="2"/>
              <a:buChar char="q"/>
            </a:pPr>
            <a:r>
              <a:rPr lang="en-US" sz="2000" dirty="0"/>
              <a:t>Favorite Domo visual: World Map</a:t>
            </a:r>
          </a:p>
          <a:p>
            <a:pPr marL="342900" indent="-342900">
              <a:buSzPct val="50000"/>
              <a:buFont typeface="Wingdings" pitchFamily="2" charset="2"/>
              <a:buChar char="q"/>
            </a:pPr>
            <a:r>
              <a:rPr lang="en-US" sz="2000" dirty="0"/>
              <a:t>Favorite Domo feature: The number and variety of connectors</a:t>
            </a:r>
          </a:p>
          <a:p>
            <a:pPr marL="285750" indent="-285750">
              <a:buSzPct val="50000"/>
              <a:buFont typeface="Arial" panose="020B0604020202020204" pitchFamily="34" charset="0"/>
              <a:buChar char="•"/>
            </a:pPr>
            <a:endParaRPr lang="en-US" dirty="0"/>
          </a:p>
          <a:p>
            <a:pPr marL="285750" indent="-285750">
              <a:buSzPct val="50000"/>
              <a:buFont typeface="Arial" panose="020B0604020202020204" pitchFamily="34" charset="0"/>
              <a:buChar char="•"/>
            </a:pPr>
            <a:endParaRPr lang="en-US" dirty="0"/>
          </a:p>
        </p:txBody>
      </p:sp>
    </p:spTree>
    <p:extLst>
      <p:ext uri="{BB962C8B-B14F-4D97-AF65-F5344CB8AC3E}">
        <p14:creationId xmlns:p14="http://schemas.microsoft.com/office/powerpoint/2010/main" val="279710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EFC2-1CE6-3EBF-7788-8B576928265F}"/>
              </a:ext>
            </a:extLst>
          </p:cNvPr>
          <p:cNvSpPr>
            <a:spLocks noGrp="1"/>
          </p:cNvSpPr>
          <p:nvPr>
            <p:ph type="title"/>
          </p:nvPr>
        </p:nvSpPr>
        <p:spPr>
          <a:xfrm>
            <a:off x="252919" y="1123837"/>
            <a:ext cx="2947482" cy="4601183"/>
          </a:xfrm>
        </p:spPr>
        <p:txBody>
          <a:bodyPr>
            <a:normAutofit/>
          </a:bodyPr>
          <a:lstStyle/>
          <a:p>
            <a:r>
              <a:rPr lang="en-US" dirty="0"/>
              <a:t>What is </a:t>
            </a:r>
            <a:r>
              <a:rPr lang="en-US" dirty="0" err="1"/>
              <a:t>Jupyter</a:t>
            </a:r>
            <a:r>
              <a:rPr lang="en-US" dirty="0"/>
              <a:t> Workspaces?</a:t>
            </a:r>
          </a:p>
        </p:txBody>
      </p:sp>
      <p:sp>
        <p:nvSpPr>
          <p:cNvPr id="9" name="Content Placeholder 8">
            <a:extLst>
              <a:ext uri="{FF2B5EF4-FFF2-40B4-BE49-F238E27FC236}">
                <a16:creationId xmlns:a16="http://schemas.microsoft.com/office/drawing/2014/main" id="{4AF014D6-C480-5900-7B0B-A07775048596}"/>
              </a:ext>
            </a:extLst>
          </p:cNvPr>
          <p:cNvSpPr>
            <a:spLocks noGrp="1"/>
          </p:cNvSpPr>
          <p:nvPr>
            <p:ph idx="1"/>
          </p:nvPr>
        </p:nvSpPr>
        <p:spPr>
          <a:xfrm>
            <a:off x="3869268" y="864108"/>
            <a:ext cx="7315200" cy="1053591"/>
          </a:xfrm>
        </p:spPr>
        <p:txBody>
          <a:bodyPr>
            <a:normAutofit fontScale="25000" lnSpcReduction="20000"/>
          </a:bodyPr>
          <a:lstStyle/>
          <a:p>
            <a:pPr marL="0" indent="0" algn="ctr">
              <a:buNone/>
            </a:pPr>
            <a:endParaRPr lang="en-US" sz="4900" i="1" dirty="0"/>
          </a:p>
          <a:p>
            <a:pPr marL="0" indent="0" algn="ctr">
              <a:buNone/>
            </a:pPr>
            <a:r>
              <a:rPr lang="en-US" sz="11200" i="1" dirty="0"/>
              <a:t>A way to use Python directly inside of Domo, without having to leave the platform</a:t>
            </a:r>
            <a:r>
              <a:rPr lang="en-US" sz="6400" i="1" dirty="0"/>
              <a:t>.</a:t>
            </a:r>
          </a:p>
          <a:p>
            <a:endParaRPr lang="en-US" dirty="0"/>
          </a:p>
        </p:txBody>
      </p:sp>
      <p:pic>
        <p:nvPicPr>
          <p:cNvPr id="5" name="Content Placeholder 4" descr="A picture containing text&#10;&#10;Description automatically generated">
            <a:extLst>
              <a:ext uri="{FF2B5EF4-FFF2-40B4-BE49-F238E27FC236}">
                <a16:creationId xmlns:a16="http://schemas.microsoft.com/office/drawing/2014/main" id="{530C82A8-4A40-2460-2AC0-5296E612897B}"/>
              </a:ext>
            </a:extLst>
          </p:cNvPr>
          <p:cNvPicPr>
            <a:picLocks noChangeAspect="1"/>
          </p:cNvPicPr>
          <p:nvPr/>
        </p:nvPicPr>
        <p:blipFill rotWithShape="1">
          <a:blip r:embed="rId3"/>
          <a:srcRect b="6490"/>
          <a:stretch/>
        </p:blipFill>
        <p:spPr>
          <a:xfrm>
            <a:off x="3869268" y="4335070"/>
            <a:ext cx="7315200" cy="1658822"/>
          </a:xfrm>
          <a:prstGeom prst="rect">
            <a:avLst/>
          </a:prstGeom>
        </p:spPr>
      </p:pic>
      <p:sp>
        <p:nvSpPr>
          <p:cNvPr id="6" name="TextBox 5">
            <a:extLst>
              <a:ext uri="{FF2B5EF4-FFF2-40B4-BE49-F238E27FC236}">
                <a16:creationId xmlns:a16="http://schemas.microsoft.com/office/drawing/2014/main" id="{78AB5CA9-1A83-FD0A-0291-28BCAA340EC6}"/>
              </a:ext>
            </a:extLst>
          </p:cNvPr>
          <p:cNvSpPr txBox="1"/>
          <p:nvPr/>
        </p:nvSpPr>
        <p:spPr>
          <a:xfrm>
            <a:off x="3869268" y="2259977"/>
            <a:ext cx="7315200" cy="1631216"/>
          </a:xfrm>
          <a:prstGeom prst="rect">
            <a:avLst/>
          </a:prstGeom>
          <a:noFill/>
        </p:spPr>
        <p:txBody>
          <a:bodyPr wrap="square" rtlCol="0">
            <a:spAutoFit/>
          </a:bodyPr>
          <a:lstStyle/>
          <a:p>
            <a:pPr marL="342900" indent="-342900">
              <a:buSzPct val="50000"/>
              <a:buFont typeface="Wingdings" pitchFamily="2" charset="2"/>
              <a:buChar char="q"/>
            </a:pPr>
            <a:r>
              <a:rPr lang="en-US" sz="2000" dirty="0"/>
              <a:t>Use an existing dataset or create one from scratch</a:t>
            </a:r>
          </a:p>
          <a:p>
            <a:pPr marL="342900" indent="-342900">
              <a:buSzPct val="50000"/>
              <a:buFont typeface="Wingdings" pitchFamily="2" charset="2"/>
              <a:buChar char="q"/>
            </a:pPr>
            <a:r>
              <a:rPr lang="en-US" sz="2000" dirty="0"/>
              <a:t>Perform data cleaning and modeling</a:t>
            </a:r>
          </a:p>
          <a:p>
            <a:pPr marL="342900" indent="-342900">
              <a:buSzPct val="50000"/>
              <a:buFont typeface="Wingdings" pitchFamily="2" charset="2"/>
              <a:buChar char="q"/>
            </a:pPr>
            <a:r>
              <a:rPr lang="en-US" sz="2000" dirty="0"/>
              <a:t>Set up your notebook on a scheduled refresh</a:t>
            </a:r>
          </a:p>
          <a:p>
            <a:pPr marL="342900" indent="-342900">
              <a:buSzPct val="50000"/>
              <a:buFont typeface="Wingdings" pitchFamily="2" charset="2"/>
              <a:buChar char="q"/>
            </a:pPr>
            <a:r>
              <a:rPr lang="en-US" sz="2000" dirty="0"/>
              <a:t>Save your </a:t>
            </a:r>
            <a:r>
              <a:rPr lang="en-US" sz="2000" dirty="0" err="1"/>
              <a:t>dataframe</a:t>
            </a:r>
            <a:r>
              <a:rPr lang="en-US" sz="2000" dirty="0"/>
              <a:t> as a new or updated dataset to Domo</a:t>
            </a:r>
          </a:p>
          <a:p>
            <a:pPr marL="342900" indent="-342900">
              <a:buSzPct val="50000"/>
              <a:buFont typeface="Wingdings" pitchFamily="2" charset="2"/>
              <a:buChar char="q"/>
            </a:pPr>
            <a:r>
              <a:rPr lang="en-US" sz="2000" dirty="0"/>
              <a:t>Elevate your insights and visuals!</a:t>
            </a:r>
          </a:p>
        </p:txBody>
      </p:sp>
    </p:spTree>
    <p:extLst>
      <p:ext uri="{BB962C8B-B14F-4D97-AF65-F5344CB8AC3E}">
        <p14:creationId xmlns:p14="http://schemas.microsoft.com/office/powerpoint/2010/main" val="260092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C1D4A39-A122-41DA-BF9B-2313FB6B7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D120F8-C0F1-4CC6-B340-0B8F67C40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C5DFAD-003E-AF09-0D59-BFF05288F5E7}"/>
              </a:ext>
            </a:extLst>
          </p:cNvPr>
          <p:cNvSpPr>
            <a:spLocks noGrp="1"/>
          </p:cNvSpPr>
          <p:nvPr>
            <p:ph type="title"/>
          </p:nvPr>
        </p:nvSpPr>
        <p:spPr>
          <a:xfrm>
            <a:off x="289248" y="1123837"/>
            <a:ext cx="1564952" cy="2305163"/>
          </a:xfrm>
        </p:spPr>
        <p:txBody>
          <a:bodyPr>
            <a:noAutofit/>
          </a:bodyPr>
          <a:lstStyle/>
          <a:p>
            <a:r>
              <a:rPr lang="en-US" sz="2800" dirty="0"/>
              <a:t>Use Case: Using NLP to analyze customer reviews</a:t>
            </a:r>
          </a:p>
        </p:txBody>
      </p:sp>
      <p:pic>
        <p:nvPicPr>
          <p:cNvPr id="7" name="Content Placeholder 6" descr="A picture containing text&#10;&#10;Description automatically generated">
            <a:extLst>
              <a:ext uri="{FF2B5EF4-FFF2-40B4-BE49-F238E27FC236}">
                <a16:creationId xmlns:a16="http://schemas.microsoft.com/office/drawing/2014/main" id="{F10C037E-57B6-BFE3-745C-56C3E3F3941F}"/>
              </a:ext>
            </a:extLst>
          </p:cNvPr>
          <p:cNvPicPr>
            <a:picLocks noChangeAspect="1"/>
          </p:cNvPicPr>
          <p:nvPr/>
        </p:nvPicPr>
        <p:blipFill>
          <a:blip r:embed="rId3"/>
          <a:stretch>
            <a:fillRect/>
          </a:stretch>
        </p:blipFill>
        <p:spPr bwMode="auto">
          <a:xfrm>
            <a:off x="7545032" y="2273639"/>
            <a:ext cx="3778286" cy="10708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on&#10;&#10;Description automatically generated with medium confidence">
            <a:extLst>
              <a:ext uri="{FF2B5EF4-FFF2-40B4-BE49-F238E27FC236}">
                <a16:creationId xmlns:a16="http://schemas.microsoft.com/office/drawing/2014/main" id="{1D50923E-9291-77B0-D74C-1600B946D161}"/>
              </a:ext>
            </a:extLst>
          </p:cNvPr>
          <p:cNvPicPr>
            <a:picLocks noChangeAspect="1"/>
          </p:cNvPicPr>
          <p:nvPr/>
        </p:nvPicPr>
        <p:blipFill>
          <a:blip r:embed="rId4"/>
          <a:stretch>
            <a:fillRect/>
          </a:stretch>
        </p:blipFill>
        <p:spPr>
          <a:xfrm>
            <a:off x="7545032" y="3505358"/>
            <a:ext cx="3778286" cy="878450"/>
          </a:xfrm>
          <a:prstGeom prst="rect">
            <a:avLst/>
          </a:prstGeom>
        </p:spPr>
      </p:pic>
      <p:sp>
        <p:nvSpPr>
          <p:cNvPr id="20" name="Rectangle 19">
            <a:extLst>
              <a:ext uri="{FF2B5EF4-FFF2-40B4-BE49-F238E27FC236}">
                <a16:creationId xmlns:a16="http://schemas.microsoft.com/office/drawing/2014/main" id="{8AF6EFCA-56DD-442E-9948-D162BEBBF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Graphical user interface, application, calendar&#10;&#10;Description automatically generated">
            <a:extLst>
              <a:ext uri="{FF2B5EF4-FFF2-40B4-BE49-F238E27FC236}">
                <a16:creationId xmlns:a16="http://schemas.microsoft.com/office/drawing/2014/main" id="{71F0DE6A-3F3C-E010-9056-76D349BD65A8}"/>
              </a:ext>
            </a:extLst>
          </p:cNvPr>
          <p:cNvPicPr>
            <a:picLocks noChangeAspect="1"/>
          </p:cNvPicPr>
          <p:nvPr/>
        </p:nvPicPr>
        <p:blipFill>
          <a:blip r:embed="rId5"/>
          <a:stretch>
            <a:fillRect/>
          </a:stretch>
        </p:blipFill>
        <p:spPr>
          <a:xfrm>
            <a:off x="1920992" y="1535750"/>
            <a:ext cx="4921400" cy="3937950"/>
          </a:xfrm>
          <a:prstGeom prst="rect">
            <a:avLst/>
          </a:prstGeom>
        </p:spPr>
      </p:pic>
    </p:spTree>
    <p:extLst>
      <p:ext uri="{BB962C8B-B14F-4D97-AF65-F5344CB8AC3E}">
        <p14:creationId xmlns:p14="http://schemas.microsoft.com/office/powerpoint/2010/main" val="21965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621B22-D589-C35F-CBCA-56891649E832}"/>
              </a:ext>
            </a:extLst>
          </p:cNvPr>
          <p:cNvSpPr txBox="1"/>
          <p:nvPr/>
        </p:nvSpPr>
        <p:spPr>
          <a:xfrm>
            <a:off x="3924300" y="2921168"/>
            <a:ext cx="4152900" cy="1015663"/>
          </a:xfrm>
          <a:prstGeom prst="rect">
            <a:avLst/>
          </a:prstGeom>
          <a:noFill/>
        </p:spPr>
        <p:txBody>
          <a:bodyPr wrap="square" rtlCol="0">
            <a:spAutoFit/>
          </a:bodyPr>
          <a:lstStyle/>
          <a:p>
            <a:r>
              <a:rPr lang="en-US" sz="6000" b="1" dirty="0">
                <a:solidFill>
                  <a:schemeClr val="bg1"/>
                </a:solidFill>
              </a:rPr>
              <a:t>Live Demo!</a:t>
            </a:r>
          </a:p>
        </p:txBody>
      </p:sp>
    </p:spTree>
    <p:extLst>
      <p:ext uri="{BB962C8B-B14F-4D97-AF65-F5344CB8AC3E}">
        <p14:creationId xmlns:p14="http://schemas.microsoft.com/office/powerpoint/2010/main" val="223841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C71FA122-BAFC-12EE-43E7-4BD37963F40D}"/>
              </a:ext>
            </a:extLst>
          </p:cNvPr>
          <p:cNvPicPr>
            <a:picLocks noChangeAspect="1"/>
          </p:cNvPicPr>
          <p:nvPr/>
        </p:nvPicPr>
        <p:blipFill>
          <a:blip r:embed="rId3"/>
          <a:stretch>
            <a:fillRect/>
          </a:stretch>
        </p:blipFill>
        <p:spPr>
          <a:xfrm>
            <a:off x="1064152" y="1409542"/>
            <a:ext cx="10063696" cy="4704776"/>
          </a:xfrm>
          <a:prstGeom prst="rect">
            <a:avLst/>
          </a:prstGeom>
        </p:spPr>
      </p:pic>
      <p:sp>
        <p:nvSpPr>
          <p:cNvPr id="4" name="TextBox 3">
            <a:extLst>
              <a:ext uri="{FF2B5EF4-FFF2-40B4-BE49-F238E27FC236}">
                <a16:creationId xmlns:a16="http://schemas.microsoft.com/office/drawing/2014/main" id="{6A09852F-74CE-3DFC-67B3-839B76D574AD}"/>
              </a:ext>
            </a:extLst>
          </p:cNvPr>
          <p:cNvSpPr txBox="1"/>
          <p:nvPr/>
        </p:nvSpPr>
        <p:spPr>
          <a:xfrm>
            <a:off x="749300" y="660400"/>
            <a:ext cx="6527800" cy="461665"/>
          </a:xfrm>
          <a:prstGeom prst="rect">
            <a:avLst/>
          </a:prstGeom>
          <a:noFill/>
        </p:spPr>
        <p:txBody>
          <a:bodyPr wrap="square" rtlCol="0">
            <a:spAutoFit/>
          </a:bodyPr>
          <a:lstStyle/>
          <a:p>
            <a:r>
              <a:rPr lang="en-US" sz="2400" i="1" dirty="0">
                <a:solidFill>
                  <a:schemeClr val="tx2"/>
                </a:solidFill>
              </a:rPr>
              <a:t>Getting Started: Creating your environment</a:t>
            </a:r>
          </a:p>
        </p:txBody>
      </p:sp>
    </p:spTree>
    <p:extLst>
      <p:ext uri="{BB962C8B-B14F-4D97-AF65-F5344CB8AC3E}">
        <p14:creationId xmlns:p14="http://schemas.microsoft.com/office/powerpoint/2010/main" val="383439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C5BACE03-23BE-3596-3A16-12FDD9694619}"/>
              </a:ext>
            </a:extLst>
          </p:cNvPr>
          <p:cNvPicPr>
            <a:picLocks noChangeAspect="1"/>
          </p:cNvPicPr>
          <p:nvPr/>
        </p:nvPicPr>
        <p:blipFill>
          <a:blip r:embed="rId3"/>
          <a:stretch>
            <a:fillRect/>
          </a:stretch>
        </p:blipFill>
        <p:spPr>
          <a:xfrm>
            <a:off x="261514" y="512869"/>
            <a:ext cx="11668971" cy="3360631"/>
          </a:xfrm>
          <a:prstGeom prst="rect">
            <a:avLst/>
          </a:prstGeom>
        </p:spPr>
      </p:pic>
      <p:pic>
        <p:nvPicPr>
          <p:cNvPr id="5" name="Picture 4" descr="Graphical user interface&#10;&#10;Description automatically generated with low confidence">
            <a:extLst>
              <a:ext uri="{FF2B5EF4-FFF2-40B4-BE49-F238E27FC236}">
                <a16:creationId xmlns:a16="http://schemas.microsoft.com/office/drawing/2014/main" id="{32143A7D-72EE-F858-0A65-92050FA47494}"/>
              </a:ext>
            </a:extLst>
          </p:cNvPr>
          <p:cNvPicPr>
            <a:picLocks noChangeAspect="1"/>
          </p:cNvPicPr>
          <p:nvPr/>
        </p:nvPicPr>
        <p:blipFill rotWithShape="1">
          <a:blip r:embed="rId4"/>
          <a:srcRect r="1033"/>
          <a:stretch/>
        </p:blipFill>
        <p:spPr>
          <a:xfrm>
            <a:off x="261514" y="3873500"/>
            <a:ext cx="11668971" cy="2471631"/>
          </a:xfrm>
          <a:prstGeom prst="rect">
            <a:avLst/>
          </a:prstGeom>
        </p:spPr>
      </p:pic>
    </p:spTree>
    <p:extLst>
      <p:ext uri="{BB962C8B-B14F-4D97-AF65-F5344CB8AC3E}">
        <p14:creationId xmlns:p14="http://schemas.microsoft.com/office/powerpoint/2010/main" val="3646909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graphical user interface&#10;&#10;Description automatically generated">
            <a:extLst>
              <a:ext uri="{FF2B5EF4-FFF2-40B4-BE49-F238E27FC236}">
                <a16:creationId xmlns:a16="http://schemas.microsoft.com/office/drawing/2014/main" id="{E3A9E21C-01B9-1B3C-C67A-987C995088F1}"/>
              </a:ext>
            </a:extLst>
          </p:cNvPr>
          <p:cNvPicPr>
            <a:picLocks noChangeAspect="1"/>
          </p:cNvPicPr>
          <p:nvPr/>
        </p:nvPicPr>
        <p:blipFill>
          <a:blip r:embed="rId3"/>
          <a:stretch>
            <a:fillRect/>
          </a:stretch>
        </p:blipFill>
        <p:spPr>
          <a:xfrm>
            <a:off x="794805" y="1764041"/>
            <a:ext cx="10602391" cy="3286738"/>
          </a:xfrm>
          <a:prstGeom prst="rect">
            <a:avLst/>
          </a:prstGeom>
        </p:spPr>
      </p:pic>
    </p:spTree>
    <p:extLst>
      <p:ext uri="{BB962C8B-B14F-4D97-AF65-F5344CB8AC3E}">
        <p14:creationId xmlns:p14="http://schemas.microsoft.com/office/powerpoint/2010/main" val="319865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219CA86F-0C0E-0FF0-2D8C-1D511ACFF389}"/>
              </a:ext>
            </a:extLst>
          </p:cNvPr>
          <p:cNvPicPr>
            <a:picLocks noChangeAspect="1"/>
          </p:cNvPicPr>
          <p:nvPr/>
        </p:nvPicPr>
        <p:blipFill>
          <a:blip r:embed="rId3"/>
          <a:stretch>
            <a:fillRect/>
          </a:stretch>
        </p:blipFill>
        <p:spPr>
          <a:xfrm>
            <a:off x="334575" y="557124"/>
            <a:ext cx="11522849" cy="5743751"/>
          </a:xfrm>
          <a:prstGeom prst="rect">
            <a:avLst/>
          </a:prstGeom>
        </p:spPr>
      </p:pic>
    </p:spTree>
    <p:extLst>
      <p:ext uri="{BB962C8B-B14F-4D97-AF65-F5344CB8AC3E}">
        <p14:creationId xmlns:p14="http://schemas.microsoft.com/office/powerpoint/2010/main" val="31061047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15720</TotalTime>
  <Words>914</Words>
  <Application>Microsoft Macintosh PowerPoint</Application>
  <PresentationFormat>Widescreen</PresentationFormat>
  <Paragraphs>79</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Corbel</vt:lpstr>
      <vt:lpstr>Wingdings</vt:lpstr>
      <vt:lpstr>Wingdings 2</vt:lpstr>
      <vt:lpstr>Frame</vt:lpstr>
      <vt:lpstr>Domo’s Jupyter Workspaces:  The Intersection between Data Science and Business Intelligence</vt:lpstr>
      <vt:lpstr>About Me </vt:lpstr>
      <vt:lpstr>What is Jupyter Workspaces?</vt:lpstr>
      <vt:lpstr>Use Case: Using NLP to analyze customer reviews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Domo’s Jupyter Workspaces:  The Intersection between Data Science and Business Intelligence</dc:title>
  <dc:creator>Ruber, Kendall</dc:creator>
  <cp:lastModifiedBy>Ruber, Kendall</cp:lastModifiedBy>
  <cp:revision>2</cp:revision>
  <dcterms:created xsi:type="dcterms:W3CDTF">2022-10-12T00:15:30Z</dcterms:created>
  <dcterms:modified xsi:type="dcterms:W3CDTF">2022-10-22T22:16:29Z</dcterms:modified>
</cp:coreProperties>
</file>