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4" r:id="rId6"/>
    <p:sldId id="259" r:id="rId7"/>
    <p:sldId id="267" r:id="rId8"/>
    <p:sldId id="271" r:id="rId9"/>
    <p:sldId id="266" r:id="rId10"/>
    <p:sldId id="268" r:id="rId11"/>
    <p:sldId id="272" r:id="rId12"/>
    <p:sldId id="273" r:id="rId13"/>
    <p:sldId id="262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isudek\AppData\Local\Microsoft\Windows\INetCache\Content.Outlook\H1SETNHZ\Northwoods%20League%20Analytics%20Project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NWL TIME OF GAME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NWL TIME OF GAME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h:mm</c:formatCode>
                <c:ptCount val="3"/>
                <c:pt idx="0">
                  <c:v>0.12847222222222221</c:v>
                </c:pt>
                <c:pt idx="1">
                  <c:v>0.11805555555555555</c:v>
                </c:pt>
                <c:pt idx="2">
                  <c:v>0.125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BB-42DA-B18D-D408BF5682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42271311"/>
        <c:axId val="1342273711"/>
      </c:lineChart>
      <c:catAx>
        <c:axId val="134227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273711"/>
        <c:crosses val="autoZero"/>
        <c:auto val="1"/>
        <c:lblAlgn val="ctr"/>
        <c:lblOffset val="100"/>
        <c:noMultiLvlLbl val="0"/>
      </c:catAx>
      <c:valAx>
        <c:axId val="134227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27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Duration of Games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'Duration Graph'!$B$1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'Duration Graph'!$A$2:$A$22</c:f>
              <c:strCache>
                <c:ptCount val="21"/>
                <c:pt idx="0">
                  <c:v>Battle Creek Battle Jacks</c:v>
                </c:pt>
                <c:pt idx="1">
                  <c:v>Bismarck Larks</c:v>
                </c:pt>
                <c:pt idx="2">
                  <c:v>Duluth Huskies</c:v>
                </c:pt>
                <c:pt idx="3">
                  <c:v>Eau Claire Express</c:v>
                </c:pt>
                <c:pt idx="4">
                  <c:v>Fond du Lac Dock Spiders</c:v>
                </c:pt>
                <c:pt idx="5">
                  <c:v>Green Bay Rockers</c:v>
                </c:pt>
                <c:pt idx="6">
                  <c:v>Kalamazoo Growlers</c:v>
                </c:pt>
                <c:pt idx="7">
                  <c:v>Kenosha Kingfish</c:v>
                </c:pt>
                <c:pt idx="8">
                  <c:v>Kokomo Jackrabbits</c:v>
                </c:pt>
                <c:pt idx="9">
                  <c:v>La Crosse Loggers</c:v>
                </c:pt>
                <c:pt idx="10">
                  <c:v>Lakeshore Chinooks</c:v>
                </c:pt>
                <c:pt idx="11">
                  <c:v>Madison Mallards</c:v>
                </c:pt>
                <c:pt idx="12">
                  <c:v>Mankato Moondogs</c:v>
                </c:pt>
                <c:pt idx="13">
                  <c:v>Rochester Honkers</c:v>
                </c:pt>
                <c:pt idx="14">
                  <c:v>Rockford Rivets</c:v>
                </c:pt>
                <c:pt idx="15">
                  <c:v>St.Cloud Rox</c:v>
                </c:pt>
                <c:pt idx="16">
                  <c:v>Traverse City Pit Spitters</c:v>
                </c:pt>
                <c:pt idx="17">
                  <c:v>Waterloo Bucks</c:v>
                </c:pt>
                <c:pt idx="18">
                  <c:v>Wausau Woodchucks</c:v>
                </c:pt>
                <c:pt idx="19">
                  <c:v>Willmar Stingers</c:v>
                </c:pt>
                <c:pt idx="20">
                  <c:v>Wisconsin Rapids Rafters</c:v>
                </c:pt>
              </c:strCache>
            </c:strRef>
          </c:cat>
          <c:val>
            <c:numRef>
              <c:f>'Duration Graph'!$B$2:$B$22</c:f>
              <c:numCache>
                <c:formatCode>General</c:formatCode>
                <c:ptCount val="21"/>
                <c:pt idx="0">
                  <c:v>3.12</c:v>
                </c:pt>
                <c:pt idx="1">
                  <c:v>3.17</c:v>
                </c:pt>
                <c:pt idx="2">
                  <c:v>3.09</c:v>
                </c:pt>
                <c:pt idx="3">
                  <c:v>2.54</c:v>
                </c:pt>
                <c:pt idx="4">
                  <c:v>3.06</c:v>
                </c:pt>
                <c:pt idx="5">
                  <c:v>3.01</c:v>
                </c:pt>
                <c:pt idx="6">
                  <c:v>3.07</c:v>
                </c:pt>
                <c:pt idx="7">
                  <c:v>3.13</c:v>
                </c:pt>
                <c:pt idx="8">
                  <c:v>3</c:v>
                </c:pt>
                <c:pt idx="9">
                  <c:v>3.16</c:v>
                </c:pt>
                <c:pt idx="10">
                  <c:v>3.04</c:v>
                </c:pt>
                <c:pt idx="11">
                  <c:v>3.09</c:v>
                </c:pt>
                <c:pt idx="12">
                  <c:v>2.58</c:v>
                </c:pt>
                <c:pt idx="13">
                  <c:v>3.12</c:v>
                </c:pt>
                <c:pt idx="14">
                  <c:v>3.03</c:v>
                </c:pt>
                <c:pt idx="15">
                  <c:v>2.58</c:v>
                </c:pt>
                <c:pt idx="16">
                  <c:v>2.58</c:v>
                </c:pt>
                <c:pt idx="17">
                  <c:v>3.16</c:v>
                </c:pt>
                <c:pt idx="18">
                  <c:v>2.59</c:v>
                </c:pt>
                <c:pt idx="19">
                  <c:v>3.01</c:v>
                </c:pt>
                <c:pt idx="20">
                  <c:v>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8-404C-8F40-3BF63F5226AE}"/>
            </c:ext>
          </c:extLst>
        </c:ser>
        <c:ser>
          <c:idx val="1"/>
          <c:order val="1"/>
          <c:tx>
            <c:strRef>
              <c:f>'Duration Graph'!$C$1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'Duration Graph'!$A$2:$A$22</c:f>
              <c:strCache>
                <c:ptCount val="21"/>
                <c:pt idx="0">
                  <c:v>Battle Creek Battle Jacks</c:v>
                </c:pt>
                <c:pt idx="1">
                  <c:v>Bismarck Larks</c:v>
                </c:pt>
                <c:pt idx="2">
                  <c:v>Duluth Huskies</c:v>
                </c:pt>
                <c:pt idx="3">
                  <c:v>Eau Claire Express</c:v>
                </c:pt>
                <c:pt idx="4">
                  <c:v>Fond du Lac Dock Spiders</c:v>
                </c:pt>
                <c:pt idx="5">
                  <c:v>Green Bay Rockers</c:v>
                </c:pt>
                <c:pt idx="6">
                  <c:v>Kalamazoo Growlers</c:v>
                </c:pt>
                <c:pt idx="7">
                  <c:v>Kenosha Kingfish</c:v>
                </c:pt>
                <c:pt idx="8">
                  <c:v>Kokomo Jackrabbits</c:v>
                </c:pt>
                <c:pt idx="9">
                  <c:v>La Crosse Loggers</c:v>
                </c:pt>
                <c:pt idx="10">
                  <c:v>Lakeshore Chinooks</c:v>
                </c:pt>
                <c:pt idx="11">
                  <c:v>Madison Mallards</c:v>
                </c:pt>
                <c:pt idx="12">
                  <c:v>Mankato Moondogs</c:v>
                </c:pt>
                <c:pt idx="13">
                  <c:v>Rochester Honkers</c:v>
                </c:pt>
                <c:pt idx="14">
                  <c:v>Rockford Rivets</c:v>
                </c:pt>
                <c:pt idx="15">
                  <c:v>St.Cloud Rox</c:v>
                </c:pt>
                <c:pt idx="16">
                  <c:v>Traverse City Pit Spitters</c:v>
                </c:pt>
                <c:pt idx="17">
                  <c:v>Waterloo Bucks</c:v>
                </c:pt>
                <c:pt idx="18">
                  <c:v>Wausau Woodchucks</c:v>
                </c:pt>
                <c:pt idx="19">
                  <c:v>Willmar Stingers</c:v>
                </c:pt>
                <c:pt idx="20">
                  <c:v>Wisconsin Rapids Rafters</c:v>
                </c:pt>
              </c:strCache>
            </c:strRef>
          </c:cat>
          <c:val>
            <c:numRef>
              <c:f>'Duration Graph'!$C$2:$C$22</c:f>
              <c:numCache>
                <c:formatCode>General</c:formatCode>
                <c:ptCount val="21"/>
                <c:pt idx="0">
                  <c:v>2.5299999999999998</c:v>
                </c:pt>
                <c:pt idx="1">
                  <c:v>3.09</c:v>
                </c:pt>
                <c:pt idx="2">
                  <c:v>2.5</c:v>
                </c:pt>
                <c:pt idx="3">
                  <c:v>2.54</c:v>
                </c:pt>
                <c:pt idx="4">
                  <c:v>2.41</c:v>
                </c:pt>
                <c:pt idx="5">
                  <c:v>2.5099999999999998</c:v>
                </c:pt>
                <c:pt idx="6">
                  <c:v>2.52</c:v>
                </c:pt>
                <c:pt idx="7">
                  <c:v>2.4500000000000002</c:v>
                </c:pt>
                <c:pt idx="8">
                  <c:v>2.56</c:v>
                </c:pt>
                <c:pt idx="9">
                  <c:v>2.5499999999999998</c:v>
                </c:pt>
                <c:pt idx="10">
                  <c:v>2.41</c:v>
                </c:pt>
                <c:pt idx="11">
                  <c:v>2.5099999999999998</c:v>
                </c:pt>
                <c:pt idx="12">
                  <c:v>2.4900000000000002</c:v>
                </c:pt>
                <c:pt idx="13">
                  <c:v>2.5499999999999998</c:v>
                </c:pt>
                <c:pt idx="14">
                  <c:v>2.4900000000000002</c:v>
                </c:pt>
                <c:pt idx="15">
                  <c:v>2.5099999999999998</c:v>
                </c:pt>
                <c:pt idx="16">
                  <c:v>2.36</c:v>
                </c:pt>
                <c:pt idx="17">
                  <c:v>2.58</c:v>
                </c:pt>
                <c:pt idx="18">
                  <c:v>2.44</c:v>
                </c:pt>
                <c:pt idx="19">
                  <c:v>3.06</c:v>
                </c:pt>
                <c:pt idx="20">
                  <c:v>2.44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8-404C-8F40-3BF63F5226AE}"/>
            </c:ext>
          </c:extLst>
        </c:ser>
        <c:ser>
          <c:idx val="2"/>
          <c:order val="2"/>
          <c:tx>
            <c:strRef>
              <c:f>'Duration Graph'!$D$1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'Duration Graph'!$A$2:$A$22</c:f>
              <c:strCache>
                <c:ptCount val="21"/>
                <c:pt idx="0">
                  <c:v>Battle Creek Battle Jacks</c:v>
                </c:pt>
                <c:pt idx="1">
                  <c:v>Bismarck Larks</c:v>
                </c:pt>
                <c:pt idx="2">
                  <c:v>Duluth Huskies</c:v>
                </c:pt>
                <c:pt idx="3">
                  <c:v>Eau Claire Express</c:v>
                </c:pt>
                <c:pt idx="4">
                  <c:v>Fond du Lac Dock Spiders</c:v>
                </c:pt>
                <c:pt idx="5">
                  <c:v>Green Bay Rockers</c:v>
                </c:pt>
                <c:pt idx="6">
                  <c:v>Kalamazoo Growlers</c:v>
                </c:pt>
                <c:pt idx="7">
                  <c:v>Kenosha Kingfish</c:v>
                </c:pt>
                <c:pt idx="8">
                  <c:v>Kokomo Jackrabbits</c:v>
                </c:pt>
                <c:pt idx="9">
                  <c:v>La Crosse Loggers</c:v>
                </c:pt>
                <c:pt idx="10">
                  <c:v>Lakeshore Chinooks</c:v>
                </c:pt>
                <c:pt idx="11">
                  <c:v>Madison Mallards</c:v>
                </c:pt>
                <c:pt idx="12">
                  <c:v>Mankato Moondogs</c:v>
                </c:pt>
                <c:pt idx="13">
                  <c:v>Rochester Honkers</c:v>
                </c:pt>
                <c:pt idx="14">
                  <c:v>Rockford Rivets</c:v>
                </c:pt>
                <c:pt idx="15">
                  <c:v>St.Cloud Rox</c:v>
                </c:pt>
                <c:pt idx="16">
                  <c:v>Traverse City Pit Spitters</c:v>
                </c:pt>
                <c:pt idx="17">
                  <c:v>Waterloo Bucks</c:v>
                </c:pt>
                <c:pt idx="18">
                  <c:v>Wausau Woodchucks</c:v>
                </c:pt>
                <c:pt idx="19">
                  <c:v>Willmar Stingers</c:v>
                </c:pt>
                <c:pt idx="20">
                  <c:v>Wisconsin Rapids Rafters</c:v>
                </c:pt>
              </c:strCache>
            </c:strRef>
          </c:cat>
          <c:val>
            <c:numRef>
              <c:f>'Duration Graph'!$D$2:$D$22</c:f>
              <c:numCache>
                <c:formatCode>General</c:formatCode>
                <c:ptCount val="21"/>
                <c:pt idx="0">
                  <c:v>3.02</c:v>
                </c:pt>
                <c:pt idx="1">
                  <c:v>3.14</c:v>
                </c:pt>
                <c:pt idx="2">
                  <c:v>2.4900000000000002</c:v>
                </c:pt>
                <c:pt idx="3">
                  <c:v>3.14</c:v>
                </c:pt>
                <c:pt idx="4">
                  <c:v>3</c:v>
                </c:pt>
                <c:pt idx="5">
                  <c:v>2.54</c:v>
                </c:pt>
                <c:pt idx="6">
                  <c:v>2.44</c:v>
                </c:pt>
                <c:pt idx="7">
                  <c:v>2.4700000000000002</c:v>
                </c:pt>
                <c:pt idx="8">
                  <c:v>3.14</c:v>
                </c:pt>
                <c:pt idx="9">
                  <c:v>3.07</c:v>
                </c:pt>
                <c:pt idx="10">
                  <c:v>3.02</c:v>
                </c:pt>
                <c:pt idx="11">
                  <c:v>2.48</c:v>
                </c:pt>
                <c:pt idx="12">
                  <c:v>3.06</c:v>
                </c:pt>
                <c:pt idx="13">
                  <c:v>2.57</c:v>
                </c:pt>
                <c:pt idx="14">
                  <c:v>3.17</c:v>
                </c:pt>
                <c:pt idx="15">
                  <c:v>3.1</c:v>
                </c:pt>
                <c:pt idx="16">
                  <c:v>2.4</c:v>
                </c:pt>
                <c:pt idx="17">
                  <c:v>3.02</c:v>
                </c:pt>
                <c:pt idx="18">
                  <c:v>2.57</c:v>
                </c:pt>
                <c:pt idx="19">
                  <c:v>3.12</c:v>
                </c:pt>
                <c:pt idx="20">
                  <c:v>3.03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98-404C-8F40-3BF63F522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629984"/>
        <c:axId val="71417728"/>
      </c:barChart>
      <c:catAx>
        <c:axId val="5066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17728"/>
        <c:crosses val="autoZero"/>
        <c:auto val="1"/>
        <c:lblAlgn val="ctr"/>
        <c:lblOffset val="100"/>
        <c:noMultiLvlLbl val="0"/>
      </c:catAx>
      <c:valAx>
        <c:axId val="714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6A4C-7572-A51B-BB23-3619E5AB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14ED-7A45-A914-07AC-9A827F28A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BD68-C98B-9B5A-E6A8-BF11FD90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5604-0466-3FBF-F0A1-B2CCC10C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C715-2197-5A97-CFDE-8B69B28F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E9AE-EE14-035C-56A3-8CFCAA8C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9FC1-DA12-0EB9-77A4-8C85062C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9999-9B81-A2E3-5252-F87CE7AD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6C4E-F42C-FA0A-34EF-E6888767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444F-EC56-8E62-D47C-DF18A815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3A724-F240-93BF-D484-D8C4FDDF4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65C6-83D3-9AEE-97E1-3EED4A70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2345-4D52-331D-D276-B2016D42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94B2-09B5-C8D2-BE41-04F53B56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BE46-3DB5-2AA3-8052-C7F51CC2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4643-33B1-EC16-A7E1-D79463D3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32BF-2862-0BB4-ED33-55E229AE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89FD-E67F-4077-60D3-DE2B1504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801B-5440-B1A6-3B28-0A130B1C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EBA8-4FA6-B290-7CE6-34F1A1F5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5959-3C94-5762-C7AC-FCB9349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3FC9-247B-A29C-766F-DD8511BF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8E83-0D73-33D8-F63D-9A3DE319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E696-555C-A9A5-CE8A-9C3EE4BA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BF43-5D0B-C11E-2386-04293E78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925D-6865-8A6C-326E-F116E95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A5E5-76CF-2C61-4FA6-F551BE40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5CA4F-D0FB-3193-E0C7-3D03D773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6F5E-D398-69DF-6165-3F4DE163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EE4C3-50D3-CB6D-B82A-8649775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23AE-FA67-1C2D-2291-7C6983BE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C694-9B99-713C-2BD3-CC03DB6D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E886-4810-E068-F860-2C212533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4603E-1DA5-D3B2-FB66-3283629A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EA1D2-BE8F-26FB-D1BA-4DC886E72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1009A-0A7E-1526-58ED-6BF72C77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E285D-16A9-E578-F3BA-4FBCB360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C41BA-2044-91E3-F75F-F67BB5E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4B6E-756D-2C9F-F6DB-5E60A99F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598A-039B-84C6-C5B7-939BA1EB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CC3DD-4566-5EA4-A5A6-3BD3B093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F9D97-F73C-E9C5-7007-8D008519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E9E26-E1E4-F5C9-A291-85D069C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1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653BC-321E-D60F-3F84-D2782A02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2BAA5-F7FA-4F94-88B4-9CA40287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5C15E-1207-DE57-BF59-AD9ACC1B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986-F39E-A08E-C849-AD4E00F0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6F93-5851-364F-BAA3-EEA95371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71BE-57B3-3958-E7CC-C2E0E16CD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6A70B-7F31-60A2-AD43-AC1D5160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23A-0F19-492D-A8FD-000B44C1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E9E4-75EF-BFA1-4EE3-1A09E84F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A913-B886-3B75-9BC0-4E8AFEA5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6B589-B9BA-AC56-D538-0B211488A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AC9B-C354-BB6F-D612-399D186DF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79BE-0FB4-180B-3E66-DFA86E1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2DF2-8AA4-CC7C-54BD-9C825775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AA50-E98F-6E54-3E8D-88E16D22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0">
              <a:schemeClr val="accent1">
                <a:lumMod val="45000"/>
                <a:lumOff val="55000"/>
              </a:schemeClr>
            </a:gs>
            <a:gs pos="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5CE6A-FACB-2F1C-68B1-C81FD8F5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2450-527E-6A3F-E994-11D10D396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7930-EF7A-16D1-E0C2-2A8002BA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265B5-34BB-42FF-9075-092FEC8264E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F1A6-7B19-D5EE-7683-91721D6A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B931-275A-9230-B02F-1A601DF3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172A6-D4ED-484F-8F08-BBC337701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o/4yp3nj0b9qy0bdhlqw0og/AOnxywCRQ1zVzhE6H0WS7VM?dl=0&amp;e=1&amp;preview=BIS+%40+WIL+Pitch+Clock.mp4&amp;rlkey=b90bf5ajd75i0zxc3pj03gegr&amp;st=20q4ku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s://www.dropbox.com/scl/fo/4yp3nj0b9qy0bdhlqw0og/AOnxywCRQ1zVzhE6H0WS7VM?dl=0&amp;e=1&amp;preview=WAU+%40+MAD+Pitch+Clock.mp4&amp;rlkey=b90bf5ajd75i0zxc3pj03gegr&amp;st=20q4ku1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5EFF-D6E7-0E53-B38B-96A65264B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236" y="2512363"/>
            <a:ext cx="10649527" cy="18332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Arial Black" panose="020B0A04020102020204" pitchFamily="34" charset="0"/>
              </a:rPr>
              <a:t>NORTHWOODS LEAGUE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PITCH CLOCK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36A2-3903-BD82-4191-95F652C40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161" y="5735637"/>
            <a:ext cx="4457323" cy="827881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accent3"/>
                </a:solidFill>
                <a:latin typeface="Arial Black" panose="020B0A04020102020204" pitchFamily="34" charset="0"/>
              </a:rPr>
              <a:t>JIM MISUDEK</a:t>
            </a:r>
          </a:p>
          <a:p>
            <a:pPr algn="r"/>
            <a:r>
              <a:rPr lang="en-US" sz="2000" dirty="0">
                <a:solidFill>
                  <a:schemeClr val="accent3"/>
                </a:solidFill>
                <a:latin typeface="Arial Black" panose="020B0A04020102020204" pitchFamily="34" charset="0"/>
              </a:rPr>
              <a:t>FOND DU LAC DOCK SPIDERS</a:t>
            </a:r>
          </a:p>
        </p:txBody>
      </p:sp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7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WHAT CAN WE DO?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582911" y="2307937"/>
            <a:ext cx="11026177" cy="4164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Follow current timings strictly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Add 0:30 play clock (between plate appearances)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Differentiate from NCAA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Umpire buy-in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Coach buy-in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7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QUESTIONS?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996825" y="3301625"/>
            <a:ext cx="4580111" cy="2467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Revenue impact?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Fan engagement?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Atmosphere?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Optics?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Cost of operation?</a:t>
            </a:r>
          </a:p>
        </p:txBody>
      </p:sp>
      <p:pic>
        <p:nvPicPr>
          <p:cNvPr id="6" name="Picture 5" descr="A baseball player on a field&#10;&#10;Description automatically generated">
            <a:extLst>
              <a:ext uri="{FF2B5EF4-FFF2-40B4-BE49-F238E27FC236}">
                <a16:creationId xmlns:a16="http://schemas.microsoft.com/office/drawing/2014/main" id="{04740311-BA97-A8DB-2A3F-257DA55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00" y="2549111"/>
            <a:ext cx="5935894" cy="33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IF TIME 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471723" y="3429280"/>
            <a:ext cx="8925774" cy="707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rial Black" panose="020B0A04020102020204" pitchFamily="34" charset="0"/>
              </a:rPr>
              <a:t>PROCEED TO NEXT SLIDES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DE99D-0C54-5349-63B5-F11164D1995F}"/>
              </a:ext>
            </a:extLst>
          </p:cNvPr>
          <p:cNvSpPr txBox="1">
            <a:spLocks/>
          </p:cNvSpPr>
          <p:nvPr/>
        </p:nvSpPr>
        <p:spPr>
          <a:xfrm>
            <a:off x="6096000" y="2549111"/>
            <a:ext cx="4580111" cy="24676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6AF08-0A5A-B1D8-DB83-0BD2DBC95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01242"/>
              </p:ext>
            </p:extLst>
          </p:nvPr>
        </p:nvGraphicFramePr>
        <p:xfrm>
          <a:off x="369280" y="250101"/>
          <a:ext cx="11453439" cy="6357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17">
                  <a:extLst>
                    <a:ext uri="{9D8B030D-6E8A-4147-A177-3AD203B41FA5}">
                      <a16:colId xmlns:a16="http://schemas.microsoft.com/office/drawing/2014/main" val="3534333528"/>
                    </a:ext>
                  </a:extLst>
                </a:gridCol>
                <a:gridCol w="1214272">
                  <a:extLst>
                    <a:ext uri="{9D8B030D-6E8A-4147-A177-3AD203B41FA5}">
                      <a16:colId xmlns:a16="http://schemas.microsoft.com/office/drawing/2014/main" val="242458583"/>
                    </a:ext>
                  </a:extLst>
                </a:gridCol>
                <a:gridCol w="557136">
                  <a:extLst>
                    <a:ext uri="{9D8B030D-6E8A-4147-A177-3AD203B41FA5}">
                      <a16:colId xmlns:a16="http://schemas.microsoft.com/office/drawing/2014/main" val="3316397772"/>
                    </a:ext>
                  </a:extLst>
                </a:gridCol>
                <a:gridCol w="2232117">
                  <a:extLst>
                    <a:ext uri="{9D8B030D-6E8A-4147-A177-3AD203B41FA5}">
                      <a16:colId xmlns:a16="http://schemas.microsoft.com/office/drawing/2014/main" val="3533524709"/>
                    </a:ext>
                  </a:extLst>
                </a:gridCol>
                <a:gridCol w="1214272">
                  <a:extLst>
                    <a:ext uri="{9D8B030D-6E8A-4147-A177-3AD203B41FA5}">
                      <a16:colId xmlns:a16="http://schemas.microsoft.com/office/drawing/2014/main" val="965701006"/>
                    </a:ext>
                  </a:extLst>
                </a:gridCol>
                <a:gridCol w="557136">
                  <a:extLst>
                    <a:ext uri="{9D8B030D-6E8A-4147-A177-3AD203B41FA5}">
                      <a16:colId xmlns:a16="http://schemas.microsoft.com/office/drawing/2014/main" val="3556002328"/>
                    </a:ext>
                  </a:extLst>
                </a:gridCol>
                <a:gridCol w="2232117">
                  <a:extLst>
                    <a:ext uri="{9D8B030D-6E8A-4147-A177-3AD203B41FA5}">
                      <a16:colId xmlns:a16="http://schemas.microsoft.com/office/drawing/2014/main" val="4190853370"/>
                    </a:ext>
                  </a:extLst>
                </a:gridCol>
                <a:gridCol w="1214272">
                  <a:extLst>
                    <a:ext uri="{9D8B030D-6E8A-4147-A177-3AD203B41FA5}">
                      <a16:colId xmlns:a16="http://schemas.microsoft.com/office/drawing/2014/main" val="3565340082"/>
                    </a:ext>
                  </a:extLst>
                </a:gridCol>
              </a:tblGrid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2022 Team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Average TOG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2023 Team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Average TOG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2024 Team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Average TOG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421829515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Battle Creek Battle Jacks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Battle Creek Battle Jacks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Battle Creek Battle Jacks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3234715746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Bismarck Larks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Bismarck Larks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Bismarck Larks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912848414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Duluth Huskies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Duluth Huskies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Duluth Huskies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3835641266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Eau Claire Express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Eau Claire Express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Eau Claire Express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741347426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Fond du Lac Dock Spiders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Fond du Lac Dock Spiders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u="none" strike="noStrike">
                          <a:effectLst/>
                        </a:rPr>
                        <a:t>Fond du Lac Dock Spiders</a:t>
                      </a:r>
                      <a:endParaRPr lang="fr-FR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715650439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Green Bay Rockers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Green Bay Rockers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Green Bay Rockers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035763614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Kalamazoo Growlers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Kalamazoo Growlers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Kalamazoo Growlers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084236951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Kenosha Kingfish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Kenosha Kingfish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Kenosha Kingfish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026552782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Kokomo Jackrabbits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Kokomo Jackrabbits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Kokomo Jackrabbits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69624333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 Crosse Loggers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 Crosse Loggers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 Crosse Loggers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178948651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Lakeshore Chinooks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Lakeshore Chinooks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Lakeshore Chinooks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3534439450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Madison Mallards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Madison Mallards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Madison Mallards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604373954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Mankato Moondogs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Mankato Moondogs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Mankato Moondogs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136306122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Rochester Honkers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Rochester Honkers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Rochester Honkers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829962662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Rockford Rivets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Rockford Rivets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Rockford Rivets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4260090281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St.Cloud Rox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St.Cloud Rox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St.Cloud Rox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34568145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Traverse City Pit Spitters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Traverse City Pit Spitters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2:36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Traverse City Pit Spitters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321589999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Waterloo Bucks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Waterloo Bucks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Waterloo Bucks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969992856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Wausau Woodchucks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Wausau Woodchucks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Wausau Woodchucks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2:57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057822256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Willmar Stingers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Willmar Stingers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Willmar Stingers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4087425180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Wisconsin Rapids Rafters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Wisconsin Rapids Rafters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2:44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Wisconsin Rapids Rafters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3:03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1094170101"/>
                  </a:ext>
                </a:extLst>
              </a:tr>
              <a:tr h="276426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3:05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2:50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3:00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3" marR="10713" marT="10713" marB="0" anchor="b"/>
                </a:tc>
                <a:extLst>
                  <a:ext uri="{0D108BD9-81ED-4DB2-BD59-A6C34878D82A}">
                    <a16:rowId xmlns:a16="http://schemas.microsoft.com/office/drawing/2014/main" val="290785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2ABB4E-E11B-8594-DBC3-D625A20B6B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615741"/>
              </p:ext>
            </p:extLst>
          </p:nvPr>
        </p:nvGraphicFramePr>
        <p:xfrm>
          <a:off x="4884" y="63374"/>
          <a:ext cx="12187116" cy="6733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249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4" y="484095"/>
            <a:ext cx="8903186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VIDEO EXAMPLES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471724" y="2218253"/>
            <a:ext cx="4657386" cy="3422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2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2:51 BREAK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https://www.dropbox.com/scl/fo/4yp3nj0b9qy0bdhlqw0og/AOnxywCRQ1zVzhE6H0WS7VM?dl=0&amp;e=1&amp;preview=BIS+%40+WIL+Pitch+Clock.mp4&amp;rlkey=b90bf5ajd75i0zxc3pj03gegr&amp;st=20q4ku17</a:t>
            </a:r>
            <a:endParaRPr lang="en-US" sz="12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3:10 BREAK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https://www.dropbox.com/scl/fo/4yp3nj0b9qy0bdhlqw0og/AOnxywCRQ1zVzhE6H0WS7VM?dl=0&amp;e=1&amp;preview=WAU+%40+MAD+Pitch+Clock.mp4&amp;rlkey=b90bf5ajd75i0zxc3pj03gegr&amp;st=20q4ku17</a:t>
            </a:r>
            <a:endParaRPr lang="en-US" sz="1200" dirty="0">
              <a:latin typeface="Arial Black" panose="020B0A04020102020204" pitchFamily="34" charset="0"/>
            </a:endParaRPr>
          </a:p>
          <a:p>
            <a:pPr algn="l"/>
            <a:endParaRPr lang="en-US" sz="1200" dirty="0">
              <a:latin typeface="Arial Black" panose="020B0A04020102020204" pitchFamily="34" charset="0"/>
            </a:endParaRPr>
          </a:p>
        </p:txBody>
      </p:sp>
      <p:pic>
        <p:nvPicPr>
          <p:cNvPr id="3" name="Picture 2" descr="A baseball player running on a field&#10;&#10;Description automatically generated">
            <a:extLst>
              <a:ext uri="{FF2B5EF4-FFF2-40B4-BE49-F238E27FC236}">
                <a16:creationId xmlns:a16="http://schemas.microsoft.com/office/drawing/2014/main" id="{1D65C2E4-9872-9719-B9EE-70F06E77F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64" y="2467634"/>
            <a:ext cx="6109612" cy="342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6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HOW IT STARTED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471723" y="1881830"/>
            <a:ext cx="6141514" cy="40474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Pitch clocks installed prior to the 2023 season</a:t>
            </a:r>
          </a:p>
          <a:p>
            <a:pPr algn="l"/>
            <a:endParaRPr lang="en-US" sz="20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Purchase costs shared between the clubs and NWL</a:t>
            </a:r>
          </a:p>
          <a:p>
            <a:pPr algn="l"/>
            <a:endParaRPr lang="en-US" sz="20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$10,200 per unit, plus installation</a:t>
            </a:r>
            <a:endParaRPr lang="en-US" sz="100" dirty="0">
              <a:latin typeface="Arial Black" panose="020B0A04020102020204" pitchFamily="34" charset="0"/>
            </a:endParaRPr>
          </a:p>
          <a:p>
            <a:pPr algn="l"/>
            <a:endParaRPr lang="en-US" sz="20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Had been used in professional baseball with great success – roughly 30 minutes per game improvement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20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MiLB/MLB Background</a:t>
            </a:r>
          </a:p>
        </p:txBody>
      </p:sp>
      <p:pic>
        <p:nvPicPr>
          <p:cNvPr id="12" name="Picture 11" descr="A baseball player in the dugout&#10;&#10;Description automatically generated">
            <a:extLst>
              <a:ext uri="{FF2B5EF4-FFF2-40B4-BE49-F238E27FC236}">
                <a16:creationId xmlns:a16="http://schemas.microsoft.com/office/drawing/2014/main" id="{C1A722B0-515F-B42C-FAE3-63D2A345D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89" y="2565171"/>
            <a:ext cx="4650703" cy="268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2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FIRST YEAR RESULTS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616578" y="2951728"/>
            <a:ext cx="11026177" cy="168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2022 (Final year without field timing): </a:t>
            </a:r>
            <a:r>
              <a:rPr lang="en-US" sz="2400" u="sng" dirty="0">
                <a:latin typeface="Arial Black" panose="020B0A04020102020204" pitchFamily="34" charset="0"/>
              </a:rPr>
              <a:t>3:05 NWL average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2023 (First year with field timing): </a:t>
            </a:r>
            <a:r>
              <a:rPr lang="en-US" sz="2400" u="sng" dirty="0">
                <a:latin typeface="Arial Black" panose="020B0A04020102020204" pitchFamily="34" charset="0"/>
              </a:rPr>
              <a:t>2:50 NWL average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Closer to 2:30 optimal time</a:t>
            </a:r>
          </a:p>
        </p:txBody>
      </p:sp>
    </p:spTree>
    <p:extLst>
      <p:ext uri="{BB962C8B-B14F-4D97-AF65-F5344CB8AC3E}">
        <p14:creationId xmlns:p14="http://schemas.microsoft.com/office/powerpoint/2010/main" val="24309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OTHER FACTORS?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875C-92F9-6AAF-1180-062AFA7678C0}"/>
              </a:ext>
            </a:extLst>
          </p:cNvPr>
          <p:cNvSpPr txBox="1">
            <a:spLocks/>
          </p:cNvSpPr>
          <p:nvPr/>
        </p:nvSpPr>
        <p:spPr>
          <a:xfrm>
            <a:off x="471724" y="1433925"/>
            <a:ext cx="350915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WALKS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11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HITS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18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RUNS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C131E-A326-3367-FB02-BF800C5B7014}"/>
              </a:ext>
            </a:extLst>
          </p:cNvPr>
          <p:cNvSpPr txBox="1">
            <a:spLocks/>
          </p:cNvSpPr>
          <p:nvPr/>
        </p:nvSpPr>
        <p:spPr>
          <a:xfrm>
            <a:off x="4701978" y="1433925"/>
            <a:ext cx="622464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PA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82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BASERUNNERS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33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REACHED ON ERRORS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BB7FC-0B0A-7350-3404-0FF66606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0"/>
            <a:ext cx="12192000" cy="68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OTHER FACTORS?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875C-92F9-6AAF-1180-062AFA7678C0}"/>
              </a:ext>
            </a:extLst>
          </p:cNvPr>
          <p:cNvSpPr txBox="1">
            <a:spLocks/>
          </p:cNvSpPr>
          <p:nvPr/>
        </p:nvSpPr>
        <p:spPr>
          <a:xfrm>
            <a:off x="471724" y="1433925"/>
            <a:ext cx="350915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WALKS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11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HITS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18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RUNS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C131E-A326-3367-FB02-BF800C5B7014}"/>
              </a:ext>
            </a:extLst>
          </p:cNvPr>
          <p:cNvSpPr txBox="1">
            <a:spLocks/>
          </p:cNvSpPr>
          <p:nvPr/>
        </p:nvSpPr>
        <p:spPr>
          <a:xfrm>
            <a:off x="4701978" y="1433925"/>
            <a:ext cx="622464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PA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82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BASERUNNERS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33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REACHED ON ERRORS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2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D701D7E-32B4-FC39-468E-1DCDF7C5B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" y="0"/>
            <a:ext cx="121930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THROUGH 2024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7620822" y="3429000"/>
            <a:ext cx="4314662" cy="1686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2022: </a:t>
            </a:r>
            <a:r>
              <a:rPr lang="en-US" sz="2400" u="sng" dirty="0">
                <a:latin typeface="Arial Black" panose="020B0A04020102020204" pitchFamily="34" charset="0"/>
              </a:rPr>
              <a:t>3:05 NWL average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</a:t>
            </a:r>
            <a:r>
              <a:rPr lang="en-US" sz="2400" u="sng" dirty="0">
                <a:latin typeface="Arial Black" panose="020B0A04020102020204" pitchFamily="34" charset="0"/>
              </a:rPr>
              <a:t>2:50 NWL average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</a:t>
            </a:r>
            <a:r>
              <a:rPr lang="en-US" sz="2400" b="1" u="sng" dirty="0">
                <a:latin typeface="Arial Black" panose="020B0A04020102020204" pitchFamily="34" charset="0"/>
              </a:rPr>
              <a:t>3:00 NWL average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323D1F-21CE-7DF1-4F0C-3B7DD652F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003045"/>
              </p:ext>
            </p:extLst>
          </p:nvPr>
        </p:nvGraphicFramePr>
        <p:xfrm>
          <a:off x="319890" y="1919219"/>
          <a:ext cx="7004363" cy="466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409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QUALIFYERS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268875" y="3429000"/>
            <a:ext cx="11352573" cy="168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Only teams that played 2022, 2023, and 2024</a:t>
            </a:r>
            <a:endParaRPr lang="en-US" sz="3200" u="sng" dirty="0">
              <a:latin typeface="Arial Black" panose="020B0A04020102020204" pitchFamily="34" charset="0"/>
            </a:endParaRPr>
          </a:p>
          <a:p>
            <a:pPr algn="l"/>
            <a:endParaRPr lang="en-US" sz="32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Only data from 9-inning games was utilized</a:t>
            </a:r>
            <a:endParaRPr lang="en-US" sz="3200" u="sng" dirty="0">
              <a:latin typeface="Arial Black" panose="020B0A04020102020204" pitchFamily="34" charset="0"/>
            </a:endParaRPr>
          </a:p>
          <a:p>
            <a:pPr algn="l"/>
            <a:endParaRPr lang="en-US" sz="32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Outliers removed (long delays, etc.)</a:t>
            </a:r>
          </a:p>
        </p:txBody>
      </p:sp>
    </p:spTree>
    <p:extLst>
      <p:ext uri="{BB962C8B-B14F-4D97-AF65-F5344CB8AC3E}">
        <p14:creationId xmlns:p14="http://schemas.microsoft.com/office/powerpoint/2010/main" val="14632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</a:rPr>
              <a:t>QUALIFYERS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C194F-B1D1-8AE8-374A-D3210B80E31D}"/>
              </a:ext>
            </a:extLst>
          </p:cNvPr>
          <p:cNvSpPr txBox="1">
            <a:spLocks/>
          </p:cNvSpPr>
          <p:nvPr/>
        </p:nvSpPr>
        <p:spPr>
          <a:xfrm>
            <a:off x="268875" y="3429000"/>
            <a:ext cx="11352573" cy="1686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Only teams that played 2022, 2023, and 2024</a:t>
            </a:r>
            <a:endParaRPr lang="en-US" sz="3200" u="sng" dirty="0">
              <a:latin typeface="Arial Black" panose="020B0A04020102020204" pitchFamily="34" charset="0"/>
            </a:endParaRPr>
          </a:p>
          <a:p>
            <a:pPr algn="l"/>
            <a:endParaRPr lang="en-US" sz="32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Only date from 9-inning games was utilized</a:t>
            </a:r>
            <a:endParaRPr lang="en-US" sz="3200" u="sng" dirty="0">
              <a:latin typeface="Arial Black" panose="020B0A04020102020204" pitchFamily="34" charset="0"/>
            </a:endParaRPr>
          </a:p>
          <a:p>
            <a:pPr algn="l"/>
            <a:endParaRPr lang="en-US" sz="3200" dirty="0">
              <a:latin typeface="Arial Black" panose="020B0A04020102020204" pitchFamily="34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Outliers removed (long delays,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59594-863F-FB24-1951-FE6F2216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letter n with a star and a tree&#10;&#10;Description automatically generated">
            <a:extLst>
              <a:ext uri="{FF2B5EF4-FFF2-40B4-BE49-F238E27FC236}">
                <a16:creationId xmlns:a16="http://schemas.microsoft.com/office/drawing/2014/main" id="{C3103CF6-6A61-27DA-5297-C8EF5B1A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0"/>
            <a:ext cx="2467634" cy="24676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1836AD-D3B1-403D-7EA7-2F2952369182}"/>
              </a:ext>
            </a:extLst>
          </p:cNvPr>
          <p:cNvSpPr txBox="1">
            <a:spLocks/>
          </p:cNvSpPr>
          <p:nvPr/>
        </p:nvSpPr>
        <p:spPr>
          <a:xfrm>
            <a:off x="471723" y="484095"/>
            <a:ext cx="8996127" cy="9510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Arial Black" panose="020B0A04020102020204" pitchFamily="34" charset="0"/>
              </a:rPr>
              <a:t>OTHER FACTORS?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875C-92F9-6AAF-1180-062AFA7678C0}"/>
              </a:ext>
            </a:extLst>
          </p:cNvPr>
          <p:cNvSpPr txBox="1">
            <a:spLocks/>
          </p:cNvSpPr>
          <p:nvPr/>
        </p:nvSpPr>
        <p:spPr>
          <a:xfrm>
            <a:off x="471724" y="1433925"/>
            <a:ext cx="350915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WALKS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11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11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HITS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17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18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RUNS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12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13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C131E-A326-3367-FB02-BF800C5B7014}"/>
              </a:ext>
            </a:extLst>
          </p:cNvPr>
          <p:cNvSpPr txBox="1">
            <a:spLocks/>
          </p:cNvSpPr>
          <p:nvPr/>
        </p:nvSpPr>
        <p:spPr>
          <a:xfrm>
            <a:off x="4701978" y="1433925"/>
            <a:ext cx="6224640" cy="48652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 Black" panose="020B0A04020102020204" pitchFamily="34" charset="0"/>
              </a:rPr>
              <a:t>PA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82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82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BASERUNNERS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32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33</a:t>
            </a:r>
          </a:p>
          <a:p>
            <a:pPr algn="l"/>
            <a:endParaRPr lang="en-US" sz="2400" dirty="0">
              <a:latin typeface="Arial Black" panose="020B0A04020102020204" pitchFamily="34" charset="0"/>
            </a:endParaRP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REACHED ON ERRORS PER GAME?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2022: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2023: 2</a:t>
            </a:r>
          </a:p>
          <a:p>
            <a:pPr algn="l"/>
            <a:r>
              <a:rPr lang="en-US" sz="2400" dirty="0">
                <a:latin typeface="Arial Black" panose="020B0A04020102020204" pitchFamily="34" charset="0"/>
              </a:rPr>
              <a:t>2024: 2</a:t>
            </a:r>
          </a:p>
        </p:txBody>
      </p:sp>
    </p:spTree>
    <p:extLst>
      <p:ext uri="{BB962C8B-B14F-4D97-AF65-F5344CB8AC3E}">
        <p14:creationId xmlns:p14="http://schemas.microsoft.com/office/powerpoint/2010/main" val="98494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804</Words>
  <Application>Microsoft Office PowerPoint</Application>
  <PresentationFormat>Widescreen</PresentationFormat>
  <Paragraphs>297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Office Theme</vt:lpstr>
      <vt:lpstr>NORTHWOODS LEAGUE  PITCH CLOCK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Misudek</dc:creator>
  <cp:lastModifiedBy>Jim Misudek</cp:lastModifiedBy>
  <cp:revision>5</cp:revision>
  <dcterms:created xsi:type="dcterms:W3CDTF">2024-09-27T13:58:48Z</dcterms:created>
  <dcterms:modified xsi:type="dcterms:W3CDTF">2024-09-27T21:20:52Z</dcterms:modified>
</cp:coreProperties>
</file>