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9" r:id="rId5"/>
    <p:sldId id="267" r:id="rId6"/>
    <p:sldId id="275" r:id="rId7"/>
    <p:sldId id="260" r:id="rId8"/>
    <p:sldId id="270" r:id="rId9"/>
    <p:sldId id="276" r:id="rId10"/>
    <p:sldId id="261" r:id="rId11"/>
    <p:sldId id="264" r:id="rId12"/>
    <p:sldId id="265" r:id="rId13"/>
    <p:sldId id="277" r:id="rId14"/>
    <p:sldId id="271" r:id="rId15"/>
    <p:sldId id="272" r:id="rId16"/>
    <p:sldId id="273" r:id="rId17"/>
    <p:sldId id="278" r:id="rId18"/>
    <p:sldId id="274" r:id="rId19"/>
    <p:sldId id="262" r:id="rId20"/>
    <p:sldId id="27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8674D-CD43-FF6C-C7EB-812E34DB192F}" v="99" dt="2023-05-08T16:58:12.849"/>
    <p1510:client id="{9C2F47AE-4E8B-1E5D-EDF7-435DBAA02A2C}" v="4884" dt="2023-05-08T02:38:59.093"/>
    <p1510:client id="{B65D55A0-EFE1-4D1A-A2D8-BFAC6F1B0BF3}" v="177" dt="2023-05-01T21:38:45.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022%20&amp;%202023%20Pitch%20Tempo%20Graphs"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2022%20&amp;%202023%20ERA"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2022%20&amp;%202023%20BA%20Against%20Pitchers"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'[2022 &amp; 2023 Pitch Tempo Graphs.xlsx]Sheet1'!$A$1:$A$391</cx:f>
        <cx:lvl ptCount="391" formatCode="General">
          <cx:pt idx="0">2022</cx:pt>
          <cx:pt idx="1">12.638999999999999</cx:pt>
          <cx:pt idx="2">12.757999999999999</cx:pt>
          <cx:pt idx="3">13.688000000000001</cx:pt>
          <cx:pt idx="4">14.068</cx:pt>
          <cx:pt idx="5">14.175000000000001</cx:pt>
          <cx:pt idx="6">14.390000000000001</cx:pt>
          <cx:pt idx="7">14.404999999999999</cx:pt>
          <cx:pt idx="8">14.500999999999999</cx:pt>
          <cx:pt idx="9">14.504</cx:pt>
          <cx:pt idx="10">14.553000000000001</cx:pt>
          <cx:pt idx="11">14.58</cx:pt>
          <cx:pt idx="12">14.622</cx:pt>
          <cx:pt idx="13">14.629</cx:pt>
          <cx:pt idx="14">14.632999999999999</cx:pt>
          <cx:pt idx="15">14.654999999999999</cx:pt>
          <cx:pt idx="16">14.772</cx:pt>
          <cx:pt idx="17">14.792999999999999</cx:pt>
          <cx:pt idx="18">14.84</cx:pt>
          <cx:pt idx="19">14.856999999999999</cx:pt>
          <cx:pt idx="20">14.904999999999999</cx:pt>
          <cx:pt idx="21">14.992000000000001</cx:pt>
          <cx:pt idx="22">14.994</cx:pt>
          <cx:pt idx="23">15.02</cx:pt>
          <cx:pt idx="24">15.073</cx:pt>
          <cx:pt idx="25">15.097</cx:pt>
          <cx:pt idx="26">15.109</cx:pt>
          <cx:pt idx="27">15.173</cx:pt>
          <cx:pt idx="28">15.226000000000001</cx:pt>
          <cx:pt idx="29">15.257</cx:pt>
          <cx:pt idx="30">15.276</cx:pt>
          <cx:pt idx="31">15.303000000000001</cx:pt>
          <cx:pt idx="32">15.33</cx:pt>
          <cx:pt idx="33">15.336</cx:pt>
          <cx:pt idx="34">15.364000000000001</cx:pt>
          <cx:pt idx="35">15.371</cx:pt>
          <cx:pt idx="36">15.388</cx:pt>
          <cx:pt idx="37">15.390000000000001</cx:pt>
          <cx:pt idx="38">15.413</cx:pt>
          <cx:pt idx="39">15.433999999999999</cx:pt>
          <cx:pt idx="40">15.435</cx:pt>
          <cx:pt idx="41">15.436</cx:pt>
          <cx:pt idx="42">15.441000000000001</cx:pt>
          <cx:pt idx="43">15.462</cx:pt>
          <cx:pt idx="44">15.477</cx:pt>
          <cx:pt idx="45">15.528</cx:pt>
          <cx:pt idx="46">15.529999999999999</cx:pt>
          <cx:pt idx="47">15.532</cx:pt>
          <cx:pt idx="48">15.657</cx:pt>
          <cx:pt idx="49">15.657999999999999</cx:pt>
          <cx:pt idx="50">15.667999999999999</cx:pt>
          <cx:pt idx="51">15.686</cx:pt>
          <cx:pt idx="52">15.733000000000001</cx:pt>
          <cx:pt idx="53">15.754</cx:pt>
          <cx:pt idx="54">15.779999999999999</cx:pt>
          <cx:pt idx="55">15.802</cx:pt>
          <cx:pt idx="56">15.819000000000001</cx:pt>
          <cx:pt idx="57">15.853</cx:pt>
          <cx:pt idx="58">15.878</cx:pt>
          <cx:pt idx="59">15.901</cx:pt>
          <cx:pt idx="60">15.948</cx:pt>
          <cx:pt idx="61">15.981999999999999</cx:pt>
          <cx:pt idx="62">15.994999999999999</cx:pt>
          <cx:pt idx="63">15.999000000000001</cx:pt>
          <cx:pt idx="64">16.007000000000001</cx:pt>
          <cx:pt idx="65">16.026</cx:pt>
          <cx:pt idx="66">16.042999999999999</cx:pt>
          <cx:pt idx="67">16.047000000000001</cx:pt>
          <cx:pt idx="68">16.074000000000002</cx:pt>
          <cx:pt idx="69">16.076000000000001</cx:pt>
          <cx:pt idx="70">16.088999999999999</cx:pt>
          <cx:pt idx="71">16.117999999999999</cx:pt>
          <cx:pt idx="72">16.119</cx:pt>
          <cx:pt idx="73">16.140000000000001</cx:pt>
          <cx:pt idx="74">16.143000000000001</cx:pt>
          <cx:pt idx="75">16.149999999999999</cx:pt>
          <cx:pt idx="76">16.262</cx:pt>
          <cx:pt idx="77">16.262</cx:pt>
          <cx:pt idx="78">16.265999999999998</cx:pt>
          <cx:pt idx="79">16.271000000000001</cx:pt>
          <cx:pt idx="80">16.289999999999999</cx:pt>
          <cx:pt idx="81">16.291</cx:pt>
          <cx:pt idx="82">16.350999999999999</cx:pt>
          <cx:pt idx="83">16.379999999999999</cx:pt>
          <cx:pt idx="84">16.381</cx:pt>
          <cx:pt idx="85">16.405999999999999</cx:pt>
          <cx:pt idx="86">16.420000000000002</cx:pt>
          <cx:pt idx="87">16.439</cx:pt>
          <cx:pt idx="88">16.440000000000001</cx:pt>
          <cx:pt idx="89">16.483000000000001</cx:pt>
          <cx:pt idx="90">16.515000000000001</cx:pt>
          <cx:pt idx="91">16.518000000000001</cx:pt>
          <cx:pt idx="92">16.52</cx:pt>
          <cx:pt idx="93">16.539000000000001</cx:pt>
          <cx:pt idx="94">16.545000000000002</cx:pt>
          <cx:pt idx="95">16.561</cx:pt>
          <cx:pt idx="96">16.562000000000001</cx:pt>
          <cx:pt idx="97">16.582000000000001</cx:pt>
          <cx:pt idx="98">16.597999999999999</cx:pt>
          <cx:pt idx="99">16.611999999999998</cx:pt>
          <cx:pt idx="100">16.611999999999998</cx:pt>
          <cx:pt idx="101">16.620000000000001</cx:pt>
          <cx:pt idx="102">16.643000000000001</cx:pt>
          <cx:pt idx="103">16.646999999999998</cx:pt>
          <cx:pt idx="104">16.651</cx:pt>
          <cx:pt idx="105">16.658000000000001</cx:pt>
          <cx:pt idx="106">16.663</cx:pt>
          <cx:pt idx="107">16.666</cx:pt>
          <cx:pt idx="108">16.698</cx:pt>
          <cx:pt idx="109">16.699999999999999</cx:pt>
          <cx:pt idx="110">16.75</cx:pt>
          <cx:pt idx="111">16.75</cx:pt>
          <cx:pt idx="112">16.789999999999999</cx:pt>
          <cx:pt idx="113">16.797000000000001</cx:pt>
          <cx:pt idx="114">16.814</cx:pt>
          <cx:pt idx="115">16.858000000000001</cx:pt>
          <cx:pt idx="116">16.864000000000001</cx:pt>
          <cx:pt idx="117">16.876000000000001</cx:pt>
          <cx:pt idx="118">16.890999999999998</cx:pt>
          <cx:pt idx="119">16.907</cx:pt>
          <cx:pt idx="120">16.908000000000001</cx:pt>
          <cx:pt idx="121">16.937000000000001</cx:pt>
          <cx:pt idx="122">16.946000000000002</cx:pt>
          <cx:pt idx="123">16.963999999999999</cx:pt>
          <cx:pt idx="124">16.966999999999999</cx:pt>
          <cx:pt idx="125">16.975000000000001</cx:pt>
          <cx:pt idx="126">16.981999999999999</cx:pt>
          <cx:pt idx="127">16.988</cx:pt>
          <cx:pt idx="128">16.989000000000001</cx:pt>
          <cx:pt idx="129">16.995999999999999</cx:pt>
          <cx:pt idx="130">17.001000000000001</cx:pt>
          <cx:pt idx="131">17.018999999999998</cx:pt>
          <cx:pt idx="132">17.039999999999999</cx:pt>
          <cx:pt idx="133">17.045999999999999</cx:pt>
          <cx:pt idx="134">17.073</cx:pt>
          <cx:pt idx="135">17.085999999999999</cx:pt>
          <cx:pt idx="136">17.097000000000001</cx:pt>
          <cx:pt idx="137">17.102</cx:pt>
          <cx:pt idx="138">17.132000000000001</cx:pt>
          <cx:pt idx="139">17.132999999999999</cx:pt>
          <cx:pt idx="140">17.135999999999999</cx:pt>
          <cx:pt idx="141">17.140999999999998</cx:pt>
          <cx:pt idx="142">17.146999999999998</cx:pt>
          <cx:pt idx="143">17.169</cx:pt>
          <cx:pt idx="144">17.172999999999998</cx:pt>
          <cx:pt idx="145">17.173999999999999</cx:pt>
          <cx:pt idx="146">17.190000000000001</cx:pt>
          <cx:pt idx="147">17.196000000000002</cx:pt>
          <cx:pt idx="148">17.239000000000001</cx:pt>
          <cx:pt idx="149">17.239000000000001</cx:pt>
          <cx:pt idx="150">17.248999999999999</cx:pt>
          <cx:pt idx="151">17.276</cx:pt>
          <cx:pt idx="152">17.292999999999999</cx:pt>
          <cx:pt idx="153">17.302</cx:pt>
          <cx:pt idx="154">17.318999999999999</cx:pt>
          <cx:pt idx="155">17.321999999999999</cx:pt>
          <cx:pt idx="156">17.327000000000002</cx:pt>
          <cx:pt idx="157">17.332000000000001</cx:pt>
          <cx:pt idx="158">17.370999999999999</cx:pt>
          <cx:pt idx="159">17.391999999999999</cx:pt>
          <cx:pt idx="160">17.393999999999998</cx:pt>
          <cx:pt idx="161">17.407</cx:pt>
          <cx:pt idx="162">17.417000000000002</cx:pt>
          <cx:pt idx="163">17.417999999999999</cx:pt>
          <cx:pt idx="164">17.443999999999999</cx:pt>
          <cx:pt idx="165">17.466999999999999</cx:pt>
          <cx:pt idx="166">17.468</cx:pt>
          <cx:pt idx="167">17.494</cx:pt>
          <cx:pt idx="168">17.524999999999999</cx:pt>
          <cx:pt idx="169">17.559000000000001</cx:pt>
          <cx:pt idx="170">17.588000000000001</cx:pt>
          <cx:pt idx="171">17.596</cx:pt>
          <cx:pt idx="172">17.603000000000002</cx:pt>
          <cx:pt idx="173">17.603000000000002</cx:pt>
          <cx:pt idx="174">17.605</cx:pt>
          <cx:pt idx="175">17.632000000000001</cx:pt>
          <cx:pt idx="176">17.643000000000001</cx:pt>
          <cx:pt idx="177">17.645</cx:pt>
          <cx:pt idx="178">17.646999999999998</cx:pt>
          <cx:pt idx="179">17.663</cx:pt>
          <cx:pt idx="180">17.667000000000002</cx:pt>
          <cx:pt idx="181">17.695</cx:pt>
          <cx:pt idx="182">17.696000000000002</cx:pt>
          <cx:pt idx="183">17.727</cx:pt>
          <cx:pt idx="184">17.748999999999999</cx:pt>
          <cx:pt idx="185">17.766999999999999</cx:pt>
          <cx:pt idx="186">17.774000000000001</cx:pt>
          <cx:pt idx="187">17.809999999999999</cx:pt>
          <cx:pt idx="188">17.809999999999999</cx:pt>
          <cx:pt idx="189">17.846</cx:pt>
          <cx:pt idx="190">17.875</cx:pt>
          <cx:pt idx="191">17.939</cx:pt>
          <cx:pt idx="192">17.943000000000001</cx:pt>
          <cx:pt idx="193">17.943000000000001</cx:pt>
          <cx:pt idx="194">18.041</cx:pt>
          <cx:pt idx="195">18.045999999999999</cx:pt>
          <cx:pt idx="196">18.079999999999998</cx:pt>
          <cx:pt idx="197">18.114000000000001</cx:pt>
          <cx:pt idx="198">18.114999999999998</cx:pt>
          <cx:pt idx="199">18.135999999999999</cx:pt>
          <cx:pt idx="200">18.149000000000001</cx:pt>
          <cx:pt idx="201">18.152000000000001</cx:pt>
          <cx:pt idx="202">18.164000000000001</cx:pt>
          <cx:pt idx="203">18.190999999999999</cx:pt>
          <cx:pt idx="204">18.193999999999999</cx:pt>
          <cx:pt idx="205">18.242000000000001</cx:pt>
          <cx:pt idx="206">18.248999999999999</cx:pt>
          <cx:pt idx="207">18.265999999999998</cx:pt>
          <cx:pt idx="208">18.268999999999998</cx:pt>
          <cx:pt idx="209">18.27</cx:pt>
          <cx:pt idx="210">18.324999999999999</cx:pt>
          <cx:pt idx="211">18.363</cx:pt>
          <cx:pt idx="212">18.364000000000001</cx:pt>
          <cx:pt idx="213">18.375</cx:pt>
          <cx:pt idx="214">18.382999999999999</cx:pt>
          <cx:pt idx="215">18.395</cx:pt>
          <cx:pt idx="216">18.402000000000001</cx:pt>
          <cx:pt idx="217">18.405000000000001</cx:pt>
          <cx:pt idx="218">18.414999999999999</cx:pt>
          <cx:pt idx="219">18.442</cx:pt>
          <cx:pt idx="220">18.463999999999999</cx:pt>
          <cx:pt idx="221">18.523</cx:pt>
          <cx:pt idx="222">18.538</cx:pt>
          <cx:pt idx="223">18.552</cx:pt>
          <cx:pt idx="224">18.556999999999999</cx:pt>
          <cx:pt idx="225">18.599</cx:pt>
          <cx:pt idx="226">18.617000000000001</cx:pt>
          <cx:pt idx="227">18.652000000000001</cx:pt>
          <cx:pt idx="228">18.652000000000001</cx:pt>
          <cx:pt idx="229">18.661000000000001</cx:pt>
          <cx:pt idx="230">18.684999999999999</cx:pt>
          <cx:pt idx="231">18.704000000000001</cx:pt>
          <cx:pt idx="232">18.710999999999999</cx:pt>
          <cx:pt idx="233">18.722999999999999</cx:pt>
          <cx:pt idx="234">18.751000000000001</cx:pt>
          <cx:pt idx="235">18.757999999999999</cx:pt>
          <cx:pt idx="236">18.789999999999999</cx:pt>
          <cx:pt idx="237">18.794</cx:pt>
          <cx:pt idx="238">18.824000000000002</cx:pt>
          <cx:pt idx="239">18.884</cx:pt>
          <cx:pt idx="240">18.933</cx:pt>
          <cx:pt idx="241">18.997</cx:pt>
          <cx:pt idx="242">19.007000000000001</cx:pt>
          <cx:pt idx="243">19.018000000000001</cx:pt>
          <cx:pt idx="244">19.032</cx:pt>
          <cx:pt idx="245">19.042999999999999</cx:pt>
          <cx:pt idx="246">19.056000000000001</cx:pt>
          <cx:pt idx="247">19.117999999999999</cx:pt>
          <cx:pt idx="248">19.125</cx:pt>
          <cx:pt idx="249">19.145</cx:pt>
          <cx:pt idx="250">19.164999999999999</cx:pt>
          <cx:pt idx="251">19.172999999999998</cx:pt>
          <cx:pt idx="252">19.177</cx:pt>
          <cx:pt idx="253">19.196000000000002</cx:pt>
          <cx:pt idx="254">19.199999999999999</cx:pt>
          <cx:pt idx="255">19.227</cx:pt>
          <cx:pt idx="256">19.308</cx:pt>
          <cx:pt idx="257">19.332000000000001</cx:pt>
          <cx:pt idx="258">19.355</cx:pt>
          <cx:pt idx="259">19.366</cx:pt>
          <cx:pt idx="260">19.405000000000001</cx:pt>
          <cx:pt idx="261">19.436</cx:pt>
          <cx:pt idx="262">19.454999999999998</cx:pt>
          <cx:pt idx="263">19.468</cx:pt>
          <cx:pt idx="264">19.574000000000002</cx:pt>
          <cx:pt idx="265">19.585999999999999</cx:pt>
          <cx:pt idx="266">19.623999999999999</cx:pt>
          <cx:pt idx="267">19.637</cx:pt>
          <cx:pt idx="268">19.661999999999999</cx:pt>
          <cx:pt idx="269">19.672999999999998</cx:pt>
          <cx:pt idx="270">19.675999999999998</cx:pt>
          <cx:pt idx="271">19.696999999999999</cx:pt>
          <cx:pt idx="272">19.710000000000001</cx:pt>
          <cx:pt idx="273">19.716999999999999</cx:pt>
          <cx:pt idx="274">19.728999999999999</cx:pt>
          <cx:pt idx="275">19.745000000000001</cx:pt>
          <cx:pt idx="276">19.745000000000001</cx:pt>
          <cx:pt idx="277">19.765000000000001</cx:pt>
          <cx:pt idx="278">19.765999999999998</cx:pt>
          <cx:pt idx="279">19.795999999999999</cx:pt>
          <cx:pt idx="280">19.818999999999999</cx:pt>
          <cx:pt idx="281">19.846</cx:pt>
          <cx:pt idx="282">19.864999999999998</cx:pt>
          <cx:pt idx="283">19.888000000000002</cx:pt>
          <cx:pt idx="284">19.896000000000001</cx:pt>
          <cx:pt idx="285">19.896999999999998</cx:pt>
          <cx:pt idx="286">19.902999999999999</cx:pt>
          <cx:pt idx="287">19.902999999999999</cx:pt>
          <cx:pt idx="288">19.913</cx:pt>
          <cx:pt idx="289">19.93</cx:pt>
          <cx:pt idx="290">19.960000000000001</cx:pt>
          <cx:pt idx="291">19.974</cx:pt>
          <cx:pt idx="292">20.068999999999999</cx:pt>
          <cx:pt idx="293">20.084</cx:pt>
          <cx:pt idx="294">20.099</cx:pt>
          <cx:pt idx="295">20.106999999999999</cx:pt>
          <cx:pt idx="296">20.119</cx:pt>
          <cx:pt idx="297">20.128</cx:pt>
          <cx:pt idx="298">20.129000000000001</cx:pt>
          <cx:pt idx="299">20.143999999999998</cx:pt>
          <cx:pt idx="300">20.152000000000001</cx:pt>
          <cx:pt idx="301">20.184999999999999</cx:pt>
          <cx:pt idx="302">20.192</cx:pt>
          <cx:pt idx="303">20.227</cx:pt>
          <cx:pt idx="304">20.247</cx:pt>
          <cx:pt idx="305">20.298999999999999</cx:pt>
          <cx:pt idx="306">20.331</cx:pt>
          <cx:pt idx="307">20.341999999999999</cx:pt>
          <cx:pt idx="308">20.353000000000002</cx:pt>
          <cx:pt idx="309">20.375</cx:pt>
          <cx:pt idx="310">20.436</cx:pt>
          <cx:pt idx="311">20.440999999999999</cx:pt>
          <cx:pt idx="312">20.463999999999999</cx:pt>
          <cx:pt idx="313">20.468</cx:pt>
          <cx:pt idx="314">20.521000000000001</cx:pt>
          <cx:pt idx="315">20.550999999999998</cx:pt>
          <cx:pt idx="316">20.558</cx:pt>
          <cx:pt idx="317">20.616</cx:pt>
          <cx:pt idx="318">20.617999999999999</cx:pt>
          <cx:pt idx="319">20.620000000000001</cx:pt>
          <cx:pt idx="320">20.632000000000001</cx:pt>
          <cx:pt idx="321">20.646999999999998</cx:pt>
          <cx:pt idx="322">20.652999999999999</cx:pt>
          <cx:pt idx="323">20.661999999999999</cx:pt>
          <cx:pt idx="324">20.683</cx:pt>
          <cx:pt idx="325">20.716000000000001</cx:pt>
          <cx:pt idx="326">20.719000000000001</cx:pt>
          <cx:pt idx="327">20.734000000000002</cx:pt>
          <cx:pt idx="328">20.774000000000001</cx:pt>
          <cx:pt idx="329">20.777999999999999</cx:pt>
          <cx:pt idx="330">20.861999999999998</cx:pt>
          <cx:pt idx="331">20.867999999999999</cx:pt>
          <cx:pt idx="332">20.879999999999999</cx:pt>
          <cx:pt idx="333">20.882000000000001</cx:pt>
          <cx:pt idx="334">20.952000000000002</cx:pt>
          <cx:pt idx="335">21.021999999999998</cx:pt>
          <cx:pt idx="336">21.030999999999999</cx:pt>
          <cx:pt idx="337">21.128</cx:pt>
          <cx:pt idx="338">21.129999999999999</cx:pt>
          <cx:pt idx="339">21.132999999999999</cx:pt>
          <cx:pt idx="340">21.135000000000002</cx:pt>
          <cx:pt idx="341">21.138999999999999</cx:pt>
          <cx:pt idx="342">21.146999999999998</cx:pt>
          <cx:pt idx="343">21.172999999999998</cx:pt>
          <cx:pt idx="344">21.242000000000001</cx:pt>
          <cx:pt idx="345">21.318000000000001</cx:pt>
          <cx:pt idx="346">21.405999999999999</cx:pt>
          <cx:pt idx="347">21.468</cx:pt>
          <cx:pt idx="348">21.483000000000001</cx:pt>
          <cx:pt idx="349">21.484000000000002</cx:pt>
          <cx:pt idx="350">21.497</cx:pt>
          <cx:pt idx="351">21.539000000000001</cx:pt>
          <cx:pt idx="352">21.614000000000001</cx:pt>
          <cx:pt idx="353">21.702000000000002</cx:pt>
          <cx:pt idx="354">21.727</cx:pt>
          <cx:pt idx="355">21.763000000000002</cx:pt>
          <cx:pt idx="356">21.797000000000001</cx:pt>
          <cx:pt idx="357">21.815999999999999</cx:pt>
          <cx:pt idx="358">21.818000000000001</cx:pt>
          <cx:pt idx="359">21.905000000000001</cx:pt>
          <cx:pt idx="360">21.940999999999999</cx:pt>
          <cx:pt idx="361">21.972999999999999</cx:pt>
          <cx:pt idx="362">22.029</cx:pt>
          <cx:pt idx="363">22.059999999999999</cx:pt>
          <cx:pt idx="364">22.071999999999999</cx:pt>
          <cx:pt idx="365">22.096</cx:pt>
          <cx:pt idx="366">22.097000000000001</cx:pt>
          <cx:pt idx="367">22.113</cx:pt>
          <cx:pt idx="368">22.120999999999999</cx:pt>
          <cx:pt idx="369">22.27</cx:pt>
          <cx:pt idx="370">22.271999999999998</cx:pt>
          <cx:pt idx="371">22.481999999999999</cx:pt>
          <cx:pt idx="372">22.513999999999999</cx:pt>
          <cx:pt idx="373">22.782</cx:pt>
          <cx:pt idx="374">22.792999999999999</cx:pt>
          <cx:pt idx="375">22.812000000000001</cx:pt>
          <cx:pt idx="376">22.812999999999999</cx:pt>
          <cx:pt idx="377">22.832000000000001</cx:pt>
          <cx:pt idx="378">22.911999999999999</cx:pt>
          <cx:pt idx="379">22.917000000000002</cx:pt>
          <cx:pt idx="380">22.920000000000002</cx:pt>
          <cx:pt idx="381">23.029</cx:pt>
          <cx:pt idx="382">23.085999999999999</cx:pt>
          <cx:pt idx="383">23.103000000000002</cx:pt>
          <cx:pt idx="384">23.129000000000001</cx:pt>
          <cx:pt idx="385">23.553999999999998</cx:pt>
          <cx:pt idx="386">23.568000000000001</cx:pt>
          <cx:pt idx="387">23.670000000000002</cx:pt>
          <cx:pt idx="388">23.741</cx:pt>
          <cx:pt idx="389">23.829999999999998</cx:pt>
          <cx:pt idx="390">23.940000000000001</cx:pt>
        </cx:lvl>
      </cx:numDim>
    </cx:data>
    <cx:data id="1">
      <cx:numDim type="val">
        <cx:f>'[2022 &amp; 2023 Pitch Tempo Graphs.xlsx]Sheet1'!$B$1:$B$391</cx:f>
        <cx:lvl ptCount="391" formatCode="General">
          <cx:pt idx="0">2023</cx:pt>
          <cx:pt idx="1">11.141999999999999</cx:pt>
          <cx:pt idx="2">11.536</cx:pt>
          <cx:pt idx="3">11.667</cx:pt>
          <cx:pt idx="4">11.705</cx:pt>
          <cx:pt idx="5">11.744</cx:pt>
          <cx:pt idx="6">11.766999999999999</cx:pt>
          <cx:pt idx="7">11.845000000000001</cx:pt>
          <cx:pt idx="8">11.859</cx:pt>
          <cx:pt idx="9">11.898999999999999</cx:pt>
          <cx:pt idx="10">11.987</cx:pt>
          <cx:pt idx="11">12.041</cx:pt>
          <cx:pt idx="12">12.045</cx:pt>
          <cx:pt idx="13">12.144</cx:pt>
          <cx:pt idx="14">12.209</cx:pt>
          <cx:pt idx="15">12.301</cx:pt>
          <cx:pt idx="16">12.305999999999999</cx:pt>
          <cx:pt idx="17">12.335000000000001</cx:pt>
          <cx:pt idx="18">12.366</cx:pt>
          <cx:pt idx="19">12.391</cx:pt>
          <cx:pt idx="20">12.438000000000001</cx:pt>
          <cx:pt idx="21">12.507999999999999</cx:pt>
          <cx:pt idx="22">12.545</cx:pt>
          <cx:pt idx="23">12.569000000000001</cx:pt>
          <cx:pt idx="24">12.666</cx:pt>
          <cx:pt idx="25">12.678000000000001</cx:pt>
          <cx:pt idx="26">12.707000000000001</cx:pt>
          <cx:pt idx="27">12.720000000000001</cx:pt>
          <cx:pt idx="28">12.752000000000001</cx:pt>
          <cx:pt idx="29">12.798999999999999</cx:pt>
          <cx:pt idx="30">12.821999999999999</cx:pt>
          <cx:pt idx="31">12.831</cx:pt>
          <cx:pt idx="32">12.843</cx:pt>
          <cx:pt idx="33">12.853</cx:pt>
          <cx:pt idx="34">12.867000000000001</cx:pt>
          <cx:pt idx="35">12.871</cx:pt>
          <cx:pt idx="36">12.9</cx:pt>
          <cx:pt idx="37">12.914</cx:pt>
          <cx:pt idx="38">12.939</cx:pt>
          <cx:pt idx="39">12.98</cx:pt>
          <cx:pt idx="40">12.984999999999999</cx:pt>
          <cx:pt idx="41">12.997</cx:pt>
          <cx:pt idx="42">13.035</cx:pt>
          <cx:pt idx="43">13.045999999999999</cx:pt>
          <cx:pt idx="44">13.137</cx:pt>
          <cx:pt idx="45">13.148</cx:pt>
          <cx:pt idx="46">13.148999999999999</cx:pt>
          <cx:pt idx="47">13.167</cx:pt>
          <cx:pt idx="48">13.189</cx:pt>
          <cx:pt idx="49">13.257</cx:pt>
          <cx:pt idx="50">13.275</cx:pt>
          <cx:pt idx="51">13.311</cx:pt>
          <cx:pt idx="52">13.346</cx:pt>
          <cx:pt idx="53">13.348000000000001</cx:pt>
          <cx:pt idx="54">13.349</cx:pt>
          <cx:pt idx="55">13.353999999999999</cx:pt>
          <cx:pt idx="56">13.374000000000001</cx:pt>
          <cx:pt idx="57">13.417</cx:pt>
          <cx:pt idx="58">13.429</cx:pt>
          <cx:pt idx="59">13.430999999999999</cx:pt>
          <cx:pt idx="60">13.444000000000001</cx:pt>
          <cx:pt idx="61">13.449</cx:pt>
          <cx:pt idx="62">13.457000000000001</cx:pt>
          <cx:pt idx="63">13.459</cx:pt>
          <cx:pt idx="64">13.462999999999999</cx:pt>
          <cx:pt idx="65">13.477</cx:pt>
          <cx:pt idx="66">13.486000000000001</cx:pt>
          <cx:pt idx="67">13.504</cx:pt>
          <cx:pt idx="68">13.505000000000001</cx:pt>
          <cx:pt idx="69">13.525</cx:pt>
          <cx:pt idx="70">13.534000000000001</cx:pt>
          <cx:pt idx="71">13.567</cx:pt>
          <cx:pt idx="72">13.569000000000001</cx:pt>
          <cx:pt idx="73">13.571</cx:pt>
          <cx:pt idx="74">13.579000000000001</cx:pt>
          <cx:pt idx="75">13.589</cx:pt>
          <cx:pt idx="76">13.593</cx:pt>
          <cx:pt idx="77">13.593</cx:pt>
          <cx:pt idx="78">13.602</cx:pt>
          <cx:pt idx="79">13.673999999999999</cx:pt>
          <cx:pt idx="80">13.689</cx:pt>
          <cx:pt idx="81">13.696</cx:pt>
          <cx:pt idx="82">13.75</cx:pt>
          <cx:pt idx="83">13.756</cx:pt>
          <cx:pt idx="84">13.779999999999999</cx:pt>
          <cx:pt idx="85">13.826000000000001</cx:pt>
          <cx:pt idx="86">13.835000000000001</cx:pt>
          <cx:pt idx="87">13.882</cx:pt>
          <cx:pt idx="88">13.891999999999999</cx:pt>
          <cx:pt idx="89">13.891999999999999</cx:pt>
          <cx:pt idx="90">13.898</cx:pt>
          <cx:pt idx="91">13.911</cx:pt>
          <cx:pt idx="92">13.923</cx:pt>
          <cx:pt idx="93">13.936</cx:pt>
          <cx:pt idx="94">13.98</cx:pt>
          <cx:pt idx="95">13.986000000000001</cx:pt>
          <cx:pt idx="96">13.99</cx:pt>
          <cx:pt idx="97">13.994999999999999</cx:pt>
          <cx:pt idx="98">14.007999999999999</cx:pt>
          <cx:pt idx="99">14.010999999999999</cx:pt>
          <cx:pt idx="100">14.023</cx:pt>
          <cx:pt idx="101">14.023999999999999</cx:pt>
          <cx:pt idx="102">14.069000000000001</cx:pt>
          <cx:pt idx="103">14.085000000000001</cx:pt>
          <cx:pt idx="104">14.089</cx:pt>
          <cx:pt idx="105">14.097</cx:pt>
          <cx:pt idx="106">14.099</cx:pt>
          <cx:pt idx="107">14.108000000000001</cx:pt>
          <cx:pt idx="108">14.134</cx:pt>
          <cx:pt idx="109">14.156000000000001</cx:pt>
          <cx:pt idx="110">14.157</cx:pt>
          <cx:pt idx="111">14.161</cx:pt>
          <cx:pt idx="112">14.164999999999999</cx:pt>
          <cx:pt idx="113">14.188000000000001</cx:pt>
          <cx:pt idx="114">14.191000000000001</cx:pt>
          <cx:pt idx="115">14.195</cx:pt>
          <cx:pt idx="116">14.207000000000001</cx:pt>
          <cx:pt idx="117">14.234999999999999</cx:pt>
          <cx:pt idx="118">14.26</cx:pt>
          <cx:pt idx="119">14.266999999999999</cx:pt>
          <cx:pt idx="120">14.271000000000001</cx:pt>
          <cx:pt idx="121">14.276999999999999</cx:pt>
          <cx:pt idx="122">14.303000000000001</cx:pt>
          <cx:pt idx="123">14.321</cx:pt>
          <cx:pt idx="124">14.337</cx:pt>
          <cx:pt idx="125">14.353999999999999</cx:pt>
          <cx:pt idx="126">14.356999999999999</cx:pt>
          <cx:pt idx="127">14.362</cx:pt>
          <cx:pt idx="128">14.372999999999999</cx:pt>
          <cx:pt idx="129">14.384</cx:pt>
          <cx:pt idx="130">14.394</cx:pt>
          <cx:pt idx="131">14.395</cx:pt>
          <cx:pt idx="132">14.398999999999999</cx:pt>
          <cx:pt idx="133">14.409000000000001</cx:pt>
          <cx:pt idx="134">14.414999999999999</cx:pt>
          <cx:pt idx="135">14.417999999999999</cx:pt>
          <cx:pt idx="136">14.428000000000001</cx:pt>
          <cx:pt idx="137">14.445</cx:pt>
          <cx:pt idx="138">14.455</cx:pt>
          <cx:pt idx="139">14.464</cx:pt>
          <cx:pt idx="140">14.465999999999999</cx:pt>
          <cx:pt idx="141">14.481</cx:pt>
          <cx:pt idx="142">14.481</cx:pt>
          <cx:pt idx="143">14.484</cx:pt>
          <cx:pt idx="144">14.489000000000001</cx:pt>
          <cx:pt idx="145">14.513999999999999</cx:pt>
          <cx:pt idx="146">14.521000000000001</cx:pt>
          <cx:pt idx="147">14.539</cx:pt>
          <cx:pt idx="148">14.551</cx:pt>
          <cx:pt idx="149">14.555999999999999</cx:pt>
          <cx:pt idx="150">14.57</cx:pt>
          <cx:pt idx="151">14.587</cx:pt>
          <cx:pt idx="152">14.59</cx:pt>
          <cx:pt idx="153">14.6</cx:pt>
          <cx:pt idx="154">14.606999999999999</cx:pt>
          <cx:pt idx="155">14.617000000000001</cx:pt>
          <cx:pt idx="156">14.619</cx:pt>
          <cx:pt idx="157">14.622</cx:pt>
          <cx:pt idx="158">14.693</cx:pt>
          <cx:pt idx="159">14.702</cx:pt>
          <cx:pt idx="160">14.718</cx:pt>
          <cx:pt idx="161">14.726000000000001</cx:pt>
          <cx:pt idx="162">14.734</cx:pt>
          <cx:pt idx="163">14.736000000000001</cx:pt>
          <cx:pt idx="164">14.746</cx:pt>
          <cx:pt idx="165">14.747</cx:pt>
          <cx:pt idx="166">14.749000000000001</cx:pt>
          <cx:pt idx="167">14.750999999999999</cx:pt>
          <cx:pt idx="168">14.773999999999999</cx:pt>
          <cx:pt idx="169">14.803000000000001</cx:pt>
          <cx:pt idx="170">14.808999999999999</cx:pt>
          <cx:pt idx="171">14.811999999999999</cx:pt>
          <cx:pt idx="172">14.821</cx:pt>
          <cx:pt idx="173">14.824</cx:pt>
          <cx:pt idx="174">14.839</cx:pt>
          <cx:pt idx="175">14.843999999999999</cx:pt>
          <cx:pt idx="176">14.847</cx:pt>
          <cx:pt idx="177">14.85</cx:pt>
          <cx:pt idx="178">14.851000000000001</cx:pt>
          <cx:pt idx="179">14.856</cx:pt>
          <cx:pt idx="180">14.864000000000001</cx:pt>
          <cx:pt idx="181">14.875</cx:pt>
          <cx:pt idx="182">14.895</cx:pt>
          <cx:pt idx="183">14.896000000000001</cx:pt>
          <cx:pt idx="184">14.897</cx:pt>
          <cx:pt idx="185">14.898</cx:pt>
          <cx:pt idx="186">14.901</cx:pt>
          <cx:pt idx="187">14.912000000000001</cx:pt>
          <cx:pt idx="188">14.913</cx:pt>
          <cx:pt idx="189">14.923999999999999</cx:pt>
          <cx:pt idx="190">14.930999999999999</cx:pt>
          <cx:pt idx="191">14.939</cx:pt>
          <cx:pt idx="192">14.941000000000001</cx:pt>
          <cx:pt idx="193">14.952999999999999</cx:pt>
          <cx:pt idx="194">14.956</cx:pt>
          <cx:pt idx="195">14.959</cx:pt>
          <cx:pt idx="196">14.967000000000001</cx:pt>
          <cx:pt idx="197">14.997</cx:pt>
          <cx:pt idx="198">15.013</cx:pt>
          <cx:pt idx="199">15.032</cx:pt>
          <cx:pt idx="200">15.045</cx:pt>
          <cx:pt idx="201">15.045999999999999</cx:pt>
          <cx:pt idx="202">15.048</cx:pt>
          <cx:pt idx="203">15.066000000000001</cx:pt>
          <cx:pt idx="204">15.071999999999999</cx:pt>
          <cx:pt idx="205">15.083</cx:pt>
          <cx:pt idx="206">15.093999999999999</cx:pt>
          <cx:pt idx="207">15.108000000000001</cx:pt>
          <cx:pt idx="208">15.109999999999999</cx:pt>
          <cx:pt idx="209">15.117000000000001</cx:pt>
          <cx:pt idx="210">15.117000000000001</cx:pt>
          <cx:pt idx="211">15.143000000000001</cx:pt>
          <cx:pt idx="212">15.169</cx:pt>
          <cx:pt idx="213">15.177</cx:pt>
          <cx:pt idx="214">15.19</cx:pt>
          <cx:pt idx="215">15.195</cx:pt>
          <cx:pt idx="216">15.199</cx:pt>
          <cx:pt idx="217">15.214</cx:pt>
          <cx:pt idx="218">15.234999999999999</cx:pt>
          <cx:pt idx="219">15.242000000000001</cx:pt>
          <cx:pt idx="220">15.244</cx:pt>
          <cx:pt idx="221">15.25</cx:pt>
          <cx:pt idx="222">15.278</cx:pt>
          <cx:pt idx="223">15.303000000000001</cx:pt>
          <cx:pt idx="224">15.324999999999999</cx:pt>
          <cx:pt idx="225">15.329000000000001</cx:pt>
          <cx:pt idx="226">15.337999999999999</cx:pt>
          <cx:pt idx="227">15.365</cx:pt>
          <cx:pt idx="228">15.379</cx:pt>
          <cx:pt idx="229">15.390000000000001</cx:pt>
          <cx:pt idx="230">15.396000000000001</cx:pt>
          <cx:pt idx="231">15.401999999999999</cx:pt>
          <cx:pt idx="232">15.412000000000001</cx:pt>
          <cx:pt idx="233">15.413</cx:pt>
          <cx:pt idx="234">15.419</cx:pt>
          <cx:pt idx="235">15.435</cx:pt>
          <cx:pt idx="236">15.439</cx:pt>
          <cx:pt idx="237">15.48</cx:pt>
          <cx:pt idx="238">15.484999999999999</cx:pt>
          <cx:pt idx="239">15.506</cx:pt>
          <cx:pt idx="240">15.518000000000001</cx:pt>
          <cx:pt idx="241">15.526999999999999</cx:pt>
          <cx:pt idx="242">15.555999999999999</cx:pt>
          <cx:pt idx="243">15.574999999999999</cx:pt>
          <cx:pt idx="244">15.58</cx:pt>
          <cx:pt idx="245">15.595000000000001</cx:pt>
          <cx:pt idx="246">15.612</cx:pt>
          <cx:pt idx="247">15.627000000000001</cx:pt>
          <cx:pt idx="248">15.657</cx:pt>
          <cx:pt idx="249">15.672000000000001</cx:pt>
          <cx:pt idx="250">15.689</cx:pt>
          <cx:pt idx="251">15.696999999999999</cx:pt>
          <cx:pt idx="252">15.717000000000001</cx:pt>
          <cx:pt idx="253">15.726000000000001</cx:pt>
          <cx:pt idx="254">15.734</cx:pt>
          <cx:pt idx="255">15.74</cx:pt>
          <cx:pt idx="256">15.747999999999999</cx:pt>
          <cx:pt idx="257">15.747999999999999</cx:pt>
          <cx:pt idx="258">15.753</cx:pt>
          <cx:pt idx="259">15.757999999999999</cx:pt>
          <cx:pt idx="260">15.792999999999999</cx:pt>
          <cx:pt idx="261">15.798999999999999</cx:pt>
          <cx:pt idx="262">15.813000000000001</cx:pt>
          <cx:pt idx="263">15.819000000000001</cx:pt>
          <cx:pt idx="264">15.824999999999999</cx:pt>
          <cx:pt idx="265">15.832000000000001</cx:pt>
          <cx:pt idx="266">15.832000000000001</cx:pt>
          <cx:pt idx="267">15.837999999999999</cx:pt>
          <cx:pt idx="268">15.843999999999999</cx:pt>
          <cx:pt idx="269">15.856</cx:pt>
          <cx:pt idx="270">15.872999999999999</cx:pt>
          <cx:pt idx="271">15.874000000000001</cx:pt>
          <cx:pt idx="272">15.884</cx:pt>
          <cx:pt idx="273">15.914999999999999</cx:pt>
          <cx:pt idx="274">15.916</cx:pt>
          <cx:pt idx="275">15.946999999999999</cx:pt>
          <cx:pt idx="276">15.951000000000001</cx:pt>
          <cx:pt idx="277">15.965999999999999</cx:pt>
          <cx:pt idx="278">15.971</cx:pt>
          <cx:pt idx="279">15.992000000000001</cx:pt>
          <cx:pt idx="280">16.010000000000002</cx:pt>
          <cx:pt idx="281">16.036999999999999</cx:pt>
          <cx:pt idx="282">16.053000000000001</cx:pt>
          <cx:pt idx="283">16.056999999999999</cx:pt>
          <cx:pt idx="284">16.059999999999999</cx:pt>
          <cx:pt idx="285">16.061</cx:pt>
          <cx:pt idx="286">16.079000000000001</cx:pt>
          <cx:pt idx="287">16.082000000000001</cx:pt>
          <cx:pt idx="288">16.085999999999999</cx:pt>
          <cx:pt idx="289">16.113</cx:pt>
          <cx:pt idx="290">16.129000000000001</cx:pt>
          <cx:pt idx="291">16.149000000000001</cx:pt>
          <cx:pt idx="292">16.161999999999999</cx:pt>
          <cx:pt idx="293">16.172000000000001</cx:pt>
          <cx:pt idx="294">16.207000000000001</cx:pt>
          <cx:pt idx="295">16.219000000000001</cx:pt>
          <cx:pt idx="296">16.234999999999999</cx:pt>
          <cx:pt idx="297">16.274999999999999</cx:pt>
          <cx:pt idx="298">16.283000000000001</cx:pt>
          <cx:pt idx="299">16.286999999999999</cx:pt>
          <cx:pt idx="300">16.291</cx:pt>
          <cx:pt idx="301">16.291</cx:pt>
          <cx:pt idx="302">16.321000000000002</cx:pt>
          <cx:pt idx="303">16.337</cx:pt>
          <cx:pt idx="304">16.338999999999999</cx:pt>
          <cx:pt idx="305">16.34</cx:pt>
          <cx:pt idx="306">16.344999999999999</cx:pt>
          <cx:pt idx="307">16.361999999999998</cx:pt>
          <cx:pt idx="308">16.363</cx:pt>
          <cx:pt idx="309">16.373000000000001</cx:pt>
          <cx:pt idx="310">16.390999999999998</cx:pt>
          <cx:pt idx="311">16.393999999999998</cx:pt>
          <cx:pt idx="312">16.393999999999998</cx:pt>
          <cx:pt idx="313">16.425000000000001</cx:pt>
          <cx:pt idx="314">16.433</cx:pt>
          <cx:pt idx="315">16.452999999999999</cx:pt>
          <cx:pt idx="316">16.457999999999998</cx:pt>
          <cx:pt idx="317">16.481000000000002</cx:pt>
          <cx:pt idx="318">16.510000000000002</cx:pt>
          <cx:pt idx="319">16.52</cx:pt>
          <cx:pt idx="320">16.542999999999999</cx:pt>
          <cx:pt idx="321">16.545000000000002</cx:pt>
          <cx:pt idx="322">16.562999999999999</cx:pt>
          <cx:pt idx="323">16.588999999999999</cx:pt>
          <cx:pt idx="324">16.611000000000001</cx:pt>
          <cx:pt idx="325">16.613</cx:pt>
          <cx:pt idx="326">16.619</cx:pt>
          <cx:pt idx="327">16.635999999999999</cx:pt>
          <cx:pt idx="328">16.643999999999998</cx:pt>
          <cx:pt idx="329">16.646999999999998</cx:pt>
          <cx:pt idx="330">16.661999999999999</cx:pt>
          <cx:pt idx="331">16.675000000000001</cx:pt>
          <cx:pt idx="332">16.731000000000002</cx:pt>
          <cx:pt idx="333">16.731999999999999</cx:pt>
          <cx:pt idx="334">16.734999999999999</cx:pt>
          <cx:pt idx="335">16.744</cx:pt>
          <cx:pt idx="336">16.745000000000001</cx:pt>
          <cx:pt idx="337">16.751000000000001</cx:pt>
          <cx:pt idx="338">16.759</cx:pt>
          <cx:pt idx="339">16.795999999999999</cx:pt>
          <cx:pt idx="340">16.812000000000001</cx:pt>
          <cx:pt idx="341">16.817</cx:pt>
          <cx:pt idx="342">16.835999999999999</cx:pt>
          <cx:pt idx="343">16.873000000000001</cx:pt>
          <cx:pt idx="344">16.902000000000001</cx:pt>
          <cx:pt idx="345">16.952999999999999</cx:pt>
          <cx:pt idx="346">16.972999999999999</cx:pt>
          <cx:pt idx="347">16.988</cx:pt>
          <cx:pt idx="348">16.995000000000001</cx:pt>
          <cx:pt idx="349">17.007000000000001</cx:pt>
          <cx:pt idx="350">17.010000000000002</cx:pt>
          <cx:pt idx="351">17.012</cx:pt>
          <cx:pt idx="352">17.027000000000001</cx:pt>
          <cx:pt idx="353">17.027999999999999</cx:pt>
          <cx:pt idx="354">17.042999999999999</cx:pt>
          <cx:pt idx="355">17.079999999999998</cx:pt>
          <cx:pt idx="356">17.126999999999999</cx:pt>
          <cx:pt idx="357">17.132999999999999</cx:pt>
          <cx:pt idx="358">17.135000000000002</cx:pt>
          <cx:pt idx="359">17.167999999999999</cx:pt>
          <cx:pt idx="360">17.18</cx:pt>
          <cx:pt idx="361">17.195</cx:pt>
          <cx:pt idx="362">17.210999999999999</cx:pt>
          <cx:pt idx="363">17.300000000000001</cx:pt>
          <cx:pt idx="364">17.303999999999998</cx:pt>
          <cx:pt idx="365">17.312000000000001</cx:pt>
          <cx:pt idx="366">17.326000000000001</cx:pt>
          <cx:pt idx="367">17.341000000000001</cx:pt>
          <cx:pt idx="368">17.353000000000002</cx:pt>
          <cx:pt idx="369">17.425000000000001</cx:pt>
          <cx:pt idx="370">17.433</cx:pt>
          <cx:pt idx="371">17.469000000000001</cx:pt>
          <cx:pt idx="372">17.469999999999999</cx:pt>
          <cx:pt idx="373">17.507999999999999</cx:pt>
          <cx:pt idx="374">17.559000000000001</cx:pt>
          <cx:pt idx="375">17.561</cx:pt>
          <cx:pt idx="376">17.561</cx:pt>
          <cx:pt idx="377">17.609999999999999</cx:pt>
          <cx:pt idx="378">17.634</cx:pt>
          <cx:pt idx="379">17.646000000000001</cx:pt>
          <cx:pt idx="380">17.757000000000001</cx:pt>
          <cx:pt idx="381">17.768000000000001</cx:pt>
          <cx:pt idx="382">17.791</cx:pt>
          <cx:pt idx="383">17.818000000000001</cx:pt>
          <cx:pt idx="384">17.923999999999999</cx:pt>
          <cx:pt idx="385">17.986000000000001</cx:pt>
          <cx:pt idx="386">17.986000000000001</cx:pt>
          <cx:pt idx="387">18.007999999999999</cx:pt>
          <cx:pt idx="388">18.504999999999999</cx:pt>
          <cx:pt idx="389">18.545000000000002</cx:pt>
          <cx:pt idx="390">18.963999999999999</cx:pt>
        </cx:lvl>
      </cx:numDim>
    </cx:data>
  </cx:chartData>
  <cx:chart>
    <cx:title pos="t" align="ctr" overlay="0">
      <cx:tx>
        <cx:txData>
          <cx:v>Time Between Pitches for 2022 &amp; 2023</cx:v>
        </cx:txData>
      </cx:tx>
    </cx:title>
    <cx:plotArea>
      <cx:plotAreaRegion>
        <cx:series layoutId="boxWhisker" uniqueId="{7E1B091A-8820-4F32-8AF5-509398A93671}">
          <cx:tx>
            <cx:txData>
              <cx:f/>
              <cx:v>2022</cx:v>
            </cx:txData>
          </cx:tx>
          <cx:dataId val="0"/>
          <cx:layoutPr>
            <cx:visibility meanLine="1" meanMarker="1" nonoutliers="0" outliers="0"/>
            <cx:statistics quartileMethod="exclusive"/>
          </cx:layoutPr>
        </cx:series>
        <cx:series layoutId="boxWhisker" uniqueId="{4F7A7FE4-09F3-4658-B87C-9A74914EBC40}">
          <cx:tx>
            <cx:txData>
              <cx:f/>
              <cx:v>2023</cx:v>
            </cx:txData>
          </cx:tx>
          <cx:dataId val="1"/>
          <cx:layoutPr>
            <cx:visibility meanLine="1" meanMarker="1" nonoutliers="0" outliers="0"/>
            <cx:statistics quartileMethod="exclusive"/>
          </cx:layoutPr>
        </cx:series>
      </cx:plotAreaRegion>
      <cx:axis id="0">
        <cx:catScaling gapWidth="1"/>
        <cx:title>
          <cx:tx>
            <cx:txData>
              <cx:v>Year</cx:v>
            </cx:txData>
          </cx:tx>
        </cx:title>
      </cx:axis>
      <cx:axis id="1">
        <cx:valScaling max="30" min="10"/>
        <cx:title>
          <cx:tx>
            <cx:txData>
              <cx:v>Seconds Between Pitches</cx:v>
            </cx:txData>
          </cx:tx>
        </cx:title>
        <cx:majorGridlines/>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'[2022 &amp; 2023 ERA.xlsx]Sheet1'!$A$1:$A$359</cx:f>
        <cx:lvl ptCount="359" formatCode="General">
          <cx:pt idx="0">2022</cx:pt>
          <cx:pt idx="1">2.2799999999999998</cx:pt>
          <cx:pt idx="2">2.8199999999999998</cx:pt>
          <cx:pt idx="3">2.8900000000000001</cx:pt>
          <cx:pt idx="4">3.25</cx:pt>
          <cx:pt idx="5">3.29</cx:pt>
          <cx:pt idx="6">3.3700000000000001</cx:pt>
          <cx:pt idx="7">3.71</cx:pt>
          <cx:pt idx="8">2.9399999999999999</cx:pt>
          <cx:pt idx="9">3.5</cx:pt>
          <cx:pt idx="10">2.8799999999999999</cx:pt>
          <cx:pt idx="11">2.8999999999999999</cx:pt>
          <cx:pt idx="12">2.2400000000000002</cx:pt>
          <cx:pt idx="13">4.1299999999999999</cx:pt>
          <cx:pt idx="14">4.9500000000000002</cx:pt>
          <cx:pt idx="15">3.71</cx:pt>
          <cx:pt idx="16">4.4199999999999999</cx:pt>
          <cx:pt idx="17">4.5599999999999996</cx:pt>
          <cx:pt idx="18">3.1000000000000001</cx:pt>
          <cx:pt idx="19">3.3799999999999999</cx:pt>
          <cx:pt idx="20">3.2000000000000002</cx:pt>
          <cx:pt idx="21">4.5300000000000002</cx:pt>
          <cx:pt idx="22">5.2300000000000004</cx:pt>
          <cx:pt idx="23">2.2000000000000002</cx:pt>
          <cx:pt idx="24">3.4199999999999999</cx:pt>
          <cx:pt idx="25">2.96</cx:pt>
          <cx:pt idx="26">3.98</cx:pt>
          <cx:pt idx="27">2.9300000000000002</cx:pt>
          <cx:pt idx="28">3.1899999999999999</cx:pt>
          <cx:pt idx="29">3.75</cx:pt>
          <cx:pt idx="30">2.48</cx:pt>
          <cx:pt idx="31">3.9100000000000001</cx:pt>
          <cx:pt idx="32">4.3399999999999999</cx:pt>
          <cx:pt idx="33">3.3500000000000001</cx:pt>
          <cx:pt idx="34">3.48</cx:pt>
          <cx:pt idx="35">5.0499999999999998</cx:pt>
          <cx:pt idx="36">2.54</cx:pt>
          <cx:pt idx="37">6.3099999999999996</cx:pt>
          <cx:pt idx="38">2.8799999999999999</cx:pt>
          <cx:pt idx="39">2.5699999999999998</cx:pt>
          <cx:pt idx="40">4.8799999999999999</cx:pt>
          <cx:pt idx="41">4.9000000000000004</cx:pt>
          <cx:pt idx="42">2.1600000000000001</cx:pt>
          <cx:pt idx="43">4.3300000000000001</cx:pt>
          <cx:pt idx="44">3.9100000000000001</cx:pt>
          <cx:pt idx="45">3.9399999999999999</cx:pt>
          <cx:pt idx="46">2.9300000000000002</cx:pt>
          <cx:pt idx="47">4.46</cx:pt>
          <cx:pt idx="48">4.96</cx:pt>
          <cx:pt idx="49">1.75</cx:pt>
          <cx:pt idx="50">3.6499999999999999</cx:pt>
          <cx:pt idx="51">3.6899999999999999</cx:pt>
          <cx:pt idx="52">2.3300000000000001</cx:pt>
          <cx:pt idx="53">3.3500000000000001</cx:pt>
          <cx:pt idx="54">5.0300000000000002</cx:pt>
          <cx:pt idx="55">3.4900000000000002</cx:pt>
          <cx:pt idx="56">4.6900000000000004</cx:pt>
          <cx:pt idx="57">3.9700000000000002</cx:pt>
          <cx:pt idx="58">3.7200000000000002</cx:pt>
          <cx:pt idx="59">2.54</cx:pt>
          <cx:pt idx="60">2.9100000000000001</cx:pt>
          <cx:pt idx="61">3.73</cx:pt>
          <cx:pt idx="62">3.23</cx:pt>
          <cx:pt idx="63">3.0499999999999998</cx:pt>
          <cx:pt idx="64">5.0899999999999999</cx:pt>
          <cx:pt idx="65">5.71</cx:pt>
          <cx:pt idx="66">2.9900000000000002</cx:pt>
          <cx:pt idx="67">2.4399999999999999</cx:pt>
          <cx:pt idx="68">4.0499999999999998</cx:pt>
          <cx:pt idx="69">2.8199999999999998</cx:pt>
          <cx:pt idx="70">3.5499999999999998</cx:pt>
          <cx:pt idx="71">5.1299999999999999</cx:pt>
          <cx:pt idx="72">4.4500000000000002</cx:pt>
          <cx:pt idx="73">4.8899999999999997</cx:pt>
          <cx:pt idx="74">3.73</cx:pt>
          <cx:pt idx="75">5.5800000000000001</cx:pt>
          <cx:pt idx="76">4.6399999999999997</cx:pt>
          <cx:pt idx="77">3.6800000000000002</cx:pt>
          <cx:pt idx="78">2.54</cx:pt>
          <cx:pt idx="79">2.8399999999999999</cx:pt>
          <cx:pt idx="80">4.2300000000000004</cx:pt>
          <cx:pt idx="81">5.8099999999999996</cx:pt>
          <cx:pt idx="82">4.0899999999999999</cx:pt>
          <cx:pt idx="83">3.5</cx:pt>
          <cx:pt idx="84">4.3099999999999996</cx:pt>
          <cx:pt idx="85">2.29</cx:pt>
          <cx:pt idx="86">3.9399999999999999</cx:pt>
          <cx:pt idx="87">5.0999999999999996</cx:pt>
          <cx:pt idx="88">2.46</cx:pt>
          <cx:pt idx="89">5.1799999999999997</cx:pt>
          <cx:pt idx="90">3.3900000000000001</cx:pt>
          <cx:pt idx="91">3.77</cx:pt>
          <cx:pt idx="92">3.02</cx:pt>
          <cx:pt idx="93">3.3799999999999999</cx:pt>
          <cx:pt idx="94">4.4400000000000004</cx:pt>
          <cx:pt idx="95">5.5599999999999996</cx:pt>
          <cx:pt idx="96">2.6699999999999999</cx:pt>
          <cx:pt idx="97">4.2699999999999996</cx:pt>
          <cx:pt idx="98">3.96</cx:pt>
          <cx:pt idx="99">3.3199999999999998</cx:pt>
          <cx:pt idx="100">4</cx:pt>
          <cx:pt idx="101">3.1800000000000002</cx:pt>
          <cx:pt idx="102">3.23</cx:pt>
          <cx:pt idx="103">4.8899999999999997</cx:pt>
          <cx:pt idx="104">5.5199999999999996</cx:pt>
          <cx:pt idx="105">4.4000000000000004</cx:pt>
          <cx:pt idx="106">2.1400000000000001</cx:pt>
          <cx:pt idx="107">3.54</cx:pt>
          <cx:pt idx="108">5</cx:pt>
          <cx:pt idx="109">2.2799999999999998</cx:pt>
          <cx:pt idx="110">3.0800000000000001</cx:pt>
          <cx:pt idx="111">4.8399999999999999</cx:pt>
          <cx:pt idx="112">4.3300000000000001</cx:pt>
          <cx:pt idx="113">3.7599999999999998</cx:pt>
          <cx:pt idx="114">4.4199999999999999</cx:pt>
          <cx:pt idx="115">3.52</cx:pt>
          <cx:pt idx="116">5.4699999999999998</cx:pt>
          <cx:pt idx="117">4.4400000000000004</cx:pt>
          <cx:pt idx="118">4.2800000000000002</cx:pt>
          <cx:pt idx="119">5.2800000000000002</cx:pt>
          <cx:pt idx="120">4.5300000000000002</cx:pt>
          <cx:pt idx="121">4.8899999999999997</cx:pt>
          <cx:pt idx="122">3.96</cx:pt>
          <cx:pt idx="123">3.8700000000000001</cx:pt>
          <cx:pt idx="124">4.7000000000000002</cx:pt>
          <cx:pt idx="125">3.1699999999999999</cx:pt>
          <cx:pt idx="126">6.0599999999999996</cx:pt>
          <cx:pt idx="127">4.7300000000000004</cx:pt>
          <cx:pt idx="128">3.8300000000000001</cx:pt>
          <cx:pt idx="129">5.1799999999999997</cx:pt>
          <cx:pt idx="130">4.4000000000000004</cx:pt>
          <cx:pt idx="131">5.1299999999999999</cx:pt>
          <cx:pt idx="132">3.4700000000000002</cx:pt>
          <cx:pt idx="133">3.4700000000000002</cx:pt>
          <cx:pt idx="134">4.3399999999999999</cx:pt>
          <cx:pt idx="135">3.6600000000000001</cx:pt>
          <cx:pt idx="136">5.46</cx:pt>
          <cx:pt idx="137">4.5599999999999996</cx:pt>
          <cx:pt idx="138">5.0099999999999998</cx:pt>
          <cx:pt idx="139">5.8300000000000001</cx:pt>
          <cx:pt idx="140">3.1000000000000001</cx:pt>
          <cx:pt idx="141">4.8099999999999996</cx:pt>
          <cx:pt idx="142">4.25</cx:pt>
          <cx:pt idx="143">5.0700000000000003</cx:pt>
          <cx:pt idx="144">4.2400000000000002</cx:pt>
          <cx:pt idx="145">3.79</cx:pt>
          <cx:pt idx="146">4.9199999999999999</cx:pt>
          <cx:pt idx="147">3.1800000000000002</cx:pt>
          <cx:pt idx="148">3.3199999999999998</cx:pt>
          <cx:pt idx="149">4.0499999999999998</cx:pt>
          <cx:pt idx="150">3.5800000000000001</cx:pt>
          <cx:pt idx="151">3.21</cx:pt>
          <cx:pt idx="152">4.7999999999999998</cx:pt>
          <cx:pt idx="153">4.5</cx:pt>
          <cx:pt idx="154">3.8599999999999999</cx:pt>
          <cx:pt idx="155">2.9199999999999999</cx:pt>
          <cx:pt idx="156">4.1900000000000004</cx:pt>
          <cx:pt idx="157">6.2999999999999998</cx:pt>
          <cx:pt idx="158">4.5700000000000003</cx:pt>
          <cx:pt idx="159">5.4699999999999998</cx:pt>
          <cx:pt idx="160">4.3799999999999999</cx:pt>
          <cx:pt idx="161">3.2000000000000002</cx:pt>
          <cx:pt idx="162">1.97</cx:pt>
          <cx:pt idx="163">5.4000000000000004</cx:pt>
          <cx:pt idx="164">5.9900000000000002</cx:pt>
          <cx:pt idx="165">3.5699999999999998</cx:pt>
          <cx:pt idx="166">4.7800000000000002</cx:pt>
          <cx:pt idx="167">3.5800000000000001</cx:pt>
          <cx:pt idx="168">5.8899999999999997</cx:pt>
          <cx:pt idx="169">2.6099999999999999</cx:pt>
          <cx:pt idx="170">4.04</cx:pt>
          <cx:pt idx="171">3.4500000000000002</cx:pt>
          <cx:pt idx="172">7.0999999999999996</cx:pt>
          <cx:pt idx="173">3.1000000000000001</cx:pt>
          <cx:pt idx="174">4.5</cx:pt>
          <cx:pt idx="175">4.8499999999999996</cx:pt>
          <cx:pt idx="176">1.95</cx:pt>
          <cx:pt idx="177">9.1999999999999993</cx:pt>
          <cx:pt idx="178">4.1100000000000003</cx:pt>
          <cx:pt idx="179">2.54</cx:pt>
          <cx:pt idx="180">3.6099999999999999</cx:pt>
          <cx:pt idx="181">4.2199999999999998</cx:pt>
          <cx:pt idx="182">2.6400000000000001</cx:pt>
          <cx:pt idx="183">2.7999999999999998</cx:pt>
          <cx:pt idx="184">3.0499999999999998</cx:pt>
          <cx:pt idx="185">4.2800000000000002</cx:pt>
          <cx:pt idx="186">3.7599999999999998</cx:pt>
          <cx:pt idx="187">3.4900000000000002</cx:pt>
          <cx:pt idx="188">3.0099999999999998</cx:pt>
          <cx:pt idx="189">2.1800000000000002</cx:pt>
          <cx:pt idx="190">3.3599999999999999</cx:pt>
          <cx:pt idx="191">4.3099999999999996</cx:pt>
          <cx:pt idx="192">2.7799999999999998</cx:pt>
          <cx:pt idx="193">3.1800000000000002</cx:pt>
          <cx:pt idx="194">3.8599999999999999</cx:pt>
          <cx:pt idx="195">4.7000000000000002</cx:pt>
          <cx:pt idx="196">4.21</cx:pt>
          <cx:pt idx="197">3.71</cx:pt>
          <cx:pt idx="198">2.5299999999999998</cx:pt>
          <cx:pt idx="199">5.1399999999999997</cx:pt>
          <cx:pt idx="200">3.1899999999999999</cx:pt>
          <cx:pt idx="201">4.9100000000000001</cx:pt>
          <cx:pt idx="202">3.8399999999999999</cx:pt>
          <cx:pt idx="203">3.9900000000000002</cx:pt>
          <cx:pt idx="204">5.3399999999999999</cx:pt>
          <cx:pt idx="205">3.1200000000000001</cx:pt>
          <cx:pt idx="206">2.9399999999999999</cx:pt>
          <cx:pt idx="207">4.2599999999999998</cx:pt>
          <cx:pt idx="208">6.3499999999999996</cx:pt>
          <cx:pt idx="209">3.3900000000000001</cx:pt>
          <cx:pt idx="210">1.54</cx:pt>
          <cx:pt idx="211">4.4299999999999997</cx:pt>
          <cx:pt idx="212">4.0099999999999998</cx:pt>
          <cx:pt idx="213">4.7599999999999998</cx:pt>
          <cx:pt idx="214">4</cx:pt>
          <cx:pt idx="215">3.7799999999999998</cx:pt>
          <cx:pt idx="216">2.9900000000000002</cx:pt>
          <cx:pt idx="217">2.6000000000000001</cx:pt>
          <cx:pt idx="218">3.7599999999999998</cx:pt>
          <cx:pt idx="219">2.8300000000000001</cx:pt>
          <cx:pt idx="220">3.6000000000000001</cx:pt>
          <cx:pt idx="221">3.4100000000000001</cx:pt>
          <cx:pt idx="222">1.3600000000000001</cx:pt>
          <cx:pt idx="223">2.0600000000000001</cx:pt>
          <cx:pt idx="224">3.7400000000000002</cx:pt>
          <cx:pt idx="225">4.3799999999999999</cx:pt>
          <cx:pt idx="226">2.3700000000000001</cx:pt>
          <cx:pt idx="227">4.8300000000000001</cx:pt>
          <cx:pt idx="228">4.9900000000000002</cx:pt>
          <cx:pt idx="229">2.9500000000000002</cx:pt>
          <cx:pt idx="230">3.5099999999999998</cx:pt>
          <cx:pt idx="231">4.71</cx:pt>
          <cx:pt idx="232">2.6899999999999999</cx:pt>
          <cx:pt idx="233">7.3899999999999997</cx:pt>
          <cx:pt idx="234">3.3300000000000001</cx:pt>
          <cx:pt idx="235">2.48</cx:pt>
          <cx:pt idx="236">1.8600000000000001</cx:pt>
          <cx:pt idx="237">4.5999999999999996</cx:pt>
          <cx:pt idx="238">6.5999999999999996</cx:pt>
          <cx:pt idx="239">2.3999999999999999</cx:pt>
          <cx:pt idx="240">5.79</cx:pt>
          <cx:pt idx="241">4.8399999999999999</cx:pt>
          <cx:pt idx="242">5.7800000000000002</cx:pt>
          <cx:pt idx="243">3.2799999999999998</cx:pt>
          <cx:pt idx="244">3.7200000000000002</cx:pt>
          <cx:pt idx="245">3.4300000000000002</cx:pt>
          <cx:pt idx="246">4.0300000000000002</cx:pt>
          <cx:pt idx="247">3.3399999999999999</cx:pt>
          <cx:pt idx="248">5.4000000000000004</cx:pt>
          <cx:pt idx="249">3.9700000000000002</cx:pt>
          <cx:pt idx="250">3.75</cx:pt>
          <cx:pt idx="251">3.8300000000000001</cx:pt>
          <cx:pt idx="252">3.3799999999999999</cx:pt>
          <cx:pt idx="253">3.3799999999999999</cx:pt>
          <cx:pt idx="254">2.54</cx:pt>
          <cx:pt idx="255">6.2400000000000002</cx:pt>
          <cx:pt idx="256">4.3899999999999997</cx:pt>
          <cx:pt idx="257">2.0600000000000001</cx:pt>
          <cx:pt idx="258">3.8799999999999999</cx:pt>
          <cx:pt idx="259">2.1099999999999999</cx:pt>
          <cx:pt idx="260">3.3900000000000001</cx:pt>
          <cx:pt idx="261">2.21</cx:pt>
          <cx:pt idx="262">6.79</cx:pt>
          <cx:pt idx="263">3.3799999999999999</cx:pt>
          <cx:pt idx="264">2.7599999999999998</cx:pt>
          <cx:pt idx="265">6.3200000000000003</cx:pt>
          <cx:pt idx="266">3.8799999999999999</cx:pt>
          <cx:pt idx="267">1.8400000000000001</cx:pt>
          <cx:pt idx="268">5.2199999999999998</cx:pt>
          <cx:pt idx="269">6.3600000000000003</cx:pt>
          <cx:pt idx="270">2.75</cx:pt>
          <cx:pt idx="271">2.1899999999999999</cx:pt>
          <cx:pt idx="272">2.6699999999999999</cx:pt>
          <cx:pt idx="273">2.7999999999999998</cx:pt>
          <cx:pt idx="274">4.5300000000000002</cx:pt>
          <cx:pt idx="275">5.2199999999999998</cx:pt>
          <cx:pt idx="276">1.9399999999999999</cx:pt>
          <cx:pt idx="277">2.4900000000000002</cx:pt>
          <cx:pt idx="278">5.4299999999999997</cx:pt>
          <cx:pt idx="279">4.7199999999999998</cx:pt>
          <cx:pt idx="280">4.6600000000000001</cx:pt>
          <cx:pt idx="281">3.1499999999999999</cx:pt>
          <cx:pt idx="282">3.1000000000000001</cx:pt>
          <cx:pt idx="283">2.4700000000000002</cx:pt>
          <cx:pt idx="284">3.9900000000000002</cx:pt>
          <cx:pt idx="285">1.79</cx:pt>
          <cx:pt idx="286">2.3199999999999998</cx:pt>
          <cx:pt idx="287">3.4900000000000002</cx:pt>
          <cx:pt idx="288">5.5300000000000002</cx:pt>
          <cx:pt idx="289">3.4700000000000002</cx:pt>
          <cx:pt idx="290">3.8999999999999999</cx:pt>
          <cx:pt idx="291">2.8500000000000001</cx:pt>
          <cx:pt idx="292">2.6699999999999999</cx:pt>
          <cx:pt idx="293">6.75</cx:pt>
          <cx:pt idx="294">2.8300000000000001</cx:pt>
          <cx:pt idx="295">3.21</cx:pt>
          <cx:pt idx="296">3.23</cx:pt>
          <cx:pt idx="297">3.1200000000000001</cx:pt>
          <cx:pt idx="298">1.9299999999999999</cx:pt>
          <cx:pt idx="299">3.0800000000000001</cx:pt>
          <cx:pt idx="300">1.25</cx:pt>
          <cx:pt idx="301">1.5600000000000001</cx:pt>
          <cx:pt idx="302">3.1200000000000001</cx:pt>
          <cx:pt idx="303">3.0499999999999998</cx:pt>
          <cx:pt idx="304">2.8100000000000001</cx:pt>
          <cx:pt idx="305">3.4700000000000002</cx:pt>
          <cx:pt idx="306">1.3100000000000001</cx:pt>
          <cx:pt idx="307">3.6899999999999999</cx:pt>
          <cx:pt idx="308">1.4099999999999999</cx:pt>
          <cx:pt idx="309">1.1399999999999999</cx:pt>
          <cx:pt idx="310">3.6099999999999999</cx:pt>
          <cx:pt idx="311">5.3600000000000003</cx:pt>
          <cx:pt idx="312">3.4900000000000002</cx:pt>
          <cx:pt idx="313">3.3100000000000001</cx:pt>
          <cx:pt idx="314">3.9500000000000002</cx:pt>
          <cx:pt idx="315">2.54</cx:pt>
          <cx:pt idx="316">3.21</cx:pt>
          <cx:pt idx="317">3.1699999999999999</cx:pt>
          <cx:pt idx="318">2.1499999999999999</cx:pt>
          <cx:pt idx="319">3.0499999999999998</cx:pt>
          <cx:pt idx="320">4.2300000000000004</cx:pt>
          <cx:pt idx="321">1.1499999999999999</cx:pt>
          <cx:pt idx="322">2.7200000000000002</cx:pt>
          <cx:pt idx="323">5.6799999999999997</cx:pt>
          <cx:pt idx="324">4.0099999999999998</cx:pt>
          <cx:pt idx="325">3.5499999999999998</cx:pt>
          <cx:pt idx="326">4.0300000000000002</cx:pt>
          <cx:pt idx="327">4.4400000000000004</cx:pt>
          <cx:pt idx="328">3.6400000000000001</cx:pt>
          <cx:pt idx="329">2.98</cx:pt>
          <cx:pt idx="330">3.73</cx:pt>
          <cx:pt idx="331">3.02</cx:pt>
          <cx:pt idx="332">7.6100000000000003</cx:pt>
          <cx:pt idx="333">2.6800000000000002</cx:pt>
          <cx:pt idx="334">4.1699999999999999</cx:pt>
          <cx:pt idx="335">5.2199999999999998</cx:pt>
          <cx:pt idx="336">3.0600000000000001</cx:pt>
          <cx:pt idx="337">4.4699999999999998</cx:pt>
          <cx:pt idx="338">5.25</cx:pt>
          <cx:pt idx="339">3.04</cx:pt>
          <cx:pt idx="340">5.2199999999999998</cx:pt>
          <cx:pt idx="341">5.75</cx:pt>
          <cx:pt idx="342">5.4400000000000004</cx:pt>
          <cx:pt idx="343">3.1800000000000002</cx:pt>
          <cx:pt idx="344">3.0600000000000001</cx:pt>
          <cx:pt idx="345">4.1399999999999997</cx:pt>
          <cx:pt idx="346">4.9100000000000001</cx:pt>
          <cx:pt idx="347">2.6099999999999999</cx:pt>
          <cx:pt idx="348">5.8399999999999999</cx:pt>
          <cx:pt idx="349">5.25</cx:pt>
          <cx:pt idx="350">3</cx:pt>
          <cx:pt idx="351">1.6799999999999999</cx:pt>
          <cx:pt idx="352">4.4100000000000001</cx:pt>
          <cx:pt idx="353">5.3600000000000003</cx:pt>
          <cx:pt idx="354">3.25</cx:pt>
          <cx:pt idx="355">3.2200000000000002</cx:pt>
          <cx:pt idx="356">6.0899999999999999</cx:pt>
          <cx:pt idx="357">4.1299999999999999</cx:pt>
          <cx:pt idx="358">4.04</cx:pt>
        </cx:lvl>
      </cx:numDim>
    </cx:data>
    <cx:data id="1">
      <cx:numDim type="val">
        <cx:f>'[2022 &amp; 2023 ERA.xlsx]Sheet1'!$B$1:$B$359</cx:f>
        <cx:lvl ptCount="359" formatCode="General">
          <cx:pt idx="0">2023</cx:pt>
          <cx:pt idx="1">2.96</cx:pt>
          <cx:pt idx="2">2.6000000000000001</cx:pt>
          <cx:pt idx="3">6.6900000000000004</cx:pt>
          <cx:pt idx="4">3.7999999999999998</cx:pt>
          <cx:pt idx="5">3.2200000000000002</cx:pt>
          <cx:pt idx="6">1.3500000000000001</cx:pt>
          <cx:pt idx="7">3.77</cx:pt>
          <cx:pt idx="8">6.8600000000000003</cx:pt>
          <cx:pt idx="9">3.29</cx:pt>
          <cx:pt idx="10">3.8599999999999999</cx:pt>
          <cx:pt idx="11">5.79</cx:pt>
          <cx:pt idx="12">3.6699999999999999</cx:pt>
          <cx:pt idx="13">5.5899999999999999</cx:pt>
          <cx:pt idx="14">3.3199999999999998</cx:pt>
          <cx:pt idx="15">4.6399999999999997</cx:pt>
          <cx:pt idx="16">4.71</cx:pt>
          <cx:pt idx="17">7.25</cx:pt>
          <cx:pt idx="18">5.1699999999999999</cx:pt>
          <cx:pt idx="19">4.6100000000000003</cx:pt>
          <cx:pt idx="20">2.5299999999999998</cx:pt>
          <cx:pt idx="21">3.6600000000000001</cx:pt>
          <cx:pt idx="22">4.2800000000000002</cx:pt>
          <cx:pt idx="23">2.0099999999999998</cx:pt>
          <cx:pt idx="24">4.9100000000000001</cx:pt>
          <cx:pt idx="25">6.29</cx:pt>
          <cx:pt idx="26">1.45</cx:pt>
          <cx:pt idx="27">4.2599999999999998</cx:pt>
          <cx:pt idx="28">3.0299999999999998</cx:pt>
          <cx:pt idx="29">3.54</cx:pt>
          <cx:pt idx="30">4.5800000000000001</cx:pt>
          <cx:pt idx="31">4.54</cx:pt>
          <cx:pt idx="32">6.6200000000000001</cx:pt>
          <cx:pt idx="33">1.8100000000000001</cx:pt>
          <cx:pt idx="34">2.1800000000000002</cx:pt>
          <cx:pt idx="35">3.8599999999999999</cx:pt>
          <cx:pt idx="36">2.5299999999999998</cx:pt>
          <cx:pt idx="37">1.3500000000000001</cx:pt>
          <cx:pt idx="38">2.02</cx:pt>
          <cx:pt idx="39">2.3799999999999999</cx:pt>
          <cx:pt idx="40">4.8399999999999999</cx:pt>
          <cx:pt idx="41">6.3700000000000001</cx:pt>
          <cx:pt idx="42">3.8599999999999999</cx:pt>
          <cx:pt idx="43">2.6800000000000002</cx:pt>
          <cx:pt idx="44">4.6699999999999999</cx:pt>
          <cx:pt idx="45">2.7000000000000002</cx:pt>
          <cx:pt idx="46">3.6499999999999999</cx:pt>
          <cx:pt idx="47">2.75</cx:pt>
          <cx:pt idx="48">4.8899999999999997</cx:pt>
          <cx:pt idx="49">4.3300000000000001</cx:pt>
          <cx:pt idx="50">5.7999999999999998</cx:pt>
          <cx:pt idx="51">8.8200000000000003</cx:pt>
          <cx:pt idx="52">4.3499999999999996</cx:pt>
          <cx:pt idx="53">6.29</cx:pt>
          <cx:pt idx="54">3.3799999999999999</cx:pt>
          <cx:pt idx="55">3.1099999999999999</cx:pt>
          <cx:pt idx="56">6.29</cx:pt>
          <cx:pt idx="57">2.54</cx:pt>
          <cx:pt idx="58">5.75</cx:pt>
          <cx:pt idx="59">5.25</cx:pt>
          <cx:pt idx="60">3.0499999999999998</cx:pt>
          <cx:pt idx="61">3.7599999999999998</cx:pt>
          <cx:pt idx="62">3.7400000000000002</cx:pt>
          <cx:pt idx="63">6.75</cx:pt>
          <cx:pt idx="64">5.0899999999999999</cx:pt>
          <cx:pt idx="65">4.7800000000000002</cx:pt>
          <cx:pt idx="66">3.0600000000000001</cx:pt>
          <cx:pt idx="67">2</cx:pt>
          <cx:pt idx="68">3.1099999999999999</cx:pt>
          <cx:pt idx="69">3.6299999999999999</cx:pt>
          <cx:pt idx="70">5.4000000000000004</cx:pt>
          <cx:pt idx="71">3.1899999999999999</cx:pt>
          <cx:pt idx="72">7.2599999999999998</cx:pt>
          <cx:pt idx="73">4.7300000000000004</cx:pt>
          <cx:pt idx="74">2.1299999999999999</cx:pt>
          <cx:pt idx="75">3.21</cx:pt>
          <cx:pt idx="76">2.4100000000000001</cx:pt>
          <cx:pt idx="77">2.3700000000000001</cx:pt>
          <cx:pt idx="78">1.75</cx:pt>
          <cx:pt idx="79">5.9699999999999998</cx:pt>
          <cx:pt idx="80">6.3899999999999997</cx:pt>
          <cx:pt idx="81">3.3799999999999999</cx:pt>
          <cx:pt idx="82">5.8300000000000001</cx:pt>
          <cx:pt idx="83">4.0899999999999999</cx:pt>
          <cx:pt idx="84">2.6000000000000001</cx:pt>
          <cx:pt idx="85">2.3100000000000001</cx:pt>
          <cx:pt idx="86">4.9100000000000001</cx:pt>
          <cx:pt idx="87">7.3399999999999999</cx:pt>
          <cx:pt idx="88">6.3200000000000003</cx:pt>
          <cx:pt idx="89">5.3399999999999999</cx:pt>
          <cx:pt idx="90">5.4000000000000004</cx:pt>
          <cx:pt idx="91">6.3899999999999997</cx:pt>
          <cx:pt idx="92">5.46</cx:pt>
          <cx:pt idx="93">5.0999999999999996</cx:pt>
          <cx:pt idx="94">4.0099999999999998</cx:pt>
          <cx:pt idx="95">5.2800000000000002</cx:pt>
          <cx:pt idx="96">3.4100000000000001</cx:pt>
          <cx:pt idx="97">4.4000000000000004</cx:pt>
          <cx:pt idx="98">3.27</cx:pt>
          <cx:pt idx="99">2.9399999999999999</cx:pt>
          <cx:pt idx="100">4.9900000000000002</cx:pt>
          <cx:pt idx="101">5.0599999999999996</cx:pt>
          <cx:pt idx="102">4.4500000000000002</cx:pt>
          <cx:pt idx="103">4.4000000000000004</cx:pt>
          <cx:pt idx="104">4.7000000000000002</cx:pt>
          <cx:pt idx="105">3.3399999999999999</cx:pt>
          <cx:pt idx="106">6.9100000000000001</cx:pt>
          <cx:pt idx="107">4.0199999999999996</cx:pt>
          <cx:pt idx="108">9.3599999999999994</cx:pt>
          <cx:pt idx="109">5.5199999999999996</cx:pt>
          <cx:pt idx="110">5.46</cx:pt>
          <cx:pt idx="111">5.21</cx:pt>
          <cx:pt idx="112">4.4500000000000002</cx:pt>
          <cx:pt idx="113">6.6699999999999999</cx:pt>
          <cx:pt idx="114">5.8099999999999996</cx:pt>
          <cx:pt idx="115">6.0800000000000001</cx:pt>
          <cx:pt idx="116">2.6699999999999999</cx:pt>
          <cx:pt idx="117">4</cx:pt>
          <cx:pt idx="118">8.0999999999999996</cx:pt>
          <cx:pt idx="119">2.25</cx:pt>
          <cx:pt idx="120">7.3300000000000001</cx:pt>
          <cx:pt idx="121">9.4100000000000001</cx:pt>
          <cx:pt idx="122">3.3799999999999999</cx:pt>
          <cx:pt idx="123">7.8899999999999997</cx:pt>
          <cx:pt idx="124">4.7199999999999998</cx:pt>
          <cx:pt idx="125">7.5899999999999999</cx:pt>
          <cx:pt idx="126">13.5</cx:pt>
          <cx:pt idx="127">2.0800000000000001</cx:pt>
          <cx:pt idx="128">3.5099999999999998</cx:pt>
          <cx:pt idx="129">3.1600000000000001</cx:pt>
          <cx:pt idx="130">10.07</cx:pt>
          <cx:pt idx="131">4.0700000000000003</cx:pt>
          <cx:pt idx="132">3</cx:pt>
          <cx:pt idx="133">1.4199999999999999</cx:pt>
          <cx:pt idx="134">5.5599999999999996</cx:pt>
          <cx:pt idx="135">3.1800000000000002</cx:pt>
          <cx:pt idx="136">5.79</cx:pt>
          <cx:pt idx="137">5.9500000000000002</cx:pt>
          <cx:pt idx="138">7.4000000000000004</cx:pt>
          <cx:pt idx="139">9.8200000000000003</cx:pt>
          <cx:pt idx="140">6.0999999999999996</cx:pt>
          <cx:pt idx="141">5.1399999999999997</cx:pt>
          <cx:pt idx="142">1.5600000000000001</cx:pt>
          <cx:pt idx="143">10.26</cx:pt>
          <cx:pt idx="144">6.8600000000000003</cx:pt>
          <cx:pt idx="145">12.94</cx:pt>
          <cx:pt idx="146">5.3099999999999996</cx:pt>
          <cx:pt idx="147">5.2999999999999998</cx:pt>
          <cx:pt idx="148">4.2599999999999998</cx:pt>
          <cx:pt idx="149">5.71</cx:pt>
          <cx:pt idx="150">3.4300000000000002</cx:pt>
          <cx:pt idx="151">2.25</cx:pt>
          <cx:pt idx="152">2.21</cx:pt>
          <cx:pt idx="153">4.9500000000000002</cx:pt>
          <cx:pt idx="154">6.0599999999999996</cx:pt>
          <cx:pt idx="155">0.89000000000000001</cx:pt>
          <cx:pt idx="156">4</cx:pt>
          <cx:pt idx="157">2.46</cx:pt>
          <cx:pt idx="158">2.04</cx:pt>
          <cx:pt idx="159">4.7599999999999998</cx:pt>
          <cx:pt idx="160">4.8200000000000003</cx:pt>
          <cx:pt idx="161">1.4199999999999999</cx:pt>
          <cx:pt idx="162">2.04</cx:pt>
          <cx:pt idx="163">5.9400000000000004</cx:pt>
          <cx:pt idx="164">3.71</cx:pt>
          <cx:pt idx="165">2.9399999999999999</cx:pt>
          <cx:pt idx="166">8.4399999999999995</cx:pt>
          <cx:pt idx="167">3.1800000000000002</cx:pt>
          <cx:pt idx="168">2.3700000000000001</cx:pt>
          <cx:pt idx="169">5.29</cx:pt>
          <cx:pt idx="170">10.130000000000001</cx:pt>
          <cx:pt idx="171">6.75</cx:pt>
          <cx:pt idx="172">3.0600000000000001</cx:pt>
          <cx:pt idx="173">8.0399999999999991</cx:pt>
          <cx:pt idx="174">3.1499999999999999</cx:pt>
          <cx:pt idx="175">9</cx:pt>
          <cx:pt idx="176">7.8799999999999999</cx:pt>
          <cx:pt idx="177">2.2000000000000002</cx:pt>
          <cx:pt idx="178">6.8899999999999997</cx:pt>
          <cx:pt idx="179">1.8600000000000001</cx:pt>
          <cx:pt idx="180">1.4199999999999999</cx:pt>
          <cx:pt idx="181">6.8899999999999997</cx:pt>
          <cx:pt idx="182">4.5999999999999996</cx:pt>
          <cx:pt idx="183">2.7000000000000002</cx:pt>
          <cx:pt idx="184">7.6200000000000001</cx:pt>
          <cx:pt idx="185">2.5</cx:pt>
          <cx:pt idx="186">4.7199999999999998</cx:pt>
          <cx:pt idx="187">3.5</cx:pt>
          <cx:pt idx="188">6.46</cx:pt>
          <cx:pt idx="189">3.9399999999999999</cx:pt>
          <cx:pt idx="190">5.2800000000000002</cx:pt>
          <cx:pt idx="191">5.0599999999999996</cx:pt>
          <cx:pt idx="192">6</cx:pt>
          <cx:pt idx="193">2.25</cx:pt>
          <cx:pt idx="194">2.1600000000000001</cx:pt>
          <cx:pt idx="195">4.2400000000000002</cx:pt>
          <cx:pt idx="196">1.6899999999999999</cx:pt>
          <cx:pt idx="197">5.1399999999999997</cx:pt>
          <cx:pt idx="198">3.9399999999999999</cx:pt>
          <cx:pt idx="199">7.0199999999999996</cx:pt>
          <cx:pt idx="200">0.97999999999999998</cx:pt>
          <cx:pt idx="201">5.1699999999999999</cx:pt>
          <cx:pt idx="202">4.0800000000000001</cx:pt>
          <cx:pt idx="203">2.0800000000000001</cx:pt>
          <cx:pt idx="204">3.6000000000000001</cx:pt>
          <cx:pt idx="205">5.75</cx:pt>
          <cx:pt idx="206">12.15</cx:pt>
          <cx:pt idx="207">5.1699999999999999</cx:pt>
          <cx:pt idx="208">4.7000000000000002</cx:pt>
          <cx:pt idx="209">1.0800000000000001</cx:pt>
          <cx:pt idx="210">5.5199999999999996</cx:pt>
          <cx:pt idx="211">2.1600000000000001</cx:pt>
          <cx:pt idx="212">2.6000000000000001</cx:pt>
          <cx:pt idx="213">1.5600000000000001</cx:pt>
          <cx:pt idx="214">6.5800000000000001</cx:pt>
          <cx:pt idx="215">3.77</cx:pt>
          <cx:pt idx="216">6.4299999999999997</cx:pt>
          <cx:pt idx="217">3</cx:pt>
          <cx:pt idx="218">8.5600000000000005</cx:pt>
          <cx:pt idx="219">5.6500000000000004</cx:pt>
          <cx:pt idx="220">6.1900000000000004</cx:pt>
          <cx:pt idx="221">3.3100000000000001</cx:pt>
          <cx:pt idx="222">7.71</cx:pt>
          <cx:pt idx="223">3.8599999999999999</cx:pt>
          <cx:pt idx="224">8.1600000000000001</cx:pt>
          <cx:pt idx="225">1.6499999999999999</cx:pt>
          <cx:pt idx="226">6.5800000000000001</cx:pt>
          <cx:pt idx="227">1.8400000000000001</cx:pt>
          <cx:pt idx="228">6.3899999999999997</cx:pt>
          <cx:pt idx="229">1.1000000000000001</cx:pt>
          <cx:pt idx="230">3</cx:pt>
          <cx:pt idx="231">4.7199999999999998</cx:pt>
          <cx:pt idx="232">10.66</cx:pt>
          <cx:pt idx="233">4.2000000000000002</cx:pt>
          <cx:pt idx="234">3.6000000000000001</cx:pt>
          <cx:pt idx="235">5.2699999999999996</cx:pt>
          <cx:pt idx="236">6.75</cx:pt>
          <cx:pt idx="237">5.1699999999999999</cx:pt>
          <cx:pt idx="238">2.9399999999999999</cx:pt>
          <cx:pt idx="239">7.2999999999999998</cx:pt>
          <cx:pt idx="240">5.6799999999999997</cx:pt>
          <cx:pt idx="241">5.8700000000000001</cx:pt>
          <cx:pt idx="242">4.7000000000000002</cx:pt>
          <cx:pt idx="243">7.6200000000000001</cx:pt>
          <cx:pt idx="244">5.5199999999999996</cx:pt>
          <cx:pt idx="245">2.2999999999999998</cx:pt>
          <cx:pt idx="246">4.9100000000000001</cx:pt>
          <cx:pt idx="247">1.1499999999999999</cx:pt>
          <cx:pt idx="248">2.1200000000000001</cx:pt>
          <cx:pt idx="249">3.52</cx:pt>
          <cx:pt idx="250">1.76</cx:pt>
          <cx:pt idx="251">3.1400000000000001</cx:pt>
          <cx:pt idx="252">3.52</cx:pt>
          <cx:pt idx="253">1.0600000000000001</cx:pt>
          <cx:pt idx="254">0.64000000000000001</cx:pt>
          <cx:pt idx="255">5.4000000000000004</cx:pt>
          <cx:pt idx="256">2.46</cx:pt>
          <cx:pt idx="257">2.8700000000000001</cx:pt>
          <cx:pt idx="258">1.6200000000000001</cx:pt>
          <cx:pt idx="259">1.76</cx:pt>
          <cx:pt idx="260">3.46</cx:pt>
          <cx:pt idx="261">1.2</cx:pt>
          <cx:pt idx="262">4.5</cx:pt>
          <cx:pt idx="263">1.23</cx:pt>
          <cx:pt idx="264">2.5699999999999998</cx:pt>
          <cx:pt idx="265">3.8599999999999999</cx:pt>
          <cx:pt idx="266">7.8399999999999999</cx:pt>
          <cx:pt idx="267">3.21</cx:pt>
          <cx:pt idx="268">1.9299999999999999</cx:pt>
          <cx:pt idx="269">5.8399999999999999</cx:pt>
          <cx:pt idx="270">5.9299999999999997</cx:pt>
          <cx:pt idx="271">7.9400000000000004</cx:pt>
          <cx:pt idx="272">3.21</cx:pt>
          <cx:pt idx="273">1.29</cx:pt>
          <cx:pt idx="274">3.5499999999999998</cx:pt>
          <cx:pt idx="275">5.1399999999999997</cx:pt>
          <cx:pt idx="276">12.66</cx:pt>
          <cx:pt idx="277">1.3500000000000001</cx:pt>
          <cx:pt idx="278">6.0800000000000001</cx:pt>
          <cx:pt idx="279">4.7199999999999998</cx:pt>
          <cx:pt idx="280">3</cx:pt>
          <cx:pt idx="281">8.1799999999999997</cx:pt>
          <cx:pt idx="282">3.3799999999999999</cx:pt>
          <cx:pt idx="283">2.0800000000000001</cx:pt>
          <cx:pt idx="284">2.46</cx:pt>
          <cx:pt idx="285">6.5800000000000001</cx:pt>
          <cx:pt idx="286">3.6800000000000002</cx:pt>
          <cx:pt idx="287">1.9299999999999999</cx:pt>
          <cx:pt idx="288">4.2599999999999998</cx:pt>
          <cx:pt idx="289">3</cx:pt>
          <cx:pt idx="290">6.75</cx:pt>
          <cx:pt idx="291">6.9400000000000004</cx:pt>
          <cx:pt idx="292">4.6299999999999999</cx:pt>
          <cx:pt idx="293">2.77</cx:pt>
          <cx:pt idx="294">5.1100000000000003</cx:pt>
          <cx:pt idx="295">1.98</cx:pt>
          <cx:pt idx="296">11.460000000000001</cx:pt>
          <cx:pt idx="297">1.5</cx:pt>
          <cx:pt idx="298">1.8400000000000001</cx:pt>
          <cx:pt idx="299">0.63</cx:pt>
          <cx:pt idx="300">0.56000000000000005</cx:pt>
          <cx:pt idx="301">2.0800000000000001</cx:pt>
          <cx:pt idx="302">0.59999999999999998</cx:pt>
          <cx:pt idx="303">2.5699999999999998</cx:pt>
          <cx:pt idx="304">6.1699999999999999</cx:pt>
          <cx:pt idx="305">1.3899999999999999</cx:pt>
          <cx:pt idx="306">1.46</cx:pt>
          <cx:pt idx="307">5.4000000000000004</cx:pt>
          <cx:pt idx="308">5.1100000000000003</cx:pt>
          <cx:pt idx="309">5.5599999999999996</cx:pt>
          <cx:pt idx="310">1.9299999999999999</cx:pt>
          <cx:pt idx="311">8.25</cx:pt>
          <cx:pt idx="312">3.3799999999999999</cx:pt>
          <cx:pt idx="313">7.9400000000000004</cx:pt>
          <cx:pt idx="314">7.2000000000000002</cx:pt>
          <cx:pt idx="315">1.3500000000000001</cx:pt>
          <cx:pt idx="316">10.800000000000001</cx:pt>
          <cx:pt idx="317">0.64000000000000001</cx:pt>
          <cx:pt idx="318">2.77</cx:pt>
          <cx:pt idx="319">4.8499999999999996</cx:pt>
          <cx:pt idx="320">2.25</cx:pt>
          <cx:pt idx="321">8.1799999999999997</cx:pt>
          <cx:pt idx="322">1.3899999999999999</cx:pt>
          <cx:pt idx="323">3.8599999999999999</cx:pt>
          <cx:pt idx="324">4.0899999999999999</cx:pt>
          <cx:pt idx="325">6.54</cx:pt>
          <cx:pt idx="326">3.0899999999999999</cx:pt>
          <cx:pt idx="327">6.9400000000000004</cx:pt>
          <cx:pt idx="328">2.77</cx:pt>
          <cx:pt idx="329">3.46</cx:pt>
          <cx:pt idx="330">5.1100000000000003</cx:pt>
          <cx:pt idx="331">4.0899999999999999</cx:pt>
          <cx:pt idx="332">3</cx:pt>
          <cx:pt idx="333">3.75</cx:pt>
          <cx:pt idx="334">2.77</cx:pt>
          <cx:pt idx="335">0.68000000000000005</cx:pt>
          <cx:pt idx="336">5.8399999999999999</cx:pt>
          <cx:pt idx="337">3.75</cx:pt>
          <cx:pt idx="338">1.98</cx:pt>
          <cx:pt idx="339">2.8399999999999999</cx:pt>
          <cx:pt idx="340">2.1299999999999999</cx:pt>
          <cx:pt idx="341">2.8399999999999999</cx:pt>
          <cx:pt idx="342">5.9100000000000001</cx:pt>
          <cx:pt idx="343">3.0899999999999999</cx:pt>
          <cx:pt idx="344">4.7599999999999998</cx:pt>
          <cx:pt idx="345">3.75</cx:pt>
          <cx:pt idx="346">7</cx:pt>
          <cx:pt idx="347">2.02</cx:pt>
          <cx:pt idx="348">6.3499999999999996</cx:pt>
          <cx:pt idx="349">4.6299999999999999</cx:pt>
          <cx:pt idx="350">3.3799999999999999</cx:pt>
          <cx:pt idx="351">6.54</cx:pt>
          <cx:pt idx="352">4.5</cx:pt>
          <cx:pt idx="353">3.75</cx:pt>
          <cx:pt idx="354">4.6600000000000001</cx:pt>
          <cx:pt idx="355">7.71</cx:pt>
          <cx:pt idx="356">10.609999999999999</cx:pt>
        </cx:lvl>
      </cx:numDim>
    </cx:data>
  </cx:chartData>
  <cx:chart>
    <cx:title pos="t" align="ctr" overlay="0">
      <cx:tx>
        <cx:txData>
          <cx:v>2022 &amp; 2023 ERA </cx:v>
        </cx:txData>
      </cx:tx>
    </cx:title>
    <cx:plotArea>
      <cx:plotAreaRegion>
        <cx:series layoutId="boxWhisker" uniqueId="{B6AA140C-D2A1-40B1-B1EB-D0434DA0650F}">
          <cx:tx>
            <cx:txData>
              <cx:f/>
              <cx:v>2022</cx:v>
            </cx:txData>
          </cx:tx>
          <cx:dataId val="0"/>
          <cx:layoutPr>
            <cx:visibility meanLine="0" meanMarker="0" nonoutliers="0" outliers="0"/>
            <cx:statistics quartileMethod="inclusive"/>
          </cx:layoutPr>
        </cx:series>
        <cx:series layoutId="boxWhisker" uniqueId="{3F915503-1117-422A-8524-4E3ADA629854}">
          <cx:tx>
            <cx:txData>
              <cx:f/>
              <cx:v>2023</cx:v>
            </cx:txData>
          </cx:tx>
          <cx:dataId val="1"/>
          <cx:layoutPr>
            <cx:visibility meanLine="0" meanMarker="0" nonoutliers="0" outliers="0"/>
            <cx:statistics quartileMethod="exclusive"/>
          </cx:layoutPr>
        </cx:series>
      </cx:plotAreaRegion>
      <cx:axis id="0">
        <cx:catScaling gapWidth="0.5"/>
        <cx:title>
          <cx:tx>
            <cx:txData>
              <cx:v>Year</cx:v>
            </cx:txData>
          </cx:tx>
        </cx:title>
        <cx:majorGridlines/>
      </cx:axis>
      <cx:axis id="1">
        <cx:valScaling max="14"/>
        <cx:title>
          <cx:tx>
            <cx:txData>
              <cx:v>ERA</cx:v>
            </cx:txData>
          </cx:tx>
        </cx:title>
        <cx:majorGridlines/>
        <cx:tickLabels/>
      </cx:axis>
    </cx:plotArea>
    <cx:legend pos="t"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'[2022 &amp; 2023 BA Against Pitchers.xlsx]Sheet1'!$A$1:$A$359</cx:f>
        <cx:lvl ptCount="359" formatCode="General">
          <cx:pt idx="0">2022</cx:pt>
          <cx:pt idx="1">0.21199999999999999</cx:pt>
          <cx:pt idx="2">0.223</cx:pt>
          <cx:pt idx="3">0.24099999999999999</cx:pt>
          <cx:pt idx="4">0.219</cx:pt>
          <cx:pt idx="5">0.22600000000000001</cx:pt>
          <cx:pt idx="6">0.22600000000000001</cx:pt>
          <cx:pt idx="7">0.26100000000000001</cx:pt>
          <cx:pt idx="8">0.19700000000000001</cx:pt>
          <cx:pt idx="9">0.20899999999999999</cx:pt>
          <cx:pt idx="10">0.23000000000000001</cx:pt>
          <cx:pt idx="11">0.23999999999999999</cx:pt>
          <cx:pt idx="12">0.20200000000000001</cx:pt>
          <cx:pt idx="13">0.27100000000000002</cx:pt>
          <cx:pt idx="14">0.26300000000000001</cx:pt>
          <cx:pt idx="15">0.23100000000000001</cx:pt>
          <cx:pt idx="16">0.27600000000000002</cx:pt>
          <cx:pt idx="17">0.253</cx:pt>
          <cx:pt idx="18">0.20699999999999999</cx:pt>
          <cx:pt idx="19">0.254</cx:pt>
          <cx:pt idx="20">0.24199999999999999</cx:pt>
          <cx:pt idx="21">0.28100000000000003</cx:pt>
          <cx:pt idx="22">0.28799999999999998</cx:pt>
          <cx:pt idx="23">0.19</cx:pt>
          <cx:pt idx="24">0.23400000000000001</cx:pt>
          <cx:pt idx="25">0.20100000000000001</cx:pt>
          <cx:pt idx="26">0.251</cx:pt>
          <cx:pt idx="27">0.22700000000000001</cx:pt>
          <cx:pt idx="28">0.23200000000000001</cx:pt>
          <cx:pt idx="29">0.23400000000000001</cx:pt>
          <cx:pt idx="30">0.22500000000000001</cx:pt>
          <cx:pt idx="31">0.246</cx:pt>
          <cx:pt idx="32">0.23300000000000001</cx:pt>
          <cx:pt idx="33">0.27200000000000002</cx:pt>
          <cx:pt idx="34">0.23499999999999999</cx:pt>
          <cx:pt idx="35">0.26800000000000002</cx:pt>
          <cx:pt idx="36">0.186</cx:pt>
          <cx:pt idx="37">0.32100000000000001</cx:pt>
          <cx:pt idx="38">0.20200000000000001</cx:pt>
          <cx:pt idx="39">0.221</cx:pt>
          <cx:pt idx="40">0.28100000000000003</cx:pt>
          <cx:pt idx="41">0.27200000000000002</cx:pt>
          <cx:pt idx="42">0.19900000000000001</cx:pt>
          <cx:pt idx="43">0.27400000000000002</cx:pt>
          <cx:pt idx="44">0.26600000000000001</cx:pt>
          <cx:pt idx="45">0.24399999999999999</cx:pt>
          <cx:pt idx="46">0.246</cx:pt>
          <cx:pt idx="47">0.26800000000000002</cx:pt>
          <cx:pt idx="48">0.254</cx:pt>
          <cx:pt idx="49">0.186</cx:pt>
          <cx:pt idx="50">0.249</cx:pt>
          <cx:pt idx="51">0.22800000000000001</cx:pt>
          <cx:pt idx="52">0.20300000000000001</cx:pt>
          <cx:pt idx="53">0.26700000000000002</cx:pt>
          <cx:pt idx="54">0.23899999999999999</cx:pt>
          <cx:pt idx="55">0.23999999999999999</cx:pt>
          <cx:pt idx="56">0.27100000000000002</cx:pt>
          <cx:pt idx="57">0.27200000000000002</cx:pt>
          <cx:pt idx="58">0.222</cx:pt>
          <cx:pt idx="59">0.19400000000000001</cx:pt>
          <cx:pt idx="60">0.246</cx:pt>
          <cx:pt idx="61">0.26200000000000001</cx:pt>
          <cx:pt idx="62">0.246</cx:pt>
          <cx:pt idx="63">0.215</cx:pt>
          <cx:pt idx="64">0.27700000000000002</cx:pt>
          <cx:pt idx="65">0.28399999999999997</cx:pt>
          <cx:pt idx="66">0.21199999999999999</cx:pt>
          <cx:pt idx="67">0.189</cx:pt>
          <cx:pt idx="68">0.249</cx:pt>
          <cx:pt idx="69">0.221</cx:pt>
          <cx:pt idx="70">0.21099999999999999</cx:pt>
          <cx:pt idx="71">0.28999999999999998</cx:pt>
          <cx:pt idx="72">0.27300000000000002</cx:pt>
          <cx:pt idx="73">0.27100000000000002</cx:pt>
          <cx:pt idx="74">0.25</cx:pt>
          <cx:pt idx="75">0.30599999999999999</cx:pt>
          <cx:pt idx="76">0.23599999999999999</cx:pt>
          <cx:pt idx="77">0.28599999999999998</cx:pt>
          <cx:pt idx="78">0.17000000000000001</cx:pt>
          <cx:pt idx="79">0.222</cx:pt>
          <cx:pt idx="80">0.23899999999999999</cx:pt>
          <cx:pt idx="81">0.29299999999999998</cx:pt>
          <cx:pt idx="82">0.24099999999999999</cx:pt>
          <cx:pt idx="83">0.23400000000000001</cx:pt>
          <cx:pt idx="84">0.26000000000000001</cx:pt>
          <cx:pt idx="85">0.20699999999999999</cx:pt>
          <cx:pt idx="86">0.26300000000000001</cx:pt>
          <cx:pt idx="87">0.26200000000000001</cx:pt>
          <cx:pt idx="88">0.222</cx:pt>
          <cx:pt idx="89">0.28000000000000003</cx:pt>
          <cx:pt idx="90">0.26400000000000001</cx:pt>
          <cx:pt idx="91">0.23100000000000001</cx:pt>
          <cx:pt idx="92">0.22900000000000001</cx:pt>
          <cx:pt idx="93">0.216</cx:pt>
          <cx:pt idx="94">0.222</cx:pt>
          <cx:pt idx="95">0.28100000000000003</cx:pt>
          <cx:pt idx="96">0.17999999999999999</cx:pt>
          <cx:pt idx="97">0.25800000000000001</cx:pt>
          <cx:pt idx="98">0.222</cx:pt>
          <cx:pt idx="99">0.23300000000000001</cx:pt>
          <cx:pt idx="100">0.247</cx:pt>
          <cx:pt idx="101">0.24399999999999999</cx:pt>
          <cx:pt idx="102">0.26200000000000001</cx:pt>
          <cx:pt idx="103">0.26500000000000001</cx:pt>
          <cx:pt idx="104">0.28699999999999998</cx:pt>
          <cx:pt idx="105">0.23000000000000001</cx:pt>
          <cx:pt idx="106">0.17199999999999999</cx:pt>
          <cx:pt idx="107">0.19800000000000001</cx:pt>
          <cx:pt idx="108">0.26400000000000001</cx:pt>
          <cx:pt idx="109">0.20599999999999999</cx:pt>
          <cx:pt idx="110">0.224</cx:pt>
          <cx:pt idx="111">0.28699999999999998</cx:pt>
          <cx:pt idx="112">0.23300000000000001</cx:pt>
          <cx:pt idx="113">0.23899999999999999</cx:pt>
          <cx:pt idx="114">0.26900000000000002</cx:pt>
          <cx:pt idx="115">0.23699999999999999</cx:pt>
          <cx:pt idx="116">0.27400000000000002</cx:pt>
          <cx:pt idx="117">0.254</cx:pt>
          <cx:pt idx="118">0.255</cx:pt>
          <cx:pt idx="119">0.26700000000000002</cx:pt>
          <cx:pt idx="120">0.27300000000000002</cx:pt>
          <cx:pt idx="121">0.28100000000000003</cx:pt>
          <cx:pt idx="122">0.24299999999999999</cx:pt>
          <cx:pt idx="123">0.26400000000000001</cx:pt>
          <cx:pt idx="124">0.28100000000000003</cx:pt>
          <cx:pt idx="125">0.27400000000000002</cx:pt>
          <cx:pt idx="126">0.29599999999999999</cx:pt>
          <cx:pt idx="127">0.25800000000000001</cx:pt>
          <cx:pt idx="128">0.23599999999999999</cx:pt>
          <cx:pt idx="129">0.24299999999999999</cx:pt>
          <cx:pt idx="130">0.25800000000000001</cx:pt>
          <cx:pt idx="131">0.26800000000000002</cx:pt>
          <cx:pt idx="132">0.23899999999999999</cx:pt>
          <cx:pt idx="133">0.24299999999999999</cx:pt>
          <cx:pt idx="134">0.27500000000000002</cx:pt>
          <cx:pt idx="135">0.23499999999999999</cx:pt>
          <cx:pt idx="136">0.27600000000000002</cx:pt>
          <cx:pt idx="137">0.22800000000000001</cx:pt>
          <cx:pt idx="138">0.28499999999999998</cx:pt>
          <cx:pt idx="139">0.26600000000000001</cx:pt>
          <cx:pt idx="140">0.253</cx:pt>
          <cx:pt idx="141">0.27500000000000002</cx:pt>
          <cx:pt idx="142">0.23100000000000001</cx:pt>
          <cx:pt idx="143">0.34899999999999998</cx:pt>
          <cx:pt idx="144">0.224</cx:pt>
          <cx:pt idx="145">0.22500000000000001</cx:pt>
          <cx:pt idx="146">0.249</cx:pt>
          <cx:pt idx="147">0.19600000000000001</cx:pt>
          <cx:pt idx="148">0.191</cx:pt>
          <cx:pt idx="149">0.247</cx:pt>
          <cx:pt idx="150">0.254</cx:pt>
          <cx:pt idx="151">0.253</cx:pt>
          <cx:pt idx="152">0.26000000000000001</cx:pt>
          <cx:pt idx="153">0.27600000000000002</cx:pt>
          <cx:pt idx="154">0.26300000000000001</cx:pt>
          <cx:pt idx="155">0.245</cx:pt>
          <cx:pt idx="156">0.23599999999999999</cx:pt>
          <cx:pt idx="157">0.28000000000000003</cx:pt>
          <cx:pt idx="158">0.25</cx:pt>
          <cx:pt idx="159">0.26900000000000002</cx:pt>
          <cx:pt idx="160">0.23499999999999999</cx:pt>
          <cx:pt idx="161">0.22700000000000001</cx:pt>
          <cx:pt idx="162">0.21099999999999999</cx:pt>
          <cx:pt idx="163">0.312</cx:pt>
          <cx:pt idx="164">0.32100000000000001</cx:pt>
          <cx:pt idx="165">0.253</cx:pt>
          <cx:pt idx="166">0.23499999999999999</cx:pt>
          <cx:pt idx="167">0.19</cx:pt>
          <cx:pt idx="168">0.29999999999999999</cx:pt>
          <cx:pt idx="169">0.217</cx:pt>
          <cx:pt idx="170">0.24099999999999999</cx:pt>
          <cx:pt idx="171">0.222</cx:pt>
          <cx:pt idx="172">0.28999999999999998</cx:pt>
          <cx:pt idx="173">0.214</cx:pt>
          <cx:pt idx="174">0.248</cx:pt>
          <cx:pt idx="175">0.25700000000000001</cx:pt>
          <cx:pt idx="176">0.187</cx:pt>
          <cx:pt idx="177">0.34899999999999998</cx:pt>
          <cx:pt idx="178">0.218</cx:pt>
          <cx:pt idx="179">0.20599999999999999</cx:pt>
          <cx:pt idx="180">0.23599999999999999</cx:pt>
          <cx:pt idx="181">0.30499999999999999</cx:pt>
          <cx:pt idx="182">0.20399999999999999</cx:pt>
          <cx:pt idx="183">0.248</cx:pt>
          <cx:pt idx="184">0.21299999999999999</cx:pt>
          <cx:pt idx="185">0.217</cx:pt>
          <cx:pt idx="186">0.26400000000000001</cx:pt>
          <cx:pt idx="187">0.23000000000000001</cx:pt>
          <cx:pt idx="188">0.17699999999999999</cx:pt>
          <cx:pt idx="189">0.19800000000000001</cx:pt>
          <cx:pt idx="190">0.21199999999999999</cx:pt>
          <cx:pt idx="191">0.23599999999999999</cx:pt>
          <cx:pt idx="192">0.19400000000000001</cx:pt>
          <cx:pt idx="193">0.26800000000000002</cx:pt>
          <cx:pt idx="194">0.25600000000000001</cx:pt>
          <cx:pt idx="195">0.26400000000000001</cx:pt>
          <cx:pt idx="196">0.223</cx:pt>
          <cx:pt idx="197">0.253</cx:pt>
          <cx:pt idx="198">0.218</cx:pt>
          <cx:pt idx="199">0.28399999999999997</cx:pt>
          <cx:pt idx="200">0.25700000000000001</cx:pt>
          <cx:pt idx="201">0.253</cx:pt>
          <cx:pt idx="202">0.23699999999999999</cx:pt>
          <cx:pt idx="203">0.20999999999999999</cx:pt>
          <cx:pt idx="204">0.23699999999999999</cx:pt>
          <cx:pt idx="205">0.217</cx:pt>
          <cx:pt idx="206">0.22600000000000001</cx:pt>
          <cx:pt idx="207">0.29099999999999998</cx:pt>
          <cx:pt idx="208">0.26900000000000002</cx:pt>
          <cx:pt idx="209">0.247</cx:pt>
          <cx:pt idx="210">0.20100000000000001</cx:pt>
          <cx:pt idx="211">0.245</cx:pt>
          <cx:pt idx="212">0.26300000000000001</cx:pt>
          <cx:pt idx="213">0.23799999999999999</cx:pt>
          <cx:pt idx="214">0.26200000000000001</cx:pt>
          <cx:pt idx="215">0.23599999999999999</cx:pt>
          <cx:pt idx="216">0.192</cx:pt>
          <cx:pt idx="217">0.20300000000000001</cx:pt>
          <cx:pt idx="218">0.25</cx:pt>
          <cx:pt idx="219">0.22</cx:pt>
          <cx:pt idx="220">0.23300000000000001</cx:pt>
          <cx:pt idx="221">0.20300000000000001</cx:pt>
          <cx:pt idx="222">0.16700000000000001</cx:pt>
          <cx:pt idx="223">0.19800000000000001</cx:pt>
          <cx:pt idx="224">0.24199999999999999</cx:pt>
          <cx:pt idx="225">0.27300000000000002</cx:pt>
          <cx:pt idx="226">0.193</cx:pt>
          <cx:pt idx="227">0.25900000000000001</cx:pt>
          <cx:pt idx="228">0.24099999999999999</cx:pt>
          <cx:pt idx="229">0.223</cx:pt>
          <cx:pt idx="230">0.221</cx:pt>
          <cx:pt idx="231">0.315</cx:pt>
          <cx:pt idx="232">0.23699999999999999</cx:pt>
          <cx:pt idx="233">0.314</cx:pt>
          <cx:pt idx="234">0.20599999999999999</cx:pt>
          <cx:pt idx="235">0.19600000000000001</cx:pt>
          <cx:pt idx="236">0.20699999999999999</cx:pt>
          <cx:pt idx="237">0.23100000000000001</cx:pt>
          <cx:pt idx="238">0.32400000000000001</cx:pt>
          <cx:pt idx="239">0.17299999999999999</cx:pt>
          <cx:pt idx="240">0.25800000000000001</cx:pt>
          <cx:pt idx="241">0.20999999999999999</cx:pt>
          <cx:pt idx="242">0.28000000000000003</cx:pt>
          <cx:pt idx="243">0.22500000000000001</cx:pt>
          <cx:pt idx="244">0.20499999999999999</cx:pt>
          <cx:pt idx="245">0.23100000000000001</cx:pt>
          <cx:pt idx="246">0.23100000000000001</cx:pt>
          <cx:pt idx="247">0.24099999999999999</cx:pt>
          <cx:pt idx="248">0.252</cx:pt>
          <cx:pt idx="249">0.251</cx:pt>
          <cx:pt idx="250">0.22700000000000001</cx:pt>
          <cx:pt idx="251">0.23499999999999999</cx:pt>
          <cx:pt idx="252">0.192</cx:pt>
          <cx:pt idx="253">0.247</cx:pt>
          <cx:pt idx="254">0.19600000000000001</cx:pt>
          <cx:pt idx="255">0.29499999999999998</cx:pt>
          <cx:pt idx="256">0.254</cx:pt>
          <cx:pt idx="257">0.20399999999999999</cx:pt>
          <cx:pt idx="258">0.23799999999999999</cx:pt>
          <cx:pt idx="259">0.19</cx:pt>
          <cx:pt idx="260">0.24299999999999999</cx:pt>
          <cx:pt idx="261">0.19500000000000001</cx:pt>
          <cx:pt idx="262">0.29299999999999998</cx:pt>
          <cx:pt idx="263">0.192</cx:pt>
          <cx:pt idx="264">0.224</cx:pt>
          <cx:pt idx="265">0.29299999999999998</cx:pt>
          <cx:pt idx="266">0.29799999999999999</cx:pt>
          <cx:pt idx="267">0.13100000000000001</cx:pt>
          <cx:pt idx="268">0.22800000000000001</cx:pt>
          <cx:pt idx="269">0.29099999999999998</cx:pt>
          <cx:pt idx="270">0.218</cx:pt>
          <cx:pt idx="271">0.16700000000000001</cx:pt>
          <cx:pt idx="272">0.27600000000000002</cx:pt>
          <cx:pt idx="273">0.219</cx:pt>
          <cx:pt idx="274">0.28799999999999998</cx:pt>
          <cx:pt idx="275">0.20999999999999999</cx:pt>
          <cx:pt idx="276">0.20699999999999999</cx:pt>
          <cx:pt idx="277">0.189</cx:pt>
          <cx:pt idx="278">0.27500000000000002</cx:pt>
          <cx:pt idx="279">0.23300000000000001</cx:pt>
          <cx:pt idx="280">0.28100000000000003</cx:pt>
          <cx:pt idx="281">0.22600000000000001</cx:pt>
          <cx:pt idx="282">0.215</cx:pt>
          <cx:pt idx="283">0.20399999999999999</cx:pt>
          <cx:pt idx="284">0.21099999999999999</cx:pt>
          <cx:pt idx="285">0.16200000000000001</cx:pt>
          <cx:pt idx="286">0.186</cx:pt>
          <cx:pt idx="287">0.22600000000000001</cx:pt>
          <cx:pt idx="288">0.29299999999999998</cx:pt>
          <cx:pt idx="289">0.19600000000000001</cx:pt>
          <cx:pt idx="290">0.24199999999999999</cx:pt>
          <cx:pt idx="291">0.255</cx:pt>
          <cx:pt idx="292">0.14599999999999999</cx:pt>
          <cx:pt idx="293">0.26600000000000001</cx:pt>
          <cx:pt idx="294">0.222</cx:pt>
          <cx:pt idx="295">0.22700000000000001</cx:pt>
          <cx:pt idx="296">0.27300000000000002</cx:pt>
          <cx:pt idx="297">0.20000000000000001</cx:pt>
          <cx:pt idx="298">0.151</cx:pt>
          <cx:pt idx="299">0.17499999999999999</cx:pt>
          <cx:pt idx="300">0.128</cx:pt>
          <cx:pt idx="301">0.14699999999999999</cx:pt>
          <cx:pt idx="302">0.222</cx:pt>
          <cx:pt idx="303">0.19700000000000001</cx:pt>
          <cx:pt idx="304">0.20999999999999999</cx:pt>
          <cx:pt idx="305">0.21099999999999999</cx:pt>
          <cx:pt idx="306">0.16</cx:pt>
          <cx:pt idx="307">0.23799999999999999</cx:pt>
          <cx:pt idx="308">0.22</cx:pt>
          <cx:pt idx="309">0.155</cx:pt>
          <cx:pt idx="310">0.20200000000000001</cx:pt>
          <cx:pt idx="311">0.27800000000000002</cx:pt>
          <cx:pt idx="312">0.22600000000000001</cx:pt>
          <cx:pt idx="313">0.23400000000000001</cx:pt>
          <cx:pt idx="314">0.24199999999999999</cx:pt>
          <cx:pt idx="315">0.214</cx:pt>
          <cx:pt idx="316">0.22700000000000001</cx:pt>
          <cx:pt idx="317">0.222</cx:pt>
          <cx:pt idx="318">0.187</cx:pt>
          <cx:pt idx="319">0.23000000000000001</cx:pt>
          <cx:pt idx="320">0.22600000000000001</cx:pt>
          <cx:pt idx="321">0.188</cx:pt>
          <cx:pt idx="322">0.20799999999999999</cx:pt>
          <cx:pt idx="323">0.25900000000000001</cx:pt>
          <cx:pt idx="324">0.28100000000000003</cx:pt>
          <cx:pt idx="325">0.30099999999999999</cx:pt>
          <cx:pt idx="326">0.29799999999999999</cx:pt>
          <cx:pt idx="327">0.247</cx:pt>
          <cx:pt idx="328">0.20300000000000001</cx:pt>
          <cx:pt idx="329">0.186</cx:pt>
          <cx:pt idx="330">0.23799999999999999</cx:pt>
          <cx:pt idx="331">0.23499999999999999</cx:pt>
          <cx:pt idx="332">0.28199999999999997</cx:pt>
          <cx:pt idx="333">0.189</cx:pt>
          <cx:pt idx="334">0.218</cx:pt>
          <cx:pt idx="335">0.22500000000000001</cx:pt>
          <cx:pt idx="336">0.21299999999999999</cx:pt>
          <cx:pt idx="337">0.22600000000000001</cx:pt>
          <cx:pt idx="338">0.23899999999999999</cx:pt>
          <cx:pt idx="339">0.20799999999999999</cx:pt>
          <cx:pt idx="340">0.245</cx:pt>
          <cx:pt idx="341">0.29999999999999999</cx:pt>
          <cx:pt idx="342">0.255</cx:pt>
          <cx:pt idx="343">0.20300000000000001</cx:pt>
          <cx:pt idx="344">0.191</cx:pt>
          <cx:pt idx="345">0.26000000000000001</cx:pt>
          <cx:pt idx="346">0.249</cx:pt>
          <cx:pt idx="347">0.218</cx:pt>
          <cx:pt idx="348">0.308</cx:pt>
          <cx:pt idx="349">0.25600000000000001</cx:pt>
          <cx:pt idx="350">0.19700000000000001</cx:pt>
          <cx:pt idx="351">0.20200000000000001</cx:pt>
          <cx:pt idx="352">0.21299999999999999</cx:pt>
          <cx:pt idx="353">0.26300000000000001</cx:pt>
          <cx:pt idx="354">0.22700000000000001</cx:pt>
          <cx:pt idx="355">0.20599999999999999</cx:pt>
          <cx:pt idx="356">0.32200000000000001</cx:pt>
          <cx:pt idx="357">0.23400000000000001</cx:pt>
          <cx:pt idx="358">0.26000000000000001</cx:pt>
        </cx:lvl>
      </cx:numDim>
    </cx:data>
    <cx:data id="1">
      <cx:numDim type="val">
        <cx:f>'[2022 &amp; 2023 BA Against Pitchers.xlsx]Sheet1'!$B$1:$B$359</cx:f>
        <cx:lvl ptCount="359" formatCode="General">
          <cx:pt idx="0">2023</cx:pt>
          <cx:pt idx="1">0.222</cx:pt>
          <cx:pt idx="2">0.25</cx:pt>
          <cx:pt idx="3">0.26100000000000001</cx:pt>
          <cx:pt idx="4">0.253</cx:pt>
          <cx:pt idx="5">0.251</cx:pt>
          <cx:pt idx="6">0.17599999999999999</cx:pt>
          <cx:pt idx="7">0.23100000000000001</cx:pt>
          <cx:pt idx="8">0.28299999999999997</cx:pt>
          <cx:pt idx="9">0.25</cx:pt>
          <cx:pt idx="10">0.25700000000000001</cx:pt>
          <cx:pt idx="11">0.33300000000000002</cx:pt>
          <cx:pt idx="12">0.23000000000000001</cx:pt>
          <cx:pt idx="13">0.28799999999999998</cx:pt>
          <cx:pt idx="14">0.22900000000000001</cx:pt>
          <cx:pt idx="15">0.24399999999999999</cx:pt>
          <cx:pt idx="16">0.26700000000000002</cx:pt>
          <cx:pt idx="17">0.30399999999999999</cx:pt>
          <cx:pt idx="18">0.28699999999999998</cx:pt>
          <cx:pt idx="19">0.28399999999999997</cx:pt>
          <cx:pt idx="20">0.20399999999999999</cx:pt>
          <cx:pt idx="21">0.27000000000000002</cx:pt>
          <cx:pt idx="22">0.20300000000000001</cx:pt>
          <cx:pt idx="23">0.27300000000000002</cx:pt>
          <cx:pt idx="24">0.26600000000000001</cx:pt>
          <cx:pt idx="25">0.34000000000000002</cx:pt>
          <cx:pt idx="26">0.20000000000000001</cx:pt>
          <cx:pt idx="27">0.245</cx:pt>
          <cx:pt idx="28">0.253</cx:pt>
          <cx:pt idx="29">0.222</cx:pt>
          <cx:pt idx="30">0.22900000000000001</cx:pt>
          <cx:pt idx="31">0.28899999999999998</cx:pt>
          <cx:pt idx="32">0.34300000000000003</cx:pt>
          <cx:pt idx="33">0.17599999999999999</cx:pt>
          <cx:pt idx="34">0.19900000000000001</cx:pt>
          <cx:pt idx="35">0.218</cx:pt>
          <cx:pt idx="36">0.19900000000000001</cx:pt>
          <cx:pt idx="37">0.19900000000000001</cx:pt>
          <cx:pt idx="38">0.193</cx:pt>
          <cx:pt idx="39">0.192</cx:pt>
          <cx:pt idx="40">0.27100000000000002</cx:pt>
          <cx:pt idx="41">0.28199999999999997</cx:pt>
          <cx:pt idx="42">0.24299999999999999</cx:pt>
          <cx:pt idx="43">0.16400000000000001</cx:pt>
          <cx:pt idx="44">0.27600000000000002</cx:pt>
          <cx:pt idx="45">0.16200000000000001</cx:pt>
          <cx:pt idx="46">0.246</cx:pt>
          <cx:pt idx="47">0.20599999999999999</cx:pt>
          <cx:pt idx="48">0.252</cx:pt>
          <cx:pt idx="49">0.26100000000000001</cx:pt>
          <cx:pt idx="50">0.308</cx:pt>
          <cx:pt idx="51">0.30399999999999999</cx:pt>
          <cx:pt idx="52">0.17699999999999999</cx:pt>
          <cx:pt idx="53">0.25900000000000001</cx:pt>
          <cx:pt idx="54">0.25900000000000001</cx:pt>
          <cx:pt idx="55">0.24299999999999999</cx:pt>
          <cx:pt idx="56">0.27200000000000002</cx:pt>
          <cx:pt idx="57">0.125</cx:pt>
          <cx:pt idx="58">0.28999999999999998</cx:pt>
          <cx:pt idx="59">0.28999999999999998</cx:pt>
          <cx:pt idx="60">0.20699999999999999</cx:pt>
          <cx:pt idx="61">0.23899999999999999</cx:pt>
          <cx:pt idx="62">0.26500000000000001</cx:pt>
          <cx:pt idx="63">0.28199999999999997</cx:pt>
          <cx:pt idx="64">0.24099999999999999</cx:pt>
          <cx:pt idx="65">0.22500000000000001</cx:pt>
          <cx:pt idx="66">0.21099999999999999</cx:pt>
          <cx:pt idx="67">0.20200000000000001</cx:pt>
          <cx:pt idx="68">0.23899999999999999</cx:pt>
          <cx:pt idx="69">0.24199999999999999</cx:pt>
          <cx:pt idx="70">0.28299999999999997</cx:pt>
          <cx:pt idx="71">0.219</cx:pt>
          <cx:pt idx="72">0.29099999999999998</cx:pt>
          <cx:pt idx="73">0.28699999999999998</cx:pt>
          <cx:pt idx="74">0.20100000000000001</cx:pt>
          <cx:pt idx="75">0.27800000000000002</cx:pt>
          <cx:pt idx="76">0.28599999999999998</cx:pt>
          <cx:pt idx="77">0.16900000000000001</cx:pt>
          <cx:pt idx="78">0.221</cx:pt>
          <cx:pt idx="79">0.248</cx:pt>
          <cx:pt idx="80">0.30399999999999999</cx:pt>
          <cx:pt idx="81">0.20999999999999999</cx:pt>
          <cx:pt idx="82">0.32000000000000001</cx:pt>
          <cx:pt idx="83">0.25600000000000001</cx:pt>
          <cx:pt idx="84">0.21299999999999999</cx:pt>
          <cx:pt idx="85">0.23300000000000001</cx:pt>
          <cx:pt idx="86">0.23999999999999999</cx:pt>
          <cx:pt idx="87">0.30199999999999999</cx:pt>
          <cx:pt idx="88">0.308</cx:pt>
          <cx:pt idx="89">0.25600000000000001</cx:pt>
          <cx:pt idx="90">0.32800000000000001</cx:pt>
          <cx:pt idx="91">0.30599999999999999</cx:pt>
          <cx:pt idx="92">0.27600000000000002</cx:pt>
          <cx:pt idx="93">0.27300000000000002</cx:pt>
          <cx:pt idx="94">0.23000000000000001</cx:pt>
          <cx:pt idx="95">0.24399999999999999</cx:pt>
          <cx:pt idx="96">0.26200000000000001</cx:pt>
          <cx:pt idx="97">0.27700000000000002</cx:pt>
          <cx:pt idx="98">0.19</cx:pt>
          <cx:pt idx="99">0.20499999999999999</cx:pt>
          <cx:pt idx="100">0.23699999999999999</cx:pt>
          <cx:pt idx="101">0.25</cx:pt>
          <cx:pt idx="102">0.25</cx:pt>
          <cx:pt idx="103">0.26100000000000001</cx:pt>
          <cx:pt idx="104">0.28599999999999998</cx:pt>
          <cx:pt idx="105">0.17100000000000001</cx:pt>
          <cx:pt idx="106">0.25900000000000001</cx:pt>
          <cx:pt idx="107">0.27300000000000002</cx:pt>
          <cx:pt idx="108">0.38700000000000001</cx:pt>
          <cx:pt idx="109">0.222</cx:pt>
          <cx:pt idx="110">0.27700000000000002</cx:pt>
          <cx:pt idx="111">0.29699999999999999</cx:pt>
          <cx:pt idx="112">0.27900000000000003</cx:pt>
          <cx:pt idx="113">0.26800000000000002</cx:pt>
          <cx:pt idx="114">0.34200000000000003</cx:pt>
          <cx:pt idx="115">0.26700000000000002</cx:pt>
          <cx:pt idx="116">0.17100000000000001</cx:pt>
          <cx:pt idx="117">0.24299999999999999</cx:pt>
          <cx:pt idx="118">0.34000000000000002</cx:pt>
          <cx:pt idx="119">0.22900000000000001</cx:pt>
          <cx:pt idx="120">0.27800000000000002</cx:pt>
          <cx:pt idx="121">0.318</cx:pt>
          <cx:pt idx="122">0.188</cx:pt>
          <cx:pt idx="123">0.33700000000000002</cx:pt>
          <cx:pt idx="124">0.20200000000000001</cx:pt>
          <cx:pt idx="125">0.374</cx:pt>
          <cx:pt idx="126">0.28699999999999998</cx:pt>
          <cx:pt idx="127">0.23200000000000001</cx:pt>
          <cx:pt idx="128">0.21199999999999999</cx:pt>
          <cx:pt idx="129">0.22700000000000001</cx:pt>
          <cx:pt idx="130">0.34100000000000003</cx:pt>
          <cx:pt idx="131">0.20699999999999999</cx:pt>
          <cx:pt idx="132">0.20499999999999999</cx:pt>
          <cx:pt idx="133">0.159</cx:pt>
          <cx:pt idx="134">0.25900000000000001</cx:pt>
          <cx:pt idx="135">0.247</cx:pt>
          <cx:pt idx="136">0.28699999999999998</cx:pt>
          <cx:pt idx="137">0.309</cx:pt>
          <cx:pt idx="138">0.29999999999999999</cx:pt>
          <cx:pt idx="139">0.34599999999999997</cx:pt>
          <cx:pt idx="140">0.29099999999999998</cx:pt>
          <cx:pt idx="141">0.26800000000000002</cx:pt>
          <cx:pt idx="142">0.20000000000000001</cx:pt>
          <cx:pt idx="143">0.34699999999999998</cx:pt>
          <cx:pt idx="144">0.27800000000000002</cx:pt>
          <cx:pt idx="145">0.33300000000000002</cx:pt>
          <cx:pt idx="146">0.247</cx:pt>
          <cx:pt idx="147">0.32100000000000001</cx:pt>
          <cx:pt idx="148">0.28199999999999997</cx:pt>
          <cx:pt idx="149">0.33800000000000002</cx:pt>
          <cx:pt idx="150">0.23100000000000001</cx:pt>
          <cx:pt idx="151">0.24299999999999999</cx:pt>
          <cx:pt idx="152">0.189</cx:pt>
          <cx:pt idx="153">0.25700000000000001</cx:pt>
          <cx:pt idx="154">0.34300000000000003</cx:pt>
          <cx:pt idx="155">0.159</cx:pt>
          <cx:pt idx="156">0.22900000000000001</cx:pt>
          <cx:pt idx="157">0.221</cx:pt>
          <cx:pt idx="158">0.29599999999999999</cx:pt>
          <cx:pt idx="159">0.309</cx:pt>
          <cx:pt idx="160">0.221</cx:pt>
          <cx:pt idx="161">0.214</cx:pt>
          <cx:pt idx="162">0.20000000000000001</cx:pt>
          <cx:pt idx="163">0.313</cx:pt>
          <cx:pt idx="164">0.22600000000000001</cx:pt>
          <cx:pt idx="165">0.14799999999999999</cx:pt>
          <cx:pt idx="166">0.313</cx:pt>
          <cx:pt idx="167">0.23400000000000001</cx:pt>
          <cx:pt idx="168">0.20000000000000001</cx:pt>
          <cx:pt idx="169">0.26100000000000001</cx:pt>
          <cx:pt idx="170">0.34999999999999998</cx:pt>
          <cx:pt idx="171">0.28399999999999997</cx:pt>
          <cx:pt idx="172">0.27300000000000002</cx:pt>
          <cx:pt idx="173">0.27000000000000002</cx:pt>
          <cx:pt idx="174">0.20799999999999999</cx:pt>
          <cx:pt idx="175">0.32900000000000001</cx:pt>
          <cx:pt idx="176">0.318</cx:pt>
          <cx:pt idx="177">0.254</cx:pt>
          <cx:pt idx="178">0.318</cx:pt>
          <cx:pt idx="179">0.13800000000000001</cx:pt>
          <cx:pt idx="180">0.156</cx:pt>
          <cx:pt idx="181">0.224</cx:pt>
          <cx:pt idx="182">0.22</cx:pt>
          <cx:pt idx="183">0.24199999999999999</cx:pt>
          <cx:pt idx="184">0.309</cx:pt>
          <cx:pt idx="185">0.23799999999999999</cx:pt>
          <cx:pt idx="186">0.36199999999999999</cx:pt>
          <cx:pt idx="187">0.185</cx:pt>
          <cx:pt idx="188">0.36399999999999999</cx:pt>
          <cx:pt idx="189">0.21299999999999999</cx:pt>
          <cx:pt idx="190">0.27400000000000002</cx:pt>
          <cx:pt idx="191">0.254</cx:pt>
          <cx:pt idx="192">0.27100000000000002</cx:pt>
          <cx:pt idx="193">0.246</cx:pt>
          <cx:pt idx="194">0.23699999999999999</cx:pt>
          <cx:pt idx="195">0.155</cx:pt>
          <cx:pt idx="196">0.20699999999999999</cx:pt>
          <cx:pt idx="197">0.26300000000000001</cx:pt>
          <cx:pt idx="198">0.29199999999999998</cx:pt>
          <cx:pt idx="199">0.26200000000000001</cx:pt>
          <cx:pt idx="200">0.161</cx:pt>
          <cx:pt idx="201">0.27000000000000002</cx:pt>
          <cx:pt idx="202">0.20999999999999999</cx:pt>
          <cx:pt idx="203">0.222</cx:pt>
          <cx:pt idx="204">0.254</cx:pt>
          <cx:pt idx="205">0.21099999999999999</cx:pt>
          <cx:pt idx="206">0.309</cx:pt>
          <cx:pt idx="207">0.28299999999999997</cx:pt>
          <cx:pt idx="208">0.27900000000000003</cx:pt>
          <cx:pt idx="209">0.153</cx:pt>
          <cx:pt idx="210">0.25</cx:pt>
          <cx:pt idx="211">0.14799999999999999</cx:pt>
          <cx:pt idx="212">0.17999999999999999</cx:pt>
          <cx:pt idx="213">0.158</cx:pt>
          <cx:pt idx="214">0.26800000000000002</cx:pt>
          <cx:pt idx="215">0.29099999999999998</cx:pt>
          <cx:pt idx="216">0.27600000000000002</cx:pt>
          <cx:pt idx="217">0.28799999999999998</cx:pt>
          <cx:pt idx="218">0.25900000000000001</cx:pt>
          <cx:pt idx="219">0.29999999999999999</cx:pt>
          <cx:pt idx="220">0.311</cx:pt>
          <cx:pt idx="221">0.16700000000000001</cx:pt>
          <cx:pt idx="222">0.28100000000000003</cx:pt>
          <cx:pt idx="223">0.23300000000000001</cx:pt>
          <cx:pt idx="224">0.28100000000000003</cx:pt>
          <cx:pt idx="225">0.161</cx:pt>
          <cx:pt idx="226">0.29099999999999998</cx:pt>
          <cx:pt idx="227">0.182</cx:pt>
          <cx:pt idx="228">0.27100000000000002</cx:pt>
          <cx:pt idx="229">0.127</cx:pt>
          <cx:pt idx="230">0.157</cx:pt>
          <cx:pt idx="231">0.27800000000000002</cx:pt>
          <cx:pt idx="232">0.32700000000000001</cx:pt>
          <cx:pt idx="233">0.254</cx:pt>
          <cx:pt idx="234">0.246</cx:pt>
          <cx:pt idx="235">0.316</cx:pt>
          <cx:pt idx="236">0.32700000000000001</cx:pt>
          <cx:pt idx="237">0.254</cx:pt>
          <cx:pt idx="238">0.218</cx:pt>
          <cx:pt idx="239">0.308</cx:pt>
          <cx:pt idx="240">0.26400000000000001</cx:pt>
          <cx:pt idx="241">0.193</cx:pt>
          <cx:pt idx="242">0.151</cx:pt>
          <cx:pt idx="243">0.30199999999999999</cx:pt>
          <cx:pt idx="244">0.25900000000000001</cx:pt>
          <cx:pt idx="245">0.23200000000000001</cx:pt>
          <cx:pt idx="246">0.23599999999999999</cx:pt>
          <cx:pt idx="247">0.16700000000000001</cx:pt>
          <cx:pt idx="248">0.14299999999999999</cx:pt>
          <cx:pt idx="249">0.214</cx:pt>
          <cx:pt idx="250">0.10199999999999999</cx:pt>
          <cx:pt idx="251">0.27300000000000002</cx:pt>
          <cx:pt idx="252">0.17299999999999999</cx:pt>
          <cx:pt idx="253">0.088999999999999996</cx:pt>
          <cx:pt idx="254">0.28100000000000003</cx:pt>
          <cx:pt idx="255">0.214</cx:pt>
          <cx:pt idx="256">0.17599999999999999</cx:pt>
          <cx:pt idx="257">0.193</cx:pt>
          <cx:pt idx="258">0.111</cx:pt>
          <cx:pt idx="259">0.22800000000000001</cx:pt>
          <cx:pt idx="260">0.26400000000000001</cx:pt>
          <cx:pt idx="261">0.16700000000000001</cx:pt>
          <cx:pt idx="262">0.32000000000000001</cx:pt>
          <cx:pt idx="263">0.085000000000000006</cx:pt>
          <cx:pt idx="264">0.25</cx:pt>
          <cx:pt idx="265">0.218</cx:pt>
          <cx:pt idx="266">0.434</cx:pt>
          <cx:pt idx="267">0.25900000000000001</cx:pt>
          <cx:pt idx="268">0.25</cx:pt>
          <cx:pt idx="269">0.30199999999999999</cx:pt>
          <cx:pt idx="270">0.216</cx:pt>
          <cx:pt idx="271">0.24399999999999999</cx:pt>
          <cx:pt idx="272">0.27800000000000002</cx:pt>
          <cx:pt idx="273">0.16300000000000001</cx:pt>
          <cx:pt idx="274">0.245</cx:pt>
          <cx:pt idx="275">0.20399999999999999</cx:pt>
          <cx:pt idx="276">0.318</cx:pt>
          <cx:pt idx="277">0.17999999999999999</cx:pt>
          <cx:pt idx="278">0.28799999999999998</cx:pt>
          <cx:pt idx="279">0.20399999999999999</cx:pt>
          <cx:pt idx="280">0.222</cx:pt>
          <cx:pt idx="281">0.43099999999999999</cx:pt>
          <cx:pt idx="282">0.216</cx:pt>
          <cx:pt idx="283">0.20799999999999999</cx:pt>
          <cx:pt idx="284">0.188</cx:pt>
          <cx:pt idx="285">0.22</cx:pt>
          <cx:pt idx="286">0.20399999999999999</cx:pt>
          <cx:pt idx="287">0.16</cx:pt>
          <cx:pt idx="288">0.23999999999999999</cx:pt>
          <cx:pt idx="289">0.26100000000000001</cx:pt>
          <cx:pt idx="290">0.29199999999999998</cx:pt>
          <cx:pt idx="291">0.33300000000000002</cx:pt>
          <cx:pt idx="292">0.26700000000000002</cx:pt>
          <cx:pt idx="293">0.255</cx:pt>
          <cx:pt idx="294">0.23400000000000001</cx:pt>
          <cx:pt idx="295">0.25</cx:pt>
          <cx:pt idx="296">0.40400000000000003</cx:pt>
          <cx:pt idx="297">0.217</cx:pt>
          <cx:pt idx="298">0.23499999999999999</cx:pt>
          <cx:pt idx="299">0.16700000000000001</cx:pt>
          <cx:pt idx="300">0.080000000000000002</cx:pt>
          <cx:pt idx="301">0.17799999999999999</cx:pt>
          <cx:pt idx="302">0.082000000000000003</cx:pt>
          <cx:pt idx="303">0.17399999999999999</cx:pt>
          <cx:pt idx="304">0.32700000000000001</cx:pt>
          <cx:pt idx="305">0.11600000000000001</cx:pt>
          <cx:pt idx="306">0.25</cx:pt>
          <cx:pt idx="307">0.29199999999999998</cx:pt>
          <cx:pt idx="308">0.29399999999999998</cx:pt>
          <cx:pt idx="309">0.26700000000000002</cx:pt>
          <cx:pt idx="310">0.16700000000000001</cx:pt>
          <cx:pt idx="311">0.26700000000000002</cx:pt>
          <cx:pt idx="312">0.217</cx:pt>
          <cx:pt idx="313">0.33300000000000002</cx:pt>
          <cx:pt idx="314">0.26300000000000001</cx:pt>
          <cx:pt idx="315">0.191</cx:pt>
          <cx:pt idx="316">0.36199999999999999</cx:pt>
          <cx:pt idx="317">0.154</cx:pt>
          <cx:pt idx="318">0.255</cx:pt>
          <cx:pt idx="319">0.23400000000000001</cx:pt>
          <cx:pt idx="320">0.22700000000000001</cx:pt>
          <cx:pt idx="321">0.26200000000000001</cx:pt>
          <cx:pt idx="322">0.19600000000000001</cx:pt>
          <cx:pt idx="323">0.25600000000000001</cx:pt>
          <cx:pt idx="324">0.30599999999999999</cx:pt>
          <cx:pt idx="325">0.31900000000000001</cx:pt>
          <cx:pt idx="326">0.16700000000000001</cx:pt>
          <cx:pt idx="327">0.29199999999999998</cx:pt>
          <cx:pt idx="328">0.191</cx:pt>
          <cx:pt idx="329">0.191</cx:pt>
          <cx:pt idx="330">0.26700000000000002</cx:pt>
          <cx:pt idx="331">0.27300000000000002</cx:pt>
          <cx:pt idx="332">0.217</cx:pt>
          <cx:pt idx="333">0.27300000000000002</cx:pt>
          <cx:pt idx="334">0.076999999999999999</cx:pt>
          <cx:pt idx="335">0.092999999999999999</cx:pt>
          <cx:pt idx="336">0.23899999999999999</cx:pt>
          <cx:pt idx="337">0.222</cx:pt>
          <cx:pt idx="338">0.17000000000000001</cx:pt>
          <cx:pt idx="339">0.22900000000000001</cx:pt>
          <cx:pt idx="340">0.125</cx:pt>
          <cx:pt idx="341">0.25</cx:pt>
          <cx:pt idx="342">0.23699999999999999</cx:pt>
          <cx:pt idx="343">0.186</cx:pt>
          <cx:pt idx="344">0.25</cx:pt>
          <cx:pt idx="345">0.23300000000000001</cx:pt>
          <cx:pt idx="346">0.34100000000000003</cx:pt>
          <cx:pt idx="347">0.188</cx:pt>
          <cx:pt idx="348">0.26100000000000001</cx:pt>
          <cx:pt idx="349">0.26700000000000002</cx:pt>
          <cx:pt idx="350">0.19600000000000001</cx:pt>
          <cx:pt idx="351">0.24399999999999999</cx:pt>
          <cx:pt idx="352">0.19500000000000001</cx:pt>
          <cx:pt idx="353">0.17100000000000001</cx:pt>
          <cx:pt idx="354">0.24299999999999999</cx:pt>
          <cx:pt idx="355">0.36599999999999999</cx:pt>
          <cx:pt idx="356">0.38100000000000001</cx:pt>
        </cx:lvl>
      </cx:numDim>
    </cx:data>
  </cx:chartData>
  <cx:chart>
    <cx:title pos="t" align="ctr" overlay="0">
      <cx:tx>
        <cx:txData>
          <cx:v>2022 &amp; 2023 Batting Average Against Pitchers</cx:v>
        </cx:txData>
      </cx:tx>
    </cx:title>
    <cx:plotArea>
      <cx:plotAreaRegion>
        <cx:series layoutId="boxWhisker" uniqueId="{05259DA7-AB04-4066-A260-2E08283BCE26}">
          <cx:tx>
            <cx:txData>
              <cx:f/>
              <cx:v>2022</cx:v>
            </cx:txData>
          </cx:tx>
          <cx:dataId val="0"/>
          <cx:layoutPr>
            <cx:visibility meanLine="0" meanMarker="1" nonoutliers="0" outliers="0"/>
            <cx:statistics quartileMethod="exclusive"/>
          </cx:layoutPr>
        </cx:series>
        <cx:series layoutId="boxWhisker" uniqueId="{8A342B59-3E24-42DC-A567-554595BC7905}">
          <cx:tx>
            <cx:txData>
              <cx:f/>
              <cx:v>2023</cx:v>
            </cx:txData>
          </cx:tx>
          <cx:dataId val="1"/>
          <cx:layoutPr>
            <cx:visibility meanLine="0" meanMarker="1" nonoutliers="0" outliers="0"/>
            <cx:statistics quartileMethod="exclusive"/>
          </cx:layoutPr>
        </cx:series>
      </cx:plotAreaRegion>
      <cx:axis id="0">
        <cx:catScaling gapWidth="1"/>
        <cx:title>
          <cx:tx>
            <cx:txData>
              <cx:v>Year</cx:v>
            </cx:txData>
          </cx:tx>
        </cx:title>
        <cx:majorGridlines/>
      </cx:axis>
      <cx:axis id="1">
        <cx:valScaling max="0.5"/>
        <cx:title>
          <cx:tx>
            <cx:txData>
              <cx:v>Batting Average</cx:v>
            </cx:txData>
          </cx:tx>
        </cx:title>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aseballsavant.mlb.com/leaderboard/expected_statistics?type=pitcher&amp;year=2023&amp;position=&amp;team=&amp;min=q" TargetMode="External"/><Relationship Id="rId2" Type="http://schemas.openxmlformats.org/officeDocument/2006/relationships/hyperlink" Target="https://www.mlb.com/glossary/rules/pitch-tim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p:cNvSpPr>
            <a:spLocks noGrp="1"/>
          </p:cNvSpPr>
          <p:nvPr>
            <p:ph type="ctrTitle"/>
          </p:nvPr>
        </p:nvSpPr>
        <p:spPr>
          <a:xfrm>
            <a:off x="1932903" y="949325"/>
            <a:ext cx="8071706" cy="2387600"/>
          </a:xfrm>
        </p:spPr>
        <p:txBody>
          <a:bodyPr>
            <a:normAutofit/>
          </a:bodyPr>
          <a:lstStyle/>
          <a:p>
            <a:pPr algn="l"/>
            <a:r>
              <a:rPr lang="en-US" sz="6600">
                <a:solidFill>
                  <a:schemeClr val="bg1"/>
                </a:solidFill>
                <a:cs typeface="Calibri Light"/>
              </a:rPr>
              <a:t>Final Project</a:t>
            </a:r>
            <a:endParaRPr lang="en-US" sz="6600">
              <a:solidFill>
                <a:schemeClr val="bg1"/>
              </a:solidFill>
            </a:endParaRPr>
          </a:p>
        </p:txBody>
      </p:sp>
      <p:sp>
        <p:nvSpPr>
          <p:cNvPr id="3" name="Subtitle 2"/>
          <p:cNvSpPr>
            <a:spLocks noGrp="1"/>
          </p:cNvSpPr>
          <p:nvPr>
            <p:ph type="subTitle" idx="1"/>
          </p:nvPr>
        </p:nvSpPr>
        <p:spPr>
          <a:xfrm>
            <a:off x="1932902" y="3429000"/>
            <a:ext cx="8071697" cy="1655762"/>
          </a:xfrm>
        </p:spPr>
        <p:txBody>
          <a:bodyPr vert="horz" lIns="91440" tIns="45720" rIns="91440" bIns="45720" rtlCol="0" anchor="t">
            <a:normAutofit/>
          </a:bodyPr>
          <a:lstStyle/>
          <a:p>
            <a:pPr algn="l"/>
            <a:r>
              <a:rPr lang="en-US" sz="3200" dirty="0">
                <a:solidFill>
                  <a:schemeClr val="bg1"/>
                </a:solidFill>
                <a:cs typeface="Calibri"/>
              </a:rPr>
              <a:t>By: Kendall Pliner</a:t>
            </a:r>
            <a:endParaRPr lang="en-US" sz="3200" dirty="0">
              <a:solidFill>
                <a:schemeClr val="bg1"/>
              </a:solidFill>
            </a:endParaRPr>
          </a:p>
        </p:txBody>
      </p:sp>
      <p:cxnSp>
        <p:nvCxnSpPr>
          <p:cNvPr id="40" name="Straight Connector 3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EB761B49-F207-F6BD-F548-FAC86CF62D36}"/>
              </a:ext>
            </a:extLst>
          </p:cNvPr>
          <p:cNvSpPr>
            <a:spLocks noGrp="1"/>
          </p:cNvSpPr>
          <p:nvPr>
            <p:ph type="title"/>
          </p:nvPr>
        </p:nvSpPr>
        <p:spPr>
          <a:xfrm>
            <a:off x="583259" y="53"/>
            <a:ext cx="9537587" cy="973380"/>
          </a:xfrm>
        </p:spPr>
        <p:txBody>
          <a:bodyPr vert="horz" lIns="91440" tIns="45720" rIns="91440" bIns="45720" rtlCol="0" anchor="b">
            <a:normAutofit fontScale="90000"/>
          </a:bodyPr>
          <a:lstStyle/>
          <a:p>
            <a:r>
              <a:rPr lang="en-US" sz="6600" dirty="0">
                <a:solidFill>
                  <a:schemeClr val="bg1"/>
                </a:solidFill>
              </a:rPr>
              <a:t>Test 1 Conclusion</a:t>
            </a:r>
            <a:endParaRPr lang="en-US" dirty="0">
              <a:solidFill>
                <a:schemeClr val="bg1"/>
              </a:solidFill>
              <a:ea typeface="+mj-ea"/>
              <a:cs typeface="+mj-cs"/>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EC8FBD-D853-0436-EEB2-0E9C6ABD7E65}"/>
              </a:ext>
            </a:extLst>
          </p:cNvPr>
          <p:cNvSpPr txBox="1"/>
          <p:nvPr/>
        </p:nvSpPr>
        <p:spPr>
          <a:xfrm>
            <a:off x="1084881" y="1467172"/>
            <a:ext cx="10059690" cy="203132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Calibri"/>
                <a:cs typeface="Calibri"/>
              </a:rPr>
              <a:t>P-value &lt; α</a:t>
            </a:r>
          </a:p>
          <a:p>
            <a:r>
              <a:rPr lang="en-US" dirty="0">
                <a:solidFill>
                  <a:schemeClr val="bg1"/>
                </a:solidFill>
                <a:ea typeface="Calibri"/>
                <a:cs typeface="Calibri"/>
              </a:rPr>
              <a:t>Because the p-value is extremely low, we reject the Null Hypothesis</a:t>
            </a:r>
            <a:endParaRPr lang="en-US" dirty="0">
              <a:solidFill>
                <a:schemeClr val="bg1"/>
              </a:solidFill>
            </a:endParaRPr>
          </a:p>
          <a:p>
            <a:endParaRPr lang="en-US" dirty="0">
              <a:solidFill>
                <a:schemeClr val="bg1"/>
              </a:solidFill>
              <a:ea typeface="Calibri"/>
              <a:cs typeface="Calibri"/>
            </a:endParaRPr>
          </a:p>
          <a:p>
            <a:endParaRPr lang="en-US" dirty="0">
              <a:solidFill>
                <a:schemeClr val="bg1"/>
              </a:solidFill>
              <a:ea typeface="Calibri"/>
              <a:cs typeface="Calibri"/>
            </a:endParaRPr>
          </a:p>
          <a:p>
            <a:r>
              <a:rPr lang="en-US" dirty="0">
                <a:solidFill>
                  <a:schemeClr val="bg1"/>
                </a:solidFill>
                <a:ea typeface="Calibri"/>
                <a:cs typeface="Calibri"/>
              </a:rPr>
              <a:t>We are 95% confident that the difference between the two means is between 3.02 and 3.56 seconds</a:t>
            </a:r>
          </a:p>
          <a:p>
            <a:endParaRPr lang="en-US" dirty="0">
              <a:solidFill>
                <a:schemeClr val="bg1"/>
              </a:solidFill>
              <a:ea typeface="Calibri"/>
              <a:cs typeface="Calibri"/>
            </a:endParaRPr>
          </a:p>
          <a:p>
            <a:endParaRPr lang="en-US" dirty="0">
              <a:solidFill>
                <a:schemeClr val="bg1"/>
              </a:solidFill>
              <a:ea typeface="Calibri"/>
              <a:cs typeface="Calibri"/>
            </a:endParaRPr>
          </a:p>
        </p:txBody>
      </p:sp>
    </p:spTree>
    <p:extLst>
      <p:ext uri="{BB962C8B-B14F-4D97-AF65-F5344CB8AC3E}">
        <p14:creationId xmlns:p14="http://schemas.microsoft.com/office/powerpoint/2010/main" val="90719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07368F20-B733-59CB-E0B1-A15AAC4AB3B5}"/>
              </a:ext>
            </a:extLst>
          </p:cNvPr>
          <p:cNvSpPr>
            <a:spLocks noGrp="1"/>
          </p:cNvSpPr>
          <p:nvPr>
            <p:ph type="title"/>
          </p:nvPr>
        </p:nvSpPr>
        <p:spPr>
          <a:xfrm>
            <a:off x="583259" y="53"/>
            <a:ext cx="8071706" cy="979838"/>
          </a:xfrm>
        </p:spPr>
        <p:txBody>
          <a:bodyPr vert="horz" lIns="91440" tIns="45720" rIns="91440" bIns="45720" rtlCol="0" anchor="b">
            <a:normAutofit fontScale="90000"/>
          </a:bodyPr>
          <a:lstStyle/>
          <a:p>
            <a:r>
              <a:rPr lang="en-US" sz="6600" kern="1200" dirty="0">
                <a:solidFill>
                  <a:schemeClr val="bg1"/>
                </a:solidFill>
                <a:latin typeface="+mj-lt"/>
                <a:ea typeface="+mj-ea"/>
                <a:cs typeface="+mj-cs"/>
              </a:rPr>
              <a:t>Test 2:</a:t>
            </a:r>
            <a:r>
              <a:rPr lang="en-US" sz="6600" dirty="0">
                <a:solidFill>
                  <a:schemeClr val="bg1"/>
                </a:solidFill>
              </a:rPr>
              <a:t> t-test</a:t>
            </a:r>
            <a:endParaRPr lang="en-US" sz="6600" kern="1200" dirty="0">
              <a:solidFill>
                <a:schemeClr val="bg1"/>
              </a:solidFill>
              <a:latin typeface="+mj-lt"/>
              <a:ea typeface="+mj-ea"/>
              <a:cs typeface="+mj-cs"/>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A36E41-35C7-F594-E1E1-18CDEB42B707}"/>
              </a:ext>
            </a:extLst>
          </p:cNvPr>
          <p:cNvSpPr txBox="1"/>
          <p:nvPr/>
        </p:nvSpPr>
        <p:spPr>
          <a:xfrm>
            <a:off x="3341078" y="1995269"/>
            <a:ext cx="5503984" cy="286232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chemeClr val="bg1"/>
                </a:solidFill>
                <a:ea typeface="Calibri"/>
                <a:cs typeface="Calibri"/>
              </a:rPr>
              <a:t>Hypotheses:</a:t>
            </a:r>
          </a:p>
          <a:p>
            <a:r>
              <a:rPr lang="en-US" sz="6000" dirty="0">
                <a:solidFill>
                  <a:schemeClr val="bg1"/>
                </a:solidFill>
                <a:ea typeface="Calibri"/>
                <a:cs typeface="Calibri"/>
              </a:rPr>
              <a:t>Ho: </a:t>
            </a:r>
            <a:r>
              <a:rPr lang="en-US" sz="6000" dirty="0">
                <a:solidFill>
                  <a:schemeClr val="bg1"/>
                </a:solidFill>
                <a:ea typeface="+mn-lt"/>
                <a:cs typeface="+mn-lt"/>
              </a:rPr>
              <a:t>µ1=µ2</a:t>
            </a:r>
            <a:endParaRPr lang="en-US" sz="6000" dirty="0">
              <a:solidFill>
                <a:schemeClr val="bg1"/>
              </a:solidFill>
              <a:ea typeface="Calibri"/>
              <a:cs typeface="Calibri"/>
            </a:endParaRPr>
          </a:p>
          <a:p>
            <a:r>
              <a:rPr lang="en-US" sz="6000" dirty="0">
                <a:solidFill>
                  <a:schemeClr val="bg1"/>
                </a:solidFill>
                <a:ea typeface="Calibri"/>
                <a:cs typeface="Calibri"/>
              </a:rPr>
              <a:t>Ha: </a:t>
            </a:r>
            <a:r>
              <a:rPr lang="en-US" sz="6000" dirty="0">
                <a:solidFill>
                  <a:schemeClr val="bg1"/>
                </a:solidFill>
                <a:ea typeface="+mn-lt"/>
                <a:cs typeface="+mn-lt"/>
              </a:rPr>
              <a:t>µ1&lt;µ2</a:t>
            </a:r>
            <a:endParaRPr lang="en-US" sz="6000" dirty="0">
              <a:solidFill>
                <a:schemeClr val="bg1"/>
              </a:solidFill>
              <a:ea typeface="Calibri"/>
              <a:cs typeface="Calibri"/>
            </a:endParaRPr>
          </a:p>
        </p:txBody>
      </p:sp>
      <p:sp>
        <p:nvSpPr>
          <p:cNvPr id="5" name="TextBox 4">
            <a:extLst>
              <a:ext uri="{FF2B5EF4-FFF2-40B4-BE49-F238E27FC236}">
                <a16:creationId xmlns:a16="http://schemas.microsoft.com/office/drawing/2014/main" id="{BD0B55B5-4149-4AFC-1AF3-9E3051D943E0}"/>
              </a:ext>
            </a:extLst>
          </p:cNvPr>
          <p:cNvSpPr txBox="1"/>
          <p:nvPr/>
        </p:nvSpPr>
        <p:spPr>
          <a:xfrm>
            <a:off x="950562" y="1208867"/>
            <a:ext cx="100403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Is there a relationship between era without the pitch clock and era with the pitch clock?</a:t>
            </a:r>
            <a:endParaRPr lang="en-US" dirty="0">
              <a:solidFill>
                <a:schemeClr val="bg1"/>
              </a:solidFill>
            </a:endParaRPr>
          </a:p>
        </p:txBody>
      </p:sp>
    </p:spTree>
    <p:extLst>
      <p:ext uri="{BB962C8B-B14F-4D97-AF65-F5344CB8AC3E}">
        <p14:creationId xmlns:p14="http://schemas.microsoft.com/office/powerpoint/2010/main" val="389415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300D7-0C8D-43FA-032A-B4549239B3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Test 2 </a:t>
            </a:r>
          </a:p>
        </p:txBody>
      </p:sp>
      <p:pic>
        <p:nvPicPr>
          <p:cNvPr id="3" name="Picture 3" descr="Text, letter&#10;&#10;Description automatically generated">
            <a:extLst>
              <a:ext uri="{FF2B5EF4-FFF2-40B4-BE49-F238E27FC236}">
                <a16:creationId xmlns:a16="http://schemas.microsoft.com/office/drawing/2014/main" id="{85379E2A-847B-1946-D23F-2A4C764B44A9}"/>
              </a:ext>
            </a:extLst>
          </p:cNvPr>
          <p:cNvPicPr>
            <a:picLocks noChangeAspect="1"/>
          </p:cNvPicPr>
          <p:nvPr/>
        </p:nvPicPr>
        <p:blipFill>
          <a:blip r:embed="rId2"/>
          <a:stretch>
            <a:fillRect/>
          </a:stretch>
        </p:blipFill>
        <p:spPr>
          <a:xfrm>
            <a:off x="643467" y="1827627"/>
            <a:ext cx="10905066" cy="4089399"/>
          </a:xfrm>
          <a:prstGeom prst="rect">
            <a:avLst/>
          </a:prstGeom>
        </p:spPr>
      </p:pic>
    </p:spTree>
    <p:extLst>
      <p:ext uri="{BB962C8B-B14F-4D97-AF65-F5344CB8AC3E}">
        <p14:creationId xmlns:p14="http://schemas.microsoft.com/office/powerpoint/2010/main" val="425582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300D7-0C8D-43FA-032A-B4549239B3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Test 2 </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9A776ADB-32CC-D364-4597-7E797EDE3492}"/>
                  </a:ext>
                </a:extLst>
              </p:cNvPr>
              <p:cNvGraphicFramePr/>
              <p:nvPr>
                <p:extLst>
                  <p:ext uri="{D42A27DB-BD31-4B8C-83A1-F6EECF244321}">
                    <p14:modId xmlns:p14="http://schemas.microsoft.com/office/powerpoint/2010/main" val="207147622"/>
                  </p:ext>
                </p:extLst>
              </p:nvPr>
            </p:nvGraphicFramePr>
            <p:xfrm>
              <a:off x="643467" y="1675227"/>
              <a:ext cx="10905066" cy="439419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9A776ADB-32CC-D364-4597-7E797EDE3492}"/>
                  </a:ext>
                </a:extLst>
              </p:cNvPr>
              <p:cNvPicPr>
                <a:picLocks noGrp="1" noRot="1" noChangeAspect="1" noMove="1" noResize="1" noEditPoints="1" noAdjustHandles="1" noChangeArrowheads="1" noChangeShapeType="1"/>
              </p:cNvPicPr>
              <p:nvPr/>
            </p:nvPicPr>
            <p:blipFill>
              <a:blip r:embed="rId3"/>
              <a:stretch>
                <a:fillRect/>
              </a:stretch>
            </p:blipFill>
            <p:spPr>
              <a:xfrm>
                <a:off x="643467" y="1675227"/>
                <a:ext cx="10905066" cy="4394199"/>
              </a:xfrm>
              <a:prstGeom prst="rect">
                <a:avLst/>
              </a:prstGeom>
            </p:spPr>
          </p:pic>
        </mc:Fallback>
      </mc:AlternateContent>
    </p:spTree>
    <p:extLst>
      <p:ext uri="{BB962C8B-B14F-4D97-AF65-F5344CB8AC3E}">
        <p14:creationId xmlns:p14="http://schemas.microsoft.com/office/powerpoint/2010/main" val="1596220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EB761B49-F207-F6BD-F548-FAC86CF62D36}"/>
              </a:ext>
            </a:extLst>
          </p:cNvPr>
          <p:cNvSpPr>
            <a:spLocks noGrp="1"/>
          </p:cNvSpPr>
          <p:nvPr>
            <p:ph type="title"/>
          </p:nvPr>
        </p:nvSpPr>
        <p:spPr>
          <a:xfrm>
            <a:off x="583259" y="53"/>
            <a:ext cx="9537587" cy="973380"/>
          </a:xfrm>
        </p:spPr>
        <p:txBody>
          <a:bodyPr vert="horz" lIns="91440" tIns="45720" rIns="91440" bIns="45720" rtlCol="0" anchor="b">
            <a:normAutofit fontScale="90000"/>
          </a:bodyPr>
          <a:lstStyle/>
          <a:p>
            <a:r>
              <a:rPr lang="en-US" sz="6600" dirty="0">
                <a:solidFill>
                  <a:schemeClr val="bg1"/>
                </a:solidFill>
              </a:rPr>
              <a:t>Test 2 Conclusion</a:t>
            </a:r>
            <a:endParaRPr lang="en-US" dirty="0">
              <a:solidFill>
                <a:schemeClr val="bg1"/>
              </a:solidFill>
              <a:ea typeface="+mj-ea"/>
              <a:cs typeface="+mj-cs"/>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EC8FBD-D853-0436-EEB2-0E9C6ABD7E65}"/>
              </a:ext>
            </a:extLst>
          </p:cNvPr>
          <p:cNvSpPr txBox="1"/>
          <p:nvPr/>
        </p:nvSpPr>
        <p:spPr>
          <a:xfrm>
            <a:off x="1084881" y="1467172"/>
            <a:ext cx="10059690" cy="2585323"/>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Calibri"/>
                <a:cs typeface="Calibri"/>
              </a:rPr>
              <a:t>P-value &lt; α</a:t>
            </a:r>
          </a:p>
          <a:p>
            <a:r>
              <a:rPr lang="en-US" dirty="0">
                <a:solidFill>
                  <a:schemeClr val="bg1"/>
                </a:solidFill>
                <a:ea typeface="Calibri"/>
                <a:cs typeface="Calibri"/>
              </a:rPr>
              <a:t>Because the p-value is low, we reject the Null Hypothesis</a:t>
            </a:r>
            <a:endParaRPr lang="en-US" dirty="0">
              <a:solidFill>
                <a:schemeClr val="bg1"/>
              </a:solidFill>
            </a:endParaRPr>
          </a:p>
          <a:p>
            <a:endParaRPr lang="en-US" dirty="0">
              <a:solidFill>
                <a:schemeClr val="bg1"/>
              </a:solidFill>
              <a:ea typeface="Calibri"/>
              <a:cs typeface="Calibri"/>
            </a:endParaRPr>
          </a:p>
          <a:p>
            <a:endParaRPr lang="en-US" dirty="0">
              <a:solidFill>
                <a:schemeClr val="bg1"/>
              </a:solidFill>
              <a:ea typeface="Calibri"/>
              <a:cs typeface="Calibri"/>
            </a:endParaRPr>
          </a:p>
          <a:p>
            <a:r>
              <a:rPr lang="en-US" dirty="0">
                <a:solidFill>
                  <a:schemeClr val="bg1"/>
                </a:solidFill>
                <a:ea typeface="Calibri"/>
                <a:cs typeface="Calibri"/>
              </a:rPr>
              <a:t>We are 95% confident that the difference between the earned run averages(ERA's) of pitchers is 0.909 to 0.36 less than the 2022 season. This means that there is in fact a relationship between era and the pitch clock.</a:t>
            </a:r>
          </a:p>
          <a:p>
            <a:endParaRPr lang="en-US" dirty="0">
              <a:solidFill>
                <a:schemeClr val="bg1"/>
              </a:solidFill>
              <a:ea typeface="Calibri"/>
              <a:cs typeface="Calibri"/>
            </a:endParaRPr>
          </a:p>
          <a:p>
            <a:endParaRPr lang="en-US" dirty="0">
              <a:solidFill>
                <a:schemeClr val="bg1"/>
              </a:solidFill>
              <a:ea typeface="Calibri"/>
              <a:cs typeface="Calibri"/>
            </a:endParaRPr>
          </a:p>
        </p:txBody>
      </p:sp>
    </p:spTree>
    <p:extLst>
      <p:ext uri="{BB962C8B-B14F-4D97-AF65-F5344CB8AC3E}">
        <p14:creationId xmlns:p14="http://schemas.microsoft.com/office/powerpoint/2010/main" val="934273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07368F20-B733-59CB-E0B1-A15AAC4AB3B5}"/>
              </a:ext>
            </a:extLst>
          </p:cNvPr>
          <p:cNvSpPr>
            <a:spLocks noGrp="1"/>
          </p:cNvSpPr>
          <p:nvPr>
            <p:ph type="title"/>
          </p:nvPr>
        </p:nvSpPr>
        <p:spPr>
          <a:xfrm>
            <a:off x="583259" y="53"/>
            <a:ext cx="8071706" cy="979838"/>
          </a:xfrm>
        </p:spPr>
        <p:txBody>
          <a:bodyPr vert="horz" lIns="91440" tIns="45720" rIns="91440" bIns="45720" rtlCol="0" anchor="b">
            <a:normAutofit fontScale="90000"/>
          </a:bodyPr>
          <a:lstStyle/>
          <a:p>
            <a:r>
              <a:rPr lang="en-US" sz="6600" kern="1200" dirty="0">
                <a:solidFill>
                  <a:schemeClr val="bg1"/>
                </a:solidFill>
                <a:latin typeface="+mj-lt"/>
                <a:ea typeface="+mj-ea"/>
                <a:cs typeface="+mj-cs"/>
              </a:rPr>
              <a:t>Test </a:t>
            </a:r>
            <a:r>
              <a:rPr lang="en-US" sz="6600" dirty="0">
                <a:solidFill>
                  <a:schemeClr val="bg1"/>
                </a:solidFill>
              </a:rPr>
              <a:t>3</a:t>
            </a:r>
            <a:r>
              <a:rPr lang="en-US" sz="6600" kern="1200" dirty="0">
                <a:solidFill>
                  <a:schemeClr val="bg1"/>
                </a:solidFill>
                <a:latin typeface="+mj-lt"/>
                <a:ea typeface="+mj-ea"/>
                <a:cs typeface="+mj-cs"/>
              </a:rPr>
              <a:t>:</a:t>
            </a:r>
            <a:r>
              <a:rPr lang="en-US" sz="6600" dirty="0">
                <a:solidFill>
                  <a:schemeClr val="bg1"/>
                </a:solidFill>
              </a:rPr>
              <a:t> t-test</a:t>
            </a:r>
            <a:endParaRPr lang="en-US" sz="6600" kern="1200" dirty="0">
              <a:solidFill>
                <a:schemeClr val="bg1"/>
              </a:solidFill>
              <a:latin typeface="+mj-lt"/>
              <a:ea typeface="+mj-ea"/>
              <a:cs typeface="+mj-cs"/>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A36E41-35C7-F594-E1E1-18CDEB42B707}"/>
              </a:ext>
            </a:extLst>
          </p:cNvPr>
          <p:cNvSpPr txBox="1"/>
          <p:nvPr/>
        </p:nvSpPr>
        <p:spPr>
          <a:xfrm>
            <a:off x="3341078" y="1995269"/>
            <a:ext cx="5503984" cy="286232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chemeClr val="bg1"/>
                </a:solidFill>
                <a:ea typeface="Calibri"/>
                <a:cs typeface="Calibri"/>
              </a:rPr>
              <a:t>Hypotheses:</a:t>
            </a:r>
          </a:p>
          <a:p>
            <a:r>
              <a:rPr lang="en-US" sz="6000" dirty="0">
                <a:solidFill>
                  <a:schemeClr val="bg1"/>
                </a:solidFill>
                <a:ea typeface="Calibri"/>
                <a:cs typeface="Calibri"/>
              </a:rPr>
              <a:t>Ho: </a:t>
            </a:r>
            <a:r>
              <a:rPr lang="en-US" sz="6000" dirty="0">
                <a:solidFill>
                  <a:schemeClr val="bg1"/>
                </a:solidFill>
                <a:ea typeface="+mn-lt"/>
                <a:cs typeface="+mn-lt"/>
              </a:rPr>
              <a:t>µ1</a:t>
            </a:r>
            <a:r>
              <a:rPr lang="en-US" sz="6000" dirty="0">
                <a:solidFill>
                  <a:schemeClr val="bg1"/>
                </a:solidFill>
                <a:ea typeface="Calibri"/>
                <a:cs typeface="Calibri"/>
              </a:rPr>
              <a:t>=</a:t>
            </a:r>
            <a:r>
              <a:rPr lang="en-US" sz="6000" dirty="0">
                <a:solidFill>
                  <a:schemeClr val="bg1"/>
                </a:solidFill>
                <a:ea typeface="+mn-lt"/>
                <a:cs typeface="+mn-lt"/>
              </a:rPr>
              <a:t>µ2</a:t>
            </a:r>
            <a:endParaRPr lang="en-US" sz="6000" dirty="0">
              <a:solidFill>
                <a:schemeClr val="bg1"/>
              </a:solidFill>
              <a:ea typeface="Calibri"/>
              <a:cs typeface="Calibri"/>
            </a:endParaRPr>
          </a:p>
          <a:p>
            <a:r>
              <a:rPr lang="en-US" sz="6000" dirty="0">
                <a:solidFill>
                  <a:schemeClr val="bg1"/>
                </a:solidFill>
                <a:ea typeface="Calibri"/>
                <a:cs typeface="Calibri"/>
              </a:rPr>
              <a:t>Ha: </a:t>
            </a:r>
            <a:r>
              <a:rPr lang="en-US" sz="6000" dirty="0">
                <a:solidFill>
                  <a:schemeClr val="bg1"/>
                </a:solidFill>
                <a:ea typeface="+mn-lt"/>
                <a:cs typeface="+mn-lt"/>
              </a:rPr>
              <a:t>µ1&lt;µ2</a:t>
            </a:r>
          </a:p>
        </p:txBody>
      </p:sp>
      <p:sp>
        <p:nvSpPr>
          <p:cNvPr id="3" name="TextBox 2">
            <a:extLst>
              <a:ext uri="{FF2B5EF4-FFF2-40B4-BE49-F238E27FC236}">
                <a16:creationId xmlns:a16="http://schemas.microsoft.com/office/drawing/2014/main" id="{45E0E10B-E230-D7AD-A3BB-4215C4023F60}"/>
              </a:ext>
            </a:extLst>
          </p:cNvPr>
          <p:cNvSpPr txBox="1"/>
          <p:nvPr/>
        </p:nvSpPr>
        <p:spPr>
          <a:xfrm>
            <a:off x="919566" y="978976"/>
            <a:ext cx="110089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Is there a relationship between batting average against pitchers without the pitch clock and batting average against pitchers with the pitch clock?</a:t>
            </a:r>
          </a:p>
        </p:txBody>
      </p:sp>
    </p:spTree>
    <p:extLst>
      <p:ext uri="{BB962C8B-B14F-4D97-AF65-F5344CB8AC3E}">
        <p14:creationId xmlns:p14="http://schemas.microsoft.com/office/powerpoint/2010/main" val="377193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68F20-B733-59CB-E0B1-A15AAC4AB3B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Test 3</a:t>
            </a:r>
          </a:p>
        </p:txBody>
      </p:sp>
      <p:pic>
        <p:nvPicPr>
          <p:cNvPr id="3" name="Picture 4" descr="Text&#10;&#10;Description automatically generated">
            <a:extLst>
              <a:ext uri="{FF2B5EF4-FFF2-40B4-BE49-F238E27FC236}">
                <a16:creationId xmlns:a16="http://schemas.microsoft.com/office/drawing/2014/main" id="{A9F41EBB-B86B-9C31-29A3-BD0CDA9D1E65}"/>
              </a:ext>
            </a:extLst>
          </p:cNvPr>
          <p:cNvPicPr>
            <a:picLocks noChangeAspect="1"/>
          </p:cNvPicPr>
          <p:nvPr/>
        </p:nvPicPr>
        <p:blipFill>
          <a:blip r:embed="rId2"/>
          <a:stretch>
            <a:fillRect/>
          </a:stretch>
        </p:blipFill>
        <p:spPr>
          <a:xfrm>
            <a:off x="643467" y="1936678"/>
            <a:ext cx="10905066" cy="3871296"/>
          </a:xfrm>
          <a:prstGeom prst="rect">
            <a:avLst/>
          </a:prstGeom>
        </p:spPr>
      </p:pic>
    </p:spTree>
    <p:extLst>
      <p:ext uri="{BB962C8B-B14F-4D97-AF65-F5344CB8AC3E}">
        <p14:creationId xmlns:p14="http://schemas.microsoft.com/office/powerpoint/2010/main" val="316839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68F20-B733-59CB-E0B1-A15AAC4AB3B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Test 3</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C32202A3-71EC-B46E-3546-E72EC2CC7F77}"/>
                  </a:ext>
                </a:extLst>
              </p:cNvPr>
              <p:cNvGraphicFramePr/>
              <p:nvPr>
                <p:extLst>
                  <p:ext uri="{D42A27DB-BD31-4B8C-83A1-F6EECF244321}">
                    <p14:modId xmlns:p14="http://schemas.microsoft.com/office/powerpoint/2010/main" val="3779962549"/>
                  </p:ext>
                </p:extLst>
              </p:nvPr>
            </p:nvGraphicFramePr>
            <p:xfrm>
              <a:off x="643467" y="1675227"/>
              <a:ext cx="10905066" cy="439419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C32202A3-71EC-B46E-3546-E72EC2CC7F77}"/>
                  </a:ext>
                </a:extLst>
              </p:cNvPr>
              <p:cNvPicPr>
                <a:picLocks noGrp="1" noRot="1" noChangeAspect="1" noMove="1" noResize="1" noEditPoints="1" noAdjustHandles="1" noChangeArrowheads="1" noChangeShapeType="1"/>
              </p:cNvPicPr>
              <p:nvPr/>
            </p:nvPicPr>
            <p:blipFill>
              <a:blip r:embed="rId3"/>
              <a:stretch>
                <a:fillRect/>
              </a:stretch>
            </p:blipFill>
            <p:spPr>
              <a:xfrm>
                <a:off x="643467" y="1675227"/>
                <a:ext cx="10905066" cy="4394199"/>
              </a:xfrm>
              <a:prstGeom prst="rect">
                <a:avLst/>
              </a:prstGeom>
            </p:spPr>
          </p:pic>
        </mc:Fallback>
      </mc:AlternateContent>
    </p:spTree>
    <p:extLst>
      <p:ext uri="{BB962C8B-B14F-4D97-AF65-F5344CB8AC3E}">
        <p14:creationId xmlns:p14="http://schemas.microsoft.com/office/powerpoint/2010/main" val="151809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EB761B49-F207-F6BD-F548-FAC86CF62D36}"/>
              </a:ext>
            </a:extLst>
          </p:cNvPr>
          <p:cNvSpPr>
            <a:spLocks noGrp="1"/>
          </p:cNvSpPr>
          <p:nvPr>
            <p:ph type="title"/>
          </p:nvPr>
        </p:nvSpPr>
        <p:spPr>
          <a:xfrm>
            <a:off x="583259" y="53"/>
            <a:ext cx="9537587" cy="973380"/>
          </a:xfrm>
        </p:spPr>
        <p:txBody>
          <a:bodyPr vert="horz" lIns="91440" tIns="45720" rIns="91440" bIns="45720" rtlCol="0" anchor="b">
            <a:normAutofit fontScale="90000"/>
          </a:bodyPr>
          <a:lstStyle/>
          <a:p>
            <a:r>
              <a:rPr lang="en-US" sz="6600" dirty="0">
                <a:solidFill>
                  <a:schemeClr val="bg1"/>
                </a:solidFill>
              </a:rPr>
              <a:t>Test 3 Conclusion</a:t>
            </a:r>
            <a:endParaRPr lang="en-US" dirty="0">
              <a:solidFill>
                <a:schemeClr val="bg1"/>
              </a:solidFill>
              <a:ea typeface="+mj-ea"/>
              <a:cs typeface="+mj-cs"/>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EC8FBD-D853-0436-EEB2-0E9C6ABD7E65}"/>
              </a:ext>
            </a:extLst>
          </p:cNvPr>
          <p:cNvSpPr txBox="1"/>
          <p:nvPr/>
        </p:nvSpPr>
        <p:spPr>
          <a:xfrm>
            <a:off x="1084881" y="1467172"/>
            <a:ext cx="10059690" cy="2585323"/>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Calibri"/>
                <a:cs typeface="Calibri"/>
              </a:rPr>
              <a:t>P-value &lt; α</a:t>
            </a:r>
          </a:p>
          <a:p>
            <a:r>
              <a:rPr lang="en-US" dirty="0">
                <a:solidFill>
                  <a:schemeClr val="bg1"/>
                </a:solidFill>
                <a:ea typeface="Calibri"/>
                <a:cs typeface="Calibri"/>
              </a:rPr>
              <a:t>Because the p-value is less than the alpha value of 0.05, we reject the Null Hypothesis</a:t>
            </a:r>
            <a:endParaRPr lang="en-US" dirty="0">
              <a:solidFill>
                <a:schemeClr val="bg1"/>
              </a:solidFill>
            </a:endParaRPr>
          </a:p>
          <a:p>
            <a:endParaRPr lang="en-US" dirty="0">
              <a:solidFill>
                <a:schemeClr val="bg1"/>
              </a:solidFill>
              <a:ea typeface="Calibri"/>
              <a:cs typeface="Calibri"/>
            </a:endParaRPr>
          </a:p>
          <a:p>
            <a:endParaRPr lang="en-US" dirty="0">
              <a:solidFill>
                <a:schemeClr val="bg1"/>
              </a:solidFill>
              <a:ea typeface="Calibri"/>
              <a:cs typeface="Calibri"/>
            </a:endParaRPr>
          </a:p>
          <a:p>
            <a:r>
              <a:rPr lang="en-US" dirty="0">
                <a:solidFill>
                  <a:schemeClr val="bg1"/>
                </a:solidFill>
                <a:ea typeface="Calibri"/>
                <a:cs typeface="Calibri"/>
              </a:rPr>
              <a:t>We are 95% confident that the difference between the batting averages against pitchers in 2023 is 0.015 to 0.00031 less than the 2022 season. This means that there is also a relationship between batting average against pitchers and the pitch clock</a:t>
            </a:r>
          </a:p>
          <a:p>
            <a:endParaRPr lang="en-US" dirty="0">
              <a:solidFill>
                <a:schemeClr val="bg1"/>
              </a:solidFill>
              <a:ea typeface="Calibri"/>
              <a:cs typeface="Calibri"/>
            </a:endParaRPr>
          </a:p>
          <a:p>
            <a:endParaRPr lang="en-US" dirty="0">
              <a:solidFill>
                <a:schemeClr val="bg1"/>
              </a:solidFill>
              <a:ea typeface="Calibri"/>
              <a:cs typeface="Calibri"/>
            </a:endParaRPr>
          </a:p>
        </p:txBody>
      </p:sp>
    </p:spTree>
    <p:extLst>
      <p:ext uri="{BB962C8B-B14F-4D97-AF65-F5344CB8AC3E}">
        <p14:creationId xmlns:p14="http://schemas.microsoft.com/office/powerpoint/2010/main" val="106432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F257815D-D053-CCF3-79A4-D74ED2290D1D}"/>
              </a:ext>
            </a:extLst>
          </p:cNvPr>
          <p:cNvSpPr>
            <a:spLocks noGrp="1"/>
          </p:cNvSpPr>
          <p:nvPr>
            <p:ph type="title"/>
          </p:nvPr>
        </p:nvSpPr>
        <p:spPr>
          <a:xfrm>
            <a:off x="583259" y="53"/>
            <a:ext cx="8071706" cy="973380"/>
          </a:xfrm>
        </p:spPr>
        <p:txBody>
          <a:bodyPr vert="horz" lIns="91440" tIns="45720" rIns="91440" bIns="45720" rtlCol="0" anchor="b">
            <a:normAutofit fontScale="90000"/>
          </a:bodyPr>
          <a:lstStyle/>
          <a:p>
            <a:r>
              <a:rPr lang="en-US" sz="6600" kern="1200">
                <a:solidFill>
                  <a:schemeClr val="bg1"/>
                </a:solidFill>
                <a:latin typeface="+mj-lt"/>
                <a:ea typeface="+mj-ea"/>
                <a:cs typeface="+mj-cs"/>
              </a:rPr>
              <a:t>Final Conclusion</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8A056ED-130D-AC6C-379A-616A3BB88634}"/>
              </a:ext>
            </a:extLst>
          </p:cNvPr>
          <p:cNvSpPr txBox="1"/>
          <p:nvPr/>
        </p:nvSpPr>
        <p:spPr>
          <a:xfrm>
            <a:off x="614289" y="1404424"/>
            <a:ext cx="966567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Overall, all three of my tests supported my alternative hypotheses. This means that the new pitch clock rules have not only affected the amount of time between pitches, but it has also affected the eras of the pitchers. With the ERA's of the pitchers getting higher, the batting averages against them are also getting higher. </a:t>
            </a:r>
          </a:p>
          <a:p>
            <a:endParaRPr lang="en-US" dirty="0">
              <a:solidFill>
                <a:schemeClr val="bg1"/>
              </a:solidFill>
              <a:cs typeface="Calibri"/>
            </a:endParaRPr>
          </a:p>
          <a:p>
            <a:endParaRPr lang="en-US" dirty="0">
              <a:solidFill>
                <a:schemeClr val="bg1"/>
              </a:solidFill>
              <a:cs typeface="Calibri"/>
            </a:endParaRPr>
          </a:p>
          <a:p>
            <a:r>
              <a:rPr lang="en-US" dirty="0">
                <a:solidFill>
                  <a:schemeClr val="bg1"/>
                </a:solidFill>
                <a:cs typeface="Calibri"/>
              </a:rPr>
              <a:t>If I did this study again:</a:t>
            </a:r>
          </a:p>
          <a:p>
            <a:pPr marL="285750" indent="-285750">
              <a:buFont typeface="Calibri"/>
              <a:buChar char="-"/>
            </a:pPr>
            <a:r>
              <a:rPr lang="en-US" dirty="0">
                <a:solidFill>
                  <a:schemeClr val="bg1"/>
                </a:solidFill>
                <a:cs typeface="Calibri"/>
              </a:rPr>
              <a:t>I would wait and use the data from the entire 2023 season because it's going to change. Which could also affect some of the t-tests I did. Mainly the batting average</a:t>
            </a:r>
          </a:p>
          <a:p>
            <a:pPr marL="285750" indent="-285750">
              <a:buFont typeface="Calibri"/>
              <a:buChar char="-"/>
            </a:pPr>
            <a:r>
              <a:rPr lang="en-US" dirty="0">
                <a:solidFill>
                  <a:schemeClr val="bg1"/>
                </a:solidFill>
                <a:cs typeface="Calibri"/>
              </a:rPr>
              <a:t>I would take any outliers out and clean the data just a little bit more than I already did. </a:t>
            </a:r>
          </a:p>
          <a:p>
            <a:pPr marL="742950" lvl="1" indent="-285750">
              <a:buFont typeface="Calibri"/>
              <a:buChar char="-"/>
            </a:pPr>
            <a:r>
              <a:rPr lang="en-US" dirty="0">
                <a:solidFill>
                  <a:schemeClr val="bg1"/>
                </a:solidFill>
                <a:cs typeface="Calibri"/>
              </a:rPr>
              <a:t>Mainly the players that didn’t pitch more than about a fifth of the season.</a:t>
            </a:r>
          </a:p>
          <a:p>
            <a:pPr marL="285750" indent="-285750">
              <a:buFont typeface="Calibri"/>
              <a:buChar char="-"/>
            </a:pPr>
            <a:r>
              <a:rPr lang="en-US" dirty="0">
                <a:solidFill>
                  <a:schemeClr val="bg1"/>
                </a:solidFill>
                <a:cs typeface="Calibri"/>
              </a:rPr>
              <a:t>I would also take a deeper look into the offensive side of things in terms of batting average of hitters and stolen bases.</a:t>
            </a:r>
          </a:p>
          <a:p>
            <a:pPr marL="285750" indent="-285750">
              <a:buFont typeface="Calibri"/>
              <a:buChar char="-"/>
            </a:pPr>
            <a:r>
              <a:rPr lang="en-US" dirty="0">
                <a:solidFill>
                  <a:schemeClr val="bg1"/>
                </a:solidFill>
                <a:cs typeface="Calibri"/>
              </a:rPr>
              <a:t>I would also look at the amount of violations there has been this year and assess things that way.</a:t>
            </a:r>
          </a:p>
        </p:txBody>
      </p:sp>
    </p:spTree>
    <p:extLst>
      <p:ext uri="{BB962C8B-B14F-4D97-AF65-F5344CB8AC3E}">
        <p14:creationId xmlns:p14="http://schemas.microsoft.com/office/powerpoint/2010/main" val="72875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Batting a baseball">
            <a:extLst>
              <a:ext uri="{FF2B5EF4-FFF2-40B4-BE49-F238E27FC236}">
                <a16:creationId xmlns:a16="http://schemas.microsoft.com/office/drawing/2014/main" id="{053FD739-D93F-AA77-5A38-AA4B2948FAFC}"/>
              </a:ext>
            </a:extLst>
          </p:cNvPr>
          <p:cNvPicPr>
            <a:picLocks noChangeAspect="1"/>
          </p:cNvPicPr>
          <p:nvPr/>
        </p:nvPicPr>
        <p:blipFill rotWithShape="1">
          <a:blip r:embed="rId2"/>
          <a:srcRect t="23053" r="9085" b="-7"/>
          <a:stretch/>
        </p:blipFill>
        <p:spPr>
          <a:xfrm>
            <a:off x="20" y="10"/>
            <a:ext cx="12191981" cy="6857990"/>
          </a:xfrm>
          <a:prstGeom prst="rect">
            <a:avLst/>
          </a:prstGeom>
        </p:spPr>
      </p:pic>
      <p:sp>
        <p:nvSpPr>
          <p:cNvPr id="27" name="Rectangle 2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57A8A3-B60B-B732-C9C1-6DE1AA514D49}"/>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Research Question</a:t>
            </a:r>
          </a:p>
        </p:txBody>
      </p:sp>
      <p:sp>
        <p:nvSpPr>
          <p:cNvPr id="29" name="Rectangle: Rounded Corners 2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9F3E2F-1593-8A3E-497C-857A4A294567}"/>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a:t>Will the new pitch clock restrictions effect the players?</a:t>
            </a:r>
          </a:p>
        </p:txBody>
      </p:sp>
    </p:spTree>
    <p:extLst>
      <p:ext uri="{BB962C8B-B14F-4D97-AF65-F5344CB8AC3E}">
        <p14:creationId xmlns:p14="http://schemas.microsoft.com/office/powerpoint/2010/main" val="8662950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8A056ED-130D-AC6C-379A-616A3BB88634}"/>
              </a:ext>
            </a:extLst>
          </p:cNvPr>
          <p:cNvSpPr txBox="1"/>
          <p:nvPr/>
        </p:nvSpPr>
        <p:spPr>
          <a:xfrm>
            <a:off x="3416104" y="2770162"/>
            <a:ext cx="53633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a:solidFill>
                  <a:schemeClr val="bg1"/>
                </a:solidFill>
                <a:ea typeface="Calibri"/>
                <a:cs typeface="Calibri"/>
              </a:rPr>
              <a:t>Questions??</a:t>
            </a:r>
          </a:p>
        </p:txBody>
      </p:sp>
    </p:spTree>
    <p:extLst>
      <p:ext uri="{BB962C8B-B14F-4D97-AF65-F5344CB8AC3E}">
        <p14:creationId xmlns:p14="http://schemas.microsoft.com/office/powerpoint/2010/main" val="106005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7394DE1-DE50-AB43-D391-5ECCED9CDA68}"/>
              </a:ext>
            </a:extLst>
          </p:cNvPr>
          <p:cNvSpPr>
            <a:spLocks noGrp="1"/>
          </p:cNvSpPr>
          <p:nvPr>
            <p:ph type="title"/>
          </p:nvPr>
        </p:nvSpPr>
        <p:spPr>
          <a:xfrm>
            <a:off x="6412620" y="1250575"/>
            <a:ext cx="4604274" cy="4163210"/>
          </a:xfrm>
        </p:spPr>
        <p:txBody>
          <a:bodyPr anchor="ctr">
            <a:normAutofit/>
          </a:bodyPr>
          <a:lstStyle/>
          <a:p>
            <a:r>
              <a:rPr lang="en-US" sz="8000" dirty="0">
                <a:solidFill>
                  <a:schemeClr val="bg1"/>
                </a:solidFill>
                <a:cs typeface="Calibri Light"/>
              </a:rPr>
              <a:t>Sources</a:t>
            </a:r>
            <a:endParaRPr lang="en-US" sz="8000" dirty="0">
              <a:solidFill>
                <a:schemeClr val="bg1"/>
              </a:solidFill>
            </a:endParaRPr>
          </a:p>
        </p:txBody>
      </p:sp>
      <p:sp>
        <p:nvSpPr>
          <p:cNvPr id="15" name="Content Placeholder 2">
            <a:extLst>
              <a:ext uri="{FF2B5EF4-FFF2-40B4-BE49-F238E27FC236}">
                <a16:creationId xmlns:a16="http://schemas.microsoft.com/office/drawing/2014/main" id="{B879A507-5B86-1F21-0DDB-5D13D81CF7D4}"/>
              </a:ext>
            </a:extLst>
          </p:cNvPr>
          <p:cNvSpPr>
            <a:spLocks noGrp="1"/>
          </p:cNvSpPr>
          <p:nvPr>
            <p:ph idx="1"/>
          </p:nvPr>
        </p:nvSpPr>
        <p:spPr>
          <a:xfrm>
            <a:off x="978946" y="860612"/>
            <a:ext cx="4797909" cy="5023821"/>
          </a:xfrm>
        </p:spPr>
        <p:txBody>
          <a:bodyPr anchor="ctr">
            <a:normAutofit/>
          </a:bodyPr>
          <a:lstStyle/>
          <a:p>
            <a:r>
              <a:rPr lang="en-US" sz="2000" dirty="0">
                <a:solidFill>
                  <a:schemeClr val="bg1"/>
                </a:solidFill>
                <a:ea typeface="+mn-lt"/>
                <a:cs typeface="+mn-lt"/>
                <a:hlinkClick r:id="rId2">
                  <a:extLst>
                    <a:ext uri="{A12FA001-AC4F-418D-AE19-62706E023703}">
                      <ahyp:hlinkClr xmlns:ahyp="http://schemas.microsoft.com/office/drawing/2018/hyperlinkcolor" val="tx"/>
                    </a:ext>
                  </a:extLst>
                </a:hlinkClick>
              </a:rPr>
              <a:t>https://www.mlb.com/glossary/rules/pitch-timer</a:t>
            </a:r>
            <a:endParaRPr lang="en-US" sz="2000">
              <a:solidFill>
                <a:schemeClr val="bg1"/>
              </a:solidFill>
              <a:ea typeface="+mn-lt"/>
              <a:cs typeface="+mn-lt"/>
            </a:endParaRPr>
          </a:p>
          <a:p>
            <a:r>
              <a:rPr lang="en-US" sz="2000" dirty="0">
                <a:solidFill>
                  <a:schemeClr val="bg1"/>
                </a:solidFill>
                <a:ea typeface="+mn-lt"/>
                <a:cs typeface="+mn-lt"/>
                <a:hlinkClick r:id="rId3">
                  <a:extLst>
                    <a:ext uri="{A12FA001-AC4F-418D-AE19-62706E023703}">
                      <ahyp:hlinkClr xmlns:ahyp="http://schemas.microsoft.com/office/drawing/2018/hyperlinkcolor" val="tx"/>
                    </a:ext>
                  </a:extLst>
                </a:hlinkClick>
              </a:rPr>
              <a:t>https://baseballsavant.mlb.com/leaderboard/expected_statistics?type=pitcher&amp;year=2023&amp;position=&amp;team=&amp;min=q</a:t>
            </a:r>
            <a:r>
              <a:rPr lang="en-US" sz="2000" dirty="0">
                <a:solidFill>
                  <a:schemeClr val="bg1"/>
                </a:solidFill>
                <a:ea typeface="+mn-lt"/>
                <a:cs typeface="+mn-lt"/>
              </a:rPr>
              <a:t> </a:t>
            </a:r>
            <a:endParaRPr lang="en-US" sz="2000" dirty="0">
              <a:solidFill>
                <a:schemeClr val="bg1"/>
              </a:solidFill>
              <a:ea typeface="Calibri"/>
              <a:cs typeface="Calibri"/>
            </a:endParaRPr>
          </a:p>
        </p:txBody>
      </p:sp>
      <p:sp>
        <p:nvSpPr>
          <p:cNvPr id="16"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6461"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34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F24CE31E-7A96-2757-6026-D628E32D6B78}"/>
              </a:ext>
            </a:extLst>
          </p:cNvPr>
          <p:cNvSpPr>
            <a:spLocks noGrp="1"/>
          </p:cNvSpPr>
          <p:nvPr>
            <p:ph type="title"/>
          </p:nvPr>
        </p:nvSpPr>
        <p:spPr>
          <a:xfrm>
            <a:off x="583259" y="53"/>
            <a:ext cx="8368756" cy="979838"/>
          </a:xfrm>
        </p:spPr>
        <p:txBody>
          <a:bodyPr vert="horz" lIns="91440" tIns="45720" rIns="91440" bIns="45720" rtlCol="0" anchor="b">
            <a:normAutofit fontScale="90000"/>
          </a:bodyPr>
          <a:lstStyle/>
          <a:p>
            <a:r>
              <a:rPr lang="en-US" sz="6600" kern="1200">
                <a:solidFill>
                  <a:schemeClr val="bg1"/>
                </a:solidFill>
                <a:latin typeface="+mj-lt"/>
                <a:ea typeface="+mj-ea"/>
                <a:cs typeface="+mj-cs"/>
              </a:rPr>
              <a:t>Background Information</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7533CAC-AF93-5059-0E82-47D88BF3D6C4}"/>
              </a:ext>
            </a:extLst>
          </p:cNvPr>
          <p:cNvSpPr txBox="1"/>
          <p:nvPr/>
        </p:nvSpPr>
        <p:spPr>
          <a:xfrm>
            <a:off x="1133064" y="1137436"/>
            <a:ext cx="9924080" cy="4770537"/>
          </a:xfrm>
          <a:prstGeom prst="rect">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onsolas"/>
              </a:rPr>
              <a:t>The MLB has been around for 147 years and every year it seems like the games get even longer. This season they decided to shorten the games to make it more enjoyable for fans by adding the pitch clock. How does this effect the players?</a:t>
            </a:r>
          </a:p>
          <a:p>
            <a:endParaRPr lang="en-US" sz="1600" dirty="0">
              <a:latin typeface="Consolas"/>
            </a:endParaRPr>
          </a:p>
          <a:p>
            <a:r>
              <a:rPr lang="en-US" sz="1600" dirty="0">
                <a:latin typeface="Consolas"/>
              </a:rPr>
              <a:t>Bases Empty:</a:t>
            </a:r>
          </a:p>
          <a:p>
            <a:pPr marL="285750" indent="-285750">
              <a:buFont typeface="Calibri"/>
              <a:buChar char="-"/>
            </a:pPr>
            <a:r>
              <a:rPr lang="en-US" sz="1600" dirty="0">
                <a:latin typeface="Consolas"/>
              </a:rPr>
              <a:t>Pitchers have 15 seconds to start their motion between pitches. This 15 seconds is measure between the time the ball is thrown back from the catcher to the start of their motion.</a:t>
            </a:r>
          </a:p>
          <a:p>
            <a:pPr marL="285750" indent="-285750">
              <a:buFont typeface="Calibri"/>
              <a:buChar char="-"/>
            </a:pPr>
            <a:r>
              <a:rPr lang="en-US" sz="1600" dirty="0">
                <a:latin typeface="Consolas"/>
              </a:rPr>
              <a:t>Batters must be in the box by the time the clock hits 8 seconds. This means that with no runners on, they have 7 seconds.</a:t>
            </a:r>
          </a:p>
          <a:p>
            <a:r>
              <a:rPr lang="en-US" sz="1600" dirty="0">
                <a:latin typeface="Consolas"/>
              </a:rPr>
              <a:t>Runners on Base:</a:t>
            </a:r>
          </a:p>
          <a:p>
            <a:pPr marL="285750" indent="-285750">
              <a:buFont typeface="Calibri"/>
              <a:buChar char="-"/>
            </a:pPr>
            <a:r>
              <a:rPr lang="en-US" sz="1600" dirty="0">
                <a:latin typeface="Consolas"/>
              </a:rPr>
              <a:t>Pitchers will now have 20 seconds between pitches but there are some more rules to go along with it.</a:t>
            </a:r>
          </a:p>
          <a:p>
            <a:pPr marL="742950" lvl="1" indent="-285750">
              <a:buFont typeface="Calibri"/>
              <a:buChar char="-"/>
            </a:pPr>
            <a:r>
              <a:rPr lang="en-US" sz="1600">
                <a:latin typeface="Consolas"/>
              </a:rPr>
              <a:t>The clock restarts every time a pickoff is attempted</a:t>
            </a:r>
            <a:endParaRPr lang="en-US"/>
          </a:p>
          <a:p>
            <a:pPr marL="742950" lvl="1" indent="-285750">
              <a:buFont typeface="Calibri"/>
              <a:buChar char="-"/>
            </a:pPr>
            <a:r>
              <a:rPr lang="en-US" sz="1600" dirty="0">
                <a:latin typeface="Consolas"/>
              </a:rPr>
              <a:t>They are only allowed two pickoff attempts/step-offs, on the third attempt/step-off the runner is rewarded the next base.</a:t>
            </a:r>
          </a:p>
          <a:p>
            <a:pPr marL="742950" lvl="1" indent="-285750">
              <a:buFont typeface="Calibri"/>
              <a:buChar char="-"/>
            </a:pPr>
            <a:r>
              <a:rPr lang="en-US" sz="1600" dirty="0">
                <a:latin typeface="Consolas"/>
              </a:rPr>
              <a:t>Those limits reset if the runner advances.</a:t>
            </a:r>
          </a:p>
          <a:p>
            <a:pPr marL="285750" indent="-285750">
              <a:buFont typeface="Calibri,Sans-Serif"/>
              <a:buChar char="-"/>
            </a:pPr>
            <a:r>
              <a:rPr lang="en-US" sz="1600" dirty="0">
                <a:latin typeface="Consolas"/>
              </a:rPr>
              <a:t>Batters will still have to be in the box by the 8 second mark, which now gives them 12 seconds</a:t>
            </a:r>
          </a:p>
        </p:txBody>
      </p:sp>
    </p:spTree>
    <p:extLst>
      <p:ext uri="{BB962C8B-B14F-4D97-AF65-F5344CB8AC3E}">
        <p14:creationId xmlns:p14="http://schemas.microsoft.com/office/powerpoint/2010/main" val="112820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F24CE31E-7A96-2757-6026-D628E32D6B78}"/>
              </a:ext>
            </a:extLst>
          </p:cNvPr>
          <p:cNvSpPr>
            <a:spLocks noGrp="1"/>
          </p:cNvSpPr>
          <p:nvPr>
            <p:ph type="title"/>
          </p:nvPr>
        </p:nvSpPr>
        <p:spPr>
          <a:xfrm>
            <a:off x="583259" y="53"/>
            <a:ext cx="9640908" cy="979838"/>
          </a:xfrm>
        </p:spPr>
        <p:txBody>
          <a:bodyPr vert="horz" lIns="91440" tIns="45720" rIns="91440" bIns="45720" rtlCol="0" anchor="b">
            <a:normAutofit fontScale="90000"/>
          </a:bodyPr>
          <a:lstStyle/>
          <a:p>
            <a:r>
              <a:rPr lang="en-US" sz="6600" kern="1200" dirty="0">
                <a:solidFill>
                  <a:schemeClr val="bg1"/>
                </a:solidFill>
                <a:latin typeface="+mj-lt"/>
                <a:ea typeface="+mj-ea"/>
                <a:cs typeface="+mj-cs"/>
              </a:rPr>
              <a:t>Background Information</a:t>
            </a:r>
            <a:r>
              <a:rPr lang="en-US" sz="6600" dirty="0">
                <a:solidFill>
                  <a:schemeClr val="bg1"/>
                </a:solidFill>
              </a:rPr>
              <a:t> pt.2</a:t>
            </a:r>
            <a:endParaRPr lang="en-US" sz="6600" kern="1200" dirty="0">
              <a:solidFill>
                <a:schemeClr val="bg1"/>
              </a:solidFill>
              <a:latin typeface="+mj-lt"/>
              <a:ea typeface="+mj-ea"/>
              <a:cs typeface="+mj-cs"/>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7533CAC-AF93-5059-0E82-47D88BF3D6C4}"/>
              </a:ext>
            </a:extLst>
          </p:cNvPr>
          <p:cNvSpPr txBox="1"/>
          <p:nvPr/>
        </p:nvSpPr>
        <p:spPr>
          <a:xfrm>
            <a:off x="857572" y="1260528"/>
            <a:ext cx="9924080" cy="3785652"/>
          </a:xfrm>
          <a:prstGeom prst="rect">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FFFF"/>
                </a:solidFill>
                <a:latin typeface="Consolas"/>
              </a:rPr>
              <a:t>General Rules:</a:t>
            </a:r>
          </a:p>
          <a:p>
            <a:pPr marL="285750" indent="-285750">
              <a:buFont typeface="Calibri"/>
              <a:buChar char="-"/>
            </a:pPr>
            <a:r>
              <a:rPr lang="en-US" sz="1600" dirty="0">
                <a:solidFill>
                  <a:srgbClr val="FFFFFF"/>
                </a:solidFill>
                <a:latin typeface="Consolas"/>
              </a:rPr>
              <a:t>If the pitcher violates the clock, a ball is assessed on the batter</a:t>
            </a:r>
          </a:p>
          <a:p>
            <a:pPr marL="285750" indent="-285750">
              <a:buFont typeface="Calibri"/>
              <a:buChar char="-"/>
            </a:pPr>
            <a:r>
              <a:rPr lang="en-US" sz="1600" dirty="0">
                <a:solidFill>
                  <a:srgbClr val="FFFFFF"/>
                </a:solidFill>
                <a:latin typeface="Consolas"/>
              </a:rPr>
              <a:t>If the batter violates the clock, a strike is assessed on them</a:t>
            </a:r>
          </a:p>
          <a:p>
            <a:pPr marL="742950" lvl="1" indent="-285750">
              <a:buFont typeface="Calibri"/>
              <a:buChar char="-"/>
            </a:pPr>
            <a:r>
              <a:rPr lang="en-US" sz="1600" dirty="0">
                <a:solidFill>
                  <a:srgbClr val="FFFFFF"/>
                </a:solidFill>
                <a:latin typeface="Consolas"/>
              </a:rPr>
              <a:t>These can result in a walk for the pitcher or a strikeout for the batter.</a:t>
            </a:r>
          </a:p>
          <a:p>
            <a:pPr marL="285750" indent="-285750">
              <a:buFont typeface="Calibri"/>
              <a:buChar char="-"/>
            </a:pPr>
            <a:r>
              <a:rPr lang="en-US" sz="1600" dirty="0">
                <a:solidFill>
                  <a:srgbClr val="FFFFFF"/>
                </a:solidFill>
                <a:latin typeface="Consolas"/>
              </a:rPr>
              <a:t>Batters are only allowed to call time once</a:t>
            </a:r>
          </a:p>
          <a:p>
            <a:pPr marL="285750" indent="-285750">
              <a:buFont typeface="Calibri"/>
              <a:buChar char="-"/>
            </a:pPr>
            <a:r>
              <a:rPr lang="en-US" sz="1600" dirty="0">
                <a:solidFill>
                  <a:srgbClr val="FFFFFF"/>
                </a:solidFill>
                <a:latin typeface="Consolas"/>
              </a:rPr>
              <a:t>Pitchers and hitters both get 30 seconds between batters.</a:t>
            </a:r>
          </a:p>
          <a:p>
            <a:r>
              <a:rPr lang="en-US" sz="1600" dirty="0">
                <a:solidFill>
                  <a:srgbClr val="FFFFFF"/>
                </a:solidFill>
                <a:latin typeface="Consolas"/>
              </a:rPr>
              <a:t>How this is already affecting the players without looking at the stats:</a:t>
            </a:r>
          </a:p>
          <a:p>
            <a:pPr marL="285750" indent="-285750">
              <a:buFont typeface="Calibri"/>
              <a:buChar char="-"/>
            </a:pPr>
            <a:r>
              <a:rPr lang="en-US" sz="1600" dirty="0">
                <a:solidFill>
                  <a:srgbClr val="FFFFFF"/>
                </a:solidFill>
                <a:latin typeface="Consolas"/>
              </a:rPr>
              <a:t>Pitchers are using this to their advantage and messing with the hitters timing</a:t>
            </a:r>
          </a:p>
          <a:p>
            <a:pPr marL="742950" lvl="1" indent="-285750">
              <a:buFont typeface="Calibri"/>
              <a:buChar char="-"/>
            </a:pPr>
            <a:r>
              <a:rPr lang="en-US" sz="1600" dirty="0">
                <a:solidFill>
                  <a:srgbClr val="FFFFFF"/>
                </a:solidFill>
                <a:latin typeface="Consolas"/>
              </a:rPr>
              <a:t>They have the okay to throw the ball as soon as the hitter engages with them (meaning makes eye contact with them or looks out at the mound)</a:t>
            </a:r>
          </a:p>
          <a:p>
            <a:pPr marL="742950" lvl="1" indent="-285750">
              <a:buFont typeface="Calibri"/>
              <a:buChar char="-"/>
            </a:pPr>
            <a:r>
              <a:rPr lang="en-US" sz="1600" dirty="0">
                <a:solidFill>
                  <a:srgbClr val="FFFFFF"/>
                </a:solidFill>
                <a:latin typeface="Consolas"/>
              </a:rPr>
              <a:t>The batter is only allowed one timeout in their at-bat (which never resets) so some pitchers have been using all 15 seconds and making the hitter antsy and get them out of their rhythm.</a:t>
            </a:r>
          </a:p>
          <a:p>
            <a:pPr marL="742950" lvl="1" indent="-285750">
              <a:buFont typeface="Calibri"/>
              <a:buChar char="-"/>
            </a:pPr>
            <a:r>
              <a:rPr lang="en-US" sz="1600" dirty="0">
                <a:solidFill>
                  <a:srgbClr val="FFFFFF"/>
                </a:solidFill>
                <a:latin typeface="Consolas"/>
              </a:rPr>
              <a:t>Or some pitchers have been mixing it up and throwing some right as the hitter engages and other times waiting all 15 or 20 seconds.</a:t>
            </a:r>
          </a:p>
        </p:txBody>
      </p:sp>
    </p:spTree>
    <p:extLst>
      <p:ext uri="{BB962C8B-B14F-4D97-AF65-F5344CB8AC3E}">
        <p14:creationId xmlns:p14="http://schemas.microsoft.com/office/powerpoint/2010/main" val="406476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F24CE31E-7A96-2757-6026-D628E32D6B78}"/>
              </a:ext>
            </a:extLst>
          </p:cNvPr>
          <p:cNvSpPr>
            <a:spLocks noGrp="1"/>
          </p:cNvSpPr>
          <p:nvPr>
            <p:ph type="title"/>
          </p:nvPr>
        </p:nvSpPr>
        <p:spPr>
          <a:xfrm>
            <a:off x="583259" y="53"/>
            <a:ext cx="8368756" cy="979838"/>
          </a:xfrm>
        </p:spPr>
        <p:txBody>
          <a:bodyPr vert="horz" lIns="91440" tIns="45720" rIns="91440" bIns="45720" rtlCol="0" anchor="b">
            <a:normAutofit fontScale="90000"/>
          </a:bodyPr>
          <a:lstStyle/>
          <a:p>
            <a:r>
              <a:rPr lang="en-US" sz="6600" dirty="0">
                <a:solidFill>
                  <a:schemeClr val="bg1"/>
                </a:solidFill>
              </a:rPr>
              <a:t>Introduction</a:t>
            </a:r>
            <a:endParaRPr lang="en-US" sz="6600" dirty="0">
              <a:solidFill>
                <a:schemeClr val="bg1"/>
              </a:solidFill>
              <a:ea typeface="Calibri Light"/>
              <a:cs typeface="Calibri Light"/>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3672037-A553-F7A6-0C83-302E013FE1D0}"/>
              </a:ext>
            </a:extLst>
          </p:cNvPr>
          <p:cNvSpPr txBox="1"/>
          <p:nvPr/>
        </p:nvSpPr>
        <p:spPr>
          <a:xfrm>
            <a:off x="1079815" y="2161814"/>
            <a:ext cx="10647334" cy="2585323"/>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The speed of games has been one of the biggest complaints about Major League Baseball. On average one MLB game took 3 hours and 4 minutes. Prior to the 2023 season, the MLB decided to shorten the time between pitches to speed up the game. This left fans and players very skeptical about how it would change the game. But one positive that fans have seen is the change in pace. Now, the average game takes about 2 hours and 38 minutes, a half an hour faster than previous years. Although, this doesn’t show you how this change has affected both the pitchers and batters. I wanted to explore how this would affect all players based on previous years' statistics versus the new pitch clock restrictions. This study uses data from baseballsavant.mlb.com for both pitchers and batters. We will then compare the data sets and conclude how the pitch clock affects players this season and many years to come.</a:t>
            </a:r>
            <a:endParaRPr lang="en-US" dirty="0">
              <a:solidFill>
                <a:schemeClr val="bg1"/>
              </a:solidFill>
              <a:ea typeface="Calibri"/>
              <a:cs typeface="Calibri"/>
            </a:endParaRPr>
          </a:p>
        </p:txBody>
      </p:sp>
    </p:spTree>
    <p:extLst>
      <p:ext uri="{BB962C8B-B14F-4D97-AF65-F5344CB8AC3E}">
        <p14:creationId xmlns:p14="http://schemas.microsoft.com/office/powerpoint/2010/main" val="109082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F24CE31E-7A96-2757-6026-D628E32D6B78}"/>
              </a:ext>
            </a:extLst>
          </p:cNvPr>
          <p:cNvSpPr>
            <a:spLocks noGrp="1"/>
          </p:cNvSpPr>
          <p:nvPr>
            <p:ph type="title"/>
          </p:nvPr>
        </p:nvSpPr>
        <p:spPr>
          <a:xfrm>
            <a:off x="583259" y="53"/>
            <a:ext cx="8368756" cy="979838"/>
          </a:xfrm>
        </p:spPr>
        <p:txBody>
          <a:bodyPr vert="horz" lIns="91440" tIns="45720" rIns="91440" bIns="45720" rtlCol="0" anchor="b">
            <a:normAutofit fontScale="90000"/>
          </a:bodyPr>
          <a:lstStyle/>
          <a:p>
            <a:r>
              <a:rPr lang="en-US" sz="6600" dirty="0">
                <a:solidFill>
                  <a:schemeClr val="bg1"/>
                </a:solidFill>
              </a:rPr>
              <a:t>Data</a:t>
            </a:r>
            <a:endParaRPr lang="en-US" sz="6600" dirty="0">
              <a:solidFill>
                <a:schemeClr val="bg1"/>
              </a:solidFill>
              <a:ea typeface="Calibri Light"/>
              <a:cs typeface="Calibri Light"/>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3672037-A553-F7A6-0C83-302E013FE1D0}"/>
              </a:ext>
            </a:extLst>
          </p:cNvPr>
          <p:cNvSpPr txBox="1"/>
          <p:nvPr/>
        </p:nvSpPr>
        <p:spPr>
          <a:xfrm>
            <a:off x="1079815" y="2161814"/>
            <a:ext cx="10647334" cy="286232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All the data I used was from baseball savant which is also called </a:t>
            </a:r>
            <a:r>
              <a:rPr lang="en-US" dirty="0" err="1">
                <a:solidFill>
                  <a:schemeClr val="bg1"/>
                </a:solidFill>
                <a:ea typeface="+mn-lt"/>
                <a:cs typeface="+mn-lt"/>
              </a:rPr>
              <a:t>statcast</a:t>
            </a:r>
            <a:r>
              <a:rPr lang="en-US" dirty="0">
                <a:solidFill>
                  <a:schemeClr val="bg1"/>
                </a:solidFill>
                <a:ea typeface="+mn-lt"/>
                <a:cs typeface="+mn-lt"/>
              </a:rPr>
              <a:t>.</a:t>
            </a:r>
          </a:p>
          <a:p>
            <a:endParaRPr lang="en-US" dirty="0">
              <a:solidFill>
                <a:schemeClr val="bg1"/>
              </a:solidFill>
              <a:ea typeface="Calibri"/>
              <a:cs typeface="Calibri"/>
            </a:endParaRPr>
          </a:p>
          <a:p>
            <a:r>
              <a:rPr lang="en-US">
                <a:solidFill>
                  <a:schemeClr val="bg1"/>
                </a:solidFill>
                <a:ea typeface="Calibri"/>
                <a:cs typeface="Calibri"/>
              </a:rPr>
              <a:t>I used 4 data sets overall.</a:t>
            </a:r>
          </a:p>
          <a:p>
            <a:pPr marL="285750" indent="-285750">
              <a:buFont typeface="Calibri"/>
              <a:buChar char="-"/>
            </a:pPr>
            <a:r>
              <a:rPr lang="en-US" dirty="0">
                <a:solidFill>
                  <a:schemeClr val="bg1"/>
                </a:solidFill>
                <a:ea typeface="Calibri"/>
                <a:cs typeface="Calibri"/>
              </a:rPr>
              <a:t>One for 2022 pitch tempo</a:t>
            </a:r>
          </a:p>
          <a:p>
            <a:pPr marL="285750" indent="-285750">
              <a:buFont typeface="Calibri"/>
              <a:buChar char="-"/>
            </a:pPr>
            <a:r>
              <a:rPr lang="en-US" dirty="0">
                <a:solidFill>
                  <a:schemeClr val="bg1"/>
                </a:solidFill>
                <a:ea typeface="Calibri"/>
                <a:cs typeface="Calibri"/>
              </a:rPr>
              <a:t>One for 2023 pitch tempo</a:t>
            </a:r>
          </a:p>
          <a:p>
            <a:pPr marL="285750" indent="-285750">
              <a:buFont typeface="Calibri"/>
              <a:buChar char="-"/>
            </a:pPr>
            <a:r>
              <a:rPr lang="en-US" dirty="0">
                <a:solidFill>
                  <a:schemeClr val="bg1"/>
                </a:solidFill>
                <a:ea typeface="Calibri"/>
                <a:cs typeface="Calibri"/>
              </a:rPr>
              <a:t>Another for 2022 era and batting average</a:t>
            </a:r>
          </a:p>
          <a:p>
            <a:pPr marL="285750" indent="-285750">
              <a:buFont typeface="Calibri"/>
              <a:buChar char="-"/>
            </a:pPr>
            <a:r>
              <a:rPr lang="en-US" dirty="0">
                <a:solidFill>
                  <a:schemeClr val="bg1"/>
                </a:solidFill>
                <a:ea typeface="Calibri"/>
                <a:cs typeface="Calibri"/>
              </a:rPr>
              <a:t>And lastly one for 2023 era and batting average</a:t>
            </a:r>
          </a:p>
          <a:p>
            <a:pPr marL="285750" indent="-285750">
              <a:buFont typeface="Calibri"/>
              <a:buChar char="-"/>
            </a:pPr>
            <a:endParaRPr lang="en-US" dirty="0">
              <a:solidFill>
                <a:schemeClr val="bg1"/>
              </a:solidFill>
              <a:ea typeface="Calibri"/>
              <a:cs typeface="Calibri"/>
            </a:endParaRPr>
          </a:p>
          <a:p>
            <a:r>
              <a:rPr lang="en-US">
                <a:solidFill>
                  <a:schemeClr val="bg1"/>
                </a:solidFill>
                <a:ea typeface="Calibri"/>
                <a:cs typeface="Calibri"/>
              </a:rPr>
              <a:t>I had to use the current stats for 2023 because this was the first year with the pitch clock </a:t>
            </a:r>
          </a:p>
          <a:p>
            <a:endParaRPr lang="en-US" dirty="0">
              <a:solidFill>
                <a:schemeClr val="bg1"/>
              </a:solidFill>
              <a:ea typeface="Calibri"/>
              <a:cs typeface="Calibri"/>
            </a:endParaRPr>
          </a:p>
        </p:txBody>
      </p:sp>
    </p:spTree>
    <p:extLst>
      <p:ext uri="{BB962C8B-B14F-4D97-AF65-F5344CB8AC3E}">
        <p14:creationId xmlns:p14="http://schemas.microsoft.com/office/powerpoint/2010/main" val="75978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BF45B5FF-B198-968E-8606-27E96FBEB805}"/>
              </a:ext>
            </a:extLst>
          </p:cNvPr>
          <p:cNvSpPr>
            <a:spLocks noGrp="1"/>
          </p:cNvSpPr>
          <p:nvPr>
            <p:ph type="title"/>
          </p:nvPr>
        </p:nvSpPr>
        <p:spPr>
          <a:xfrm>
            <a:off x="583259" y="54"/>
            <a:ext cx="8762672" cy="1005668"/>
          </a:xfrm>
        </p:spPr>
        <p:txBody>
          <a:bodyPr vert="horz" lIns="91440" tIns="45720" rIns="91440" bIns="45720" rtlCol="0" anchor="b">
            <a:normAutofit/>
          </a:bodyPr>
          <a:lstStyle/>
          <a:p>
            <a:r>
              <a:rPr lang="en-US" sz="6600" kern="1200" dirty="0">
                <a:solidFill>
                  <a:schemeClr val="bg1"/>
                </a:solidFill>
                <a:latin typeface="+mj-lt"/>
                <a:ea typeface="+mj-ea"/>
                <a:cs typeface="+mj-cs"/>
              </a:rPr>
              <a:t>Test 1: t-test</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4643855-5616-9B99-BC6E-11AC87F3C8DA}"/>
              </a:ext>
            </a:extLst>
          </p:cNvPr>
          <p:cNvSpPr txBox="1"/>
          <p:nvPr/>
        </p:nvSpPr>
        <p:spPr>
          <a:xfrm>
            <a:off x="1012555" y="1436176"/>
            <a:ext cx="1062796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ea typeface="+mn-lt"/>
                <a:cs typeface="+mn-lt"/>
              </a:rPr>
              <a:t>µ1= 2022 pitch tempo</a:t>
            </a:r>
          </a:p>
          <a:p>
            <a:r>
              <a:rPr lang="en-US" sz="1600" dirty="0">
                <a:solidFill>
                  <a:schemeClr val="bg1"/>
                </a:solidFill>
                <a:ea typeface="+mn-lt"/>
                <a:cs typeface="+mn-lt"/>
              </a:rPr>
              <a:t>µ2= 2023 pitch tempo</a:t>
            </a:r>
            <a:endParaRPr lang="en-US" dirty="0">
              <a:solidFill>
                <a:schemeClr val="bg1"/>
              </a:solidFill>
              <a:ea typeface="+mn-lt"/>
              <a:cs typeface="+mn-lt"/>
            </a:endParaRPr>
          </a:p>
        </p:txBody>
      </p:sp>
      <p:sp>
        <p:nvSpPr>
          <p:cNvPr id="3" name="TextBox 2">
            <a:extLst>
              <a:ext uri="{FF2B5EF4-FFF2-40B4-BE49-F238E27FC236}">
                <a16:creationId xmlns:a16="http://schemas.microsoft.com/office/drawing/2014/main" id="{042EF378-47D4-4534-188E-119BA96363EA}"/>
              </a:ext>
            </a:extLst>
          </p:cNvPr>
          <p:cNvSpPr txBox="1"/>
          <p:nvPr/>
        </p:nvSpPr>
        <p:spPr>
          <a:xfrm>
            <a:off x="3341078" y="1995269"/>
            <a:ext cx="5503984" cy="286232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chemeClr val="bg1"/>
                </a:solidFill>
                <a:ea typeface="Calibri"/>
                <a:cs typeface="Calibri"/>
              </a:rPr>
              <a:t>Hypotheses:</a:t>
            </a:r>
          </a:p>
          <a:p>
            <a:r>
              <a:rPr lang="en-US" sz="6000" dirty="0">
                <a:solidFill>
                  <a:schemeClr val="bg1"/>
                </a:solidFill>
                <a:ea typeface="Calibri"/>
                <a:cs typeface="Calibri"/>
              </a:rPr>
              <a:t>Ho: µ1=µ2</a:t>
            </a:r>
          </a:p>
          <a:p>
            <a:r>
              <a:rPr lang="en-US" sz="6000" dirty="0">
                <a:solidFill>
                  <a:schemeClr val="bg1"/>
                </a:solidFill>
                <a:ea typeface="Calibri"/>
                <a:cs typeface="Calibri"/>
              </a:rPr>
              <a:t>Ha: </a:t>
            </a:r>
            <a:r>
              <a:rPr lang="en-US" sz="6000" dirty="0">
                <a:solidFill>
                  <a:schemeClr val="bg1"/>
                </a:solidFill>
                <a:ea typeface="+mn-lt"/>
                <a:cs typeface="+mn-lt"/>
              </a:rPr>
              <a:t>µ1&gt;µ2</a:t>
            </a:r>
          </a:p>
        </p:txBody>
      </p:sp>
    </p:spTree>
    <p:extLst>
      <p:ext uri="{BB962C8B-B14F-4D97-AF65-F5344CB8AC3E}">
        <p14:creationId xmlns:p14="http://schemas.microsoft.com/office/powerpoint/2010/main" val="82121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BF45B5FF-B198-968E-8606-27E96FBEB805}"/>
              </a:ext>
            </a:extLst>
          </p:cNvPr>
          <p:cNvSpPr>
            <a:spLocks noGrp="1"/>
          </p:cNvSpPr>
          <p:nvPr>
            <p:ph type="title"/>
          </p:nvPr>
        </p:nvSpPr>
        <p:spPr>
          <a:xfrm>
            <a:off x="583259" y="54"/>
            <a:ext cx="8762672" cy="1005668"/>
          </a:xfrm>
        </p:spPr>
        <p:txBody>
          <a:bodyPr vert="horz" lIns="91440" tIns="45720" rIns="91440" bIns="45720" rtlCol="0" anchor="b">
            <a:normAutofit/>
          </a:bodyPr>
          <a:lstStyle/>
          <a:p>
            <a:r>
              <a:rPr lang="en-US" sz="6600" kern="1200" dirty="0">
                <a:solidFill>
                  <a:schemeClr val="bg1"/>
                </a:solidFill>
                <a:latin typeface="+mj-lt"/>
                <a:ea typeface="+mj-ea"/>
                <a:cs typeface="+mj-cs"/>
              </a:rPr>
              <a:t>Test 1: t-test</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3" descr="Text&#10;&#10;Description automatically generated">
            <a:extLst>
              <a:ext uri="{FF2B5EF4-FFF2-40B4-BE49-F238E27FC236}">
                <a16:creationId xmlns:a16="http://schemas.microsoft.com/office/drawing/2014/main" id="{E7BC1126-7E94-686E-6A07-0BE7FC662874}"/>
              </a:ext>
            </a:extLst>
          </p:cNvPr>
          <p:cNvPicPr>
            <a:picLocks noChangeAspect="1"/>
          </p:cNvPicPr>
          <p:nvPr/>
        </p:nvPicPr>
        <p:blipFill>
          <a:blip r:embed="rId2"/>
          <a:stretch>
            <a:fillRect/>
          </a:stretch>
        </p:blipFill>
        <p:spPr>
          <a:xfrm>
            <a:off x="708153" y="940261"/>
            <a:ext cx="7528301" cy="2491293"/>
          </a:xfrm>
          <a:prstGeom prst="rect">
            <a:avLst/>
          </a:prstGeom>
        </p:spPr>
      </p:pic>
      <p:sp>
        <p:nvSpPr>
          <p:cNvPr id="4" name="TextBox 3">
            <a:extLst>
              <a:ext uri="{FF2B5EF4-FFF2-40B4-BE49-F238E27FC236}">
                <a16:creationId xmlns:a16="http://schemas.microsoft.com/office/drawing/2014/main" id="{32C2B02A-9F21-1876-319F-F6D7EAA116CD}"/>
              </a:ext>
            </a:extLst>
          </p:cNvPr>
          <p:cNvSpPr txBox="1"/>
          <p:nvPr/>
        </p:nvSpPr>
        <p:spPr>
          <a:xfrm>
            <a:off x="705728" y="3538024"/>
            <a:ext cx="7930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Calibri"/>
                <a:cs typeface="Calibri"/>
              </a:rPr>
              <a:t>95% Confidence interval:</a:t>
            </a:r>
          </a:p>
          <a:p>
            <a:r>
              <a:rPr lang="en-US" dirty="0">
                <a:solidFill>
                  <a:schemeClr val="bg1"/>
                </a:solidFill>
                <a:ea typeface="Calibri"/>
                <a:cs typeface="Calibri"/>
              </a:rPr>
              <a:t>(3.020210,3.560123)</a:t>
            </a:r>
          </a:p>
        </p:txBody>
      </p:sp>
      <p:sp>
        <p:nvSpPr>
          <p:cNvPr id="6" name="TextBox 5">
            <a:extLst>
              <a:ext uri="{FF2B5EF4-FFF2-40B4-BE49-F238E27FC236}">
                <a16:creationId xmlns:a16="http://schemas.microsoft.com/office/drawing/2014/main" id="{B3B56A2F-356A-7611-DA7D-A9F3522CA60C}"/>
              </a:ext>
            </a:extLst>
          </p:cNvPr>
          <p:cNvSpPr txBox="1"/>
          <p:nvPr/>
        </p:nvSpPr>
        <p:spPr>
          <a:xfrm>
            <a:off x="834683" y="4454769"/>
            <a:ext cx="10398369" cy="36933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ea typeface="Calibri"/>
                <a:cs typeface="Calibri"/>
              </a:rPr>
              <a:t>Testing the difference between the average seconds between pitches from 2022 and 2023</a:t>
            </a:r>
          </a:p>
        </p:txBody>
      </p:sp>
    </p:spTree>
    <p:extLst>
      <p:ext uri="{BB962C8B-B14F-4D97-AF65-F5344CB8AC3E}">
        <p14:creationId xmlns:p14="http://schemas.microsoft.com/office/powerpoint/2010/main" val="209999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5B5FF-B198-968E-8606-27E96FBEB80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Graph</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79E06EEE-CD99-DFDB-7D5A-D52C0EC00082}"/>
                  </a:ext>
                  <a:ext uri="{147F2762-F138-4A5C-976F-8EAC2B608ADB}">
                    <a16:predDERef xmlns:a16="http://schemas.microsoft.com/office/drawing/2014/main" pred="{42C97260-B813-2337-40AA-2E50E989F4E7}"/>
                  </a:ext>
                </a:extLst>
              </p:cNvPr>
              <p:cNvGraphicFramePr/>
              <p:nvPr>
                <p:extLst>
                  <p:ext uri="{D42A27DB-BD31-4B8C-83A1-F6EECF244321}">
                    <p14:modId xmlns:p14="http://schemas.microsoft.com/office/powerpoint/2010/main" val="3515367301"/>
                  </p:ext>
                </p:extLst>
              </p:nvPr>
            </p:nvGraphicFramePr>
            <p:xfrm>
              <a:off x="643467" y="1675227"/>
              <a:ext cx="10905066" cy="439419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79E06EEE-CD99-DFDB-7D5A-D52C0EC00082}"/>
                  </a:ext>
                  <a:ext uri="{147F2762-F138-4A5C-976F-8EAC2B608ADB}">
                    <a16:predDERef xmlns:a16="http://schemas.microsoft.com/office/drawing/2014/main" pred="{42C97260-B813-2337-40AA-2E50E989F4E7}"/>
                  </a:ext>
                </a:extLst>
              </p:cNvPr>
              <p:cNvPicPr>
                <a:picLocks noGrp="1" noRot="1" noChangeAspect="1" noMove="1" noResize="1" noEditPoints="1" noAdjustHandles="1" noChangeArrowheads="1" noChangeShapeType="1"/>
              </p:cNvPicPr>
              <p:nvPr/>
            </p:nvPicPr>
            <p:blipFill>
              <a:blip r:embed="rId3"/>
              <a:stretch>
                <a:fillRect/>
              </a:stretch>
            </p:blipFill>
            <p:spPr>
              <a:xfrm>
                <a:off x="643467" y="1675227"/>
                <a:ext cx="10905066" cy="4394199"/>
              </a:xfrm>
              <a:prstGeom prst="rect">
                <a:avLst/>
              </a:prstGeom>
            </p:spPr>
          </p:pic>
        </mc:Fallback>
      </mc:AlternateContent>
    </p:spTree>
    <p:extLst>
      <p:ext uri="{BB962C8B-B14F-4D97-AF65-F5344CB8AC3E}">
        <p14:creationId xmlns:p14="http://schemas.microsoft.com/office/powerpoint/2010/main" val="3227515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Final Project</vt:lpstr>
      <vt:lpstr>Research Question</vt:lpstr>
      <vt:lpstr>Background Information</vt:lpstr>
      <vt:lpstr>Background Information pt.2</vt:lpstr>
      <vt:lpstr>Introduction</vt:lpstr>
      <vt:lpstr>Data</vt:lpstr>
      <vt:lpstr>Test 1: t-test</vt:lpstr>
      <vt:lpstr>Test 1: t-test</vt:lpstr>
      <vt:lpstr>Graph</vt:lpstr>
      <vt:lpstr>Test 1 Conclusion</vt:lpstr>
      <vt:lpstr>Test 2: t-test</vt:lpstr>
      <vt:lpstr>Test 2 </vt:lpstr>
      <vt:lpstr>Test 2 </vt:lpstr>
      <vt:lpstr>Test 2 Conclusion</vt:lpstr>
      <vt:lpstr>Test 3: t-test</vt:lpstr>
      <vt:lpstr>Test 3</vt:lpstr>
      <vt:lpstr>Test 3</vt:lpstr>
      <vt:lpstr>Test 3 Conclusion</vt:lpstr>
      <vt:lpstr>Final Conclusion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640</cp:revision>
  <dcterms:created xsi:type="dcterms:W3CDTF">2023-05-01T17:31:44Z</dcterms:created>
  <dcterms:modified xsi:type="dcterms:W3CDTF">2023-05-08T16:58:25Z</dcterms:modified>
</cp:coreProperties>
</file>