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EB Garamond Medium" panose="00000600000000000000" pitchFamily="2" charset="0"/>
      <p:regular r:id="rId12"/>
      <p:bold r:id="rId13"/>
      <p:italic r:id="rId14"/>
      <p:boldItalic r:id="rId15"/>
    </p:embeddedFont>
    <p:embeddedFont>
      <p:font typeface="Economica" panose="020B0604020202020204" charset="0"/>
      <p:regular r:id="rId16"/>
      <p:bold r:id="rId17"/>
      <p:italic r:id="rId18"/>
      <p:boldItalic r:id="rId19"/>
    </p:embeddedFont>
    <p:embeddedFont>
      <p:font typeface="Oswald" panose="00000500000000000000"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a89180d2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a89180d2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1a89180d2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1a89180d2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1b94e37b5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1b94e37b5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1a89180d2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1a89180d2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1a89180d24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1a89180d24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b94e37b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1b94e37b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b94e37b5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1b94e37b5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a89180d2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a89180d2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mason-womble.shinyapps.io/DataVis_FinalProjec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sz="4200">
                <a:latin typeface="Oswald"/>
                <a:ea typeface="Oswald"/>
                <a:cs typeface="Oswald"/>
                <a:sym typeface="Oswald"/>
              </a:rPr>
              <a:t>Market Prices, Volatility and the U.S. Presidential Election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770"/>
              <a:buFont typeface="Arial"/>
              <a:buNone/>
            </a:pPr>
            <a:r>
              <a:rPr lang="en" sz="1570">
                <a:solidFill>
                  <a:schemeClr val="dk1"/>
                </a:solidFill>
                <a:latin typeface="EB Garamond Medium"/>
                <a:ea typeface="EB Garamond Medium"/>
                <a:cs typeface="EB Garamond Medium"/>
                <a:sym typeface="EB Garamond Medium"/>
              </a:rPr>
              <a:t>Mason Womble, Kendall Goodland, Vincent Tellez, Rahul Thakar, CFA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6190"/>
              <a:buFont typeface="Arial"/>
              <a:buNone/>
            </a:pPr>
            <a:r>
              <a:rPr lang="en" sz="4200">
                <a:latin typeface="Oswald"/>
                <a:ea typeface="Oswald"/>
                <a:cs typeface="Oswald"/>
                <a:sym typeface="Oswald"/>
              </a:rPr>
              <a:t>Research Question and Hypotheses</a:t>
            </a:r>
            <a:endParaRPr>
              <a:latin typeface="Oswald"/>
              <a:ea typeface="Oswald"/>
              <a:cs typeface="Oswald"/>
              <a:sym typeface="Oswald"/>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solidFill>
                  <a:schemeClr val="dk1"/>
                </a:solidFill>
                <a:latin typeface="Oswald"/>
                <a:ea typeface="Oswald"/>
                <a:cs typeface="Oswald"/>
                <a:sym typeface="Oswald"/>
              </a:rPr>
              <a:t>“How are the specified sectors of the U.S. economy affected by presidential elections, and how does party affiliation of the winning candidate impact these sectors?”</a:t>
            </a:r>
            <a:endParaRPr>
              <a:solidFill>
                <a:schemeClr val="dk1"/>
              </a:solidFill>
              <a:latin typeface="Oswald"/>
              <a:ea typeface="Oswald"/>
              <a:cs typeface="Oswald"/>
              <a:sym typeface="Oswald"/>
            </a:endParaRPr>
          </a:p>
          <a:p>
            <a:pPr marL="0" lvl="0" indent="0" algn="l" rtl="0">
              <a:spcBef>
                <a:spcPts val="1200"/>
              </a:spcBef>
              <a:spcAft>
                <a:spcPts val="0"/>
              </a:spcAft>
              <a:buClr>
                <a:schemeClr val="dk1"/>
              </a:buClr>
              <a:buSzPts val="1100"/>
              <a:buFont typeface="Arial"/>
              <a:buNone/>
            </a:pPr>
            <a:r>
              <a:rPr lang="en" b="1">
                <a:solidFill>
                  <a:schemeClr val="dk1"/>
                </a:solidFill>
                <a:latin typeface="Oswald"/>
                <a:ea typeface="Oswald"/>
                <a:cs typeface="Oswald"/>
                <a:sym typeface="Oswald"/>
              </a:rPr>
              <a:t>Hypotheses</a:t>
            </a:r>
            <a:endParaRPr b="1">
              <a:solidFill>
                <a:schemeClr val="dk1"/>
              </a:solidFill>
              <a:latin typeface="Oswald"/>
              <a:ea typeface="Oswald"/>
              <a:cs typeface="Oswald"/>
              <a:sym typeface="Oswald"/>
            </a:endParaRPr>
          </a:p>
          <a:p>
            <a:pPr marL="0" lvl="0" indent="0" algn="l" rtl="0">
              <a:spcBef>
                <a:spcPts val="1200"/>
              </a:spcBef>
              <a:spcAft>
                <a:spcPts val="0"/>
              </a:spcAft>
              <a:buClr>
                <a:schemeClr val="dk1"/>
              </a:buClr>
              <a:buSzPts val="1100"/>
              <a:buFont typeface="Arial"/>
              <a:buNone/>
            </a:pPr>
            <a:r>
              <a:rPr lang="en" i="1">
                <a:solidFill>
                  <a:schemeClr val="dk1"/>
                </a:solidFill>
                <a:latin typeface="Oswald"/>
                <a:ea typeface="Oswald"/>
                <a:cs typeface="Oswald"/>
                <a:sym typeface="Oswald"/>
              </a:rPr>
              <a:t>H1: Proximity to the U.S. presidential election will increase sector volatility.</a:t>
            </a:r>
            <a:endParaRPr i="1">
              <a:solidFill>
                <a:schemeClr val="dk1"/>
              </a:solidFill>
              <a:latin typeface="Oswald"/>
              <a:ea typeface="Oswald"/>
              <a:cs typeface="Oswald"/>
              <a:sym typeface="Oswald"/>
            </a:endParaRPr>
          </a:p>
          <a:p>
            <a:pPr marL="0" lvl="0" indent="0" algn="l" rtl="0">
              <a:spcBef>
                <a:spcPts val="1200"/>
              </a:spcBef>
              <a:spcAft>
                <a:spcPts val="0"/>
              </a:spcAft>
              <a:buClr>
                <a:schemeClr val="dk1"/>
              </a:buClr>
              <a:buSzPts val="1100"/>
              <a:buFont typeface="Arial"/>
              <a:buNone/>
            </a:pPr>
            <a:r>
              <a:rPr lang="en" i="1">
                <a:solidFill>
                  <a:schemeClr val="dk1"/>
                </a:solidFill>
                <a:latin typeface="Oswald"/>
                <a:ea typeface="Oswald"/>
                <a:cs typeface="Oswald"/>
                <a:sym typeface="Oswald"/>
              </a:rPr>
              <a:t>H2: Tech and Healthcare sectors will perform better if a Democratic president comes to power.</a:t>
            </a:r>
            <a:endParaRPr i="1">
              <a:solidFill>
                <a:schemeClr val="dk1"/>
              </a:solidFill>
              <a:latin typeface="Oswald"/>
              <a:ea typeface="Oswald"/>
              <a:cs typeface="Oswald"/>
              <a:sym typeface="Oswald"/>
            </a:endParaRPr>
          </a:p>
          <a:p>
            <a:pPr marL="0" lvl="0" indent="0" algn="l" rtl="0">
              <a:spcBef>
                <a:spcPts val="1200"/>
              </a:spcBef>
              <a:spcAft>
                <a:spcPts val="0"/>
              </a:spcAft>
              <a:buClr>
                <a:schemeClr val="dk1"/>
              </a:buClr>
              <a:buSzPts val="1100"/>
              <a:buFont typeface="Arial"/>
              <a:buNone/>
            </a:pPr>
            <a:r>
              <a:rPr lang="en" i="1">
                <a:solidFill>
                  <a:schemeClr val="dk1"/>
                </a:solidFill>
                <a:latin typeface="Oswald"/>
                <a:ea typeface="Oswald"/>
                <a:cs typeface="Oswald"/>
                <a:sym typeface="Oswald"/>
              </a:rPr>
              <a:t>H3: Finance, Defense &amp; Aerospace, and Industrials sectors will perform better if a Republican president comes to power.</a:t>
            </a:r>
            <a:endParaRPr i="1">
              <a:solidFill>
                <a:schemeClr val="dk1"/>
              </a:solidFill>
              <a:latin typeface="Oswald"/>
              <a:ea typeface="Oswald"/>
              <a:cs typeface="Oswald"/>
              <a:sym typeface="Oswald"/>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Uniqueness</a:t>
            </a:r>
            <a:endParaRPr>
              <a:latin typeface="Oswald"/>
              <a:ea typeface="Oswald"/>
              <a:cs typeface="Oswald"/>
              <a:sym typeface="Oswald"/>
            </a:endParaRPr>
          </a:p>
        </p:txBody>
      </p:sp>
      <p:sp>
        <p:nvSpPr>
          <p:cNvPr id="67" name="Google Shape;67;p15"/>
          <p:cNvSpPr txBox="1">
            <a:spLocks noGrp="1"/>
          </p:cNvSpPr>
          <p:nvPr>
            <p:ph type="body" idx="1"/>
          </p:nvPr>
        </p:nvSpPr>
        <p:spPr>
          <a:xfrm>
            <a:off x="311700" y="1152475"/>
            <a:ext cx="8520600" cy="3705900"/>
          </a:xfrm>
          <a:prstGeom prst="rect">
            <a:avLst/>
          </a:prstGeom>
        </p:spPr>
        <p:txBody>
          <a:bodyPr spcFirstLastPara="1" wrap="square" lIns="91425" tIns="91425" rIns="91425" bIns="91425" anchor="t" anchorCtr="0">
            <a:normAutofit/>
          </a:bodyPr>
          <a:lstStyle/>
          <a:p>
            <a:pPr marL="457200" marR="0" lvl="0" indent="-342900" algn="l" rtl="0">
              <a:lnSpc>
                <a:spcPct val="200000"/>
              </a:lnSpc>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Focus on specific sector prices and not just market data</a:t>
            </a:r>
            <a:endParaRPr>
              <a:solidFill>
                <a:schemeClr val="dk1"/>
              </a:solidFill>
              <a:latin typeface="Oswald"/>
              <a:ea typeface="Oswald"/>
              <a:cs typeface="Oswald"/>
              <a:sym typeface="Oswald"/>
            </a:endParaRPr>
          </a:p>
          <a:p>
            <a:pPr marL="457200" marR="0" lvl="0" indent="-342900" algn="l" rtl="0">
              <a:lnSpc>
                <a:spcPct val="200000"/>
              </a:lnSpc>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Taking volatility into consideration (VIX)</a:t>
            </a:r>
            <a:endParaRPr>
              <a:solidFill>
                <a:schemeClr val="dk1"/>
              </a:solidFill>
              <a:latin typeface="Oswald"/>
              <a:ea typeface="Oswald"/>
              <a:cs typeface="Oswald"/>
              <a:sym typeface="Oswald"/>
            </a:endParaRPr>
          </a:p>
          <a:p>
            <a:pPr marL="457200" marR="0" lvl="0" indent="-342900" algn="l" rtl="0">
              <a:lnSpc>
                <a:spcPct val="200000"/>
              </a:lnSpc>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A new time series panel data set</a:t>
            </a:r>
            <a:endParaRPr>
              <a:solidFill>
                <a:schemeClr val="dk1"/>
              </a:solidFill>
              <a:latin typeface="Oswald"/>
              <a:ea typeface="Oswald"/>
              <a:cs typeface="Oswald"/>
              <a:sym typeface="Oswald"/>
            </a:endParaRPr>
          </a:p>
          <a:p>
            <a:pPr marL="457200" marR="0" lvl="0" indent="-342900" algn="l" rtl="0">
              <a:lnSpc>
                <a:spcPct val="200000"/>
              </a:lnSpc>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Short term and long term approach</a:t>
            </a:r>
            <a:endParaRPr>
              <a:solidFill>
                <a:schemeClr val="dk1"/>
              </a:solidFill>
              <a:latin typeface="Oswald"/>
              <a:ea typeface="Oswald"/>
              <a:cs typeface="Oswald"/>
              <a:sym typeface="Oswald"/>
            </a:endParaRPr>
          </a:p>
          <a:p>
            <a:pPr marL="457200" marR="0" lvl="0" indent="-342900" algn="l" rtl="0">
              <a:lnSpc>
                <a:spcPct val="200000"/>
              </a:lnSpc>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Short term: Heat maps and Time Series for Traders</a:t>
            </a:r>
            <a:endParaRPr>
              <a:solidFill>
                <a:schemeClr val="dk1"/>
              </a:solidFill>
              <a:latin typeface="Oswald"/>
              <a:ea typeface="Oswald"/>
              <a:cs typeface="Oswald"/>
              <a:sym typeface="Oswald"/>
            </a:endParaRPr>
          </a:p>
          <a:p>
            <a:pPr marL="457200" marR="0" lvl="0" indent="-342900" algn="l" rtl="0">
              <a:lnSpc>
                <a:spcPct val="200000"/>
              </a:lnSpc>
              <a:spcBef>
                <a:spcPts val="0"/>
              </a:spcBef>
              <a:spcAft>
                <a:spcPts val="0"/>
              </a:spcAft>
              <a:buClr>
                <a:schemeClr val="dk1"/>
              </a:buClr>
              <a:buSzPts val="1800"/>
              <a:buFont typeface="Oswald"/>
              <a:buChar char="●"/>
            </a:pPr>
            <a:r>
              <a:rPr lang="en">
                <a:solidFill>
                  <a:schemeClr val="dk1"/>
                </a:solidFill>
                <a:latin typeface="Oswald"/>
                <a:ea typeface="Oswald"/>
                <a:cs typeface="Oswald"/>
                <a:sym typeface="Oswald"/>
              </a:rPr>
              <a:t>Long Term: Bar Graph and Efficient Frontier for Portfolio managers</a:t>
            </a:r>
            <a:endParaRPr>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Data</a:t>
            </a:r>
            <a:endParaRPr>
              <a:latin typeface="Oswald"/>
              <a:ea typeface="Oswald"/>
              <a:cs typeface="Oswald"/>
              <a:sym typeface="Oswald"/>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Oswald"/>
                <a:ea typeface="Oswald"/>
                <a:cs typeface="Oswald"/>
                <a:sym typeface="Oswald"/>
              </a:rPr>
              <a:t>Sources: </a:t>
            </a:r>
            <a:r>
              <a:rPr lang="en">
                <a:latin typeface="Oswald"/>
                <a:ea typeface="Oswald"/>
                <a:cs typeface="Oswald"/>
                <a:sym typeface="Oswald"/>
              </a:rPr>
              <a:t>London Stock Exchange (LSEG) Database and Federal Reserve Economic Data (FRED)</a:t>
            </a:r>
            <a:endParaRPr>
              <a:latin typeface="Oswald"/>
              <a:ea typeface="Oswald"/>
              <a:cs typeface="Oswald"/>
              <a:sym typeface="Oswald"/>
            </a:endParaRPr>
          </a:p>
          <a:p>
            <a:pPr marL="0" lvl="0" indent="0" algn="l" rtl="0">
              <a:spcBef>
                <a:spcPts val="1200"/>
              </a:spcBef>
              <a:spcAft>
                <a:spcPts val="0"/>
              </a:spcAft>
              <a:buNone/>
            </a:pPr>
            <a:r>
              <a:rPr lang="en" b="1">
                <a:latin typeface="Oswald"/>
                <a:ea typeface="Oswald"/>
                <a:cs typeface="Oswald"/>
                <a:sym typeface="Oswald"/>
              </a:rPr>
              <a:t>Type:</a:t>
            </a:r>
            <a:r>
              <a:rPr lang="en">
                <a:latin typeface="Oswald"/>
                <a:ea typeface="Oswald"/>
                <a:cs typeface="Oswald"/>
                <a:sym typeface="Oswald"/>
              </a:rPr>
              <a:t> Panel Data - Stock market prices and economic measures over time</a:t>
            </a:r>
            <a:endParaRPr>
              <a:latin typeface="Oswald"/>
              <a:ea typeface="Oswald"/>
              <a:cs typeface="Oswald"/>
              <a:sym typeface="Oswald"/>
            </a:endParaRPr>
          </a:p>
          <a:p>
            <a:pPr marL="0" lvl="0" indent="0" algn="l" rtl="0">
              <a:spcBef>
                <a:spcPts val="1200"/>
              </a:spcBef>
              <a:spcAft>
                <a:spcPts val="1200"/>
              </a:spcAft>
              <a:buNone/>
            </a:pPr>
            <a:r>
              <a:rPr lang="en" b="1">
                <a:latin typeface="Oswald"/>
                <a:ea typeface="Oswald"/>
                <a:cs typeface="Oswald"/>
                <a:sym typeface="Oswald"/>
              </a:rPr>
              <a:t>Timeframe: </a:t>
            </a:r>
            <a:r>
              <a:rPr lang="en">
                <a:latin typeface="Oswald"/>
                <a:ea typeface="Oswald"/>
                <a:cs typeface="Oswald"/>
                <a:sym typeface="Oswald"/>
              </a:rPr>
              <a:t>January 1st, 2011 - September 30th, 2024</a:t>
            </a:r>
            <a:endParaRPr>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The Application</a:t>
            </a:r>
            <a:endParaRPr>
              <a:latin typeface="Oswald"/>
              <a:ea typeface="Oswald"/>
              <a:cs typeface="Oswald"/>
              <a:sym typeface="Oswald"/>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u="sng">
                <a:solidFill>
                  <a:schemeClr val="hlink"/>
                </a:solidFill>
                <a:hlinkClick r:id="rId3"/>
              </a:rPr>
              <a:t>Our App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Conclusions-Hypothesis 1</a:t>
            </a:r>
            <a:endParaRPr>
              <a:latin typeface="Oswald"/>
              <a:ea typeface="Oswald"/>
              <a:cs typeface="Oswald"/>
              <a:sym typeface="Oswald"/>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2993" algn="l" rtl="0">
              <a:spcBef>
                <a:spcPts val="0"/>
              </a:spcBef>
              <a:spcAft>
                <a:spcPts val="0"/>
              </a:spcAft>
              <a:buClr>
                <a:schemeClr val="dk1"/>
              </a:buClr>
              <a:buSzPts val="1329"/>
              <a:buFont typeface="Oswald"/>
              <a:buChar char="●"/>
            </a:pPr>
            <a:r>
              <a:rPr lang="en" i="1">
                <a:solidFill>
                  <a:schemeClr val="dk1"/>
                </a:solidFill>
                <a:latin typeface="Oswald"/>
                <a:ea typeface="Oswald"/>
                <a:cs typeface="Oswald"/>
                <a:sym typeface="Oswald"/>
              </a:rPr>
              <a:t>H1: Proximity to the U.S. presidential election will increase sector volatility</a:t>
            </a:r>
            <a:endParaRPr i="1">
              <a:solidFill>
                <a:schemeClr val="dk1"/>
              </a:solidFill>
              <a:latin typeface="Oswald"/>
              <a:ea typeface="Oswald"/>
              <a:cs typeface="Oswald"/>
              <a:sym typeface="Oswald"/>
            </a:endParaRPr>
          </a:p>
          <a:p>
            <a:pPr marL="914400" lvl="1" indent="-312993" algn="l" rtl="0">
              <a:spcBef>
                <a:spcPts val="0"/>
              </a:spcBef>
              <a:spcAft>
                <a:spcPts val="0"/>
              </a:spcAft>
              <a:buClr>
                <a:schemeClr val="dk1"/>
              </a:buClr>
              <a:buSzPts val="1329"/>
              <a:buFont typeface="Oswald"/>
              <a:buChar char="○"/>
            </a:pPr>
            <a:r>
              <a:rPr lang="en" sz="1300" i="1">
                <a:solidFill>
                  <a:schemeClr val="dk1"/>
                </a:solidFill>
                <a:latin typeface="Oswald"/>
                <a:ea typeface="Oswald"/>
                <a:cs typeface="Oswald"/>
                <a:sym typeface="Oswald"/>
              </a:rPr>
              <a:t> </a:t>
            </a:r>
            <a:r>
              <a:rPr lang="en" sz="1800">
                <a:solidFill>
                  <a:schemeClr val="dk1"/>
                </a:solidFill>
                <a:latin typeface="Oswald"/>
                <a:ea typeface="Oswald"/>
                <a:cs typeface="Oswald"/>
                <a:sym typeface="Oswald"/>
              </a:rPr>
              <a:t>We see mixed results from the data we gathered. In the heat maps for 2016 and 2020, we see a steady increase in volatility leading up to the election, and similar findings are found in the 2020 bar chart within the financial and industrial sectors. However, within the time series data, we see the VIX does not consistently spike around election dates, instead primarily remaining stable. This inconsistency between sectors and elections means we cannot fully corroborate or oppose our initial hypothesis.</a:t>
            </a:r>
            <a:endParaRPr sz="1800">
              <a:solidFill>
                <a:schemeClr val="dk1"/>
              </a:solidFill>
              <a:latin typeface="Oswald"/>
              <a:ea typeface="Oswald"/>
              <a:cs typeface="Oswald"/>
              <a:sym typeface="Oswald"/>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Conclusions-Hypothesis 2</a:t>
            </a:r>
            <a:endParaRPr>
              <a:latin typeface="Oswald"/>
              <a:ea typeface="Oswald"/>
              <a:cs typeface="Oswald"/>
              <a:sym typeface="Oswald"/>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a:bodyPr>
          <a:lstStyle/>
          <a:p>
            <a:pPr marL="457200" lvl="0" indent="-327317" algn="l" rtl="0">
              <a:spcBef>
                <a:spcPts val="0"/>
              </a:spcBef>
              <a:spcAft>
                <a:spcPts val="0"/>
              </a:spcAft>
              <a:buClr>
                <a:schemeClr val="dk1"/>
              </a:buClr>
              <a:buSzPct val="90827"/>
              <a:buFont typeface="Oswald"/>
              <a:buChar char="●"/>
            </a:pPr>
            <a:r>
              <a:rPr lang="en" sz="2445" i="1">
                <a:solidFill>
                  <a:schemeClr val="dk1"/>
                </a:solidFill>
                <a:latin typeface="Oswald"/>
                <a:ea typeface="Oswald"/>
                <a:cs typeface="Oswald"/>
                <a:sym typeface="Oswald"/>
              </a:rPr>
              <a:t>H2: Tech and Healthcare sectors will perform better if a Democratic president comes to power.</a:t>
            </a:r>
            <a:endParaRPr sz="2445" i="1">
              <a:solidFill>
                <a:schemeClr val="dk1"/>
              </a:solidFill>
              <a:latin typeface="Oswald"/>
              <a:ea typeface="Oswald"/>
              <a:cs typeface="Oswald"/>
              <a:sym typeface="Oswald"/>
            </a:endParaRPr>
          </a:p>
          <a:p>
            <a:pPr marL="914400" lvl="1" indent="-322794" algn="just" rtl="0">
              <a:lnSpc>
                <a:spcPct val="218181"/>
              </a:lnSpc>
              <a:spcBef>
                <a:spcPts val="0"/>
              </a:spcBef>
              <a:spcAft>
                <a:spcPts val="0"/>
              </a:spcAft>
              <a:buClr>
                <a:schemeClr val="dk1"/>
              </a:buClr>
              <a:buSzPct val="100000"/>
              <a:buFont typeface="Oswald"/>
              <a:buChar char="○"/>
            </a:pPr>
            <a:r>
              <a:rPr lang="en" sz="2119">
                <a:solidFill>
                  <a:schemeClr val="dk1"/>
                </a:solidFill>
                <a:latin typeface="Oswald"/>
                <a:ea typeface="Oswald"/>
                <a:cs typeface="Oswald"/>
                <a:sym typeface="Oswald"/>
              </a:rPr>
              <a:t>Once again, the evidence in our data is mixed. The tech sector performed well during the Biden and Obama administrations, but healthcare was shakier. In the 2020 bar chart healthcare underperformed relative to the benchmark, while the efficient frontier model shows the sector had lower portfolio weighting during the Biden administration compared to Obama. Overall, findings are inconsistent between elections and thus are not wholly conclusive.</a:t>
            </a:r>
            <a:endParaRPr sz="2119">
              <a:solidFill>
                <a:schemeClr val="dk1"/>
              </a:solidFill>
              <a:latin typeface="Oswald"/>
              <a:ea typeface="Oswald"/>
              <a:cs typeface="Oswald"/>
              <a:sym typeface="Oswald"/>
            </a:endParaRPr>
          </a:p>
          <a:p>
            <a:pPr marL="0" lvl="0" indent="0" algn="l" rtl="0">
              <a:spcBef>
                <a:spcPts val="8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Oswald"/>
                <a:ea typeface="Oswald"/>
                <a:cs typeface="Oswald"/>
                <a:sym typeface="Oswald"/>
              </a:rPr>
              <a:t>Conclusions-Hypothesis 3</a:t>
            </a:r>
            <a:endParaRPr>
              <a:latin typeface="Oswald"/>
              <a:ea typeface="Oswald"/>
              <a:cs typeface="Oswald"/>
              <a:sym typeface="Oswald"/>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Font typeface="Oswald"/>
              <a:buChar char="●"/>
            </a:pPr>
            <a:r>
              <a:rPr lang="en" i="1">
                <a:solidFill>
                  <a:schemeClr val="dk1"/>
                </a:solidFill>
                <a:latin typeface="Oswald"/>
                <a:ea typeface="Oswald"/>
                <a:cs typeface="Oswald"/>
                <a:sym typeface="Oswald"/>
              </a:rPr>
              <a:t>H3: Finance, Defense &amp; Aerospace, and Industrials sectors will perform better if a Republican president comes to power.</a:t>
            </a:r>
            <a:endParaRPr sz="1400" i="1">
              <a:solidFill>
                <a:schemeClr val="dk1"/>
              </a:solidFill>
              <a:latin typeface="Oswald"/>
              <a:ea typeface="Oswald"/>
              <a:cs typeface="Oswald"/>
              <a:sym typeface="Oswald"/>
            </a:endParaRPr>
          </a:p>
          <a:p>
            <a:pPr marL="914400" lvl="1" indent="-317500" algn="just" rtl="0">
              <a:lnSpc>
                <a:spcPct val="218181"/>
              </a:lnSpc>
              <a:spcBef>
                <a:spcPts val="0"/>
              </a:spcBef>
              <a:spcAft>
                <a:spcPts val="0"/>
              </a:spcAft>
              <a:buSzPts val="1400"/>
              <a:buFont typeface="Oswald"/>
              <a:buChar char="○"/>
            </a:pPr>
            <a:r>
              <a:rPr lang="en" sz="1400">
                <a:solidFill>
                  <a:schemeClr val="dk1"/>
                </a:solidFill>
                <a:latin typeface="Oswald"/>
                <a:ea typeface="Oswald"/>
                <a:cs typeface="Oswald"/>
                <a:sym typeface="Oswald"/>
              </a:rPr>
              <a:t>For the third hypothesis, we see modest support from our data. The time series model for 2016 shows significant growth for both the financial and industrial sectors and the same two sectors contributed considerably to portfolio performance during Trump’s tenure. That said, the 2016 bar chart shows both sectors with negative alphas, indicating a negative performance. For the efficient frontier model for the Trump era, aerospace and defense failed to make much of an impact, though this may have less to do with the sector and is more reflective of data limitations. Overall, the data seems to lean toward supporting the hypothesis, with a few notable caveats.</a:t>
            </a:r>
            <a:endParaRPr sz="14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26190"/>
              <a:buFont typeface="Arial"/>
              <a:buNone/>
            </a:pPr>
            <a:r>
              <a:rPr lang="en" sz="4200">
                <a:latin typeface="Oswald"/>
                <a:ea typeface="Oswald"/>
                <a:cs typeface="Oswald"/>
                <a:sym typeface="Oswald"/>
              </a:rPr>
              <a:t>Thank</a:t>
            </a:r>
            <a:r>
              <a:rPr lang="en" sz="4200">
                <a:latin typeface="Economica"/>
                <a:ea typeface="Economica"/>
                <a:cs typeface="Economica"/>
                <a:sym typeface="Economica"/>
              </a:rPr>
              <a:t> </a:t>
            </a:r>
            <a:r>
              <a:rPr lang="en" sz="4200">
                <a:latin typeface="Oswald"/>
                <a:ea typeface="Oswald"/>
                <a:cs typeface="Oswald"/>
                <a:sym typeface="Oswald"/>
              </a:rPr>
              <a:t>You</a:t>
            </a:r>
            <a:endParaRPr/>
          </a:p>
        </p:txBody>
      </p:sp>
      <p:sp>
        <p:nvSpPr>
          <p:cNvPr id="103" name="Google Shape;103;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a:solidFill>
                  <a:schemeClr val="dk1"/>
                </a:solidFill>
                <a:latin typeface="EB Garamond Medium"/>
                <a:ea typeface="EB Garamond Medium"/>
                <a:cs typeface="EB Garamond Medium"/>
                <a:sym typeface="EB Garamond Medium"/>
              </a:rPr>
              <a:t>Questions?</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563</Words>
  <Application>Microsoft Office PowerPoint</Application>
  <PresentationFormat>On-screen Show (16:9)</PresentationFormat>
  <Paragraphs>32</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Economica</vt:lpstr>
      <vt:lpstr>Arial</vt:lpstr>
      <vt:lpstr>EB Garamond Medium</vt:lpstr>
      <vt:lpstr>Oswald</vt:lpstr>
      <vt:lpstr>Simple Light</vt:lpstr>
      <vt:lpstr>Market Prices, Volatility and the U.S. Presidential Election</vt:lpstr>
      <vt:lpstr>Research Question and Hypotheses</vt:lpstr>
      <vt:lpstr>Uniqueness</vt:lpstr>
      <vt:lpstr>Data</vt:lpstr>
      <vt:lpstr>The Application</vt:lpstr>
      <vt:lpstr>Conclusions-Hypothesis 1</vt:lpstr>
      <vt:lpstr>Conclusions-Hypothesis 2</vt:lpstr>
      <vt:lpstr>Conclusions-Hypothesis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Christopher Womble</cp:lastModifiedBy>
  <cp:revision>1</cp:revision>
  <dcterms:modified xsi:type="dcterms:W3CDTF">2024-12-05T00:30:33Z</dcterms:modified>
</cp:coreProperties>
</file>