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/>
      <a:tcStyle>
        <a:tcBdr/>
        <a:fill>
          <a:solidFill>
            <a:srgbClr val="E7F1FA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/>
      <a:tcStyle>
        <a:tcBdr/>
        <a:fill>
          <a:solidFill>
            <a:srgbClr val="E7F6F8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/>
      <a:tcStyle>
        <a:tcBdr/>
        <a:fill>
          <a:solidFill>
            <a:srgbClr val="EAF0E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109980" y="882375"/>
            <a:ext cx="9966960" cy="292608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5000"/>
              </a:lnSpc>
              <a:defRPr sz="7200" cap="all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09529" y="3869633"/>
            <a:ext cx="8767862" cy="138816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traight Connector 7"/>
          <p:cNvSpPr/>
          <p:nvPr/>
        </p:nvSpPr>
        <p:spPr>
          <a:xfrm>
            <a:off x="1978660" y="3733800"/>
            <a:ext cx="8229602" cy="0"/>
          </a:xfrm>
          <a:prstGeom prst="line">
            <a:avLst/>
          </a:prstGeom>
          <a:ln w="100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51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52"/>
          <p:cNvSpPr/>
          <p:nvPr/>
        </p:nvSpPr>
        <p:spPr>
          <a:xfrm>
            <a:off x="0" y="825689"/>
            <a:ext cx="12192000" cy="5201732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1386629" y="825687"/>
            <a:ext cx="9643772" cy="52017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cap="all">
                <a:solidFill>
                  <a:srgbClr val="FFFFFF"/>
                </a:solidFill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15" name="Rectangle 55"/>
          <p:cNvSpPr/>
          <p:nvPr/>
        </p:nvSpPr>
        <p:spPr>
          <a:xfrm>
            <a:off x="-2" y="889695"/>
            <a:ext cx="1070777" cy="50777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Rectangle 56"/>
          <p:cNvSpPr/>
          <p:nvPr/>
        </p:nvSpPr>
        <p:spPr>
          <a:xfrm rot="5400000">
            <a:off x="-2365126" y="3396996"/>
            <a:ext cx="6858004" cy="64009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Rectangle 58"/>
          <p:cNvSpPr/>
          <p:nvPr/>
        </p:nvSpPr>
        <p:spPr>
          <a:xfrm rot="5400000">
            <a:off x="7658510" y="3396996"/>
            <a:ext cx="6858004" cy="64009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2"/>
          <p:cNvSpPr/>
          <p:nvPr/>
        </p:nvSpPr>
        <p:spPr>
          <a:xfrm>
            <a:off x="11119515" y="896045"/>
            <a:ext cx="1070776" cy="5077719"/>
          </a:xfrm>
          <a:prstGeom prst="rect">
            <a:avLst/>
          </a:prstGeom>
          <a:solidFill>
            <a:srgbClr val="DFE3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ectangle 1"/>
          <p:cNvSpPr/>
          <p:nvPr/>
        </p:nvSpPr>
        <p:spPr>
          <a:xfrm>
            <a:off x="11119515" y="-1"/>
            <a:ext cx="1070776" cy="8256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 3"/>
          <p:cNvSpPr/>
          <p:nvPr/>
        </p:nvSpPr>
        <p:spPr>
          <a:xfrm>
            <a:off x="11119515" y="6027420"/>
            <a:ext cx="1070776" cy="830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Rectangle 6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Rectangle 7"/>
          <p:cNvSpPr/>
          <p:nvPr/>
        </p:nvSpPr>
        <p:spPr>
          <a:xfrm>
            <a:off x="8175813" y="-1"/>
            <a:ext cx="4016189" cy="1056544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 9"/>
          <p:cNvSpPr/>
          <p:nvPr/>
        </p:nvSpPr>
        <p:spPr>
          <a:xfrm>
            <a:off x="1524" y="1031500"/>
            <a:ext cx="12188953" cy="64009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Rectangle 10"/>
          <p:cNvSpPr/>
          <p:nvPr/>
        </p:nvSpPr>
        <p:spPr>
          <a:xfrm>
            <a:off x="-9135" y="1095508"/>
            <a:ext cx="8203484" cy="5016894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787178" y="1361922"/>
            <a:ext cx="6623040" cy="1421899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t>Click to add title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87398" y="2916771"/>
            <a:ext cx="6622820" cy="28526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ClrTx/>
              <a:buSzTx/>
              <a:buFontTx/>
              <a:buNone/>
              <a:defRPr sz="2000"/>
            </a:lvl1pPr>
            <a:lvl2pPr marL="457200" indent="-182879">
              <a:lnSpc>
                <a:spcPct val="125000"/>
              </a:lnSpc>
              <a:buClrTx/>
              <a:buFontTx/>
              <a:defRPr sz="2000"/>
            </a:lvl2pPr>
            <a:lvl3pPr marL="751839" indent="-203200">
              <a:lnSpc>
                <a:spcPct val="125000"/>
              </a:lnSpc>
              <a:buClrTx/>
              <a:buFontTx/>
              <a:defRPr sz="2000"/>
            </a:lvl3pPr>
            <a:lvl4pPr marL="1051559" indent="-228600">
              <a:lnSpc>
                <a:spcPct val="125000"/>
              </a:lnSpc>
              <a:buClrTx/>
              <a:buFontTx/>
              <a:defRPr sz="2000"/>
            </a:lvl4pPr>
            <a:lvl5pPr marL="1325880" indent="-228600">
              <a:lnSpc>
                <a:spcPct val="125000"/>
              </a:lnSpc>
              <a:buClrTx/>
              <a:buFontTx/>
              <a:defRPr sz="20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5" name="Rectangle 13"/>
          <p:cNvSpPr/>
          <p:nvPr/>
        </p:nvSpPr>
        <p:spPr>
          <a:xfrm>
            <a:off x="-2" y="6144405"/>
            <a:ext cx="8150089" cy="713596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4"/>
          <p:cNvSpPr/>
          <p:nvPr/>
        </p:nvSpPr>
        <p:spPr>
          <a:xfrm>
            <a:off x="8206531" y="6167615"/>
            <a:ext cx="3982419" cy="69038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5"/>
          <p:cNvSpPr/>
          <p:nvPr/>
        </p:nvSpPr>
        <p:spPr>
          <a:xfrm>
            <a:off x="1524" y="6112400"/>
            <a:ext cx="12188953" cy="64009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7"/>
          <p:cNvSpPr/>
          <p:nvPr/>
        </p:nvSpPr>
        <p:spPr>
          <a:xfrm>
            <a:off x="8142523" y="0"/>
            <a:ext cx="64009" cy="6858000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Rectangle 1"/>
          <p:cNvSpPr/>
          <p:nvPr/>
        </p:nvSpPr>
        <p:spPr>
          <a:xfrm>
            <a:off x="8203482" y="1095506"/>
            <a:ext cx="3997654" cy="50168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92541" y="6403339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2" cy="4038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106424" y="1173574"/>
            <a:ext cx="9966960" cy="292608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5000"/>
              </a:lnSpc>
              <a:defRPr sz="7200" cap="all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09927" y="4154520"/>
            <a:ext cx="8769097" cy="136380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traight Connector 6"/>
          <p:cNvSpPr/>
          <p:nvPr/>
        </p:nvSpPr>
        <p:spPr>
          <a:xfrm>
            <a:off x="1981200" y="4020408"/>
            <a:ext cx="8229602" cy="1"/>
          </a:xfrm>
          <a:prstGeom prst="line">
            <a:avLst/>
          </a:prstGeom>
          <a:ln w="100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001510"/>
            <a:ext cx="4754880" cy="7772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69173" y="1999032"/>
            <a:ext cx="4754881" cy="77724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1" cy="173736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852159" y="1097280"/>
            <a:ext cx="5212080" cy="466344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83325" indent="-209005">
              <a:defRPr sz="3200"/>
            </a:lvl2pPr>
            <a:lvl3pPr marL="792480" indent="-243840">
              <a:defRPr sz="3200"/>
            </a:lvl3pPr>
            <a:lvl4pPr marL="1115567" indent="-292608">
              <a:defRPr sz="3200"/>
            </a:lvl4pPr>
            <a:lvl5pPr marL="138988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42999" y="2834639"/>
            <a:ext cx="3931922" cy="30175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700"/>
            </a:pPr>
            <a:endParaRPr/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1" cy="173736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413247" y="1069847"/>
            <a:ext cx="6099049" cy="4800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834639"/>
            <a:ext cx="3931921" cy="28803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700"/>
            </a:lvl1pPr>
            <a:lvl2pPr marL="0" indent="4572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700"/>
            </a:lvl2pPr>
            <a:lvl3pPr marL="0" indent="9144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700"/>
            </a:lvl3pPr>
            <a:lvl4pPr marL="0" indent="13716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700"/>
            </a:lvl4pPr>
            <a:lvl5pPr marL="0" indent="18288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231139" y="243840"/>
            <a:ext cx="11724642" cy="6377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Rectangle 5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Rectangle 6"/>
          <p:cNvSpPr/>
          <p:nvPr/>
        </p:nvSpPr>
        <p:spPr>
          <a:xfrm>
            <a:off x="0" y="825689"/>
            <a:ext cx="12192000" cy="5201732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Rectangle 7"/>
          <p:cNvSpPr/>
          <p:nvPr/>
        </p:nvSpPr>
        <p:spPr>
          <a:xfrm>
            <a:off x="-2" y="889695"/>
            <a:ext cx="1070777" cy="50777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 8"/>
          <p:cNvSpPr/>
          <p:nvPr/>
        </p:nvSpPr>
        <p:spPr>
          <a:xfrm rot="5400000">
            <a:off x="-2365126" y="3396996"/>
            <a:ext cx="6858004" cy="64009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 9"/>
          <p:cNvSpPr/>
          <p:nvPr/>
        </p:nvSpPr>
        <p:spPr>
          <a:xfrm rot="5400000">
            <a:off x="7658510" y="3396996"/>
            <a:ext cx="6858004" cy="64009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 10"/>
          <p:cNvSpPr/>
          <p:nvPr/>
        </p:nvSpPr>
        <p:spPr>
          <a:xfrm>
            <a:off x="11119515" y="896045"/>
            <a:ext cx="1070776" cy="5077719"/>
          </a:xfrm>
          <a:prstGeom prst="rect">
            <a:avLst/>
          </a:prstGeom>
          <a:solidFill>
            <a:srgbClr val="DFE3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Rectangle 11"/>
          <p:cNvSpPr/>
          <p:nvPr/>
        </p:nvSpPr>
        <p:spPr>
          <a:xfrm>
            <a:off x="11119515" y="-1"/>
            <a:ext cx="1070776" cy="8256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Rectangle 12"/>
          <p:cNvSpPr/>
          <p:nvPr/>
        </p:nvSpPr>
        <p:spPr>
          <a:xfrm>
            <a:off x="11119515" y="6027420"/>
            <a:ext cx="1070776" cy="830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79206" y="6271770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228600" marR="0" indent="-18287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1pPr>
      <a:lvl2pPr marL="475487" marR="0" indent="-201167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2pPr>
      <a:lvl3pPr marL="772159" marR="0" indent="-22352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3pPr>
      <a:lvl4pPr marL="1074419" marR="0" indent="-25146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4pPr>
      <a:lvl5pPr marL="1348740" marR="0" indent="-25146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5pPr>
      <a:lvl6pPr marL="1685725" marR="0" indent="-31432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6pPr>
      <a:lvl7pPr marL="1985724" marR="0" indent="-31432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7pPr>
      <a:lvl8pPr marL="2285725" marR="0" indent="-31432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8pPr>
      <a:lvl9pPr marL="2585724" marR="0" indent="-31432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Gill Sans Light"/>
        <a:buChar char="•"/>
        <a:tabLst/>
        <a:defRPr sz="2200" b="0" i="0" u="none" strike="noStrike" cap="none" spc="0" baseline="0">
          <a:solidFill>
            <a:schemeClr val="accent1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6"/>
          <p:cNvSpPr txBox="1">
            <a:spLocks noGrp="1"/>
          </p:cNvSpPr>
          <p:nvPr>
            <p:ph type="title"/>
          </p:nvPr>
        </p:nvSpPr>
        <p:spPr>
          <a:xfrm>
            <a:off x="1524000" y="1293338"/>
            <a:ext cx="9144000" cy="327459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7200">
                <a:solidFill>
                  <a:srgbClr val="000000"/>
                </a:solidFill>
              </a:defRPr>
            </a:lvl1pPr>
          </a:lstStyle>
          <a:p>
            <a:r>
              <a:t>Bacchus Winery</a:t>
            </a:r>
          </a:p>
        </p:txBody>
      </p:sp>
      <p:sp>
        <p:nvSpPr>
          <p:cNvPr id="150" name="TextBox 1"/>
          <p:cNvSpPr txBox="1"/>
          <p:nvPr/>
        </p:nvSpPr>
        <p:spPr>
          <a:xfrm>
            <a:off x="1569719" y="5514052"/>
            <a:ext cx="9052562" cy="65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r>
              <a:t>Trevor Michaels, Jessica Hall, Kendall Taylor, Stefan Brenner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4E7-8605-D29C-7F4A-C1D60448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#5 – Employee Quarterly Hours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74CA5-502A-0CED-F3A1-E454263F77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7008" y="2432303"/>
            <a:ext cx="4754880" cy="4023360"/>
          </a:xfrm>
        </p:spPr>
        <p:txBody>
          <a:bodyPr/>
          <a:lstStyle/>
          <a:p>
            <a:r>
              <a:rPr lang="en-US" dirty="0"/>
              <a:t>The Bacchus Winery needs a way to calculate how many hours each employee has worked during a quarter</a:t>
            </a:r>
          </a:p>
          <a:p>
            <a:r>
              <a:rPr lang="en-US" dirty="0"/>
              <a:t>They can use this information to schedule and record staff attendance and manage payroll.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5F0EC-94D4-8F6E-15C7-85512AD39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" t="69163" r="52102"/>
          <a:stretch/>
        </p:blipFill>
        <p:spPr>
          <a:xfrm>
            <a:off x="6230114" y="2639747"/>
            <a:ext cx="5321808" cy="22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49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3"/>
          <p:cNvSpPr txBox="1">
            <a:spLocks noGrp="1"/>
          </p:cNvSpPr>
          <p:nvPr>
            <p:ph type="title"/>
          </p:nvPr>
        </p:nvSpPr>
        <p:spPr>
          <a:xfrm>
            <a:off x="320040" y="1188636"/>
            <a:ext cx="3743961" cy="448072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90000"/>
              </a:lnSpc>
              <a:defRPr sz="4400">
                <a:solidFill>
                  <a:srgbClr val="000000"/>
                </a:solidFill>
              </a:defRPr>
            </a:lvl1pPr>
          </a:lstStyle>
          <a:p>
            <a:r>
              <a:t>Case Study</a:t>
            </a:r>
          </a:p>
        </p:txBody>
      </p:sp>
      <p:sp>
        <p:nvSpPr>
          <p:cNvPr id="153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4591357" y="1354439"/>
            <a:ext cx="6197832" cy="48094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1000"/>
              </a:lnSpc>
              <a:defRPr sz="1600">
                <a:solidFill>
                  <a:srgbClr val="0F3550"/>
                </a:solidFill>
              </a:defRPr>
            </a:pPr>
            <a:r>
              <a:t>Stan and Davis Bacchus are taking over their father’s winery upon his retirement.  They have decided they want to implement new methods to help improve their products and services.</a:t>
            </a:r>
            <a:endParaRPr sz="1800"/>
          </a:p>
          <a:p>
            <a:pPr>
              <a:lnSpc>
                <a:spcPct val="81000"/>
              </a:lnSpc>
              <a:defRPr sz="1600">
                <a:solidFill>
                  <a:srgbClr val="0F3550"/>
                </a:solidFill>
              </a:defRPr>
            </a:pPr>
            <a:r>
              <a:t>During the turnover, they decided to keep all existing personnel to minimize change in staff and employment.  They currently employ a finance manager (Janet Collins), a marketing manager (Roz Murphy) and her assistant (Bob Ulrich), a production manager (Henry Doyle), a distribution manager (Maria Costanza), and 20 production line employees.</a:t>
            </a:r>
            <a:endParaRPr sz="1800"/>
          </a:p>
          <a:p>
            <a:pPr>
              <a:lnSpc>
                <a:spcPct val="81000"/>
              </a:lnSpc>
              <a:defRPr sz="1600">
                <a:solidFill>
                  <a:srgbClr val="0F3550"/>
                </a:solidFill>
              </a:defRPr>
            </a:pPr>
            <a:r>
              <a:t>They currently grow grapes to make 4 different kinds of wine.  Supplies are ordered through 3 different suppliers and are looking for an efficient way to manage supply and wine inventory and supply orders.  </a:t>
            </a:r>
            <a:endParaRPr sz="1800"/>
          </a:p>
          <a:p>
            <a:pPr>
              <a:lnSpc>
                <a:spcPct val="81000"/>
              </a:lnSpc>
              <a:defRPr sz="1600">
                <a:solidFill>
                  <a:srgbClr val="0F3550"/>
                </a:solidFill>
              </a:defRPr>
            </a:pPr>
            <a:r>
              <a:t>Stan and Davis are also interested in a simple way to manage employee work time and scheduling.</a:t>
            </a:r>
            <a:endParaRPr sz="18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Business Rules and Assumptions</a:t>
            </a:r>
          </a:p>
        </p:txBody>
      </p:sp>
      <p:sp>
        <p:nvSpPr>
          <p:cNvPr id="15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>
                <a:latin typeface="Aptos"/>
                <a:ea typeface="Aptos"/>
                <a:cs typeface="Aptos"/>
                <a:sym typeface="Aptos"/>
              </a:defRPr>
            </a:pPr>
            <a:r>
              <a:t>•Every supply needed has a designated supplier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>
                <a:latin typeface="Aptos"/>
                <a:ea typeface="Aptos"/>
                <a:cs typeface="Aptos"/>
                <a:sym typeface="Aptos"/>
              </a:defRPr>
            </a:pPr>
            <a:r>
              <a:t>•Multiple supply items can be requested from a supplier in one order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>
                <a:latin typeface="Aptos"/>
                <a:ea typeface="Aptos"/>
                <a:cs typeface="Aptos"/>
                <a:sym typeface="Aptos"/>
              </a:defRPr>
            </a:pPr>
            <a:r>
              <a:t>•Each order must have an estimated delivery date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>
                <a:latin typeface="Aptos"/>
                <a:ea typeface="Aptos"/>
                <a:cs typeface="Aptos"/>
                <a:sym typeface="Aptos"/>
              </a:defRPr>
            </a:pPr>
            <a:r>
              <a:t>•Each supply order includes one tracking number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>
                <a:latin typeface="Aptos"/>
                <a:ea typeface="Aptos"/>
                <a:cs typeface="Aptos"/>
                <a:sym typeface="Aptos"/>
              </a:defRPr>
            </a:pPr>
            <a:r>
              <a:t>•Employee hours are tracked and recorded daily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>
                <a:latin typeface="Aptos"/>
                <a:ea typeface="Aptos"/>
                <a:cs typeface="Aptos"/>
                <a:sym typeface="Aptos"/>
              </a:defRPr>
            </a:pPr>
            <a:r>
              <a:t>•Each wine order can have one distributor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>
                <a:latin typeface="Aptos"/>
                <a:ea typeface="Aptos"/>
                <a:cs typeface="Aptos"/>
                <a:sym typeface="Aptos"/>
              </a:defRPr>
            </a:pPr>
            <a:r>
              <a:t>•Distributors can order multiple products in one order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Finalized ERD</a:t>
            </a:r>
          </a:p>
        </p:txBody>
      </p:sp>
      <p:pic>
        <p:nvPicPr>
          <p:cNvPr id="159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9" y="1662202"/>
            <a:ext cx="7547520" cy="4514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Reports</a:t>
            </a:r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2999" y="1745165"/>
            <a:ext cx="9872873" cy="403860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81000"/>
              </a:lnSpc>
              <a:defRPr sz="2000"/>
            </a:pPr>
            <a:r>
              <a:rPr dirty="0"/>
              <a:t>Report #1: Employee Time Card</a:t>
            </a:r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Purpose: To track employee hours and simplify employee scheduling</a:t>
            </a:r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Query: Calculates employee hours worked</a:t>
            </a:r>
          </a:p>
          <a:p>
            <a:pPr>
              <a:lnSpc>
                <a:spcPct val="81000"/>
              </a:lnSpc>
              <a:defRPr sz="2000"/>
            </a:pPr>
            <a:r>
              <a:rPr dirty="0"/>
              <a:t>Report #2: Wine Orders</a:t>
            </a:r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Purpose: To track which wines have been bought most frequently</a:t>
            </a:r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Query: Calculates wine quantity purchased</a:t>
            </a:r>
          </a:p>
          <a:p>
            <a:pPr>
              <a:lnSpc>
                <a:spcPct val="81000"/>
              </a:lnSpc>
              <a:defRPr sz="2000"/>
            </a:pPr>
            <a:r>
              <a:rPr dirty="0"/>
              <a:t>Report #3: Supply Inventory</a:t>
            </a:r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Purpose: To track supply inventory and help plan future orders</a:t>
            </a:r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Query: Calculates the amount of each supply on hand</a:t>
            </a:r>
          </a:p>
          <a:p>
            <a:pPr>
              <a:lnSpc>
                <a:spcPct val="81000"/>
              </a:lnSpc>
              <a:defRPr sz="2000"/>
            </a:pPr>
            <a:r>
              <a:rPr dirty="0"/>
              <a:t>Report #4: Wine Inventory</a:t>
            </a:r>
            <a:endParaRPr lang="en-US" dirty="0"/>
          </a:p>
          <a:p>
            <a:pPr lvl="1">
              <a:lnSpc>
                <a:spcPct val="81000"/>
              </a:lnSpc>
              <a:defRPr sz="2000"/>
            </a:pPr>
            <a:r>
              <a:rPr lang="en-US" dirty="0"/>
              <a:t>Purpose: To track wine inventory and plan for production schedules</a:t>
            </a:r>
          </a:p>
          <a:p>
            <a:pPr lvl="1">
              <a:lnSpc>
                <a:spcPct val="81000"/>
              </a:lnSpc>
              <a:defRPr sz="2000"/>
            </a:pPr>
            <a:r>
              <a:rPr lang="en-US" dirty="0"/>
              <a:t>Query: Calculates the amount of each wine in inventory</a:t>
            </a:r>
          </a:p>
          <a:p>
            <a:pPr>
              <a:lnSpc>
                <a:spcPct val="81000"/>
              </a:lnSpc>
              <a:defRPr sz="2000"/>
            </a:pPr>
            <a:r>
              <a:rPr lang="en-US" dirty="0"/>
              <a:t>Report #5: Staff Quarterly Hours</a:t>
            </a:r>
            <a:endParaRPr dirty="0"/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Purpose: </a:t>
            </a:r>
            <a:r>
              <a:rPr lang="en-US" dirty="0"/>
              <a:t>To track staff hours on a quarterly basis and manage payroll</a:t>
            </a:r>
            <a:endParaRPr dirty="0"/>
          </a:p>
          <a:p>
            <a:pPr marL="457200" lvl="1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rPr dirty="0"/>
              <a:t>Query: Calculates the </a:t>
            </a:r>
            <a:r>
              <a:rPr lang="en-US" dirty="0"/>
              <a:t>number of hours that each employee works per quarter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876693" y="0"/>
            <a:ext cx="4597747" cy="1616203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Report #1 – Employee Time Card</a:t>
            </a:r>
          </a:p>
        </p:txBody>
      </p:sp>
      <p:sp>
        <p:nvSpPr>
          <p:cNvPr id="165" name="Content Placeholder 3"/>
          <p:cNvSpPr txBox="1">
            <a:spLocks noGrp="1"/>
          </p:cNvSpPr>
          <p:nvPr>
            <p:ph type="body" sz="half" idx="1"/>
          </p:nvPr>
        </p:nvSpPr>
        <p:spPr>
          <a:xfrm>
            <a:off x="876692" y="2059347"/>
            <a:ext cx="4597748" cy="3447834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1000"/>
              </a:lnSpc>
              <a:defRPr sz="1900"/>
            </a:pPr>
            <a:r>
              <a:t>During the turnover of Bacchus Winery, Stan and Davis Bacchus have decided to keep all existing personnel in place.  </a:t>
            </a:r>
          </a:p>
          <a:p>
            <a:pPr marL="0">
              <a:lnSpc>
                <a:spcPct val="81000"/>
              </a:lnSpc>
              <a:defRPr sz="1900"/>
            </a:pPr>
            <a:r>
              <a:t>Henry Doyle manages the production line and the 20 employees that work in line.  The Bacchus’ need an easy way to retrieve hours worked for their employees for each day. </a:t>
            </a:r>
          </a:p>
          <a:p>
            <a:pPr marL="0">
              <a:lnSpc>
                <a:spcPct val="81000"/>
              </a:lnSpc>
              <a:defRPr sz="1900"/>
            </a:pPr>
            <a:r>
              <a:t> The employee timecard report will tell how many hours each employee has worked during a specific day.  This will help to manage schedules and keep track of hours worked for payroll.  </a:t>
            </a:r>
          </a:p>
        </p:txBody>
      </p:sp>
      <p:pic>
        <p:nvPicPr>
          <p:cNvPr id="166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1" y="2533475"/>
            <a:ext cx="4974767" cy="24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15"/>
          <p:cNvSpPr txBox="1"/>
          <p:nvPr/>
        </p:nvSpPr>
        <p:spPr>
          <a:xfrm>
            <a:off x="5823933" y="5182268"/>
            <a:ext cx="601379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SELECT Employee.employee_id, Employee.employee_name, EmployeeHours.date, EmployeeHours.hours_worked</a:t>
            </a:r>
          </a:p>
          <a:p>
            <a:pPr>
              <a:defRPr sz="900"/>
            </a:pPr>
            <a:r>
              <a:t>        FROM Employee</a:t>
            </a:r>
          </a:p>
          <a:p>
            <a:pPr>
              <a:defRPr sz="900"/>
            </a:pPr>
            <a:r>
              <a:t>        JOIN EmployeeHours ON Employee.employee_id = EmployeeHours.employee_id</a:t>
            </a:r>
          </a:p>
          <a:p>
            <a:pPr>
              <a:defRPr sz="900"/>
            </a:pPr>
            <a:r>
              <a:t>        WHERE EmployeeHours.date = %s</a:t>
            </a:r>
          </a:p>
          <a:p>
            <a:pPr>
              <a:defRPr sz="900"/>
            </a:pPr>
            <a:r>
              <a:t>        ORDER BY Employee.employee_id;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Report #2 – Wine Orders</a:t>
            </a:r>
          </a:p>
        </p:txBody>
      </p:sp>
      <p:sp>
        <p:nvSpPr>
          <p:cNvPr id="170" name="Content Placeholder 3"/>
          <p:cNvSpPr txBox="1">
            <a:spLocks noGrp="1"/>
          </p:cNvSpPr>
          <p:nvPr>
            <p:ph type="body" sz="half" idx="1"/>
          </p:nvPr>
        </p:nvSpPr>
        <p:spPr>
          <a:xfrm>
            <a:off x="6506736" y="1965960"/>
            <a:ext cx="4754881" cy="4023360"/>
          </a:xfrm>
          <a:prstGeom prst="rect">
            <a:avLst/>
          </a:prstGeom>
        </p:spPr>
        <p:txBody>
          <a:bodyPr/>
          <a:lstStyle/>
          <a:p>
            <a:pPr marL="221742" indent="-177393" defTabSz="886968">
              <a:lnSpc>
                <a:spcPct val="81000"/>
              </a:lnSpc>
              <a:spcBef>
                <a:spcPts val="1300"/>
              </a:spcBef>
              <a:defRPr sz="2328">
                <a:latin typeface="Aptos"/>
                <a:ea typeface="Aptos"/>
                <a:cs typeface="Aptos"/>
                <a:sym typeface="Aptos"/>
              </a:defRPr>
            </a:pPr>
            <a:r>
              <a:t>The Bacchus’ are also looking for a way to record what wines are best-selling. </a:t>
            </a:r>
          </a:p>
          <a:p>
            <a:pPr marL="221742" indent="-177393" defTabSz="886968">
              <a:lnSpc>
                <a:spcPct val="81000"/>
              </a:lnSpc>
              <a:spcBef>
                <a:spcPts val="1300"/>
              </a:spcBef>
              <a:defRPr sz="2328">
                <a:latin typeface="Aptos"/>
                <a:ea typeface="Aptos"/>
                <a:cs typeface="Aptos"/>
                <a:sym typeface="Aptos"/>
              </a:defRPr>
            </a:pPr>
            <a:r>
              <a:t> They need a report that will show wine orders, the type of wine, and the quantity of each wine they are selling in these orders. </a:t>
            </a:r>
          </a:p>
          <a:p>
            <a:pPr marL="221742" indent="-177393" defTabSz="886968">
              <a:lnSpc>
                <a:spcPct val="81000"/>
              </a:lnSpc>
              <a:spcBef>
                <a:spcPts val="1300"/>
              </a:spcBef>
              <a:defRPr sz="2328">
                <a:latin typeface="Aptos"/>
                <a:ea typeface="Aptos"/>
                <a:cs typeface="Aptos"/>
                <a:sym typeface="Aptos"/>
              </a:defRPr>
            </a:pPr>
            <a:r>
              <a:t> This report will help them to keep track of what wines are being purchased more frequently and which wines are not selling as well. </a:t>
            </a:r>
          </a:p>
        </p:txBody>
      </p:sp>
      <p:pic>
        <p:nvPicPr>
          <p:cNvPr id="17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7" y="2368204"/>
            <a:ext cx="5340560" cy="212159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13"/>
          <p:cNvSpPr txBox="1"/>
          <p:nvPr/>
        </p:nvSpPr>
        <p:spPr>
          <a:xfrm>
            <a:off x="606827" y="4633969"/>
            <a:ext cx="600303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/>
            </a:pPr>
            <a:r>
              <a:t>SELECT Wine.wine_name, WineOrder.order_date, WineOrderDetails.quantity</a:t>
            </a:r>
          </a:p>
          <a:p>
            <a:pPr>
              <a:defRPr sz="900"/>
            </a:pPr>
            <a:r>
              <a:t>        FROM Wine</a:t>
            </a:r>
          </a:p>
          <a:p>
            <a:pPr>
              <a:defRPr sz="900"/>
            </a:pPr>
            <a:r>
              <a:t>        JOIN WineOrderDetails ON Wine.wine_type = WineOrderDetails.wine_type</a:t>
            </a:r>
          </a:p>
          <a:p>
            <a:pPr>
              <a:defRPr sz="900"/>
            </a:pPr>
            <a:r>
              <a:t>        JOIN WineOrder ON WineOrder.wine_order_id = WineOrderDetails.wine_order_id</a:t>
            </a:r>
          </a:p>
          <a:p>
            <a:pPr>
              <a:defRPr sz="900"/>
            </a:pPr>
            <a:r>
              <a:t>        ORDER BY WineOrder.order_date;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Report #3 – Supply Inventory</a:t>
            </a:r>
          </a:p>
        </p:txBody>
      </p:sp>
      <p:sp>
        <p:nvSpPr>
          <p:cNvPr id="175" name="Content Placeholder 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>
                <a:latin typeface="Aptos"/>
                <a:ea typeface="Aptos"/>
                <a:cs typeface="Aptos"/>
                <a:sym typeface="Aptos"/>
              </a:defRPr>
            </a:pPr>
            <a:r>
              <a:t>The Bacchus Winery needs a simple and efficient way to keep track of their supplies in stock to better prepare for supply orders.  </a:t>
            </a:r>
            <a:endParaRPr sz="2000"/>
          </a:p>
          <a:p>
            <a:pPr>
              <a:lnSpc>
                <a:spcPct val="81000"/>
              </a:lnSpc>
              <a:defRPr>
                <a:latin typeface="Aptos"/>
                <a:ea typeface="Aptos"/>
                <a:cs typeface="Aptos"/>
                <a:sym typeface="Aptos"/>
              </a:defRPr>
            </a:pPr>
            <a:r>
              <a:t>The Supply inventory report will help them to know what they are running low on ahead of time and the amount of each supply they currently have. </a:t>
            </a:r>
            <a:endParaRPr sz="2000"/>
          </a:p>
          <a:p>
            <a:pPr>
              <a:lnSpc>
                <a:spcPct val="81000"/>
              </a:lnSpc>
              <a:defRPr>
                <a:latin typeface="Aptos"/>
                <a:ea typeface="Aptos"/>
                <a:cs typeface="Aptos"/>
                <a:sym typeface="Aptos"/>
              </a:defRPr>
            </a:pPr>
            <a:r>
              <a:t> This report will also help to keep track of which supplier they get each supply from to simplify future orders.</a:t>
            </a:r>
          </a:p>
        </p:txBody>
      </p:sp>
      <p:pic>
        <p:nvPicPr>
          <p:cNvPr id="176" name="Content Placeholder 7" descr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349" y="2694333"/>
            <a:ext cx="4828451" cy="225571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9"/>
          <p:cNvSpPr txBox="1"/>
          <p:nvPr/>
        </p:nvSpPr>
        <p:spPr>
          <a:xfrm>
            <a:off x="6065519" y="5250071"/>
            <a:ext cx="6003038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si.item_name, si.supply_item_id, sod.quantity, s.supplier_id, s.supplier_name, s.supplier_contact</a:t>
            </a:r>
            <a:br/>
            <a:r>
              <a:t>        FROM SupplyItem si</a:t>
            </a:r>
            <a:br/>
            <a:r>
              <a:t>        JOIN SupplyOrderDetails sod ON si.supply_item_id = sod.supply_item_id</a:t>
            </a:r>
            <a:br/>
            <a:r>
              <a:t>        JOIN Supplier s ON si.supplier_id = s.supplier_id</a:t>
            </a:r>
            <a:br/>
            <a:r>
              <a:t>        ORDER BY si.item_name;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Report #4 – Wine Inventory</a:t>
            </a:r>
          </a:p>
        </p:txBody>
      </p:sp>
      <p:sp>
        <p:nvSpPr>
          <p:cNvPr id="181" name="Content Placeholder 3"/>
          <p:cNvSpPr txBox="1">
            <a:spLocks noGrp="1"/>
          </p:cNvSpPr>
          <p:nvPr>
            <p:ph type="body" sz="half" idx="1"/>
          </p:nvPr>
        </p:nvSpPr>
        <p:spPr>
          <a:xfrm>
            <a:off x="6267612" y="2057399"/>
            <a:ext cx="4754880" cy="4023361"/>
          </a:xfrm>
          <a:prstGeom prst="rect">
            <a:avLst/>
          </a:prstGeom>
        </p:spPr>
        <p:txBody>
          <a:bodyPr/>
          <a:lstStyle/>
          <a:p>
            <a:pPr marL="342900" indent="-342900">
              <a:defRPr>
                <a:latin typeface="Aptos"/>
                <a:ea typeface="Aptos"/>
                <a:cs typeface="Aptos"/>
                <a:sym typeface="Aptos"/>
              </a:defRPr>
            </a:pPr>
            <a:r>
              <a:t>The wine inventory report will help Bacchus Winery to keep records of the quantity of each wine they currently have in stock. </a:t>
            </a:r>
            <a:endParaRPr sz="2000"/>
          </a:p>
          <a:p>
            <a:pPr marL="342900" indent="-342900">
              <a:defRPr>
                <a:latin typeface="Aptos"/>
                <a:ea typeface="Aptos"/>
                <a:cs typeface="Aptos"/>
                <a:sym typeface="Aptos"/>
              </a:defRPr>
            </a:pPr>
            <a:r>
              <a:t> They can use this information to form daily production plans and weekly goals for the production line.  </a:t>
            </a:r>
            <a:endParaRPr sz="2000"/>
          </a:p>
          <a:p>
            <a:pPr marL="342900" indent="-342900">
              <a:defRPr>
                <a:latin typeface="Aptos"/>
                <a:ea typeface="Aptos"/>
                <a:cs typeface="Aptos"/>
                <a:sym typeface="Aptos"/>
              </a:defRPr>
            </a:pPr>
            <a:r>
              <a:t>This will help to ensure they always have the necessary wines in stock and ready for orders.</a:t>
            </a:r>
          </a:p>
        </p:txBody>
      </p:sp>
      <p:pic>
        <p:nvPicPr>
          <p:cNvPr id="180" name="Content Placeholder 4" descr="Content Placeholder 4"/>
          <p:cNvPicPr>
            <a:picLocks noChangeAspect="1"/>
          </p:cNvPicPr>
          <p:nvPr/>
        </p:nvPicPr>
        <p:blipFill>
          <a:blip r:embed="rId2"/>
          <a:srcRect t="65567" r="58837"/>
          <a:stretch>
            <a:fillRect/>
          </a:stretch>
        </p:blipFill>
        <p:spPr>
          <a:xfrm>
            <a:off x="718126" y="2364509"/>
            <a:ext cx="4306456" cy="234241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6"/>
          <p:cNvSpPr txBox="1"/>
          <p:nvPr/>
        </p:nvSpPr>
        <p:spPr>
          <a:xfrm>
            <a:off x="763846" y="4919078"/>
            <a:ext cx="600303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w.wine_id, w.wine_name, wi.quantity</a:t>
            </a:r>
            <a:br/>
            <a:r>
              <a:t>        FROM Wine w</a:t>
            </a:r>
            <a:br/>
            <a:r>
              <a:t>        JOIN WineInventory wi ON w.wine_id = wi.wine_id</a:t>
            </a:r>
            <a:br/>
            <a:r>
              <a:t>        ORDER BY w.wine_name;</a:t>
            </a:r>
            <a:br/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1CADE4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Bas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as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Bas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as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982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Gill Sans Light</vt:lpstr>
      <vt:lpstr>Basis</vt:lpstr>
      <vt:lpstr>Bacchus Winery</vt:lpstr>
      <vt:lpstr>Case Study</vt:lpstr>
      <vt:lpstr>Business Rules and Assumptions</vt:lpstr>
      <vt:lpstr>Finalized ERD</vt:lpstr>
      <vt:lpstr>Reports</vt:lpstr>
      <vt:lpstr>Report #1 – Employee Time Card</vt:lpstr>
      <vt:lpstr>Report #2 – Wine Orders</vt:lpstr>
      <vt:lpstr>Report #3 – Supply Inventory</vt:lpstr>
      <vt:lpstr>Report #4 – Wine Inventory</vt:lpstr>
      <vt:lpstr>Report #5 – Employee Quarterly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kendall taylor</dc:creator>
  <cp:lastModifiedBy>kendall taylor</cp:lastModifiedBy>
  <cp:revision>2</cp:revision>
  <dcterms:modified xsi:type="dcterms:W3CDTF">2024-07-28T02:14:25Z</dcterms:modified>
</cp:coreProperties>
</file>