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8" r:id="rId3"/>
    <p:sldId id="273" r:id="rId4"/>
    <p:sldId id="289" r:id="rId5"/>
    <p:sldId id="290" r:id="rId6"/>
    <p:sldId id="274" r:id="rId7"/>
    <p:sldId id="302" r:id="rId8"/>
    <p:sldId id="304" r:id="rId9"/>
    <p:sldId id="279" r:id="rId10"/>
    <p:sldId id="259" r:id="rId11"/>
    <p:sldId id="260" r:id="rId12"/>
    <p:sldId id="265" r:id="rId13"/>
    <p:sldId id="266" r:id="rId14"/>
    <p:sldId id="295" r:id="rId15"/>
    <p:sldId id="298" r:id="rId16"/>
    <p:sldId id="282" r:id="rId17"/>
    <p:sldId id="293" r:id="rId18"/>
    <p:sldId id="269" r:id="rId19"/>
    <p:sldId id="270" r:id="rId20"/>
    <p:sldId id="278" r:id="rId21"/>
    <p:sldId id="267" r:id="rId22"/>
    <p:sldId id="300" r:id="rId23"/>
    <p:sldId id="275" r:id="rId24"/>
    <p:sldId id="276" r:id="rId25"/>
    <p:sldId id="294" r:id="rId26"/>
    <p:sldId id="301" r:id="rId27"/>
    <p:sldId id="277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E3538-6459-4D84-816F-526F3B16DE9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1117F5-AC01-4388-9351-5915D0A13C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Where we obtained it</a:t>
          </a:r>
        </a:p>
      </dgm:t>
    </dgm:pt>
    <dgm:pt modelId="{41B720C9-EB7B-43C0-8DFB-82275DA35782}" type="parTrans" cxnId="{A2F787B7-98C8-4007-B33F-CF1B36C18E66}">
      <dgm:prSet/>
      <dgm:spPr/>
      <dgm:t>
        <a:bodyPr/>
        <a:lstStyle/>
        <a:p>
          <a:endParaRPr lang="en-US"/>
        </a:p>
      </dgm:t>
    </dgm:pt>
    <dgm:pt modelId="{5A966E5D-F56C-44A8-85EF-B02DC4B097B9}" type="sibTrans" cxnId="{A2F787B7-98C8-4007-B33F-CF1B36C18E66}">
      <dgm:prSet/>
      <dgm:spPr/>
      <dgm:t>
        <a:bodyPr/>
        <a:lstStyle/>
        <a:p>
          <a:endParaRPr lang="en-US"/>
        </a:p>
      </dgm:t>
    </dgm:pt>
    <dgm:pt modelId="{7254BF78-5E65-4EAC-8071-645141082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CDC</a:t>
          </a:r>
        </a:p>
      </dgm:t>
    </dgm:pt>
    <dgm:pt modelId="{00FC567D-6739-4E54-9105-8CAD9DE9338A}" type="parTrans" cxnId="{48BEE675-6C51-42C4-A03E-0672A716A2FE}">
      <dgm:prSet/>
      <dgm:spPr/>
      <dgm:t>
        <a:bodyPr/>
        <a:lstStyle/>
        <a:p>
          <a:endParaRPr lang="en-US"/>
        </a:p>
      </dgm:t>
    </dgm:pt>
    <dgm:pt modelId="{A866860E-F8FE-4F9B-8FB8-9F92A03E3EA1}" type="sibTrans" cxnId="{48BEE675-6C51-42C4-A03E-0672A716A2FE}">
      <dgm:prSet/>
      <dgm:spPr/>
      <dgm:t>
        <a:bodyPr/>
        <a:lstStyle/>
        <a:p>
          <a:endParaRPr lang="en-US"/>
        </a:p>
      </dgm:t>
    </dgm:pt>
    <dgm:pt modelId="{79D7E36C-ABFC-46CB-B00E-2C56BE966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Behavioral Risk Factor Surveillance System</a:t>
          </a:r>
        </a:p>
      </dgm:t>
    </dgm:pt>
    <dgm:pt modelId="{7C8C695A-1CDC-453D-ACD5-B1755C59BCB6}" type="parTrans" cxnId="{447E8412-1403-4765-972A-7951984CB458}">
      <dgm:prSet/>
      <dgm:spPr/>
      <dgm:t>
        <a:bodyPr/>
        <a:lstStyle/>
        <a:p>
          <a:endParaRPr lang="en-US"/>
        </a:p>
      </dgm:t>
    </dgm:pt>
    <dgm:pt modelId="{FE7194FC-71A4-48DB-A4B8-FAA7638A39FB}" type="sibTrans" cxnId="{447E8412-1403-4765-972A-7951984CB458}">
      <dgm:prSet/>
      <dgm:spPr/>
      <dgm:t>
        <a:bodyPr/>
        <a:lstStyle/>
        <a:p>
          <a:endParaRPr lang="en-US"/>
        </a:p>
      </dgm:t>
    </dgm:pt>
    <dgm:pt modelId="{B4DEA70A-4668-489C-A61C-F5901D0360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cleaning </a:t>
          </a:r>
        </a:p>
      </dgm:t>
    </dgm:pt>
    <dgm:pt modelId="{C6D5DB45-E5F1-44DE-A41E-9F3198D08682}" type="parTrans" cxnId="{298E400D-F641-4286-9AD5-B3FE138A2EBB}">
      <dgm:prSet/>
      <dgm:spPr/>
      <dgm:t>
        <a:bodyPr/>
        <a:lstStyle/>
        <a:p>
          <a:endParaRPr lang="en-US"/>
        </a:p>
      </dgm:t>
    </dgm:pt>
    <dgm:pt modelId="{9832D1EE-CC9C-46DF-880F-A3DE65B3018F}" type="sibTrans" cxnId="{298E400D-F641-4286-9AD5-B3FE138A2EBB}">
      <dgm:prSet/>
      <dgm:spPr/>
      <dgm:t>
        <a:bodyPr/>
        <a:lstStyle/>
        <a:p>
          <a:endParaRPr lang="en-US"/>
        </a:p>
      </dgm:t>
    </dgm:pt>
    <dgm:pt modelId="{CDBEF97C-675C-4178-8108-3DBF1AFE2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US territories</a:t>
          </a:r>
        </a:p>
      </dgm:t>
    </dgm:pt>
    <dgm:pt modelId="{8885CE91-117C-403B-97BE-D5F72A2D0838}" type="parTrans" cxnId="{24BFC043-57EC-4A59-94F5-6CB18D01EDB5}">
      <dgm:prSet/>
      <dgm:spPr/>
      <dgm:t>
        <a:bodyPr/>
        <a:lstStyle/>
        <a:p>
          <a:endParaRPr lang="en-US"/>
        </a:p>
      </dgm:t>
    </dgm:pt>
    <dgm:pt modelId="{C99EF89E-51BA-4913-9478-2DBF15A60280}" type="sibTrans" cxnId="{24BFC043-57EC-4A59-94F5-6CB18D01EDB5}">
      <dgm:prSet/>
      <dgm:spPr/>
      <dgm:t>
        <a:bodyPr/>
        <a:lstStyle/>
        <a:p>
          <a:endParaRPr lang="en-US"/>
        </a:p>
      </dgm:t>
    </dgm:pt>
    <dgm:pt modelId="{592B3647-5EFE-4CF7-B521-BFAEF5362E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it more 'readable'</a:t>
          </a:r>
        </a:p>
      </dgm:t>
    </dgm:pt>
    <dgm:pt modelId="{F7EEF1FF-521D-4966-B3F3-7C111FC6410E}" type="parTrans" cxnId="{E65062A2-8488-435B-9E9B-AEBAF6731B3D}">
      <dgm:prSet/>
      <dgm:spPr/>
      <dgm:t>
        <a:bodyPr/>
        <a:lstStyle/>
        <a:p>
          <a:endParaRPr lang="en-US"/>
        </a:p>
      </dgm:t>
    </dgm:pt>
    <dgm:pt modelId="{9E3EE891-FB20-4499-BD1F-FF679E3451B9}" type="sibTrans" cxnId="{E65062A2-8488-435B-9E9B-AEBAF6731B3D}">
      <dgm:prSet/>
      <dgm:spPr/>
      <dgm:t>
        <a:bodyPr/>
        <a:lstStyle/>
        <a:p>
          <a:endParaRPr lang="en-US"/>
        </a:p>
      </dgm:t>
    </dgm:pt>
    <dgm:pt modelId="{C2E5A581-48B6-46C0-87D4-6355703843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Stratifications</a:t>
          </a:r>
        </a:p>
      </dgm:t>
    </dgm:pt>
    <dgm:pt modelId="{4F07186E-824E-41CF-96DE-D1A098DD6A6A}" type="parTrans" cxnId="{EE487778-E707-49B5-9C31-6A580E233AAB}">
      <dgm:prSet/>
      <dgm:spPr/>
      <dgm:t>
        <a:bodyPr/>
        <a:lstStyle/>
        <a:p>
          <a:endParaRPr lang="en-US"/>
        </a:p>
      </dgm:t>
    </dgm:pt>
    <dgm:pt modelId="{9DF1D502-AECF-4F4A-B151-EDF7B99989C8}" type="sibTrans" cxnId="{EE487778-E707-49B5-9C31-6A580E233AAB}">
      <dgm:prSet/>
      <dgm:spPr/>
      <dgm:t>
        <a:bodyPr/>
        <a:lstStyle/>
        <a:p>
          <a:endParaRPr lang="en-US"/>
        </a:p>
      </dgm:t>
    </dgm:pt>
    <dgm:pt modelId="{83C279E3-51F9-4EB8-90D0-397460D98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</a:t>
          </a:r>
        </a:p>
      </dgm:t>
    </dgm:pt>
    <dgm:pt modelId="{86F81D22-3A4C-4191-B879-8E54460AB1A7}" type="parTrans" cxnId="{7BBD4CB5-24B9-4DFB-B238-AE6899B626E1}">
      <dgm:prSet/>
      <dgm:spPr/>
      <dgm:t>
        <a:bodyPr/>
        <a:lstStyle/>
        <a:p>
          <a:endParaRPr lang="en-US"/>
        </a:p>
      </dgm:t>
    </dgm:pt>
    <dgm:pt modelId="{C8DE7B98-2ED5-41EF-8C6B-F63DF8585650}" type="sibTrans" cxnId="{7BBD4CB5-24B9-4DFB-B238-AE6899B626E1}">
      <dgm:prSet/>
      <dgm:spPr/>
      <dgm:t>
        <a:bodyPr/>
        <a:lstStyle/>
        <a:p>
          <a:endParaRPr lang="en-US"/>
        </a:p>
      </dgm:t>
    </dgm:pt>
    <dgm:pt modelId="{356403F4-76A6-4D05-B726-061C13B1F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Income</a:t>
          </a:r>
        </a:p>
      </dgm:t>
    </dgm:pt>
    <dgm:pt modelId="{22A1A2AC-CD45-4011-B471-4DE420E146DE}" type="parTrans" cxnId="{121200CE-CC3A-4E04-92E4-C6AB241EEBE3}">
      <dgm:prSet/>
      <dgm:spPr/>
      <dgm:t>
        <a:bodyPr/>
        <a:lstStyle/>
        <a:p>
          <a:endParaRPr lang="en-US"/>
        </a:p>
      </dgm:t>
    </dgm:pt>
    <dgm:pt modelId="{4BFDBEE5-CC24-48A8-AD5C-51F4834326CF}" type="sibTrans" cxnId="{121200CE-CC3A-4E04-92E4-C6AB241EEBE3}">
      <dgm:prSet/>
      <dgm:spPr/>
      <dgm:t>
        <a:bodyPr/>
        <a:lstStyle/>
        <a:p>
          <a:endParaRPr lang="en-US"/>
        </a:p>
      </dgm:t>
    </dgm:pt>
    <dgm:pt modelId="{9958C7ED-EA8C-453D-9E6A-F930A9AAB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 </a:t>
          </a:r>
        </a:p>
      </dgm:t>
    </dgm:pt>
    <dgm:pt modelId="{4FBAFCA7-6446-49FC-A3BE-14C685E292CA}" type="parTrans" cxnId="{7527456D-EAE9-4551-9175-B2CB73510A3B}">
      <dgm:prSet/>
      <dgm:spPr/>
      <dgm:t>
        <a:bodyPr/>
        <a:lstStyle/>
        <a:p>
          <a:endParaRPr lang="en-US"/>
        </a:p>
      </dgm:t>
    </dgm:pt>
    <dgm:pt modelId="{3AB192EB-2C10-4628-9D9B-9B81B2B0EEB0}" type="sibTrans" cxnId="{7527456D-EAE9-4551-9175-B2CB73510A3B}">
      <dgm:prSet/>
      <dgm:spPr/>
      <dgm:t>
        <a:bodyPr/>
        <a:lstStyle/>
        <a:p>
          <a:endParaRPr lang="en-US"/>
        </a:p>
      </dgm:t>
    </dgm:pt>
    <dgm:pt modelId="{A93E9178-2FCD-4E5B-89AC-5E97B8392BB5}" type="pres">
      <dgm:prSet presAssocID="{841E3538-6459-4D84-816F-526F3B16DE96}" presName="root" presStyleCnt="0">
        <dgm:presLayoutVars>
          <dgm:dir/>
          <dgm:resizeHandles val="exact"/>
        </dgm:presLayoutVars>
      </dgm:prSet>
      <dgm:spPr/>
    </dgm:pt>
    <dgm:pt modelId="{573394C9-EE0C-4AB2-B381-8642ABE41223}" type="pres">
      <dgm:prSet presAssocID="{461117F5-AC01-4388-9351-5915D0A13C99}" presName="compNode" presStyleCnt="0"/>
      <dgm:spPr/>
    </dgm:pt>
    <dgm:pt modelId="{033DF2FA-917F-48C3-9332-1EEC1110CF7C}" type="pres">
      <dgm:prSet presAssocID="{461117F5-AC01-4388-9351-5915D0A13C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19DE47F1-794C-423D-9824-45869ABD98B0}" type="pres">
      <dgm:prSet presAssocID="{461117F5-AC01-4388-9351-5915D0A13C99}" presName="iconSpace" presStyleCnt="0"/>
      <dgm:spPr/>
    </dgm:pt>
    <dgm:pt modelId="{68712403-115E-43AE-8BA6-8AD052513375}" type="pres">
      <dgm:prSet presAssocID="{461117F5-AC01-4388-9351-5915D0A13C99}" presName="parTx" presStyleLbl="revTx" presStyleIdx="0" presStyleCnt="6">
        <dgm:presLayoutVars>
          <dgm:chMax val="0"/>
          <dgm:chPref val="0"/>
        </dgm:presLayoutVars>
      </dgm:prSet>
      <dgm:spPr/>
    </dgm:pt>
    <dgm:pt modelId="{E80F6931-81B5-4468-A5E1-B5D560DFDE10}" type="pres">
      <dgm:prSet presAssocID="{461117F5-AC01-4388-9351-5915D0A13C99}" presName="txSpace" presStyleCnt="0"/>
      <dgm:spPr/>
    </dgm:pt>
    <dgm:pt modelId="{FDF8F873-B0D9-4691-8427-2BCCCF53CDA7}" type="pres">
      <dgm:prSet presAssocID="{461117F5-AC01-4388-9351-5915D0A13C99}" presName="desTx" presStyleLbl="revTx" presStyleIdx="1" presStyleCnt="6">
        <dgm:presLayoutVars/>
      </dgm:prSet>
      <dgm:spPr/>
    </dgm:pt>
    <dgm:pt modelId="{2DA62242-426D-4CE6-9E72-8EBC34A981C9}" type="pres">
      <dgm:prSet presAssocID="{5A966E5D-F56C-44A8-85EF-B02DC4B097B9}" presName="sibTrans" presStyleCnt="0"/>
      <dgm:spPr/>
    </dgm:pt>
    <dgm:pt modelId="{DBAD8FF6-E772-4359-8831-A73A9777D370}" type="pres">
      <dgm:prSet presAssocID="{B4DEA70A-4668-489C-A61C-F5901D036087}" presName="compNode" presStyleCnt="0"/>
      <dgm:spPr/>
    </dgm:pt>
    <dgm:pt modelId="{6162D77B-434E-4477-8D1C-15277B09660B}" type="pres">
      <dgm:prSet presAssocID="{B4DEA70A-4668-489C-A61C-F5901D0360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Extinguisher"/>
        </a:ext>
      </dgm:extLst>
    </dgm:pt>
    <dgm:pt modelId="{3205628C-EDF3-4EF4-A7FC-AD4418B5A33F}" type="pres">
      <dgm:prSet presAssocID="{B4DEA70A-4668-489C-A61C-F5901D036087}" presName="iconSpace" presStyleCnt="0"/>
      <dgm:spPr/>
    </dgm:pt>
    <dgm:pt modelId="{D17CF395-212F-4BA4-BAC8-DE5F99FC3937}" type="pres">
      <dgm:prSet presAssocID="{B4DEA70A-4668-489C-A61C-F5901D036087}" presName="parTx" presStyleLbl="revTx" presStyleIdx="2" presStyleCnt="6">
        <dgm:presLayoutVars>
          <dgm:chMax val="0"/>
          <dgm:chPref val="0"/>
        </dgm:presLayoutVars>
      </dgm:prSet>
      <dgm:spPr/>
    </dgm:pt>
    <dgm:pt modelId="{A9E5199C-B50A-4248-9668-4C3D6EB98FF4}" type="pres">
      <dgm:prSet presAssocID="{B4DEA70A-4668-489C-A61C-F5901D036087}" presName="txSpace" presStyleCnt="0"/>
      <dgm:spPr/>
    </dgm:pt>
    <dgm:pt modelId="{AF8A905C-BAB1-4475-8258-79A970507B12}" type="pres">
      <dgm:prSet presAssocID="{B4DEA70A-4668-489C-A61C-F5901D036087}" presName="desTx" presStyleLbl="revTx" presStyleIdx="3" presStyleCnt="6">
        <dgm:presLayoutVars/>
      </dgm:prSet>
      <dgm:spPr/>
    </dgm:pt>
    <dgm:pt modelId="{0783EBAD-5950-486A-94FC-35944E591BE6}" type="pres">
      <dgm:prSet presAssocID="{9832D1EE-CC9C-46DF-880F-A3DE65B3018F}" presName="sibTrans" presStyleCnt="0"/>
      <dgm:spPr/>
    </dgm:pt>
    <dgm:pt modelId="{BA124601-7ADE-48C4-B327-36F7058B1390}" type="pres">
      <dgm:prSet presAssocID="{C2E5A581-48B6-46C0-87D4-63557038437A}" presName="compNode" presStyleCnt="0"/>
      <dgm:spPr/>
    </dgm:pt>
    <dgm:pt modelId="{0F681859-3DCE-45FD-9D66-8B8AE6FBC0F2}" type="pres">
      <dgm:prSet presAssocID="{C2E5A581-48B6-46C0-87D4-635570384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32F589-63DD-49BB-8D0B-F1D7A3215751}" type="pres">
      <dgm:prSet presAssocID="{C2E5A581-48B6-46C0-87D4-63557038437A}" presName="iconSpace" presStyleCnt="0"/>
      <dgm:spPr/>
    </dgm:pt>
    <dgm:pt modelId="{EC1BAAE6-DF9D-4D60-BABF-2B8F38FCDE8B}" type="pres">
      <dgm:prSet presAssocID="{C2E5A581-48B6-46C0-87D4-63557038437A}" presName="parTx" presStyleLbl="revTx" presStyleIdx="4" presStyleCnt="6">
        <dgm:presLayoutVars>
          <dgm:chMax val="0"/>
          <dgm:chPref val="0"/>
        </dgm:presLayoutVars>
      </dgm:prSet>
      <dgm:spPr/>
    </dgm:pt>
    <dgm:pt modelId="{C57B08AE-EA31-4945-95D3-FC50239FC43B}" type="pres">
      <dgm:prSet presAssocID="{C2E5A581-48B6-46C0-87D4-63557038437A}" presName="txSpace" presStyleCnt="0"/>
      <dgm:spPr/>
    </dgm:pt>
    <dgm:pt modelId="{709897C6-925A-49C1-AB70-4C9FAB6B9737}" type="pres">
      <dgm:prSet presAssocID="{C2E5A581-48B6-46C0-87D4-63557038437A}" presName="desTx" presStyleLbl="revTx" presStyleIdx="5" presStyleCnt="6">
        <dgm:presLayoutVars/>
      </dgm:prSet>
      <dgm:spPr/>
    </dgm:pt>
  </dgm:ptLst>
  <dgm:cxnLst>
    <dgm:cxn modelId="{298E400D-F641-4286-9AD5-B3FE138A2EBB}" srcId="{841E3538-6459-4D84-816F-526F3B16DE96}" destId="{B4DEA70A-4668-489C-A61C-F5901D036087}" srcOrd="1" destOrd="0" parTransId="{C6D5DB45-E5F1-44DE-A41E-9F3198D08682}" sibTransId="{9832D1EE-CC9C-46DF-880F-A3DE65B3018F}"/>
    <dgm:cxn modelId="{51C2220E-57DC-4D75-95AC-DCFAC89FC083}" type="presOf" srcId="{461117F5-AC01-4388-9351-5915D0A13C99}" destId="{68712403-115E-43AE-8BA6-8AD052513375}" srcOrd="0" destOrd="0" presId="urn:microsoft.com/office/officeart/2018/2/layout/IconLabelDescriptionList"/>
    <dgm:cxn modelId="{447E8412-1403-4765-972A-7951984CB458}" srcId="{461117F5-AC01-4388-9351-5915D0A13C99}" destId="{79D7E36C-ABFC-46CB-B00E-2C56BE966CF8}" srcOrd="1" destOrd="0" parTransId="{7C8C695A-1CDC-453D-ACD5-B1755C59BCB6}" sibTransId="{FE7194FC-71A4-48DB-A4B8-FAA7638A39FB}"/>
    <dgm:cxn modelId="{87F6F012-F1AF-43A0-B0CB-EEAF74C7D0A7}" type="presOf" srcId="{841E3538-6459-4D84-816F-526F3B16DE96}" destId="{A93E9178-2FCD-4E5B-89AC-5E97B8392BB5}" srcOrd="0" destOrd="0" presId="urn:microsoft.com/office/officeart/2018/2/layout/IconLabelDescriptionList"/>
    <dgm:cxn modelId="{913F2614-84E1-4ECB-99E5-1B1283DE6781}" type="presOf" srcId="{592B3647-5EFE-4CF7-B521-BFAEF5362E69}" destId="{AF8A905C-BAB1-4475-8258-79A970507B12}" srcOrd="0" destOrd="1" presId="urn:microsoft.com/office/officeart/2018/2/layout/IconLabelDescriptionList"/>
    <dgm:cxn modelId="{C3A8A82B-14E2-4EFD-8C3D-678B303CDD73}" type="presOf" srcId="{79D7E36C-ABFC-46CB-B00E-2C56BE966CF8}" destId="{FDF8F873-B0D9-4691-8427-2BCCCF53CDA7}" srcOrd="0" destOrd="1" presId="urn:microsoft.com/office/officeart/2018/2/layout/IconLabelDescriptionList"/>
    <dgm:cxn modelId="{24BFC043-57EC-4A59-94F5-6CB18D01EDB5}" srcId="{B4DEA70A-4668-489C-A61C-F5901D036087}" destId="{CDBEF97C-675C-4178-8108-3DBF1AFE2AE4}" srcOrd="0" destOrd="0" parTransId="{8885CE91-117C-403B-97BE-D5F72A2D0838}" sibTransId="{C99EF89E-51BA-4913-9478-2DBF15A60280}"/>
    <dgm:cxn modelId="{7527456D-EAE9-4551-9175-B2CB73510A3B}" srcId="{C2E5A581-48B6-46C0-87D4-63557038437A}" destId="{9958C7ED-EA8C-453D-9E6A-F930A9AABE47}" srcOrd="2" destOrd="0" parTransId="{4FBAFCA7-6446-49FC-A3BE-14C685E292CA}" sibTransId="{3AB192EB-2C10-4628-9D9B-9B81B2B0EEB0}"/>
    <dgm:cxn modelId="{48BEE675-6C51-42C4-A03E-0672A716A2FE}" srcId="{461117F5-AC01-4388-9351-5915D0A13C99}" destId="{7254BF78-5E65-4EAC-8071-645141082F62}" srcOrd="0" destOrd="0" parTransId="{00FC567D-6739-4E54-9105-8CAD9DE9338A}" sibTransId="{A866860E-F8FE-4F9B-8FB8-9F92A03E3EA1}"/>
    <dgm:cxn modelId="{EE487778-E707-49B5-9C31-6A580E233AAB}" srcId="{841E3538-6459-4D84-816F-526F3B16DE96}" destId="{C2E5A581-48B6-46C0-87D4-63557038437A}" srcOrd="2" destOrd="0" parTransId="{4F07186E-824E-41CF-96DE-D1A098DD6A6A}" sibTransId="{9DF1D502-AECF-4F4A-B151-EDF7B99989C8}"/>
    <dgm:cxn modelId="{E65062A2-8488-435B-9E9B-AEBAF6731B3D}" srcId="{B4DEA70A-4668-489C-A61C-F5901D036087}" destId="{592B3647-5EFE-4CF7-B521-BFAEF5362E69}" srcOrd="1" destOrd="0" parTransId="{F7EEF1FF-521D-4966-B3F3-7C111FC6410E}" sibTransId="{9E3EE891-FB20-4499-BD1F-FF679E3451B9}"/>
    <dgm:cxn modelId="{BF2530A7-76E0-4D79-978F-73C7CDBB3999}" type="presOf" srcId="{356403F4-76A6-4D05-B726-061C13B1FF73}" destId="{709897C6-925A-49C1-AB70-4C9FAB6B9737}" srcOrd="0" destOrd="1" presId="urn:microsoft.com/office/officeart/2018/2/layout/IconLabelDescriptionList"/>
    <dgm:cxn modelId="{5FCF25AA-97CD-401F-832F-62525B3188DA}" type="presOf" srcId="{83C279E3-51F9-4EB8-90D0-397460D9861B}" destId="{709897C6-925A-49C1-AB70-4C9FAB6B9737}" srcOrd="0" destOrd="0" presId="urn:microsoft.com/office/officeart/2018/2/layout/IconLabelDescriptionList"/>
    <dgm:cxn modelId="{7BBD4CB5-24B9-4DFB-B238-AE6899B626E1}" srcId="{C2E5A581-48B6-46C0-87D4-63557038437A}" destId="{83C279E3-51F9-4EB8-90D0-397460D9861B}" srcOrd="0" destOrd="0" parTransId="{86F81D22-3A4C-4191-B879-8E54460AB1A7}" sibTransId="{C8DE7B98-2ED5-41EF-8C6B-F63DF8585650}"/>
    <dgm:cxn modelId="{A2F787B7-98C8-4007-B33F-CF1B36C18E66}" srcId="{841E3538-6459-4D84-816F-526F3B16DE96}" destId="{461117F5-AC01-4388-9351-5915D0A13C99}" srcOrd="0" destOrd="0" parTransId="{41B720C9-EB7B-43C0-8DFB-82275DA35782}" sibTransId="{5A966E5D-F56C-44A8-85EF-B02DC4B097B9}"/>
    <dgm:cxn modelId="{135D66C2-31A9-40EA-990A-820CB46C2778}" type="presOf" srcId="{CDBEF97C-675C-4178-8108-3DBF1AFE2AE4}" destId="{AF8A905C-BAB1-4475-8258-79A970507B12}" srcOrd="0" destOrd="0" presId="urn:microsoft.com/office/officeart/2018/2/layout/IconLabelDescriptionList"/>
    <dgm:cxn modelId="{121200CE-CC3A-4E04-92E4-C6AB241EEBE3}" srcId="{C2E5A581-48B6-46C0-87D4-63557038437A}" destId="{356403F4-76A6-4D05-B726-061C13B1FF73}" srcOrd="1" destOrd="0" parTransId="{22A1A2AC-CD45-4011-B471-4DE420E146DE}" sibTransId="{4BFDBEE5-CC24-48A8-AD5C-51F4834326CF}"/>
    <dgm:cxn modelId="{A7FD52D0-6DDA-482E-B3F9-7F738DBA5CD3}" type="presOf" srcId="{7254BF78-5E65-4EAC-8071-645141082F62}" destId="{FDF8F873-B0D9-4691-8427-2BCCCF53CDA7}" srcOrd="0" destOrd="0" presId="urn:microsoft.com/office/officeart/2018/2/layout/IconLabelDescriptionList"/>
    <dgm:cxn modelId="{88C8C4D6-2516-4E4D-9399-570A898E295F}" type="presOf" srcId="{B4DEA70A-4668-489C-A61C-F5901D036087}" destId="{D17CF395-212F-4BA4-BAC8-DE5F99FC3937}" srcOrd="0" destOrd="0" presId="urn:microsoft.com/office/officeart/2018/2/layout/IconLabelDescriptionList"/>
    <dgm:cxn modelId="{363F66DE-7C57-49C8-B125-3586D87FDFA0}" type="presOf" srcId="{C2E5A581-48B6-46C0-87D4-63557038437A}" destId="{EC1BAAE6-DF9D-4D60-BABF-2B8F38FCDE8B}" srcOrd="0" destOrd="0" presId="urn:microsoft.com/office/officeart/2018/2/layout/IconLabelDescriptionList"/>
    <dgm:cxn modelId="{500246E9-1B2E-4023-B05E-331B8E408C68}" type="presOf" srcId="{9958C7ED-EA8C-453D-9E6A-F930A9AABE47}" destId="{709897C6-925A-49C1-AB70-4C9FAB6B9737}" srcOrd="0" destOrd="2" presId="urn:microsoft.com/office/officeart/2018/2/layout/IconLabelDescriptionList"/>
    <dgm:cxn modelId="{0B5AAC53-2004-43ED-AA98-0552C9B9F370}" type="presParOf" srcId="{A93E9178-2FCD-4E5B-89AC-5E97B8392BB5}" destId="{573394C9-EE0C-4AB2-B381-8642ABE41223}" srcOrd="0" destOrd="0" presId="urn:microsoft.com/office/officeart/2018/2/layout/IconLabelDescriptionList"/>
    <dgm:cxn modelId="{D4E0A321-515C-40C9-B079-2890868618D5}" type="presParOf" srcId="{573394C9-EE0C-4AB2-B381-8642ABE41223}" destId="{033DF2FA-917F-48C3-9332-1EEC1110CF7C}" srcOrd="0" destOrd="0" presId="urn:microsoft.com/office/officeart/2018/2/layout/IconLabelDescriptionList"/>
    <dgm:cxn modelId="{CBFE8B69-D0B4-41A3-B112-253DC04F53F7}" type="presParOf" srcId="{573394C9-EE0C-4AB2-B381-8642ABE41223}" destId="{19DE47F1-794C-423D-9824-45869ABD98B0}" srcOrd="1" destOrd="0" presId="urn:microsoft.com/office/officeart/2018/2/layout/IconLabelDescriptionList"/>
    <dgm:cxn modelId="{22ACFD15-81DA-4029-A14E-A9416FA8A926}" type="presParOf" srcId="{573394C9-EE0C-4AB2-B381-8642ABE41223}" destId="{68712403-115E-43AE-8BA6-8AD052513375}" srcOrd="2" destOrd="0" presId="urn:microsoft.com/office/officeart/2018/2/layout/IconLabelDescriptionList"/>
    <dgm:cxn modelId="{175721F8-11A6-4C44-AD6A-2F8AF1CA8798}" type="presParOf" srcId="{573394C9-EE0C-4AB2-B381-8642ABE41223}" destId="{E80F6931-81B5-4468-A5E1-B5D560DFDE10}" srcOrd="3" destOrd="0" presId="urn:microsoft.com/office/officeart/2018/2/layout/IconLabelDescriptionList"/>
    <dgm:cxn modelId="{53EB14FF-5673-4939-B719-0933A22FD74A}" type="presParOf" srcId="{573394C9-EE0C-4AB2-B381-8642ABE41223}" destId="{FDF8F873-B0D9-4691-8427-2BCCCF53CDA7}" srcOrd="4" destOrd="0" presId="urn:microsoft.com/office/officeart/2018/2/layout/IconLabelDescriptionList"/>
    <dgm:cxn modelId="{0DB2E293-1605-4876-9834-B711BCD91659}" type="presParOf" srcId="{A93E9178-2FCD-4E5B-89AC-5E97B8392BB5}" destId="{2DA62242-426D-4CE6-9E72-8EBC34A981C9}" srcOrd="1" destOrd="0" presId="urn:microsoft.com/office/officeart/2018/2/layout/IconLabelDescriptionList"/>
    <dgm:cxn modelId="{9A5EFF63-FC2F-4281-966D-6C2FD82DF24C}" type="presParOf" srcId="{A93E9178-2FCD-4E5B-89AC-5E97B8392BB5}" destId="{DBAD8FF6-E772-4359-8831-A73A9777D370}" srcOrd="2" destOrd="0" presId="urn:microsoft.com/office/officeart/2018/2/layout/IconLabelDescriptionList"/>
    <dgm:cxn modelId="{C1577C05-36FA-44C1-A88A-5E77F0614BB8}" type="presParOf" srcId="{DBAD8FF6-E772-4359-8831-A73A9777D370}" destId="{6162D77B-434E-4477-8D1C-15277B09660B}" srcOrd="0" destOrd="0" presId="urn:microsoft.com/office/officeart/2018/2/layout/IconLabelDescriptionList"/>
    <dgm:cxn modelId="{688640AC-7061-4410-AA13-D6AE58AC6D84}" type="presParOf" srcId="{DBAD8FF6-E772-4359-8831-A73A9777D370}" destId="{3205628C-EDF3-4EF4-A7FC-AD4418B5A33F}" srcOrd="1" destOrd="0" presId="urn:microsoft.com/office/officeart/2018/2/layout/IconLabelDescriptionList"/>
    <dgm:cxn modelId="{F43ADDD1-69AB-4249-8B8E-805B9DFDB0A6}" type="presParOf" srcId="{DBAD8FF6-E772-4359-8831-A73A9777D370}" destId="{D17CF395-212F-4BA4-BAC8-DE5F99FC3937}" srcOrd="2" destOrd="0" presId="urn:microsoft.com/office/officeart/2018/2/layout/IconLabelDescriptionList"/>
    <dgm:cxn modelId="{3A05C56E-A3BE-41B2-A359-E46C60E2453A}" type="presParOf" srcId="{DBAD8FF6-E772-4359-8831-A73A9777D370}" destId="{A9E5199C-B50A-4248-9668-4C3D6EB98FF4}" srcOrd="3" destOrd="0" presId="urn:microsoft.com/office/officeart/2018/2/layout/IconLabelDescriptionList"/>
    <dgm:cxn modelId="{83C48BB0-C2B0-48AA-8BFA-1D05F6623569}" type="presParOf" srcId="{DBAD8FF6-E772-4359-8831-A73A9777D370}" destId="{AF8A905C-BAB1-4475-8258-79A970507B12}" srcOrd="4" destOrd="0" presId="urn:microsoft.com/office/officeart/2018/2/layout/IconLabelDescriptionList"/>
    <dgm:cxn modelId="{A880BCD5-FA3B-44E6-B8A7-B6D9ECBA3AB9}" type="presParOf" srcId="{A93E9178-2FCD-4E5B-89AC-5E97B8392BB5}" destId="{0783EBAD-5950-486A-94FC-35944E591BE6}" srcOrd="3" destOrd="0" presId="urn:microsoft.com/office/officeart/2018/2/layout/IconLabelDescriptionList"/>
    <dgm:cxn modelId="{3F480D0F-616E-4FA9-A288-6228005AD1E4}" type="presParOf" srcId="{A93E9178-2FCD-4E5B-89AC-5E97B8392BB5}" destId="{BA124601-7ADE-48C4-B327-36F7058B1390}" srcOrd="4" destOrd="0" presId="urn:microsoft.com/office/officeart/2018/2/layout/IconLabelDescriptionList"/>
    <dgm:cxn modelId="{056A74D4-0B5B-4677-829B-0FBFF335F366}" type="presParOf" srcId="{BA124601-7ADE-48C4-B327-36F7058B1390}" destId="{0F681859-3DCE-45FD-9D66-8B8AE6FBC0F2}" srcOrd="0" destOrd="0" presId="urn:microsoft.com/office/officeart/2018/2/layout/IconLabelDescriptionList"/>
    <dgm:cxn modelId="{FB74BF58-C9CF-41F1-9AD0-03F5C6E6ECA0}" type="presParOf" srcId="{BA124601-7ADE-48C4-B327-36F7058B1390}" destId="{DC32F589-63DD-49BB-8D0B-F1D7A3215751}" srcOrd="1" destOrd="0" presId="urn:microsoft.com/office/officeart/2018/2/layout/IconLabelDescriptionList"/>
    <dgm:cxn modelId="{C8DCD436-6DFE-4D7E-9F1C-23AD507918D8}" type="presParOf" srcId="{BA124601-7ADE-48C4-B327-36F7058B1390}" destId="{EC1BAAE6-DF9D-4D60-BABF-2B8F38FCDE8B}" srcOrd="2" destOrd="0" presId="urn:microsoft.com/office/officeart/2018/2/layout/IconLabelDescriptionList"/>
    <dgm:cxn modelId="{1839B465-7CBC-4F13-A714-02AD48093847}" type="presParOf" srcId="{BA124601-7ADE-48C4-B327-36F7058B1390}" destId="{C57B08AE-EA31-4945-95D3-FC50239FC43B}" srcOrd="3" destOrd="0" presId="urn:microsoft.com/office/officeart/2018/2/layout/IconLabelDescriptionList"/>
    <dgm:cxn modelId="{9458DB40-48D8-4F0B-B097-10700C789A0E}" type="presParOf" srcId="{BA124601-7ADE-48C4-B327-36F7058B1390}" destId="{709897C6-925A-49C1-AB70-4C9FAB6B97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DF2FA-917F-48C3-9332-1EEC1110CF7C}">
      <dsp:nvSpPr>
        <dsp:cNvPr id="0" name=""/>
        <dsp:cNvSpPr/>
      </dsp:nvSpPr>
      <dsp:spPr>
        <a:xfrm>
          <a:off x="4340" y="303422"/>
          <a:ext cx="750098" cy="750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12403-115E-43AE-8BA6-8AD052513375}">
      <dsp:nvSpPr>
        <dsp:cNvPr id="0" name=""/>
        <dsp:cNvSpPr/>
      </dsp:nvSpPr>
      <dsp:spPr>
        <a:xfrm>
          <a:off x="4340" y="1139863"/>
          <a:ext cx="2143139" cy="32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Where we obtained it</a:t>
          </a:r>
        </a:p>
      </dsp:txBody>
      <dsp:txXfrm>
        <a:off x="4340" y="1139863"/>
        <a:ext cx="2143139" cy="321470"/>
      </dsp:txXfrm>
    </dsp:sp>
    <dsp:sp modelId="{FDF8F873-B0D9-4691-8427-2BCCCF53CDA7}">
      <dsp:nvSpPr>
        <dsp:cNvPr id="0" name=""/>
        <dsp:cNvSpPr/>
      </dsp:nvSpPr>
      <dsp:spPr>
        <a:xfrm>
          <a:off x="4340" y="1501493"/>
          <a:ext cx="2143139" cy="80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CDC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Behavioral Risk Factor Surveillance System</a:t>
          </a:r>
        </a:p>
      </dsp:txBody>
      <dsp:txXfrm>
        <a:off x="4340" y="1501493"/>
        <a:ext cx="2143139" cy="809890"/>
      </dsp:txXfrm>
    </dsp:sp>
    <dsp:sp modelId="{6162D77B-434E-4477-8D1C-15277B09660B}">
      <dsp:nvSpPr>
        <dsp:cNvPr id="0" name=""/>
        <dsp:cNvSpPr/>
      </dsp:nvSpPr>
      <dsp:spPr>
        <a:xfrm>
          <a:off x="2522529" y="303422"/>
          <a:ext cx="750098" cy="750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CF395-212F-4BA4-BAC8-DE5F99FC3937}">
      <dsp:nvSpPr>
        <dsp:cNvPr id="0" name=""/>
        <dsp:cNvSpPr/>
      </dsp:nvSpPr>
      <dsp:spPr>
        <a:xfrm>
          <a:off x="2522529" y="1139863"/>
          <a:ext cx="2143139" cy="32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cleaning </a:t>
          </a:r>
        </a:p>
      </dsp:txBody>
      <dsp:txXfrm>
        <a:off x="2522529" y="1139863"/>
        <a:ext cx="2143139" cy="321470"/>
      </dsp:txXfrm>
    </dsp:sp>
    <dsp:sp modelId="{AF8A905C-BAB1-4475-8258-79A970507B12}">
      <dsp:nvSpPr>
        <dsp:cNvPr id="0" name=""/>
        <dsp:cNvSpPr/>
      </dsp:nvSpPr>
      <dsp:spPr>
        <a:xfrm>
          <a:off x="2522529" y="1501493"/>
          <a:ext cx="2143139" cy="80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Removing US territories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Making it more 'readable'</a:t>
          </a:r>
        </a:p>
      </dsp:txBody>
      <dsp:txXfrm>
        <a:off x="2522529" y="1501493"/>
        <a:ext cx="2143139" cy="809890"/>
      </dsp:txXfrm>
    </dsp:sp>
    <dsp:sp modelId="{0F681859-3DCE-45FD-9D66-8B8AE6FBC0F2}">
      <dsp:nvSpPr>
        <dsp:cNvPr id="0" name=""/>
        <dsp:cNvSpPr/>
      </dsp:nvSpPr>
      <dsp:spPr>
        <a:xfrm>
          <a:off x="5040718" y="303422"/>
          <a:ext cx="750098" cy="750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AAE6-DF9D-4D60-BABF-2B8F38FCDE8B}">
      <dsp:nvSpPr>
        <dsp:cNvPr id="0" name=""/>
        <dsp:cNvSpPr/>
      </dsp:nvSpPr>
      <dsp:spPr>
        <a:xfrm>
          <a:off x="5040718" y="1139863"/>
          <a:ext cx="2143139" cy="32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Stratifications</a:t>
          </a:r>
        </a:p>
      </dsp:txBody>
      <dsp:txXfrm>
        <a:off x="5040718" y="1139863"/>
        <a:ext cx="2143139" cy="321470"/>
      </dsp:txXfrm>
    </dsp:sp>
    <dsp:sp modelId="{709897C6-925A-49C1-AB70-4C9FAB6B9737}">
      <dsp:nvSpPr>
        <dsp:cNvPr id="0" name=""/>
        <dsp:cNvSpPr/>
      </dsp:nvSpPr>
      <dsp:spPr>
        <a:xfrm>
          <a:off x="5040718" y="1501493"/>
          <a:ext cx="2143139" cy="80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Education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Income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Age </a:t>
          </a:r>
        </a:p>
      </dsp:txBody>
      <dsp:txXfrm>
        <a:off x="5040718" y="1501493"/>
        <a:ext cx="2143139" cy="80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152C3-C80A-4298-A312-2FDEFD378FA3}" type="datetimeFigureOut">
              <a:rPr lang="en-US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B18B-4AC7-413E-B2F8-9387C069D8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 1-5, 16-19</a:t>
            </a:r>
          </a:p>
          <a:p>
            <a:r>
              <a:rPr lang="en-US">
                <a:cs typeface="Calibri"/>
              </a:rPr>
              <a:t>Tanner 6-8</a:t>
            </a:r>
          </a:p>
          <a:p>
            <a:r>
              <a:rPr lang="en-US">
                <a:cs typeface="Calibri"/>
              </a:rPr>
              <a:t>Kendall 9-15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https://www.cdc.gov/obesity/adult/defining.html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4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MS =</a:t>
            </a:r>
            <a:r>
              <a:rPr lang="en-US" err="1">
                <a:cs typeface="Calibri"/>
              </a:rPr>
              <a:t>mississippi</a:t>
            </a:r>
          </a:p>
          <a:p>
            <a:r>
              <a:rPr lang="en-US">
                <a:cs typeface="Calibri"/>
              </a:rPr>
              <a:t>MHI= median household income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 is showing obesity rates by year and income level… as you can see for every step up in the income bracket, there’s a drop in the obesity rate. The most significant drop is when you get to the highest-level income bracket (inc_greater_75k)… there’s also a low percent of obesity in the unknown income level bracket.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 out highs and lows in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year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6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why we thought this would be important/interesting …. Note out </a:t>
            </a:r>
          </a:p>
          <a:p>
            <a:r>
              <a:rPr lang="en-US"/>
              <a:t>Really dark/really light counties…. Talk about why we think this would be interesting … add a slide about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why we thought this would be important/interesting …. Note out </a:t>
            </a:r>
          </a:p>
          <a:p>
            <a:r>
              <a:rPr lang="en-US"/>
              <a:t>Really dark/really light counties…. Talk about why we think this would be interesting … add a slide about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20-28 tanner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Graphs represent categorical data currently..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--BRFSS: </a:t>
            </a:r>
            <a:r>
              <a:rPr lang="en-US"/>
              <a:t> collects state data about U.S. residents regarding their health-related risk behaviors, chronic health conditions, and use of preventive services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--'readable' = changing column names, removing columns we are not interested in..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--talk about other stratifications as well.. Race, gender..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6-8 tanner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#1975 11.9%</a:t>
            </a:r>
          </a:p>
          <a:p>
            <a:r>
              <a:rPr lang="en-US"/>
              <a:t>#1993 20%</a:t>
            </a:r>
          </a:p>
          <a:p>
            <a:r>
              <a:rPr lang="en-US"/>
              <a:t>#2007 30%</a:t>
            </a:r>
          </a:p>
          <a:p>
            <a:r>
              <a:rPr lang="en-US"/>
              <a:t>#2016 36%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https://www.cdc.gov/obesity/adult/defining.html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B18B-4AC7-413E-B2F8-9387C069D83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cdc.gov/brfss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9CF31AC8-D413-4E99-AE65-E941DE562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" b="2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8D051-4EBD-4485-B875-9DEC51B5DD33}"/>
              </a:ext>
            </a:extLst>
          </p:cNvPr>
          <p:cNvSpPr txBox="1"/>
          <p:nvPr/>
        </p:nvSpPr>
        <p:spPr>
          <a:xfrm>
            <a:off x="495120" y="5389127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Kendall Lipsey, Kayla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Kirk,Tanner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 Miles</a:t>
            </a:r>
          </a:p>
        </p:txBody>
      </p:sp>
      <p:cxnSp>
        <p:nvCxnSpPr>
          <p:cNvPr id="24" name="Straight Connector 2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9BA0F-8D59-4C0A-8BEA-49617A49176B}"/>
              </a:ext>
            </a:extLst>
          </p:cNvPr>
          <p:cNvSpPr txBox="1"/>
          <p:nvPr/>
        </p:nvSpPr>
        <p:spPr>
          <a:xfrm>
            <a:off x="1051560" y="4444332"/>
            <a:ext cx="355846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Average Obesity Over Time</a:t>
            </a: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64ACB97-F971-4AD1-BD91-E8A64B34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56" y="374904"/>
            <a:ext cx="7804679" cy="3609664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E5F63-C246-4442-8294-FB8E94BD6D2B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BMI over 30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Notice Y-Axis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Steady increase over time</a:t>
            </a:r>
          </a:p>
        </p:txBody>
      </p:sp>
    </p:spTree>
    <p:extLst>
      <p:ext uri="{BB962C8B-B14F-4D97-AF65-F5344CB8AC3E}">
        <p14:creationId xmlns:p14="http://schemas.microsoft.com/office/powerpoint/2010/main" val="411064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182F0-72BC-4079-A116-15B9B2994053}"/>
              </a:ext>
            </a:extLst>
          </p:cNvPr>
          <p:cNvSpPr txBox="1"/>
          <p:nvPr/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Average Overweight Over Time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8351-8EE7-4840-AB78-607C5FC39B1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BMI 25-30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Notice Y-Axis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Decreasing 2011-2014?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Losing or gaining weight?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6810AAB-5E22-44DE-BB97-8F65AB78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56" y="2734056"/>
            <a:ext cx="753267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DF4D7AD-89E1-4A30-A875-AF74AACF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4" y="1146673"/>
            <a:ext cx="7783700" cy="5067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ED088-B110-48DB-A6F0-A9A1E18A6345}"/>
              </a:ext>
            </a:extLst>
          </p:cNvPr>
          <p:cNvSpPr txBox="1"/>
          <p:nvPr/>
        </p:nvSpPr>
        <p:spPr>
          <a:xfrm>
            <a:off x="569344" y="1963947"/>
            <a:ext cx="316014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Notice Y-Axis Values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Decreasing 2011-2014?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Calibri"/>
              </a:rPr>
              <a:t>Losing or gaining weight?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2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15845959-9445-415B-B9B6-6C192EEB6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 r="1" b="1"/>
          <a:stretch/>
        </p:blipFill>
        <p:spPr>
          <a:xfrm>
            <a:off x="273190" y="316311"/>
            <a:ext cx="11631264" cy="6541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E8847-0225-409F-B31F-2164660D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55" y="886581"/>
            <a:ext cx="4343530" cy="303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4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CBFC5F4-076C-465B-9D4F-303837B0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7460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EA5AB-9D0F-43CE-AD75-D72CC75D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854075"/>
          </a:xfrm>
        </p:spPr>
        <p:txBody>
          <a:bodyPr/>
          <a:lstStyle/>
          <a:p>
            <a:pPr algn="ctr"/>
            <a:r>
              <a:rPr lang="en-US"/>
              <a:t>Obesity by Gender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D68582-6568-40C5-8A71-41E269F062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99" y="894795"/>
            <a:ext cx="8766629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63C6B-B3FC-4C88-BDC3-1AE24FAA8112}"/>
              </a:ext>
            </a:extLst>
          </p:cNvPr>
          <p:cNvSpPr txBox="1"/>
          <p:nvPr/>
        </p:nvSpPr>
        <p:spPr>
          <a:xfrm>
            <a:off x="10751457" y="3654240"/>
            <a:ext cx="144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Male</a:t>
            </a:r>
          </a:p>
          <a:p>
            <a:r>
              <a:rPr lang="en-US" sz="1400">
                <a:solidFill>
                  <a:srgbClr val="FF9900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28840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0BF00-7D35-492D-9247-D1431CB3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115" y="1174782"/>
            <a:ext cx="5294716" cy="454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778565-911D-405E-A4BE-42380D52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086" y="1174782"/>
            <a:ext cx="5294715" cy="454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3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blind, building, comb&#10;&#10;Description generated with very high confidence">
            <a:extLst>
              <a:ext uri="{FF2B5EF4-FFF2-40B4-BE49-F238E27FC236}">
                <a16:creationId xmlns:a16="http://schemas.microsoft.com/office/drawing/2014/main" id="{808256B4-25BC-4A10-B568-4489E1C4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75" y="643466"/>
            <a:ext cx="75898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B36EB8-61C7-42FA-8527-E35FD0CC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31" y="1420521"/>
            <a:ext cx="8304335" cy="52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65E47-3329-41D3-B8A7-6BBC573E9A43}"/>
              </a:ext>
            </a:extLst>
          </p:cNvPr>
          <p:cNvSpPr txBox="1"/>
          <p:nvPr/>
        </p:nvSpPr>
        <p:spPr>
          <a:xfrm rot="10800000" flipH="1" flipV="1">
            <a:off x="1943832" y="510403"/>
            <a:ext cx="8304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5 </a:t>
            </a:r>
            <a:r>
              <a:rPr lang="en-US" sz="4400">
                <a:latin typeface="+mj-lt"/>
                <a:cs typeface="Calibri Light" panose="020F0302020204030204" pitchFamily="34" charset="0"/>
              </a:rPr>
              <a:t>Lowest</a:t>
            </a:r>
            <a:r>
              <a:rPr lang="en-US" sz="4400">
                <a:latin typeface="+mj-lt"/>
              </a:rPr>
              <a:t> &amp; 5 Highest Income States</a:t>
            </a:r>
          </a:p>
        </p:txBody>
      </p:sp>
    </p:spTree>
    <p:extLst>
      <p:ext uri="{BB962C8B-B14F-4D97-AF65-F5344CB8AC3E}">
        <p14:creationId xmlns:p14="http://schemas.microsoft.com/office/powerpoint/2010/main" val="27885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0">
            <a:extLst>
              <a:ext uri="{FF2B5EF4-FFF2-40B4-BE49-F238E27FC236}">
                <a16:creationId xmlns:a16="http://schemas.microsoft.com/office/drawing/2014/main" id="{E87731F9-3350-40B1-A05B-A2FE9A3A4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 72">
            <a:extLst>
              <a:ext uri="{FF2B5EF4-FFF2-40B4-BE49-F238E27FC236}">
                <a16:creationId xmlns:a16="http://schemas.microsoft.com/office/drawing/2014/main" id="{DF127F1C-B0C6-41AE-9FC9-C3DE3B25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EA628E5-B496-45AC-A999-EF2525CAB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4AF34326-283C-4EB0-97BD-A86DCB6D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F29DC9A-0A36-4AD4-BE35-10F834361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68560C5A-AB9E-4775-B9F5-3EF3CA55E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A8A6290C-7DE6-4995-A44F-A5D6EAB5E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466A845-83E8-47ED-A4B7-D8BBAB696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ADE8072-A022-4880-A902-962402D73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3F03E3C-A5E2-4005-866D-55BF4C402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B5479AE-6390-4F4E-9607-A43AC67EC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F462F2B-BDDC-43F1-855B-CB91DFC0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2A1E725F-6277-4775-860E-C45AAEE4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1CDF76F-99E8-4FEB-B9EC-6DB56C17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25C71B09-6E4A-45EE-B4F6-DA026B72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6CD8D6BE-730B-4DAB-86AC-0D67B1165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F98E6E4-FE85-465F-BCCA-9662CBED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49102124-08BE-4630-986E-C7F2E564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3658EB0-FAD7-4D95-A353-9D821661B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1F0CA4E2-7BDF-4290-AE59-323FE3393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0FED95E-1C15-45B6-91ED-4C4DF191F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30309FBB-5727-4096-A735-419477EEF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1758442D-6E00-4612-91BE-08A64C964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7BDE7-131D-4D22-BFC4-065FC673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8123" y="802739"/>
            <a:ext cx="10432152" cy="530738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6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9EA87F-0F32-413C-A55A-7D61B03A9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015EE6-BFEE-47EA-ABD8-9A391372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61EDC30-3CA6-4979-B9AC-419446DC1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D6CC672-9A3C-4B37-AA22-C123DBC72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67370E-202F-4AF2-9EE5-5B7AC3653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BABBFAB-EF78-4D3C-8CA7-724B7D9B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068A13C-946C-4B26-9DFE-87553331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AEBA976-4E60-4B91-B491-8646474D5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F4DFC6B-C560-4DC5-A89B-0A3D537F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BFB0D3-52DF-47A1-8A6D-8283B54AB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D307B64-155D-4F91-8708-1A462804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E75FE6-3A7F-43BF-9F7E-BDA9FBE3D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E56F856-1240-4686-92EC-D84B4A378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889D6D1-D4B8-4C1B-B962-E47FBBCA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21D8093-4F4B-42F8-BFCF-40791F37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95CDB4D-13B6-4B35-9207-1EAAFF3F7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21CB5ED-A9D5-4EC8-8FC1-02F78111A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8CFCF10-B9B4-4A74-87A4-741A51090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9992F95-3EC1-49B3-82FD-BAF4DA5AF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DE26642-1F85-4795-BDA5-1FC5E270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FAB5BDD-8DE3-4E75-ADB3-AED7F979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C4075D6-987D-47AA-8198-29C6C8C9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B4C3E7B9-266B-4354-A07B-283DE102E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4FFA8-86DB-4132-A46B-89903769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09" y="685164"/>
            <a:ext cx="10579608" cy="5537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D33BC8-2D08-42C4-BA88-759BD5A46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" r="1" b="1"/>
          <a:stretch/>
        </p:blipFill>
        <p:spPr>
          <a:xfrm>
            <a:off x="477227" y="582583"/>
            <a:ext cx="11381320" cy="58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9F0C2C4-8BBB-4279-9705-02A6F18C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" y="-118532"/>
            <a:ext cx="12287125" cy="69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51710-D700-4435-8273-C492B1D4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 Obesity Map vs Breastfeeding Map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28DF0EE-9B55-45BC-BB87-9FF66D95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72923"/>
            <a:ext cx="5455917" cy="350542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0B00A3F-CD47-4B0C-97E2-DD04A093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72923"/>
            <a:ext cx="5455917" cy="35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43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88195A67-EA17-4464-A64C-1ECA2A06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36698"/>
            <a:ext cx="9951041" cy="4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E7365C-549D-4E48-BE63-5D46D2E23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069" y="643467"/>
            <a:ext cx="54178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5EE17-4D97-4BF0-A9D6-02BC2E35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Observations and findings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708E5763-2EB9-4C77-9DB9-E792AEE24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69C1-F8B4-4815-9B56-8B3F513D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700">
                <a:solidFill>
                  <a:srgbClr val="000000"/>
                </a:solidFill>
                <a:cs typeface="Calibri"/>
              </a:rPr>
              <a:t>Gender</a:t>
            </a:r>
          </a:p>
          <a:p>
            <a:pPr lvl="1"/>
            <a:r>
              <a:rPr lang="en-US" sz="1700">
                <a:solidFill>
                  <a:srgbClr val="000000"/>
                </a:solidFill>
                <a:cs typeface="Calibri"/>
              </a:rPr>
              <a:t>Distribution over time - relatively equal </a:t>
            </a:r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Income</a:t>
            </a:r>
          </a:p>
          <a:p>
            <a:pPr lvl="1"/>
            <a:r>
              <a:rPr lang="en-US" sz="1700">
                <a:solidFill>
                  <a:srgbClr val="000000"/>
                </a:solidFill>
                <a:cs typeface="Calibri"/>
              </a:rPr>
              <a:t>Significantly smaller rate for higher incomes </a:t>
            </a:r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Education</a:t>
            </a:r>
          </a:p>
          <a:p>
            <a:pPr lvl="1"/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Less than HS education = greater obesity rate</a:t>
            </a:r>
          </a:p>
          <a:p>
            <a:pPr lvl="1"/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College education = smaller obesity rate</a:t>
            </a:r>
          </a:p>
          <a:p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Age</a:t>
            </a:r>
          </a:p>
          <a:p>
            <a:pPr lvl="1"/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Younger = less likely to be obese</a:t>
            </a:r>
          </a:p>
          <a:p>
            <a:pPr lvl="1"/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Middle age = higher obesity rate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Race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 panose="020F0502020204030204"/>
              </a:rPr>
              <a:t>Asian American have lowest rate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 panose="020F0502020204030204"/>
              </a:rPr>
              <a:t>Non Hispanic Black and American Indian almost 40%</a:t>
            </a:r>
          </a:p>
        </p:txBody>
      </p:sp>
    </p:spTree>
    <p:extLst>
      <p:ext uri="{BB962C8B-B14F-4D97-AF65-F5344CB8AC3E}">
        <p14:creationId xmlns:p14="http://schemas.microsoft.com/office/powerpoint/2010/main" val="20919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1108-7A34-4074-A7C6-82A2DEB8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Conclusion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98AB-0A08-4C4F-BAD4-CFEA662E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alibri"/>
              </a:rPr>
              <a:t>Obesity rate has increased more than 50% in &lt;40 years</a:t>
            </a:r>
          </a:p>
          <a:p>
            <a:r>
              <a:rPr lang="en-US" sz="2400">
                <a:cs typeface="Calibri"/>
              </a:rPr>
              <a:t>Nationwide epidemic </a:t>
            </a:r>
          </a:p>
          <a:p>
            <a:r>
              <a:rPr lang="en-US" sz="2400">
                <a:cs typeface="Calibri"/>
              </a:rPr>
              <a:t>What can stop the cycle?</a:t>
            </a:r>
          </a:p>
          <a:p>
            <a:pPr lvl="1"/>
            <a:r>
              <a:rPr lang="en-US">
                <a:cs typeface="Calibri"/>
              </a:rPr>
              <a:t>Education</a:t>
            </a:r>
          </a:p>
          <a:p>
            <a:pPr lvl="2"/>
            <a:r>
              <a:rPr lang="en-US" sz="2400">
                <a:cs typeface="Calibri"/>
              </a:rPr>
              <a:t>Risks </a:t>
            </a:r>
          </a:p>
          <a:p>
            <a:pPr lvl="2"/>
            <a:r>
              <a:rPr lang="en-US" sz="2400">
                <a:cs typeface="Calibri"/>
              </a:rPr>
              <a:t>Costs</a:t>
            </a:r>
          </a:p>
          <a:p>
            <a:pPr lvl="1"/>
            <a:r>
              <a:rPr lang="en-US">
                <a:cs typeface="Calibri"/>
              </a:rPr>
              <a:t>College Degree</a:t>
            </a:r>
          </a:p>
          <a:p>
            <a:pPr lvl="2"/>
            <a:r>
              <a:rPr lang="en-US" sz="2400">
                <a:cs typeface="Calibri"/>
              </a:rPr>
              <a:t>Expensive, but... </a:t>
            </a:r>
          </a:p>
          <a:p>
            <a:pPr lvl="2"/>
            <a:r>
              <a:rPr lang="en-US" sz="2400">
                <a:cs typeface="Calibri"/>
              </a:rPr>
              <a:t>Greater quality of life </a:t>
            </a:r>
          </a:p>
          <a:p>
            <a:pPr lvl="2"/>
            <a:r>
              <a:rPr lang="en-US" sz="2400">
                <a:cs typeface="Calibri"/>
              </a:rPr>
              <a:t>Access to better healthcare and dietary options 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29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7731F9-3350-40B1-A05B-A2FE9A3A4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F127F1C-B0C6-41AE-9FC9-C3DE3B25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EA628E5-B496-45AC-A999-EF2525CAB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AF34326-283C-4EB0-97BD-A86DCB6D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F29DC9A-0A36-4AD4-BE35-10F834361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8560C5A-AB9E-4775-B9F5-3EF3CA55E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A6290C-7DE6-4995-A44F-A5D6EAB5E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66A845-83E8-47ED-A4B7-D8BBAB696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ADE8072-A022-4880-A902-962402D73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3F03E3C-A5E2-4005-866D-55BF4C402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B5479AE-6390-4F4E-9607-A43AC67EC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462F2B-BDDC-43F1-855B-CB91DFC0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A1E725F-6277-4775-860E-C45AAEE4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1CDF76F-99E8-4FEB-B9EC-6DB56C17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C71B09-6E4A-45EE-B4F6-DA026B72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CD8D6BE-730B-4DAB-86AC-0D67B1165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F98E6E4-FE85-465F-BCCA-9662CBED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9102124-08BE-4630-986E-C7F2E564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3658EB0-FAD7-4D95-A353-9D821661B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F0CA4E2-7BDF-4290-AE59-323FE3393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0FED95E-1C15-45B6-91ED-4C4DF191F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0309FBB-5727-4096-A735-419477EEF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758442D-6E00-4612-91BE-08A64C964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46C795E3-3941-48F5-B0E1-CC90C29E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3" r="1" b="1"/>
          <a:stretch/>
        </p:blipFill>
        <p:spPr>
          <a:xfrm>
            <a:off x="784224" y="975043"/>
            <a:ext cx="10163747" cy="5074920"/>
          </a:xfrm>
          <a:prstGeom prst="rect">
            <a:avLst/>
          </a:prstGeom>
          <a:ln>
            <a:solidFill>
              <a:schemeClr val="tx1">
                <a:alpha val="20000"/>
              </a:schemeClr>
            </a:solidFill>
          </a:ln>
        </p:spPr>
      </p:pic>
      <p:pic>
        <p:nvPicPr>
          <p:cNvPr id="2" name="Picture 3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1B01C625-D5F0-4740-83CA-E706AA13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242" y="1996206"/>
            <a:ext cx="581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7731F9-3350-40B1-A05B-A2FE9A3A4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F127F1C-B0C6-41AE-9FC9-C3DE3B25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EA628E5-B496-45AC-A999-EF2525CAB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AF34326-283C-4EB0-97BD-A86DCB6D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F29DC9A-0A36-4AD4-BE35-10F834361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8560C5A-AB9E-4775-B9F5-3EF3CA55E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A6290C-7DE6-4995-A44F-A5D6EAB5E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66A845-83E8-47ED-A4B7-D8BBAB696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ADE8072-A022-4880-A902-962402D73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3F03E3C-A5E2-4005-866D-55BF4C402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B5479AE-6390-4F4E-9607-A43AC67EC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462F2B-BDDC-43F1-855B-CB91DFC0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A1E725F-6277-4775-860E-C45AAEE4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1CDF76F-99E8-4FEB-B9EC-6DB56C17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C71B09-6E4A-45EE-B4F6-DA026B72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CD8D6BE-730B-4DAB-86AC-0D67B1165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F98E6E4-FE85-465F-BCCA-9662CBED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9102124-08BE-4630-986E-C7F2E564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3658EB0-FAD7-4D95-A353-9D821661B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F0CA4E2-7BDF-4290-AE59-323FE3393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0FED95E-1C15-45B6-91ED-4C4DF191F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0309FBB-5727-4096-A735-419477EEF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758442D-6E00-4612-91BE-08A64C964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46C795E3-3941-48F5-B0E1-CC90C29E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3" r="1" b="1"/>
          <a:stretch/>
        </p:blipFill>
        <p:spPr>
          <a:xfrm>
            <a:off x="784224" y="988535"/>
            <a:ext cx="10134460" cy="5074418"/>
          </a:xfrm>
          <a:prstGeom prst="rect">
            <a:avLst/>
          </a:prstGeom>
          <a:ln>
            <a:solidFill>
              <a:schemeClr val="tx1">
                <a:alpha val="20000"/>
              </a:schemeClr>
            </a:solidFill>
          </a:ln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2390AA-8977-45AA-8387-D8CA32B7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014" y="2288066"/>
            <a:ext cx="1128084" cy="26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D1EF4-CA5F-40A6-83C2-75719803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Future work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E78B-0533-42C1-96C2-E471D724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/>
              <a:t>Run correlations between variables</a:t>
            </a:r>
            <a:endParaRPr lang="en-US">
              <a:cs typeface="Calibri"/>
            </a:endParaRPr>
          </a:p>
          <a:p>
            <a:pPr lvl="1"/>
            <a:r>
              <a:rPr lang="en-US" sz="2800"/>
              <a:t>Education, income..</a:t>
            </a:r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These are categorical</a:t>
            </a:r>
            <a:endParaRPr lang="en-US"/>
          </a:p>
          <a:p>
            <a:r>
              <a:rPr lang="en-US"/>
              <a:t>States with lowest rate</a:t>
            </a:r>
            <a:endParaRPr lang="en-US">
              <a:cs typeface="Calibri"/>
            </a:endParaRPr>
          </a:p>
          <a:p>
            <a:pPr lvl="1"/>
            <a:r>
              <a:rPr lang="en-US" sz="2800"/>
              <a:t>What are they implementing policy wise?</a:t>
            </a:r>
            <a:endParaRPr lang="en-US" sz="2800">
              <a:cs typeface="Calibri"/>
            </a:endParaRPr>
          </a:p>
          <a:p>
            <a:r>
              <a:rPr lang="en-US"/>
              <a:t>Policies that affect food access</a:t>
            </a:r>
            <a:endParaRPr lang="en-US">
              <a:cs typeface="Calibri"/>
            </a:endParaRPr>
          </a:p>
          <a:p>
            <a:pPr lvl="1"/>
            <a:r>
              <a:rPr lang="en-US" sz="2800"/>
              <a:t>Subsidies</a:t>
            </a:r>
            <a:endParaRPr lang="en-US" sz="2800">
              <a:cs typeface="Calibri"/>
            </a:endParaRPr>
          </a:p>
          <a:p>
            <a:pPr lvl="1"/>
            <a:r>
              <a:rPr lang="en-US" sz="2800"/>
              <a:t>Income 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92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55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young boy who is smiling at the camera&#10;&#10;Description generated with high confidence">
            <a:extLst>
              <a:ext uri="{FF2B5EF4-FFF2-40B4-BE49-F238E27FC236}">
                <a16:creationId xmlns:a16="http://schemas.microsoft.com/office/drawing/2014/main" id="{0047B58B-6713-425A-8FE7-E58878F4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380561"/>
            <a:ext cx="5462546" cy="41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EAD67-30F1-4F5A-BF3A-7BC7CF23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Background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013A-B2A4-4C28-8E21-A2AFC91F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263" y="991578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~40% of US Population = Obese</a:t>
            </a:r>
          </a:p>
          <a:p>
            <a:pPr lvl="1"/>
            <a:r>
              <a:rPr lang="en-US">
                <a:cs typeface="Calibri"/>
              </a:rPr>
              <a:t>100 million people</a:t>
            </a:r>
          </a:p>
          <a:p>
            <a:pPr lvl="1"/>
            <a:r>
              <a:rPr lang="en-US">
                <a:cs typeface="Calibri"/>
              </a:rPr>
              <a:t>7 states report an obesity rate of 35% + </a:t>
            </a:r>
          </a:p>
          <a:p>
            <a:r>
              <a:rPr lang="en-US" sz="2400">
                <a:cs typeface="Calibri"/>
              </a:rPr>
              <a:t>Linked to 60 chronic diseases</a:t>
            </a:r>
          </a:p>
          <a:p>
            <a:pPr lvl="1"/>
            <a:r>
              <a:rPr lang="en-US">
                <a:cs typeface="Calibri"/>
              </a:rPr>
              <a:t>Diabetes</a:t>
            </a:r>
          </a:p>
          <a:p>
            <a:pPr lvl="1"/>
            <a:r>
              <a:rPr lang="en-US">
                <a:cs typeface="Calibri"/>
              </a:rPr>
              <a:t>Sleep apnea</a:t>
            </a:r>
          </a:p>
          <a:p>
            <a:r>
              <a:rPr lang="en-US" sz="2400">
                <a:cs typeface="Calibri"/>
              </a:rPr>
              <a:t>$147 billion per year in Medical Expenses</a:t>
            </a:r>
          </a:p>
          <a:p>
            <a:r>
              <a:rPr lang="en-US" sz="2400">
                <a:cs typeface="Calibri"/>
              </a:rPr>
              <a:t>Genetic and environmental factors influence obesity</a:t>
            </a: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6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F4D7F-F7C7-40D5-9BA7-0D0C94ED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Why is it important to study this topic?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lth">
            <a:extLst>
              <a:ext uri="{FF2B5EF4-FFF2-40B4-BE49-F238E27FC236}">
                <a16:creationId xmlns:a16="http://schemas.microsoft.com/office/drawing/2014/main" id="{9B352539-22EB-4A01-9608-B01C73237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1F99-F595-4B05-B392-79FB64AF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Personal stories 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Most people have at least one family member at risk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Higher costs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Healthcare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Diet 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Lifestyle modifications 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Higher risk of medical condition 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Heart disease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Cancer </a:t>
            </a:r>
          </a:p>
        </p:txBody>
      </p:sp>
    </p:spTree>
    <p:extLst>
      <p:ext uri="{BB962C8B-B14F-4D97-AF65-F5344CB8AC3E}">
        <p14:creationId xmlns:p14="http://schemas.microsoft.com/office/powerpoint/2010/main" val="144643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544D4-DE09-4DFF-87D7-66216EE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Questions we intend to investigate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EF3E-A73A-4FC9-8F58-58C81195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94914" cy="56044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1) What is the rate of obesity per state in the United States? </a:t>
            </a:r>
            <a:endParaRPr lang="en-US" sz="200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Highest &amp; Lowest</a:t>
            </a:r>
            <a:endParaRPr lang="en-US" sz="20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2) What factors are most strongly correlated with Obesity?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3) Investigate, on a state level: Race, Gender, Income, Age, and Educational Attainment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4) Visualize the data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Illustrative graphs to represent different correlations</a:t>
            </a:r>
            <a:endParaRPr lang="en-US" sz="2000">
              <a:solidFill>
                <a:srgbClr val="000000"/>
              </a:solidFill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5) [bonus 5 points] In one state, look at lower level (county-basis and/or metropolitan-status) community indicators, such as access to fresh and affordable foods 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6) Consider years 2011-2016 for trends within these states</a:t>
            </a:r>
          </a:p>
          <a:p>
            <a:endParaRPr lang="en-US" sz="17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7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52C1-464B-4351-9028-ED28BB66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46" y="1832329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  <a:cs typeface="Calibri Light"/>
              </a:rPr>
              <a:t>Data</a:t>
            </a:r>
            <a:endParaRPr lang="en-US" sz="48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7DCB290-C351-40A7-B62F-4094B6B58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21379"/>
              </p:ext>
            </p:extLst>
          </p:nvPr>
        </p:nvGraphicFramePr>
        <p:xfrm>
          <a:off x="4038600" y="3849703"/>
          <a:ext cx="7188199" cy="261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25" descr="A picture containing green, sitting, food, blue&#10;&#10;Description generated with very high confidence">
            <a:extLst>
              <a:ext uri="{FF2B5EF4-FFF2-40B4-BE49-F238E27FC236}">
                <a16:creationId xmlns:a16="http://schemas.microsoft.com/office/drawing/2014/main" id="{F5F2E3B3-097B-46A9-A822-92C8DB31D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625076"/>
            <a:ext cx="7188199" cy="2569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E12A13-8C67-4F1B-AE0C-4717E4356596}"/>
              </a:ext>
            </a:extLst>
          </p:cNvPr>
          <p:cNvSpPr txBox="1"/>
          <p:nvPr/>
        </p:nvSpPr>
        <p:spPr>
          <a:xfrm>
            <a:off x="152400" y="62915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9"/>
              </a:rPr>
              <a:t>https://www.cdc.gov/brfss/index.html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B81B6B-9397-478E-B369-CDD9716F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Issues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CD52C4-B0D4-49D7-B109-83038EC486F0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000"/>
              <a:t>Long Questions</a:t>
            </a:r>
          </a:p>
          <a:p>
            <a:pPr marL="742950" lvl="1"/>
            <a:r>
              <a:rPr lang="en-US" sz="2000"/>
              <a:t>Irregular Order</a:t>
            </a:r>
          </a:p>
          <a:p>
            <a:pPr marL="742950" lvl="1"/>
            <a:r>
              <a:rPr lang="en-US" sz="2000"/>
              <a:t>Inconsistent among years</a:t>
            </a:r>
          </a:p>
          <a:p>
            <a:pPr marL="285750"/>
            <a:r>
              <a:rPr lang="en-US" sz="2000"/>
              <a:t>Weird floating Data</a:t>
            </a:r>
          </a:p>
          <a:p>
            <a:pPr marL="285750"/>
            <a:r>
              <a:rPr lang="en-US" sz="2000"/>
              <a:t>Multiple Stratifications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AAE5FF-4E71-46A2-98BD-5E388B200C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97763" y="2051532"/>
            <a:ext cx="6250769" cy="2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7EA29-06AB-4044-BC0D-022F127B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484E-A16D-4ECA-A22E-0D4B88E8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MANY Boolean conditions to extract any usable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B4A9853-7E86-43E6-94FD-21F6815C2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73"/>
          <a:stretch/>
        </p:blipFill>
        <p:spPr>
          <a:xfrm>
            <a:off x="5006544" y="596836"/>
            <a:ext cx="6439054" cy="905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3B12D-B09B-499A-AFDB-AD86E9756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95"/>
          <a:stretch/>
        </p:blipFill>
        <p:spPr>
          <a:xfrm>
            <a:off x="6228473" y="1815188"/>
            <a:ext cx="3410704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64B79-8508-4EBC-8258-0C8C113851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16"/>
          <a:stretch/>
        </p:blipFill>
        <p:spPr>
          <a:xfrm>
            <a:off x="4901266" y="4455120"/>
            <a:ext cx="6480404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75CC4-2EF6-41A9-BE6D-8E290E080F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31"/>
          <a:stretch/>
        </p:blipFill>
        <p:spPr>
          <a:xfrm>
            <a:off x="5589185" y="5624436"/>
            <a:ext cx="5273772" cy="1105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DCB02-8FEA-46EA-A742-D6D384A9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507" y="3055789"/>
            <a:ext cx="6953850" cy="830770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18D6F9F4-7906-47FE-9655-C058F6AEA35B}"/>
              </a:ext>
            </a:extLst>
          </p:cNvPr>
          <p:cNvSpPr/>
          <p:nvPr/>
        </p:nvSpPr>
        <p:spPr>
          <a:xfrm rot="10800000">
            <a:off x="9712213" y="1630881"/>
            <a:ext cx="466933" cy="830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02A2893-B4B6-44CE-A695-55F0FB7AB841}"/>
              </a:ext>
            </a:extLst>
          </p:cNvPr>
          <p:cNvSpPr/>
          <p:nvPr/>
        </p:nvSpPr>
        <p:spPr>
          <a:xfrm>
            <a:off x="4691927" y="2676077"/>
            <a:ext cx="418678" cy="8307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CD6AE4E5-0EF3-46A6-91E6-78F901CFF72F}"/>
              </a:ext>
            </a:extLst>
          </p:cNvPr>
          <p:cNvSpPr/>
          <p:nvPr/>
        </p:nvSpPr>
        <p:spPr>
          <a:xfrm rot="10800000">
            <a:off x="11441649" y="4285952"/>
            <a:ext cx="466933" cy="830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15BE5F3F-2F2C-4BEC-8A25-0AF5FFCC9DA1}"/>
              </a:ext>
            </a:extLst>
          </p:cNvPr>
          <p:cNvSpPr/>
          <p:nvPr/>
        </p:nvSpPr>
        <p:spPr>
          <a:xfrm>
            <a:off x="4715334" y="5560174"/>
            <a:ext cx="418678" cy="8307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1C55A-DE57-4345-BD64-5B9B423BB88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Obesity 1975 to 2016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D72319-C7E3-41A0-94A6-C7428615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753</Words>
  <Application>Microsoft Office PowerPoint</Application>
  <PresentationFormat>Widescreen</PresentationFormat>
  <Paragraphs>150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Background </vt:lpstr>
      <vt:lpstr>Why is it important to study this topic?</vt:lpstr>
      <vt:lpstr>Questions we intend to investigate </vt:lpstr>
      <vt:lpstr>Data</vt:lpstr>
      <vt:lpstr>Data Issues</vt:lpstr>
      <vt:lpstr>Data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Obesity by Gender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Obesity Map vs Breastfeeding Map</vt:lpstr>
      <vt:lpstr>PowerPoint Presentation</vt:lpstr>
      <vt:lpstr>PowerPoint Presentation</vt:lpstr>
      <vt:lpstr>Observations and findings</vt:lpstr>
      <vt:lpstr>Conclusion</vt:lpstr>
      <vt:lpstr>PowerPoint Presentation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Lipsey, Kendall Danielle</dc:creator>
  <cp:lastModifiedBy>Lipsey, Kendall Danielle</cp:lastModifiedBy>
  <cp:revision>2</cp:revision>
  <dcterms:created xsi:type="dcterms:W3CDTF">2019-12-02T14:42:07Z</dcterms:created>
  <dcterms:modified xsi:type="dcterms:W3CDTF">2020-09-24T19:41:37Z</dcterms:modified>
</cp:coreProperties>
</file>