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3"/>
  </p:notesMasterIdLst>
  <p:handoutMasterIdLst>
    <p:handoutMasterId r:id="rId24"/>
  </p:handoutMasterIdLst>
  <p:sldIdLst>
    <p:sldId id="256" r:id="rId2"/>
    <p:sldId id="257" r:id="rId3"/>
    <p:sldId id="264" r:id="rId4"/>
    <p:sldId id="284" r:id="rId5"/>
    <p:sldId id="285" r:id="rId6"/>
    <p:sldId id="288" r:id="rId7"/>
    <p:sldId id="289" r:id="rId8"/>
    <p:sldId id="287" r:id="rId9"/>
    <p:sldId id="290" r:id="rId10"/>
    <p:sldId id="291" r:id="rId11"/>
    <p:sldId id="286" r:id="rId12"/>
    <p:sldId id="259" r:id="rId13"/>
    <p:sldId id="282" r:id="rId14"/>
    <p:sldId id="281" r:id="rId15"/>
    <p:sldId id="260" r:id="rId16"/>
    <p:sldId id="280" r:id="rId17"/>
    <p:sldId id="261" r:id="rId18"/>
    <p:sldId id="262" r:id="rId19"/>
    <p:sldId id="292" r:id="rId20"/>
    <p:sldId id="293" r:id="rId21"/>
    <p:sldId id="283" r:id="rId22"/>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08" d="100"/>
          <a:sy n="108" d="100"/>
        </p:scale>
        <p:origin x="1704"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6E195D-7909-40F2-9C84-1BAD9D4790DD}"/>
              </a:ext>
            </a:extLst>
          </p:cNvPr>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53D7248-0A1F-4A37-A5B9-2D67EA0F20E6}"/>
              </a:ext>
            </a:extLst>
          </p:cNvPr>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a:defRPr sz="1200"/>
            </a:lvl1pPr>
          </a:lstStyle>
          <a:p>
            <a:fld id="{7C45636F-55B2-49A4-9C48-C8C8A68EE623}" type="datetimeFigureOut">
              <a:rPr lang="en-US" smtClean="0"/>
              <a:t>4/2/2019</a:t>
            </a:fld>
            <a:endParaRPr lang="en-US"/>
          </a:p>
        </p:txBody>
      </p:sp>
      <p:sp>
        <p:nvSpPr>
          <p:cNvPr id="4" name="Footer Placeholder 3">
            <a:extLst>
              <a:ext uri="{FF2B5EF4-FFF2-40B4-BE49-F238E27FC236}">
                <a16:creationId xmlns:a16="http://schemas.microsoft.com/office/drawing/2014/main" id="{9B61DAB3-5222-43B0-BE71-DD39D7DCA5CC}"/>
              </a:ext>
            </a:extLst>
          </p:cNvPr>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29E380-9633-4E2E-974C-6A84D5C3FF2E}"/>
              </a:ext>
            </a:extLst>
          </p:cNvPr>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a:defRPr sz="1200"/>
            </a:lvl1pPr>
          </a:lstStyle>
          <a:p>
            <a:fld id="{AC6BAF24-E167-4CE9-BDE5-A29B03AF2BA3}" type="slidenum">
              <a:rPr lang="en-US" smtClean="0"/>
              <a:t>‹#›</a:t>
            </a:fld>
            <a:endParaRPr lang="en-US"/>
          </a:p>
        </p:txBody>
      </p:sp>
    </p:spTree>
    <p:extLst>
      <p:ext uri="{BB962C8B-B14F-4D97-AF65-F5344CB8AC3E}">
        <p14:creationId xmlns:p14="http://schemas.microsoft.com/office/powerpoint/2010/main" val="71681257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1" y="0"/>
            <a:ext cx="3043343" cy="465455"/>
          </a:xfrm>
          <a:prstGeom prst="rect">
            <a:avLst/>
          </a:prstGeom>
        </p:spPr>
        <p:txBody>
          <a:bodyPr vert="horz" lIns="93324" tIns="46662" rIns="93324" bIns="46662" rtlCol="0"/>
          <a:lstStyle>
            <a:lvl1pPr algn="r">
              <a:defRPr sz="1200"/>
            </a:lvl1pPr>
          </a:lstStyle>
          <a:p>
            <a:fld id="{88C30A10-55C3-49C5-AEFD-304AFCACB3EF}" type="datetimeFigureOut">
              <a:rPr lang="en-US" smtClean="0"/>
              <a:pPr/>
              <a:t>4/2/2019</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1" y="8842030"/>
            <a:ext cx="3043343" cy="465455"/>
          </a:xfrm>
          <a:prstGeom prst="rect">
            <a:avLst/>
          </a:prstGeom>
        </p:spPr>
        <p:txBody>
          <a:bodyPr vert="horz" lIns="93324" tIns="46662" rIns="93324" bIns="46662" rtlCol="0" anchor="b"/>
          <a:lstStyle>
            <a:lvl1pPr algn="r">
              <a:defRPr sz="1200"/>
            </a:lvl1pPr>
          </a:lstStyle>
          <a:p>
            <a:fld id="{4C0845B2-0743-40EA-9326-A427D33B82A6}" type="slidenum">
              <a:rPr lang="en-US" smtClean="0"/>
              <a:pPr/>
              <a:t>‹#›</a:t>
            </a:fld>
            <a:endParaRPr lang="en-US"/>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0845B2-0743-40EA-9326-A427D33B82A6}"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C0845B2-0743-40EA-9326-A427D33B82A6}"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0845B2-0743-40EA-9326-A427D33B82A6}"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C0845B2-0743-40EA-9326-A427D33B82A6}"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C0845B2-0743-40EA-9326-A427D33B82A6}"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C0845B2-0743-40EA-9326-A427D33B82A6}"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C0845B2-0743-40EA-9326-A427D33B82A6}"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C0845B2-0743-40EA-9326-A427D33B82A6}"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C0845B2-0743-40EA-9326-A427D33B82A6}"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C0845B2-0743-40EA-9326-A427D33B82A6}"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C0845B2-0743-40EA-9326-A427D33B82A6}"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0845B2-0743-40EA-9326-A427D33B82A6}"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0845B2-0743-40EA-9326-A427D33B82A6}"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0845B2-0743-40EA-9326-A427D33B82A6}"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0845B2-0743-40EA-9326-A427D33B82A6}"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0845B2-0743-40EA-9326-A427D33B82A6}"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C0845B2-0743-40EA-9326-A427D33B82A6}"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0845B2-0743-40EA-9326-A427D33B82A6}"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C0845B2-0743-40EA-9326-A427D33B82A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EC1C41C-9241-42E6-B0AB-2B481F922A26}" type="datetimeFigureOut">
              <a:rPr lang="en-US" smtClean="0"/>
              <a:pPr/>
              <a:t>4/2/2019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3A100CB-032F-4362-A272-37C9F431E901}" type="slidenum">
              <a:rPr lang="en-US" smtClean="0"/>
              <a:pPr/>
              <a:t>‹#›</a:t>
            </a:fld>
            <a:endParaRPr lang="en-US"/>
          </a:p>
        </p:txBody>
      </p:sp>
      <p:pic>
        <p:nvPicPr>
          <p:cNvPr id="10" name="Picture 9" descr="Logo-c.bmp"/>
          <p:cNvPicPr>
            <a:picLocks noChangeAspect="1"/>
          </p:cNvPicPr>
          <p:nvPr userDrawn="1"/>
        </p:nvPicPr>
        <p:blipFill>
          <a:blip r:embed="rId2" cstate="print">
            <a:clrChange>
              <a:clrFrom>
                <a:srgbClr val="FFFFFF"/>
              </a:clrFrom>
              <a:clrTo>
                <a:srgbClr val="FFFFFF">
                  <a:alpha val="0"/>
                </a:srgbClr>
              </a:clrTo>
            </a:clrChange>
          </a:blip>
          <a:stretch>
            <a:fillRect/>
          </a:stretch>
        </p:blipFill>
        <p:spPr>
          <a:xfrm>
            <a:off x="228600" y="152400"/>
            <a:ext cx="3505197" cy="595312"/>
          </a:xfrm>
          <a:prstGeom prst="rect">
            <a:avLst/>
          </a:prstGeom>
          <a:effectLst>
            <a:outerShdw blurRad="50800" dist="38100" dir="2700000" algn="tl" rotWithShape="0">
              <a:prstClr val="black">
                <a:alpha val="40000"/>
              </a:prstClr>
            </a:outerShdw>
          </a:effectLst>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EC1C41C-9241-42E6-B0AB-2B481F922A26}" type="datetimeFigureOut">
              <a:rPr lang="en-US" smtClean="0"/>
              <a:pPr/>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100CB-032F-4362-A272-37C9F431E90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EC1C41C-9241-42E6-B0AB-2B481F922A26}" type="datetimeFigureOut">
              <a:rPr lang="en-US" smtClean="0"/>
              <a:pPr/>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100CB-032F-4362-A272-37C9F431E90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1EC1C41C-9241-42E6-B0AB-2B481F922A26}" type="datetimeFigureOut">
              <a:rPr lang="en-US" smtClean="0"/>
              <a:pPr/>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100CB-032F-4362-A272-37C9F431E90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EC1C41C-9241-42E6-B0AB-2B481F922A26}" type="datetimeFigureOut">
              <a:rPr lang="en-US" smtClean="0"/>
              <a:pPr/>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100CB-032F-4362-A272-37C9F431E90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spcAft>
                <a:spcPts val="600"/>
              </a:spcAft>
              <a:defRPr sz="2600"/>
            </a:lvl1pPr>
            <a:lvl2pPr>
              <a:spcAft>
                <a:spcPts val="600"/>
              </a:spcAft>
              <a:defRPr sz="2200"/>
            </a:lvl2pPr>
            <a:lvl3pPr>
              <a:spcAft>
                <a:spcPts val="600"/>
              </a:spcAft>
              <a:defRPr sz="2000"/>
            </a:lvl3pPr>
            <a:lvl4pPr>
              <a:spcAft>
                <a:spcPts val="600"/>
              </a:spcAft>
              <a:defRPr sz="1800"/>
            </a:lvl4pPr>
            <a:lvl5pPr>
              <a:spcAft>
                <a:spcPts val="600"/>
              </a:spcAft>
              <a:defRPr sz="18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Content Placeholder 3"/>
          <p:cNvSpPr>
            <a:spLocks noGrp="1"/>
          </p:cNvSpPr>
          <p:nvPr>
            <p:ph sz="half" idx="2"/>
          </p:nvPr>
        </p:nvSpPr>
        <p:spPr>
          <a:xfrm>
            <a:off x="4267200" y="1600200"/>
            <a:ext cx="3657600" cy="4525963"/>
          </a:xfrm>
        </p:spPr>
        <p:txBody>
          <a:bodyPr/>
          <a:lstStyle>
            <a:lvl1pPr>
              <a:spcAft>
                <a:spcPts val="600"/>
              </a:spcAft>
              <a:defRPr sz="2600"/>
            </a:lvl1pPr>
            <a:lvl2pPr>
              <a:spcAft>
                <a:spcPts val="600"/>
              </a:spcAft>
              <a:defRPr sz="2200"/>
            </a:lvl2pPr>
            <a:lvl3pPr>
              <a:spcAft>
                <a:spcPts val="600"/>
              </a:spcAft>
              <a:defRPr sz="2000"/>
            </a:lvl3pPr>
            <a:lvl4pPr>
              <a:spcAft>
                <a:spcPts val="600"/>
              </a:spcAft>
              <a:defRPr sz="1800"/>
            </a:lvl4pPr>
            <a:lvl5pPr>
              <a:spcAft>
                <a:spcPts val="600"/>
              </a:spcAft>
              <a:defRPr sz="18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Date Placeholder 4"/>
          <p:cNvSpPr>
            <a:spLocks noGrp="1"/>
          </p:cNvSpPr>
          <p:nvPr>
            <p:ph type="dt" sz="half" idx="10"/>
          </p:nvPr>
        </p:nvSpPr>
        <p:spPr/>
        <p:txBody>
          <a:bodyPr/>
          <a:lstStyle/>
          <a:p>
            <a:fld id="{1EC1C41C-9241-42E6-B0AB-2B481F922A26}" type="datetimeFigureOut">
              <a:rPr lang="en-US" smtClean="0"/>
              <a:pPr/>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100CB-032F-4362-A272-37C9F431E90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spcAft>
                <a:spcPts val="600"/>
              </a:spcAft>
              <a:defRPr sz="2400"/>
            </a:lvl1pPr>
            <a:lvl2pPr>
              <a:spcAft>
                <a:spcPts val="600"/>
              </a:spcAft>
              <a:defRPr sz="2000"/>
            </a:lvl2pPr>
            <a:lvl3pPr>
              <a:spcAft>
                <a:spcPts val="600"/>
              </a:spcAft>
              <a:defRPr sz="1800"/>
            </a:lvl3pPr>
            <a:lvl4pPr>
              <a:spcAft>
                <a:spcPts val="600"/>
              </a:spcAft>
              <a:defRPr sz="1600"/>
            </a:lvl4pPr>
            <a:lvl5pPr>
              <a:spcAft>
                <a:spcPts val="600"/>
              </a:spcAft>
              <a:defRPr sz="16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6" name="Content Placeholder 5"/>
          <p:cNvSpPr>
            <a:spLocks noGrp="1"/>
          </p:cNvSpPr>
          <p:nvPr>
            <p:ph sz="quarter" idx="4"/>
          </p:nvPr>
        </p:nvSpPr>
        <p:spPr>
          <a:xfrm>
            <a:off x="4645025" y="1516912"/>
            <a:ext cx="4041775" cy="3941763"/>
          </a:xfrm>
        </p:spPr>
        <p:txBody>
          <a:bodyPr/>
          <a:lstStyle>
            <a:lvl1pPr>
              <a:spcAft>
                <a:spcPts val="600"/>
              </a:spcAft>
              <a:defRPr sz="2400"/>
            </a:lvl1pPr>
            <a:lvl2pPr>
              <a:spcAft>
                <a:spcPts val="600"/>
              </a:spcAft>
              <a:defRPr sz="2000"/>
            </a:lvl2pPr>
            <a:lvl3pPr>
              <a:spcAft>
                <a:spcPts val="600"/>
              </a:spcAft>
              <a:defRPr sz="1800"/>
            </a:lvl3pPr>
            <a:lvl4pPr>
              <a:spcAft>
                <a:spcPts val="600"/>
              </a:spcAft>
              <a:defRPr sz="1600"/>
            </a:lvl4pPr>
            <a:lvl5pPr>
              <a:spcAft>
                <a:spcPts val="600"/>
              </a:spcAft>
              <a:defRPr sz="16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7" name="Date Placeholder 6"/>
          <p:cNvSpPr>
            <a:spLocks noGrp="1"/>
          </p:cNvSpPr>
          <p:nvPr>
            <p:ph type="dt" sz="half" idx="10"/>
          </p:nvPr>
        </p:nvSpPr>
        <p:spPr/>
        <p:txBody>
          <a:bodyPr/>
          <a:lstStyle/>
          <a:p>
            <a:fld id="{1EC1C41C-9241-42E6-B0AB-2B481F922A26}" type="datetimeFigureOut">
              <a:rPr lang="en-US" smtClean="0"/>
              <a:pPr/>
              <a:t>4/2/2019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100CB-032F-4362-A272-37C9F431E90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1EC1C41C-9241-42E6-B0AB-2B481F922A26}" type="datetimeFigureOut">
              <a:rPr lang="en-US" smtClean="0"/>
              <a:pPr/>
              <a:t>4/2/2019</a:t>
            </a:fld>
            <a:endParaRPr lang="en-US"/>
          </a:p>
        </p:txBody>
      </p:sp>
      <p:sp>
        <p:nvSpPr>
          <p:cNvPr id="8" name="Slide Number Placeholder 7"/>
          <p:cNvSpPr>
            <a:spLocks noGrp="1"/>
          </p:cNvSpPr>
          <p:nvPr>
            <p:ph type="sldNum" sz="quarter" idx="11"/>
          </p:nvPr>
        </p:nvSpPr>
        <p:spPr/>
        <p:txBody>
          <a:bodyPr/>
          <a:lstStyle/>
          <a:p>
            <a:fld id="{93A100CB-032F-4362-A272-37C9F431E901}"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C1C41C-9241-42E6-B0AB-2B481F922A26}" type="datetimeFigureOut">
              <a:rPr lang="en-US" smtClean="0"/>
              <a:pPr/>
              <a:t>4/2/2019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A100CB-032F-4362-A272-37C9F431E9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spcAft>
                <a:spcPts val="600"/>
              </a:spcAft>
              <a:defRPr sz="2800"/>
            </a:lvl1pPr>
            <a:lvl2pPr>
              <a:spcAft>
                <a:spcPts val="600"/>
              </a:spcAft>
              <a:defRPr sz="2400"/>
            </a:lvl2pPr>
            <a:lvl3pPr>
              <a:spcAft>
                <a:spcPts val="600"/>
              </a:spcAft>
              <a:defRPr sz="2200"/>
            </a:lvl3pPr>
            <a:lvl4pPr>
              <a:spcAft>
                <a:spcPts val="600"/>
              </a:spcAft>
              <a:defRPr sz="2000"/>
            </a:lvl4pPr>
            <a:lvl5pPr>
              <a:spcAft>
                <a:spcPts val="600"/>
              </a:spcAft>
              <a:defRPr sz="20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Date Placeholder 4"/>
          <p:cNvSpPr>
            <a:spLocks noGrp="1"/>
          </p:cNvSpPr>
          <p:nvPr>
            <p:ph type="dt" sz="half" idx="10"/>
          </p:nvPr>
        </p:nvSpPr>
        <p:spPr/>
        <p:txBody>
          <a:bodyPr/>
          <a:lstStyle/>
          <a:p>
            <a:fld id="{1EC1C41C-9241-42E6-B0AB-2B481F922A26}" type="datetimeFigureOut">
              <a:rPr lang="en-US" smtClean="0"/>
              <a:pPr/>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93A100CB-032F-4362-A272-37C9F431E90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EC1C41C-9241-42E6-B0AB-2B481F922A26}" type="datetimeFigureOut">
              <a:rPr lang="en-US" smtClean="0"/>
              <a:pPr/>
              <a:t>4/2/2019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100CB-032F-4362-A272-37C9F431E90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Footer Placeholder 21"/>
          <p:cNvSpPr>
            <a:spLocks noGrp="1"/>
          </p:cNvSpPr>
          <p:nvPr>
            <p:ph type="ftr" sz="quarter" idx="3"/>
          </p:nvPr>
        </p:nvSpPr>
        <p:spPr>
          <a:xfrm>
            <a:off x="4571967" y="6607145"/>
            <a:ext cx="65" cy="200055"/>
          </a:xfrm>
          <a:prstGeom prst="rect">
            <a:avLst/>
          </a:prstGeom>
        </p:spPr>
        <p:txBody>
          <a:bodyPr vert="horz" wrap="none" lIns="0" rIns="0" bIns="0" anchor="b" anchorCtr="1">
            <a:spAutoFit/>
          </a:bodyPr>
          <a:lstStyle>
            <a:lvl1pPr algn="ctr" eaLnBrk="1" latinLnBrk="0" hangingPunct="1">
              <a:defRPr kumimoji="0" sz="1000">
                <a:solidFill>
                  <a:schemeClr val="tx2">
                    <a:shade val="50000"/>
                  </a:schemeClr>
                </a:solidFill>
              </a:defRPr>
            </a:lvl1pPr>
          </a:lstStyle>
          <a:p>
            <a:endParaRPr lang="en-US"/>
          </a:p>
        </p:txBody>
      </p:sp>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EC1C41C-9241-42E6-B0AB-2B481F922A26}" type="datetimeFigureOut">
              <a:rPr lang="en-US" smtClean="0"/>
              <a:pPr/>
              <a:t>4/2/2019</a:t>
            </a:fld>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93A100CB-032F-4362-A272-37C9F431E901}"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spcAft>
          <a:spcPts val="600"/>
        </a:spcAft>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spcAft>
          <a:spcPts val="600"/>
        </a:spcAft>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spcAft>
          <a:spcPts val="600"/>
        </a:spcAft>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spcAft>
          <a:spcPts val="600"/>
        </a:spcAft>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spcAft>
          <a:spcPts val="600"/>
        </a:spcAft>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en.wikipedia.org/wiki/Compiler" TargetMode="External"/><Relationship Id="rId13" Type="http://schemas.openxmlformats.org/officeDocument/2006/relationships/hyperlink" Target="http://en.wikipedia.org/wiki/Data_type" TargetMode="External"/><Relationship Id="rId3" Type="http://schemas.openxmlformats.org/officeDocument/2006/relationships/hyperlink" Target="http://en.wikipedia.org/wiki/John_Backus" TargetMode="External"/><Relationship Id="rId7" Type="http://schemas.openxmlformats.org/officeDocument/2006/relationships/hyperlink" Target="http://en.wikipedia.org/wiki/Lois_Haibt" TargetMode="External"/><Relationship Id="rId12" Type="http://schemas.openxmlformats.org/officeDocument/2006/relationships/hyperlink" Target="http://en.wikipedia.org/wiki/Complex_number" TargetMode="External"/><Relationship Id="rId17" Type="http://schemas.openxmlformats.org/officeDocument/2006/relationships/hyperlink" Target="http://en.wikipedia.org/wiki/IBM_7090" TargetMode="External"/><Relationship Id="rId2" Type="http://schemas.openxmlformats.org/officeDocument/2006/relationships/notesSlide" Target="../notesSlides/notesSlide12.xml"/><Relationship Id="rId16" Type="http://schemas.openxmlformats.org/officeDocument/2006/relationships/hyperlink" Target="http://en.wikipedia.org/wiki/IBM_1620" TargetMode="External"/><Relationship Id="rId1" Type="http://schemas.openxmlformats.org/officeDocument/2006/relationships/slideLayout" Target="../slideLayouts/slideLayout2.xml"/><Relationship Id="rId6" Type="http://schemas.openxmlformats.org/officeDocument/2006/relationships/hyperlink" Target="http://en.wikipedia.org/wiki/IBM_704" TargetMode="External"/><Relationship Id="rId11" Type="http://schemas.openxmlformats.org/officeDocument/2006/relationships/hyperlink" Target="http://en.wikipedia.org/wiki/IBM_701" TargetMode="External"/><Relationship Id="rId5" Type="http://schemas.openxmlformats.org/officeDocument/2006/relationships/hyperlink" Target="http://en.wikipedia.org/wiki/Assembly_language" TargetMode="External"/><Relationship Id="rId15" Type="http://schemas.openxmlformats.org/officeDocument/2006/relationships/hyperlink" Target="http://en.wikipedia.org/wiki/IBM_650" TargetMode="External"/><Relationship Id="rId10" Type="http://schemas.openxmlformats.org/officeDocument/2006/relationships/hyperlink" Target="http://en.wikipedia.org/wiki/High-level_programming_language" TargetMode="External"/><Relationship Id="rId4" Type="http://schemas.openxmlformats.org/officeDocument/2006/relationships/hyperlink" Target="http://en.wikipedia.org/wiki/IBM" TargetMode="External"/><Relationship Id="rId9" Type="http://schemas.openxmlformats.org/officeDocument/2006/relationships/hyperlink" Target="http://en.wikipedia.org/wiki/Optimizing_compiler" TargetMode="External"/><Relationship Id="rId14" Type="http://schemas.openxmlformats.org/officeDocument/2006/relationships/hyperlink" Target="http://en.wikipedia.org/wiki/IBM_709"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Arithmetic_I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en.wikipedia.org/wiki/Procedural_programming" TargetMode="External"/><Relationship Id="rId5" Type="http://schemas.openxmlformats.org/officeDocument/2006/relationships/hyperlink" Target="http://en.wikipedia.org/wiki/Optimization_(computer_science)" TargetMode="External"/><Relationship Id="rId4" Type="http://schemas.openxmlformats.org/officeDocument/2006/relationships/hyperlink" Target="http://en.wikipedia.org/wiki/Front_pane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en.wikipedia.org/wiki/American_National_Standards_Institut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en.wikipedia.org/wiki/Hollerith_constant" TargetMode="External"/><Relationship Id="rId5" Type="http://schemas.openxmlformats.org/officeDocument/2006/relationships/hyperlink" Target="http://en.wikipedia.org/wiki/Intrinsic_function" TargetMode="External"/><Relationship Id="rId4" Type="http://schemas.openxmlformats.org/officeDocument/2006/relationships/hyperlink" Target="http://en.wikipedia.org/wiki/Data_typ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Structured_programmin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en.wikipedia.org/wiki/ASCII"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en.wikipedia.org/wiki/Operator_overloading" TargetMode="External"/><Relationship Id="rId3" Type="http://schemas.openxmlformats.org/officeDocument/2006/relationships/hyperlink" Target="http://en.wikipedia.org/wiki/Free-form_language" TargetMode="External"/><Relationship Id="rId7" Type="http://schemas.openxmlformats.org/officeDocument/2006/relationships/hyperlink" Target="http://en.wikipedia.org/wiki/Type_signature" TargetMode="External"/><Relationship Id="rId12" Type="http://schemas.openxmlformats.org/officeDocument/2006/relationships/hyperlink" Target="http://en.wikipedia.org/wiki/Data_structure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en.wikipedia.org/wiki/Subprogram" TargetMode="External"/><Relationship Id="rId11" Type="http://schemas.openxmlformats.org/officeDocument/2006/relationships/hyperlink" Target="http://en.wikipedia.org/wiki/Pointer" TargetMode="External"/><Relationship Id="rId5" Type="http://schemas.openxmlformats.org/officeDocument/2006/relationships/hyperlink" Target="http://en.wikipedia.org/wiki/Module_(programming)" TargetMode="External"/><Relationship Id="rId10" Type="http://schemas.openxmlformats.org/officeDocument/2006/relationships/hyperlink" Target="http://en.wikipedia.org/wiki/Dynamic_memory_allocation" TargetMode="External"/><Relationship Id="rId4" Type="http://schemas.openxmlformats.org/officeDocument/2006/relationships/hyperlink" Target="http://en.wikipedia.org/wiki/Recursion_(computer_science)" TargetMode="External"/><Relationship Id="rId9" Type="http://schemas.openxmlformats.org/officeDocument/2006/relationships/hyperlink" Target="http://en.wikipedia.org/wiki/Abstract_data_type"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en.wikipedia.org/wiki/Function_pointer" TargetMode="External"/><Relationship Id="rId13" Type="http://schemas.openxmlformats.org/officeDocument/2006/relationships/hyperlink" Target="http://en.wikipedia.org/wiki/ISO_10646" TargetMode="External"/><Relationship Id="rId3" Type="http://schemas.openxmlformats.org/officeDocument/2006/relationships/hyperlink" Target="http://en.wikipedia.org/wiki/Object_oriented_programming" TargetMode="External"/><Relationship Id="rId7" Type="http://schemas.openxmlformats.org/officeDocument/2006/relationships/hyperlink" Target="http://en.wikipedia.org/wiki/Asynchrony" TargetMode="External"/><Relationship Id="rId12" Type="http://schemas.openxmlformats.org/officeDocument/2006/relationships/hyperlink" Target="http://en.wikipedia.org/wiki/C_(programming_languag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en.wikipedia.org/wiki/Volatile_variable" TargetMode="External"/><Relationship Id="rId11" Type="http://schemas.openxmlformats.org/officeDocument/2006/relationships/hyperlink" Target="http://en.wikipedia.org/wiki/Exception_handling" TargetMode="External"/><Relationship Id="rId5" Type="http://schemas.openxmlformats.org/officeDocument/2006/relationships/hyperlink" Target="http://en.wikipedia.org/wiki/Polymorphism_(computer_science)" TargetMode="External"/><Relationship Id="rId15" Type="http://schemas.openxmlformats.org/officeDocument/2006/relationships/hyperlink" Target="http://en.wikipedia.org/wiki/Environment_variable" TargetMode="External"/><Relationship Id="rId10" Type="http://schemas.openxmlformats.org/officeDocument/2006/relationships/hyperlink" Target="http://en.wikipedia.org/wiki/Floating_point" TargetMode="External"/><Relationship Id="rId4" Type="http://schemas.openxmlformats.org/officeDocument/2006/relationships/hyperlink" Target="http://en.wikipedia.org/wiki/Inheritance_(computer_science)" TargetMode="External"/><Relationship Id="rId9" Type="http://schemas.openxmlformats.org/officeDocument/2006/relationships/hyperlink" Target="http://en.wikipedia.org/wiki/IEEE_754" TargetMode="External"/><Relationship Id="rId14" Type="http://schemas.openxmlformats.org/officeDocument/2006/relationships/hyperlink" Target="http://en.wikipedia.org/wiki/Command_lin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en.wikipedia.org/wiki/Numerical_weather_prediction" TargetMode="External"/><Relationship Id="rId7" Type="http://schemas.openxmlformats.org/officeDocument/2006/relationships/hyperlink" Target="http://en.wikipedia.org/wiki/Computational_physic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en.wikipedia.org/wiki/Computational_chemistry" TargetMode="External"/><Relationship Id="rId5" Type="http://schemas.openxmlformats.org/officeDocument/2006/relationships/hyperlink" Target="http://en.wikipedia.org/wiki/Computational_fluid_dynamics" TargetMode="External"/><Relationship Id="rId4" Type="http://schemas.openxmlformats.org/officeDocument/2006/relationships/hyperlink" Target="http://en.wikipedia.org/wiki/Climate_modeli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7"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upload.wikimedia.org/wikipedia/commons/1/1f/Columbia_Supercomputer_-_NASA_Advanced_Supercomputing_Facility.jpg" TargetMode="External"/><Relationship Id="rId5" Type="http://schemas.openxmlformats.org/officeDocument/2006/relationships/image" Target="../media/image3.png"/><Relationship Id="rId4" Type="http://schemas.openxmlformats.org/officeDocument/2006/relationships/hyperlink" Target="http://upload.wikimedia.org/wikipedia/commons/c/c1/Computer-aj_aj_ashton_01.sv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0AD0F36-20BB-4573-B53B-37DB61156EAB}"/>
              </a:ext>
            </a:extLst>
          </p:cNvPr>
          <p:cNvSpPr>
            <a:spLocks noGrp="1"/>
          </p:cNvSpPr>
          <p:nvPr>
            <p:ph type="ftr" sz="quarter" idx="11"/>
          </p:nvPr>
        </p:nvSpPr>
        <p:spPr>
          <a:xfrm>
            <a:off x="4571967" y="6607145"/>
            <a:ext cx="65" cy="200055"/>
          </a:xfrm>
        </p:spPr>
        <p:txBody>
          <a:bodyPr wrap="none" anchor="b" anchorCtr="1">
            <a:spAutoFit/>
          </a:bodyPr>
          <a:lstStyle/>
          <a:p>
            <a:endParaRPr lang="en-US"/>
          </a:p>
        </p:txBody>
      </p:sp>
      <p:sp>
        <p:nvSpPr>
          <p:cNvPr id="2" name="Title 1"/>
          <p:cNvSpPr>
            <a:spLocks noGrp="1"/>
          </p:cNvSpPr>
          <p:nvPr>
            <p:ph type="ctrTitle"/>
          </p:nvPr>
        </p:nvSpPr>
        <p:spPr>
          <a:xfrm>
            <a:off x="457200" y="2476500"/>
            <a:ext cx="8229600" cy="1905000"/>
          </a:xfrm>
        </p:spPr>
        <p:txBody>
          <a:bodyPr>
            <a:normAutofit fontScale="90000"/>
          </a:bodyPr>
          <a:lstStyle/>
          <a:p>
            <a:pPr algn="ctr"/>
            <a:r>
              <a:rPr lang="en-US" dirty="0"/>
              <a:t>FORTRAN  95/2003 </a:t>
            </a:r>
            <a:br>
              <a:rPr lang="en-US" dirty="0"/>
            </a:br>
            <a:r>
              <a:rPr lang="en-US" dirty="0"/>
              <a:t>For</a:t>
            </a:r>
            <a:br>
              <a:rPr lang="en-US" dirty="0"/>
            </a:br>
            <a:r>
              <a:rPr lang="en-US" dirty="0"/>
              <a:t>Engineers</a:t>
            </a:r>
          </a:p>
        </p:txBody>
      </p:sp>
      <p:sp>
        <p:nvSpPr>
          <p:cNvPr id="3" name="Subtitle 2"/>
          <p:cNvSpPr>
            <a:spLocks noGrp="1"/>
          </p:cNvSpPr>
          <p:nvPr>
            <p:ph type="subTitle" idx="1"/>
          </p:nvPr>
        </p:nvSpPr>
        <p:spPr>
          <a:xfrm>
            <a:off x="4114800" y="4724400"/>
            <a:ext cx="4800600" cy="1600200"/>
          </a:xfrm>
        </p:spPr>
        <p:txBody>
          <a:bodyPr>
            <a:normAutofit fontScale="92500" lnSpcReduction="10000"/>
          </a:bodyPr>
          <a:lstStyle/>
          <a:p>
            <a:r>
              <a:rPr lang="en-US" sz="1800" dirty="0"/>
              <a:t>Charge Number – SJSAX00TDG</a:t>
            </a:r>
          </a:p>
          <a:p>
            <a:r>
              <a:rPr lang="en-US" sz="1800" dirty="0"/>
              <a:t>Course Number – 205335ILT00</a:t>
            </a:r>
          </a:p>
          <a:p>
            <a:r>
              <a:rPr lang="en-US" sz="1600" dirty="0"/>
              <a:t>Instructor – Mike Worthey</a:t>
            </a:r>
          </a:p>
          <a:p>
            <a:r>
              <a:rPr lang="en-US" sz="1600" dirty="0"/>
              <a:t>Phone – 3-2434</a:t>
            </a:r>
          </a:p>
          <a:p>
            <a:r>
              <a:rPr lang="en-US" sz="1600" dirty="0"/>
              <a:t>email – mike.k.worthey@lmco.com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Interfacing with Computers</a:t>
            </a:r>
          </a:p>
        </p:txBody>
      </p:sp>
      <p:sp>
        <p:nvSpPr>
          <p:cNvPr id="3" name="Content Placeholder 2"/>
          <p:cNvSpPr>
            <a:spLocks noGrp="1"/>
          </p:cNvSpPr>
          <p:nvPr>
            <p:ph idx="1"/>
          </p:nvPr>
        </p:nvSpPr>
        <p:spPr/>
        <p:txBody>
          <a:bodyPr>
            <a:normAutofit fontScale="92500"/>
          </a:bodyPr>
          <a:lstStyle/>
          <a:p>
            <a:r>
              <a:rPr lang="en-US" dirty="0"/>
              <a:t>While computers work in the binary system, people think in the decimal system.</a:t>
            </a:r>
          </a:p>
          <a:p>
            <a:r>
              <a:rPr lang="en-US" dirty="0"/>
              <a:t>High level computer languages like FORTRAN and C were developed as a means to simplify the task of programming.</a:t>
            </a:r>
          </a:p>
          <a:p>
            <a:r>
              <a:rPr lang="en-US" dirty="0"/>
              <a:t>Sometimes, however, we have to work directly with the binary representations coded on the computer.</a:t>
            </a:r>
          </a:p>
          <a:p>
            <a:endParaRPr lang="en-US" dirty="0"/>
          </a:p>
        </p:txBody>
      </p:sp>
      <p:sp>
        <p:nvSpPr>
          <p:cNvPr id="4" name="Footer Placeholder 3">
            <a:extLst>
              <a:ext uri="{FF2B5EF4-FFF2-40B4-BE49-F238E27FC236}">
                <a16:creationId xmlns:a16="http://schemas.microsoft.com/office/drawing/2014/main" id="{93B14D7B-5BC8-495F-BF34-240C7998C42E}"/>
              </a:ext>
            </a:extLst>
          </p:cNvPr>
          <p:cNvSpPr>
            <a:spLocks noGrp="1"/>
          </p:cNvSpPr>
          <p:nvPr>
            <p:ph type="ftr" sz="quarter" idx="1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Program ?</a:t>
            </a:r>
          </a:p>
        </p:txBody>
      </p:sp>
      <p:sp>
        <p:nvSpPr>
          <p:cNvPr id="3" name="Content Placeholder 2"/>
          <p:cNvSpPr>
            <a:spLocks noGrp="1"/>
          </p:cNvSpPr>
          <p:nvPr>
            <p:ph idx="1"/>
          </p:nvPr>
        </p:nvSpPr>
        <p:spPr/>
        <p:txBody>
          <a:bodyPr>
            <a:normAutofit fontScale="85000" lnSpcReduction="20000"/>
          </a:bodyPr>
          <a:lstStyle/>
          <a:p>
            <a:r>
              <a:rPr lang="en-US" dirty="0"/>
              <a:t>A program is a series of instructions executed by the computer.</a:t>
            </a:r>
          </a:p>
          <a:p>
            <a:r>
              <a:rPr lang="en-US" dirty="0"/>
              <a:t>Running a computer code:</a:t>
            </a:r>
          </a:p>
          <a:p>
            <a:pPr lvl="1"/>
            <a:r>
              <a:rPr lang="en-US" dirty="0"/>
              <a:t>When computers execute a program, they are really executing a string of very simple operations such as: load, store, add, subtract, etc.</a:t>
            </a:r>
          </a:p>
          <a:p>
            <a:pPr lvl="1"/>
            <a:r>
              <a:rPr lang="en-US" dirty="0"/>
              <a:t>Each operation has a unique binary pattern called an operation code (op code).  These are collectively called machine language.</a:t>
            </a:r>
          </a:p>
          <a:p>
            <a:r>
              <a:rPr lang="en-US" dirty="0"/>
              <a:t>Compilers are special programs that convert high-level program languages to a lower level program language</a:t>
            </a:r>
          </a:p>
          <a:p>
            <a:endParaRPr lang="en-US" dirty="0"/>
          </a:p>
        </p:txBody>
      </p:sp>
      <p:sp>
        <p:nvSpPr>
          <p:cNvPr id="4" name="Footer Placeholder 3">
            <a:extLst>
              <a:ext uri="{FF2B5EF4-FFF2-40B4-BE49-F238E27FC236}">
                <a16:creationId xmlns:a16="http://schemas.microsoft.com/office/drawing/2014/main" id="{45BD5C3A-E120-448E-93F0-1289576502DE}"/>
              </a:ext>
            </a:extLst>
          </p:cNvPr>
          <p:cNvSpPr>
            <a:spLocks noGrp="1"/>
          </p:cNvSpPr>
          <p:nvPr>
            <p:ph type="ftr" sz="quarter" idx="1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Development</a:t>
            </a:r>
          </a:p>
        </p:txBody>
      </p:sp>
      <p:sp>
        <p:nvSpPr>
          <p:cNvPr id="3" name="Content Placeholder 2"/>
          <p:cNvSpPr>
            <a:spLocks noGrp="1"/>
          </p:cNvSpPr>
          <p:nvPr>
            <p:ph idx="1"/>
          </p:nvPr>
        </p:nvSpPr>
        <p:spPr>
          <a:xfrm>
            <a:off x="228600" y="1219200"/>
            <a:ext cx="8763000" cy="5638800"/>
          </a:xfrm>
        </p:spPr>
        <p:txBody>
          <a:bodyPr>
            <a:normAutofit fontScale="32500" lnSpcReduction="20000"/>
          </a:bodyPr>
          <a:lstStyle/>
          <a:p>
            <a:pPr>
              <a:spcAft>
                <a:spcPts val="600"/>
              </a:spcAft>
            </a:pPr>
            <a:r>
              <a:rPr lang="en-US" sz="4900" dirty="0"/>
              <a:t>In late 1953, </a:t>
            </a:r>
            <a:r>
              <a:rPr lang="en-US" sz="4900" dirty="0">
                <a:hlinkClick r:id="rId3" action="ppaction://hlinkfile" tooltip="John Backus"/>
              </a:rPr>
              <a:t>John W. Backus</a:t>
            </a:r>
            <a:r>
              <a:rPr lang="en-US" sz="4900" dirty="0"/>
              <a:t> submitted a proposal to his superiors at </a:t>
            </a:r>
            <a:r>
              <a:rPr lang="en-US" sz="4900" dirty="0">
                <a:hlinkClick r:id="rId4" action="ppaction://hlinkfile" tooltip="IBM"/>
              </a:rPr>
              <a:t>IBM</a:t>
            </a:r>
            <a:r>
              <a:rPr lang="en-US" sz="4900" dirty="0"/>
              <a:t> to develop a more efficient alternative to </a:t>
            </a:r>
            <a:r>
              <a:rPr lang="en-US" sz="4900" dirty="0">
                <a:hlinkClick r:id="rId5" action="ppaction://hlinkfile" tooltip="Assembly language"/>
              </a:rPr>
              <a:t>assembly language</a:t>
            </a:r>
            <a:r>
              <a:rPr lang="en-US" sz="4900" dirty="0"/>
              <a:t> for programming their </a:t>
            </a:r>
            <a:r>
              <a:rPr lang="en-US" sz="4900" dirty="0">
                <a:hlinkClick r:id="rId6" action="ppaction://hlinkfile" tooltip="IBM 704"/>
              </a:rPr>
              <a:t>IBM 704</a:t>
            </a:r>
            <a:r>
              <a:rPr lang="en-US" sz="4900" dirty="0"/>
              <a:t> mainframe computer. Backus' historic FORTRAN team consisted of programmers Richard Goldberg, Sheldon F. Best, Harlan Herrick, Peter Sheridan, Roy Nutt, Robert Nelson, Irving </a:t>
            </a:r>
            <a:r>
              <a:rPr lang="en-US" sz="4900" dirty="0" err="1"/>
              <a:t>Ziller</a:t>
            </a:r>
            <a:r>
              <a:rPr lang="en-US" sz="4900" dirty="0"/>
              <a:t>, </a:t>
            </a:r>
            <a:r>
              <a:rPr lang="en-US" sz="4900" dirty="0">
                <a:hlinkClick r:id="rId7" action="ppaction://hlinkfile" tooltip="Lois Haibt"/>
              </a:rPr>
              <a:t>Lois </a:t>
            </a:r>
            <a:r>
              <a:rPr lang="en-US" sz="4900" dirty="0" err="1">
                <a:hlinkClick r:id="rId7" action="ppaction://hlinkfile" tooltip="Lois Haibt"/>
              </a:rPr>
              <a:t>Haibt</a:t>
            </a:r>
            <a:r>
              <a:rPr lang="en-US" sz="4900" dirty="0"/>
              <a:t> and David Sayre.</a:t>
            </a:r>
          </a:p>
          <a:p>
            <a:pPr>
              <a:spcAft>
                <a:spcPts val="600"/>
              </a:spcAft>
            </a:pPr>
            <a:r>
              <a:rPr lang="en-US" sz="4900" dirty="0"/>
              <a:t>A draft specification for </a:t>
            </a:r>
            <a:r>
              <a:rPr lang="en-US" sz="4900" i="1" dirty="0"/>
              <a:t>The IBM Mathematical </a:t>
            </a:r>
            <a:r>
              <a:rPr lang="en-US" sz="4900" i="1" u="sng" dirty="0"/>
              <a:t>For</a:t>
            </a:r>
            <a:r>
              <a:rPr lang="en-US" sz="4900" i="1" dirty="0"/>
              <a:t>mula </a:t>
            </a:r>
            <a:r>
              <a:rPr lang="en-US" sz="4900" i="1" u="sng" dirty="0"/>
              <a:t>Tran</a:t>
            </a:r>
            <a:r>
              <a:rPr lang="en-US" sz="4900" i="1" dirty="0"/>
              <a:t>slating System</a:t>
            </a:r>
            <a:r>
              <a:rPr lang="en-US" sz="4900" dirty="0"/>
              <a:t> was completed by mid-1954 with the first FORTRAN </a:t>
            </a:r>
            <a:r>
              <a:rPr lang="en-US" sz="4900" dirty="0">
                <a:hlinkClick r:id="rId8" action="ppaction://hlinkfile" tooltip="Compiler"/>
              </a:rPr>
              <a:t>compiler</a:t>
            </a:r>
            <a:r>
              <a:rPr lang="en-US" sz="4900" dirty="0"/>
              <a:t> delivered in April 1957. This was an </a:t>
            </a:r>
            <a:r>
              <a:rPr lang="en-US" sz="4900" dirty="0">
                <a:hlinkClick r:id="rId9" action="ppaction://hlinkfile" tooltip="Optimizing compiler"/>
              </a:rPr>
              <a:t>optimizing compiler</a:t>
            </a:r>
            <a:r>
              <a:rPr lang="en-US" sz="4900" dirty="0"/>
              <a:t>, because customers were reluctant to use a </a:t>
            </a:r>
            <a:r>
              <a:rPr lang="en-US" sz="4900" dirty="0">
                <a:hlinkClick r:id="rId10" action="ppaction://hlinkfile" tooltip="High-level programming language"/>
              </a:rPr>
              <a:t>high-level programming language</a:t>
            </a:r>
            <a:r>
              <a:rPr lang="en-US" sz="4900" dirty="0"/>
              <a:t> unless its compiler could generate code whose performance was comparable to that of hand-coded </a:t>
            </a:r>
            <a:r>
              <a:rPr lang="en-US" sz="4900" dirty="0">
                <a:hlinkClick r:id="rId5" action="ppaction://hlinkfile" tooltip="Assembly language"/>
              </a:rPr>
              <a:t>assembly language</a:t>
            </a:r>
            <a:r>
              <a:rPr lang="en-US" sz="4900" dirty="0"/>
              <a:t>.</a:t>
            </a:r>
          </a:p>
          <a:p>
            <a:pPr>
              <a:spcAft>
                <a:spcPts val="600"/>
              </a:spcAft>
            </a:pPr>
            <a:r>
              <a:rPr lang="en-US" sz="4900" dirty="0"/>
              <a:t>The new method reduced the amount of programming statements necessary to operate a machine by a factor of 20, and quickly gained acceptance.  Said creator John Backus during a 1979 interview, "Much of my work has come from being lazy. I didn't like writing programs, and so, when I was working on the </a:t>
            </a:r>
            <a:r>
              <a:rPr lang="en-US" sz="4900" dirty="0">
                <a:hlinkClick r:id="rId11" action="ppaction://hlinkfile" tooltip="IBM 701"/>
              </a:rPr>
              <a:t>IBM 701</a:t>
            </a:r>
            <a:r>
              <a:rPr lang="en-US" sz="4900" dirty="0"/>
              <a:t> (an early computer), writing programs for computing missile trajectories, I started work on a programming system to make it easier to write programs."</a:t>
            </a:r>
          </a:p>
          <a:p>
            <a:pPr>
              <a:spcAft>
                <a:spcPts val="600"/>
              </a:spcAft>
            </a:pPr>
            <a:r>
              <a:rPr lang="en-US" sz="4900" dirty="0"/>
              <a:t>The language was widely adopted by scientists for writing numerically intensive programs. The inclusion of a </a:t>
            </a:r>
            <a:r>
              <a:rPr lang="en-US" sz="4900" dirty="0">
                <a:hlinkClick r:id="rId12" action="ppaction://hlinkfile" tooltip="Complex number"/>
              </a:rPr>
              <a:t>complex number</a:t>
            </a:r>
            <a:r>
              <a:rPr lang="en-US" sz="4900" dirty="0"/>
              <a:t> </a:t>
            </a:r>
            <a:r>
              <a:rPr lang="en-US" sz="4900" dirty="0">
                <a:hlinkClick r:id="rId13" action="ppaction://hlinkfile" tooltip="Data type"/>
              </a:rPr>
              <a:t>data type</a:t>
            </a:r>
            <a:r>
              <a:rPr lang="en-US" sz="4900" dirty="0"/>
              <a:t> in the language made Fortran especially suited to technical applications.</a:t>
            </a:r>
          </a:p>
          <a:p>
            <a:pPr>
              <a:spcAft>
                <a:spcPts val="600"/>
              </a:spcAft>
            </a:pPr>
            <a:r>
              <a:rPr lang="en-US" sz="4900" dirty="0"/>
              <a:t>By 1960, versions of FORTRAN were available for the </a:t>
            </a:r>
            <a:r>
              <a:rPr lang="en-US" sz="4900" dirty="0">
                <a:hlinkClick r:id="rId14" action="ppaction://hlinkfile" tooltip="IBM 709"/>
              </a:rPr>
              <a:t>IBM 709</a:t>
            </a:r>
            <a:r>
              <a:rPr lang="en-US" sz="4900" dirty="0"/>
              <a:t>, </a:t>
            </a:r>
            <a:r>
              <a:rPr lang="en-US" sz="4900" dirty="0">
                <a:hlinkClick r:id="rId15" action="ppaction://hlinkfile" tooltip="IBM 650"/>
              </a:rPr>
              <a:t>650</a:t>
            </a:r>
            <a:r>
              <a:rPr lang="en-US" sz="4900" dirty="0"/>
              <a:t>, </a:t>
            </a:r>
            <a:r>
              <a:rPr lang="en-US" sz="4900" dirty="0">
                <a:hlinkClick r:id="rId16" action="ppaction://hlinkfile" tooltip="IBM 1620"/>
              </a:rPr>
              <a:t>1620</a:t>
            </a:r>
            <a:r>
              <a:rPr lang="en-US" sz="4900" dirty="0"/>
              <a:t>, and </a:t>
            </a:r>
            <a:r>
              <a:rPr lang="en-US" sz="4900" dirty="0">
                <a:hlinkClick r:id="rId17" action="ppaction://hlinkfile" tooltip="IBM 7090"/>
              </a:rPr>
              <a:t>7090</a:t>
            </a:r>
            <a:r>
              <a:rPr lang="en-US" sz="4900" dirty="0"/>
              <a:t> computers.  By 1963 over 40 FORTRAN compilers existed. FORTRAN is considered to be the first widely used programming language supported across a variety of computer architectures.</a:t>
            </a:r>
          </a:p>
          <a:p>
            <a:pPr lvl="1">
              <a:spcAft>
                <a:spcPts val="600"/>
              </a:spcAft>
              <a:buNone/>
            </a:pPr>
            <a:endParaRPr lang="en-US" dirty="0"/>
          </a:p>
        </p:txBody>
      </p:sp>
      <p:sp>
        <p:nvSpPr>
          <p:cNvPr id="4" name="Footer Placeholder 3">
            <a:extLst>
              <a:ext uri="{FF2B5EF4-FFF2-40B4-BE49-F238E27FC236}">
                <a16:creationId xmlns:a16="http://schemas.microsoft.com/office/drawing/2014/main" id="{276EFE45-D5D7-473F-8FAB-E0966FE00A61}"/>
              </a:ext>
            </a:extLst>
          </p:cNvPr>
          <p:cNvSpPr>
            <a:spLocks noGrp="1"/>
          </p:cNvSpPr>
          <p:nvPr>
            <p:ph type="ftr" sz="quarter" idx="1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FORTRAN</a:t>
            </a:r>
          </a:p>
        </p:txBody>
      </p:sp>
      <p:sp>
        <p:nvSpPr>
          <p:cNvPr id="3" name="Content Placeholder 2"/>
          <p:cNvSpPr>
            <a:spLocks noGrp="1"/>
          </p:cNvSpPr>
          <p:nvPr>
            <p:ph idx="1"/>
          </p:nvPr>
        </p:nvSpPr>
        <p:spPr>
          <a:xfrm>
            <a:off x="152400" y="1447800"/>
            <a:ext cx="8839200" cy="5029200"/>
          </a:xfrm>
        </p:spPr>
        <p:txBody>
          <a:bodyPr>
            <a:normAutofit fontScale="47500" lnSpcReduction="20000"/>
          </a:bodyPr>
          <a:lstStyle/>
          <a:p>
            <a:r>
              <a:rPr lang="en-US" dirty="0"/>
              <a:t>The initial release (1957) of FORTRAN for the IBM 704 contained 32 statements, including:</a:t>
            </a:r>
          </a:p>
          <a:p>
            <a:pPr lvl="1"/>
            <a:r>
              <a:rPr lang="en-US" dirty="0"/>
              <a:t>DIMENSION and EQUIVALENCE statements </a:t>
            </a:r>
          </a:p>
          <a:p>
            <a:pPr lvl="1"/>
            <a:r>
              <a:rPr lang="en-US" dirty="0"/>
              <a:t>Assignment statements </a:t>
            </a:r>
          </a:p>
          <a:p>
            <a:pPr lvl="1"/>
            <a:r>
              <a:rPr lang="en-US" dirty="0"/>
              <a:t>Three-way </a:t>
            </a:r>
            <a:r>
              <a:rPr lang="en-US" i="1" dirty="0">
                <a:hlinkClick r:id="rId3" action="ppaction://hlinkfile" tooltip="Arithmetic IF"/>
              </a:rPr>
              <a:t>arithmetic</a:t>
            </a:r>
            <a:r>
              <a:rPr lang="en-US" dirty="0">
                <a:hlinkClick r:id="rId3" action="ppaction://hlinkfile" tooltip="Arithmetic IF"/>
              </a:rPr>
              <a:t> IF</a:t>
            </a:r>
            <a:r>
              <a:rPr lang="en-US" dirty="0"/>
              <a:t> statement.</a:t>
            </a:r>
          </a:p>
          <a:p>
            <a:pPr lvl="1"/>
            <a:r>
              <a:rPr lang="en-US" dirty="0"/>
              <a:t>IF statements for checking exceptions and IF statements for manipulating </a:t>
            </a:r>
            <a:r>
              <a:rPr lang="en-US" dirty="0">
                <a:hlinkClick r:id="rId4" action="ppaction://hlinkfile" tooltip="Front panel"/>
              </a:rPr>
              <a:t>sense switches and sense lights</a:t>
            </a:r>
            <a:r>
              <a:rPr lang="en-US" dirty="0"/>
              <a:t> </a:t>
            </a:r>
          </a:p>
          <a:p>
            <a:pPr lvl="1"/>
            <a:r>
              <a:rPr lang="en-US" dirty="0"/>
              <a:t>GOTO, computed GOTO, ASSIGN, and assigned GOTO </a:t>
            </a:r>
          </a:p>
          <a:p>
            <a:pPr lvl="1"/>
            <a:r>
              <a:rPr lang="en-US" dirty="0"/>
              <a:t>DO loops </a:t>
            </a:r>
          </a:p>
          <a:p>
            <a:pPr lvl="1"/>
            <a:r>
              <a:rPr lang="en-US" dirty="0"/>
              <a:t>Formatted I/O: FORMAT, READ, READ INPUT TAPE, WRITE, WRITE OUTPUT TAPE, PRINT, and PUNCH </a:t>
            </a:r>
          </a:p>
          <a:p>
            <a:pPr lvl="1"/>
            <a:r>
              <a:rPr lang="en-US" dirty="0"/>
              <a:t>Unformatted I/O: READ TAPE, READ DRUM, WRITE TAPE, and WRITE DRUM </a:t>
            </a:r>
          </a:p>
          <a:p>
            <a:pPr lvl="1"/>
            <a:r>
              <a:rPr lang="en-US" dirty="0"/>
              <a:t>Other I/O: END FILE, REWIND, and BACKSPACE </a:t>
            </a:r>
          </a:p>
          <a:p>
            <a:pPr lvl="1"/>
            <a:r>
              <a:rPr lang="en-US" dirty="0"/>
              <a:t>PAUSE, STOP, and CONTINUE </a:t>
            </a:r>
          </a:p>
          <a:p>
            <a:pPr lvl="1"/>
            <a:r>
              <a:rPr lang="en-US" dirty="0"/>
              <a:t>FREQUENCY statement (for providing </a:t>
            </a:r>
            <a:r>
              <a:rPr lang="en-US" dirty="0">
                <a:hlinkClick r:id="rId5" action="ppaction://hlinkfile" tooltip="Optimization (computer science)"/>
              </a:rPr>
              <a:t>optimization</a:t>
            </a:r>
            <a:r>
              <a:rPr lang="en-US" dirty="0"/>
              <a:t> hints to the compiler)</a:t>
            </a:r>
          </a:p>
          <a:p>
            <a:r>
              <a:rPr lang="en-US" dirty="0"/>
              <a:t>IBM's </a:t>
            </a:r>
            <a:r>
              <a:rPr lang="en-US" i="1" dirty="0"/>
              <a:t>FORTRAN II</a:t>
            </a:r>
            <a:r>
              <a:rPr lang="en-US" dirty="0"/>
              <a:t> appeared in 1958. The main enhancement was to support </a:t>
            </a:r>
            <a:r>
              <a:rPr lang="en-US" dirty="0">
                <a:hlinkClick r:id="rId6" action="ppaction://hlinkfile" tooltip="Procedural programming"/>
              </a:rPr>
              <a:t>procedural programming</a:t>
            </a:r>
            <a:r>
              <a:rPr lang="en-US" dirty="0"/>
              <a:t> by allowing user-written subroutines and functions. Six new statements were introduced:</a:t>
            </a:r>
          </a:p>
          <a:p>
            <a:pPr lvl="1"/>
            <a:r>
              <a:rPr lang="en-US" dirty="0"/>
              <a:t>SUBROUTINE, FUNCTION, and END </a:t>
            </a:r>
          </a:p>
          <a:p>
            <a:pPr lvl="1"/>
            <a:r>
              <a:rPr lang="en-US" dirty="0"/>
              <a:t>CALL and RETURN </a:t>
            </a:r>
          </a:p>
          <a:p>
            <a:pPr lvl="1"/>
            <a:r>
              <a:rPr lang="en-US" dirty="0"/>
              <a:t>COMMON </a:t>
            </a:r>
          </a:p>
          <a:p>
            <a:pPr lvl="1"/>
            <a:r>
              <a:rPr lang="en-US" dirty="0"/>
              <a:t>Over the next few years, FORTRAN II would also add support for the DOUBLE PRECISION and COMPLEX data types.</a:t>
            </a:r>
          </a:p>
          <a:p>
            <a:endParaRPr lang="en-US" dirty="0"/>
          </a:p>
        </p:txBody>
      </p:sp>
      <p:sp>
        <p:nvSpPr>
          <p:cNvPr id="4" name="Footer Placeholder 3">
            <a:extLst>
              <a:ext uri="{FF2B5EF4-FFF2-40B4-BE49-F238E27FC236}">
                <a16:creationId xmlns:a16="http://schemas.microsoft.com/office/drawing/2014/main" id="{96445587-4E56-453D-B838-0C9C7FD58E6D}"/>
              </a:ext>
            </a:extLst>
          </p:cNvPr>
          <p:cNvSpPr>
            <a:spLocks noGrp="1"/>
          </p:cNvSpPr>
          <p:nvPr>
            <p:ph type="ftr" sz="quarter" idx="1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FORTRAN 66</a:t>
            </a:r>
          </a:p>
        </p:txBody>
      </p:sp>
      <p:sp>
        <p:nvSpPr>
          <p:cNvPr id="3" name="Content Placeholder 2"/>
          <p:cNvSpPr>
            <a:spLocks noGrp="1"/>
          </p:cNvSpPr>
          <p:nvPr>
            <p:ph idx="1"/>
          </p:nvPr>
        </p:nvSpPr>
        <p:spPr>
          <a:xfrm>
            <a:off x="304800" y="1219200"/>
            <a:ext cx="8534400" cy="5410200"/>
          </a:xfrm>
        </p:spPr>
        <p:txBody>
          <a:bodyPr>
            <a:normAutofit fontScale="32500" lnSpcReduction="20000"/>
          </a:bodyPr>
          <a:lstStyle/>
          <a:p>
            <a:pPr>
              <a:spcAft>
                <a:spcPts val="600"/>
              </a:spcAft>
            </a:pPr>
            <a:r>
              <a:rPr lang="en-US" sz="4300" dirty="0"/>
              <a:t>Perhaps the most significant development in the early history of FORTRAN was the decision by the </a:t>
            </a:r>
            <a:r>
              <a:rPr lang="en-US" sz="4300" i="1" dirty="0"/>
              <a:t>American Standards Association</a:t>
            </a:r>
            <a:r>
              <a:rPr lang="en-US" sz="4300" dirty="0"/>
              <a:t> (now </a:t>
            </a:r>
            <a:r>
              <a:rPr lang="en-US" sz="4300" dirty="0">
                <a:hlinkClick r:id="rId3" action="ppaction://hlinkfile" tooltip="American National Standards Institute"/>
              </a:rPr>
              <a:t>ANSI</a:t>
            </a:r>
            <a:r>
              <a:rPr lang="en-US" sz="4300" dirty="0"/>
              <a:t>) to form a committee to develop an "American Standard Fortran.”</a:t>
            </a:r>
          </a:p>
          <a:p>
            <a:pPr>
              <a:spcAft>
                <a:spcPts val="600"/>
              </a:spcAft>
            </a:pPr>
            <a:r>
              <a:rPr lang="en-US" sz="4300" dirty="0"/>
              <a:t>Known as </a:t>
            </a:r>
            <a:r>
              <a:rPr lang="en-US" sz="4300" i="1" dirty="0"/>
              <a:t>FORTRAN 66, this version</a:t>
            </a:r>
            <a:r>
              <a:rPr lang="en-US" sz="4300" dirty="0"/>
              <a:t> effectively became the first "industry-standard" version of FORTRAN. </a:t>
            </a:r>
          </a:p>
          <a:p>
            <a:pPr>
              <a:spcAft>
                <a:spcPts val="600"/>
              </a:spcAft>
            </a:pPr>
            <a:r>
              <a:rPr lang="en-US" sz="4300" dirty="0"/>
              <a:t>FORTRAN 66 included:</a:t>
            </a:r>
          </a:p>
          <a:p>
            <a:pPr lvl="1">
              <a:spcAft>
                <a:spcPts val="600"/>
              </a:spcAft>
            </a:pPr>
            <a:r>
              <a:rPr lang="en-US" sz="3400" dirty="0"/>
              <a:t>Main program, SUBROUTINE, FUNCTION, and BLOCK DATA program units </a:t>
            </a:r>
          </a:p>
          <a:p>
            <a:pPr lvl="1">
              <a:spcAft>
                <a:spcPts val="600"/>
              </a:spcAft>
            </a:pPr>
            <a:r>
              <a:rPr lang="en-US" sz="3400" dirty="0"/>
              <a:t>INTEGER, REAL, DOUBLE PRECISION, COMPLEX, and LOGICAL </a:t>
            </a:r>
            <a:r>
              <a:rPr lang="en-US" sz="3400" dirty="0">
                <a:hlinkClick r:id="rId4" action="ppaction://hlinkfile" tooltip="Data type"/>
              </a:rPr>
              <a:t>data types</a:t>
            </a:r>
            <a:r>
              <a:rPr lang="en-US" sz="3400" dirty="0"/>
              <a:t> </a:t>
            </a:r>
          </a:p>
          <a:p>
            <a:pPr lvl="1">
              <a:spcAft>
                <a:spcPts val="600"/>
              </a:spcAft>
            </a:pPr>
            <a:r>
              <a:rPr lang="en-US" sz="3400" dirty="0"/>
              <a:t>COMMON, DIMENSION, and EQUIVALENCE statements </a:t>
            </a:r>
          </a:p>
          <a:p>
            <a:pPr lvl="1">
              <a:spcAft>
                <a:spcPts val="600"/>
              </a:spcAft>
            </a:pPr>
            <a:r>
              <a:rPr lang="en-US" sz="3400" dirty="0"/>
              <a:t>DATA statement for specifying initial values </a:t>
            </a:r>
          </a:p>
          <a:p>
            <a:pPr lvl="1">
              <a:spcAft>
                <a:spcPts val="600"/>
              </a:spcAft>
            </a:pPr>
            <a:r>
              <a:rPr lang="en-US" sz="3400" dirty="0">
                <a:hlinkClick r:id="rId5" action="ppaction://hlinkfile" tooltip="Intrinsic function"/>
              </a:rPr>
              <a:t>Intrinsic</a:t>
            </a:r>
            <a:r>
              <a:rPr lang="en-US" sz="3400" dirty="0"/>
              <a:t> and EXTERNAL (</a:t>
            </a:r>
            <a:r>
              <a:rPr lang="en-US" sz="3400" i="1" dirty="0"/>
              <a:t>e.g.,</a:t>
            </a:r>
            <a:r>
              <a:rPr lang="en-US" sz="3400" dirty="0"/>
              <a:t> library) functions </a:t>
            </a:r>
          </a:p>
          <a:p>
            <a:pPr lvl="1">
              <a:spcAft>
                <a:spcPts val="600"/>
              </a:spcAft>
            </a:pPr>
            <a:r>
              <a:rPr lang="en-US" sz="3400" dirty="0"/>
              <a:t>Assignment statement </a:t>
            </a:r>
          </a:p>
          <a:p>
            <a:pPr lvl="1">
              <a:spcAft>
                <a:spcPts val="600"/>
              </a:spcAft>
            </a:pPr>
            <a:r>
              <a:rPr lang="en-US" sz="3400" dirty="0"/>
              <a:t>GOTO, assigned GOTO, and computed GOTO statements </a:t>
            </a:r>
          </a:p>
          <a:p>
            <a:pPr lvl="1">
              <a:spcAft>
                <a:spcPts val="600"/>
              </a:spcAft>
            </a:pPr>
            <a:r>
              <a:rPr lang="en-US" sz="3400" dirty="0"/>
              <a:t>Logical IF and arithmetic (three-way) IF statements </a:t>
            </a:r>
          </a:p>
          <a:p>
            <a:pPr lvl="1">
              <a:spcAft>
                <a:spcPts val="600"/>
              </a:spcAft>
            </a:pPr>
            <a:r>
              <a:rPr lang="en-US" sz="3400" dirty="0"/>
              <a:t>DO loops </a:t>
            </a:r>
          </a:p>
          <a:p>
            <a:pPr lvl="1">
              <a:spcAft>
                <a:spcPts val="600"/>
              </a:spcAft>
            </a:pPr>
            <a:r>
              <a:rPr lang="en-US" sz="3400" dirty="0"/>
              <a:t>READ, WRITE, BACKSPACE, REWIND, and ENDFILE statements for sequential I/O </a:t>
            </a:r>
          </a:p>
          <a:p>
            <a:pPr lvl="1">
              <a:spcAft>
                <a:spcPts val="600"/>
              </a:spcAft>
            </a:pPr>
            <a:r>
              <a:rPr lang="en-US" sz="3400" dirty="0"/>
              <a:t>FORMAT statement </a:t>
            </a:r>
          </a:p>
          <a:p>
            <a:pPr lvl="1">
              <a:spcAft>
                <a:spcPts val="600"/>
              </a:spcAft>
            </a:pPr>
            <a:r>
              <a:rPr lang="en-US" sz="3400" dirty="0"/>
              <a:t>CALL, RETURN, PAUSE, and STOP statements </a:t>
            </a:r>
          </a:p>
          <a:p>
            <a:pPr lvl="1">
              <a:spcAft>
                <a:spcPts val="600"/>
              </a:spcAft>
            </a:pPr>
            <a:r>
              <a:rPr lang="en-US" sz="3400" dirty="0">
                <a:hlinkClick r:id="rId6" action="ppaction://hlinkfile" tooltip="Hollerith constant"/>
              </a:rPr>
              <a:t>Hollerith constants</a:t>
            </a:r>
            <a:r>
              <a:rPr lang="en-US" sz="3400" dirty="0"/>
              <a:t> in DATA and FORMAT statements, and as actual arguments to procedures </a:t>
            </a:r>
          </a:p>
          <a:p>
            <a:pPr lvl="1">
              <a:spcAft>
                <a:spcPts val="600"/>
              </a:spcAft>
            </a:pPr>
            <a:r>
              <a:rPr lang="en-US" sz="3400" dirty="0"/>
              <a:t>Identifiers of up to six characters in length </a:t>
            </a:r>
          </a:p>
          <a:p>
            <a:pPr lvl="1">
              <a:spcAft>
                <a:spcPts val="600"/>
              </a:spcAft>
            </a:pPr>
            <a:r>
              <a:rPr lang="en-US" sz="3400" dirty="0"/>
              <a:t>Comment lines </a:t>
            </a:r>
          </a:p>
          <a:p>
            <a:endParaRPr lang="en-US" dirty="0"/>
          </a:p>
        </p:txBody>
      </p:sp>
      <p:sp>
        <p:nvSpPr>
          <p:cNvPr id="4" name="Footer Placeholder 3">
            <a:extLst>
              <a:ext uri="{FF2B5EF4-FFF2-40B4-BE49-F238E27FC236}">
                <a16:creationId xmlns:a16="http://schemas.microsoft.com/office/drawing/2014/main" id="{7DDD5127-7900-415D-8DA5-C67611EBA7A9}"/>
              </a:ext>
            </a:extLst>
          </p:cNvPr>
          <p:cNvSpPr>
            <a:spLocks noGrp="1"/>
          </p:cNvSpPr>
          <p:nvPr>
            <p:ph type="ftr" sz="quarter" idx="1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FORTRAN 77</a:t>
            </a:r>
          </a:p>
        </p:txBody>
      </p:sp>
      <p:sp>
        <p:nvSpPr>
          <p:cNvPr id="3" name="Content Placeholder 2"/>
          <p:cNvSpPr>
            <a:spLocks noGrp="1"/>
          </p:cNvSpPr>
          <p:nvPr>
            <p:ph idx="1"/>
          </p:nvPr>
        </p:nvSpPr>
        <p:spPr>
          <a:xfrm>
            <a:off x="228600" y="1219200"/>
            <a:ext cx="8458200" cy="5334000"/>
          </a:xfrm>
        </p:spPr>
        <p:txBody>
          <a:bodyPr>
            <a:normAutofit fontScale="55000" lnSpcReduction="20000"/>
          </a:bodyPr>
          <a:lstStyle/>
          <a:p>
            <a:pPr>
              <a:spcAft>
                <a:spcPts val="600"/>
              </a:spcAft>
            </a:pPr>
            <a:r>
              <a:rPr lang="en-US" dirty="0"/>
              <a:t>After the release of the FORTRAN 66 standard, compiler vendors introduced a number of extensions to "Standard Fortran", prompting ANSI to begin work on revising the 1966 standard. </a:t>
            </a:r>
          </a:p>
          <a:p>
            <a:pPr>
              <a:spcAft>
                <a:spcPts val="600"/>
              </a:spcAft>
            </a:pPr>
            <a:r>
              <a:rPr lang="en-US" dirty="0"/>
              <a:t>Final drafts of the revised standard circulated in 1977, leading to formal approval of the new FORTRAN standard in April 1978.</a:t>
            </a:r>
          </a:p>
          <a:p>
            <a:pPr>
              <a:spcAft>
                <a:spcPts val="600"/>
              </a:spcAft>
            </a:pPr>
            <a:r>
              <a:rPr lang="en-US" i="1" dirty="0"/>
              <a:t>FORTRAN 77</a:t>
            </a:r>
            <a:r>
              <a:rPr lang="en-US" dirty="0"/>
              <a:t>, added a number of significant features to address many of the shortcomings of FORTRAN 66:</a:t>
            </a:r>
          </a:p>
          <a:p>
            <a:pPr lvl="1">
              <a:spcAft>
                <a:spcPts val="600"/>
              </a:spcAft>
            </a:pPr>
            <a:r>
              <a:rPr lang="en-US" dirty="0"/>
              <a:t>Block IF and END IF statements, with optional ELSE and ELSE IF clauses, to provide improved language support for </a:t>
            </a:r>
            <a:r>
              <a:rPr lang="en-US" dirty="0">
                <a:hlinkClick r:id="rId3" action="ppaction://hlinkfile" tooltip="Structured programming"/>
              </a:rPr>
              <a:t>structured programming</a:t>
            </a:r>
            <a:r>
              <a:rPr lang="en-US" dirty="0"/>
              <a:t> </a:t>
            </a:r>
          </a:p>
          <a:p>
            <a:pPr lvl="1">
              <a:spcAft>
                <a:spcPts val="600"/>
              </a:spcAft>
            </a:pPr>
            <a:r>
              <a:rPr lang="en-US" dirty="0"/>
              <a:t>DO loop extensions, including parameter expressions, negative increments, and zero trip counts </a:t>
            </a:r>
          </a:p>
          <a:p>
            <a:pPr lvl="1">
              <a:spcAft>
                <a:spcPts val="600"/>
              </a:spcAft>
            </a:pPr>
            <a:r>
              <a:rPr lang="en-US" dirty="0"/>
              <a:t>OPEN, CLOSE, and INQUIRE statements for improved I/O capability </a:t>
            </a:r>
          </a:p>
          <a:p>
            <a:pPr lvl="1">
              <a:spcAft>
                <a:spcPts val="600"/>
              </a:spcAft>
            </a:pPr>
            <a:r>
              <a:rPr lang="en-US" dirty="0"/>
              <a:t>Direct-access file I/O </a:t>
            </a:r>
          </a:p>
          <a:p>
            <a:pPr lvl="1">
              <a:spcAft>
                <a:spcPts val="600"/>
              </a:spcAft>
            </a:pPr>
            <a:r>
              <a:rPr lang="en-US" dirty="0"/>
              <a:t>IMPLICIT statement </a:t>
            </a:r>
          </a:p>
          <a:p>
            <a:pPr lvl="1">
              <a:spcAft>
                <a:spcPts val="600"/>
              </a:spcAft>
            </a:pPr>
            <a:r>
              <a:rPr lang="en-US" dirty="0"/>
              <a:t>CHARACTER data type, with vastly expanded facilities for character input and output and processing of character-based data </a:t>
            </a:r>
          </a:p>
          <a:p>
            <a:pPr lvl="1">
              <a:spcAft>
                <a:spcPts val="600"/>
              </a:spcAft>
            </a:pPr>
            <a:r>
              <a:rPr lang="en-US" dirty="0"/>
              <a:t>PARAMETER statement for specifying constants </a:t>
            </a:r>
          </a:p>
          <a:p>
            <a:pPr lvl="1">
              <a:spcAft>
                <a:spcPts val="600"/>
              </a:spcAft>
            </a:pPr>
            <a:r>
              <a:rPr lang="en-US" dirty="0"/>
              <a:t>SAVE statement for persistent local variables </a:t>
            </a:r>
          </a:p>
          <a:p>
            <a:pPr lvl="1">
              <a:spcAft>
                <a:spcPts val="600"/>
              </a:spcAft>
            </a:pPr>
            <a:r>
              <a:rPr lang="en-US" dirty="0"/>
              <a:t>Generic names for intrinsic functions </a:t>
            </a:r>
          </a:p>
          <a:p>
            <a:pPr lvl="1">
              <a:spcAft>
                <a:spcPts val="600"/>
              </a:spcAft>
            </a:pPr>
            <a:r>
              <a:rPr lang="en-US" dirty="0"/>
              <a:t>A set of intrinsics (LGE, LGT, LLE, LLT) for </a:t>
            </a:r>
            <a:r>
              <a:rPr lang="en-US" u="sng" dirty="0"/>
              <a:t>lexical</a:t>
            </a:r>
            <a:r>
              <a:rPr lang="en-US" dirty="0"/>
              <a:t> comparison of strings, based upon the </a:t>
            </a:r>
            <a:r>
              <a:rPr lang="en-US" dirty="0">
                <a:hlinkClick r:id="rId4" action="ppaction://hlinkfile" tooltip="ASCII"/>
              </a:rPr>
              <a:t>ASCII</a:t>
            </a:r>
            <a:r>
              <a:rPr lang="en-US" dirty="0"/>
              <a:t> collating sequence. </a:t>
            </a:r>
          </a:p>
          <a:p>
            <a:pPr lvl="1"/>
            <a:endParaRPr lang="en-US" dirty="0"/>
          </a:p>
        </p:txBody>
      </p:sp>
      <p:sp>
        <p:nvSpPr>
          <p:cNvPr id="4" name="Footer Placeholder 3">
            <a:extLst>
              <a:ext uri="{FF2B5EF4-FFF2-40B4-BE49-F238E27FC236}">
                <a16:creationId xmlns:a16="http://schemas.microsoft.com/office/drawing/2014/main" id="{7614D89B-BC80-4918-9AFF-AF7A7655A88F}"/>
              </a:ext>
            </a:extLst>
          </p:cNvPr>
          <p:cNvSpPr>
            <a:spLocks noGrp="1"/>
          </p:cNvSpPr>
          <p:nvPr>
            <p:ph type="ftr" sz="quarter" idx="1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FORTRAN 90</a:t>
            </a:r>
          </a:p>
        </p:txBody>
      </p:sp>
      <p:sp>
        <p:nvSpPr>
          <p:cNvPr id="3" name="Content Placeholder 2"/>
          <p:cNvSpPr>
            <a:spLocks noGrp="1"/>
          </p:cNvSpPr>
          <p:nvPr>
            <p:ph idx="1"/>
          </p:nvPr>
        </p:nvSpPr>
        <p:spPr>
          <a:xfrm>
            <a:off x="457200" y="1219200"/>
            <a:ext cx="8305800" cy="5486400"/>
          </a:xfrm>
        </p:spPr>
        <p:txBody>
          <a:bodyPr>
            <a:normAutofit fontScale="25000" lnSpcReduction="20000"/>
          </a:bodyPr>
          <a:lstStyle/>
          <a:p>
            <a:r>
              <a:rPr lang="en-US" sz="6400" dirty="0"/>
              <a:t>Released as an ISO standard in 1991 and an ANSI Standard in 1992</a:t>
            </a:r>
          </a:p>
          <a:p>
            <a:r>
              <a:rPr lang="en-US" sz="6400" dirty="0"/>
              <a:t>The new standard introduced:</a:t>
            </a:r>
          </a:p>
          <a:p>
            <a:pPr lvl="1">
              <a:spcAft>
                <a:spcPts val="600"/>
              </a:spcAft>
            </a:pPr>
            <a:r>
              <a:rPr lang="en-US" sz="4400" dirty="0">
                <a:hlinkClick r:id="rId3" action="ppaction://hlinkfile" tooltip="Free-form language"/>
              </a:rPr>
              <a:t>Free-form source input</a:t>
            </a:r>
            <a:r>
              <a:rPr lang="en-US" sz="4400" dirty="0"/>
              <a:t>, also with lowercase Fortran keywords </a:t>
            </a:r>
          </a:p>
          <a:p>
            <a:pPr lvl="1">
              <a:spcAft>
                <a:spcPts val="600"/>
              </a:spcAft>
            </a:pPr>
            <a:r>
              <a:rPr lang="en-US" sz="4400" dirty="0"/>
              <a:t>Identifiers up to 31 characters in length </a:t>
            </a:r>
          </a:p>
          <a:p>
            <a:pPr lvl="1">
              <a:spcAft>
                <a:spcPts val="600"/>
              </a:spcAft>
            </a:pPr>
            <a:r>
              <a:rPr lang="en-US" sz="4400" dirty="0"/>
              <a:t>Inline comments </a:t>
            </a:r>
          </a:p>
          <a:p>
            <a:pPr lvl="1">
              <a:spcAft>
                <a:spcPts val="600"/>
              </a:spcAft>
            </a:pPr>
            <a:r>
              <a:rPr lang="en-US" sz="4400" dirty="0"/>
              <a:t>Ability to operate on arrays (or array sections) as a whole, thus greatly simplifying math and engineering computations. </a:t>
            </a:r>
          </a:p>
          <a:p>
            <a:pPr lvl="1">
              <a:spcAft>
                <a:spcPts val="600"/>
              </a:spcAft>
            </a:pPr>
            <a:r>
              <a:rPr lang="en-US" sz="4400" dirty="0">
                <a:hlinkClick r:id="rId4" action="ppaction://hlinkfile" tooltip="Recursion (computer science)"/>
              </a:rPr>
              <a:t>RECURSIVE</a:t>
            </a:r>
            <a:r>
              <a:rPr lang="en-US" sz="4400" dirty="0"/>
              <a:t> procedures </a:t>
            </a:r>
          </a:p>
          <a:p>
            <a:pPr lvl="1">
              <a:spcAft>
                <a:spcPts val="600"/>
              </a:spcAft>
            </a:pPr>
            <a:r>
              <a:rPr lang="en-US" sz="4400" dirty="0">
                <a:hlinkClick r:id="rId5" action="ppaction://hlinkfile" tooltip="Module (programming)"/>
              </a:rPr>
              <a:t>Modules</a:t>
            </a:r>
            <a:r>
              <a:rPr lang="en-US" sz="4400" dirty="0"/>
              <a:t>, to group related </a:t>
            </a:r>
            <a:r>
              <a:rPr lang="en-US" sz="4400" dirty="0">
                <a:hlinkClick r:id="rId6" action="ppaction://hlinkfile" tooltip="Subprogram"/>
              </a:rPr>
              <a:t>procedures</a:t>
            </a:r>
            <a:r>
              <a:rPr lang="en-US" sz="4400" dirty="0"/>
              <a:t> and data together, and make them available to other program units, including the capability to limit the accessibility to only specific parts of the module. </a:t>
            </a:r>
          </a:p>
          <a:p>
            <a:pPr lvl="1">
              <a:spcAft>
                <a:spcPts val="600"/>
              </a:spcAft>
            </a:pPr>
            <a:r>
              <a:rPr lang="en-US" sz="4400" dirty="0"/>
              <a:t>A vastly improved argument-passing mechanism, allowing </a:t>
            </a:r>
            <a:r>
              <a:rPr lang="en-US" sz="4400" dirty="0">
                <a:hlinkClick r:id="rId7" action="ppaction://hlinkfile" tooltip="Type signature"/>
              </a:rPr>
              <a:t>interfaces</a:t>
            </a:r>
            <a:r>
              <a:rPr lang="en-US" sz="4400" dirty="0"/>
              <a:t> to be checked at compile time </a:t>
            </a:r>
          </a:p>
          <a:p>
            <a:pPr lvl="1">
              <a:spcAft>
                <a:spcPts val="600"/>
              </a:spcAft>
            </a:pPr>
            <a:r>
              <a:rPr lang="en-US" sz="4400" dirty="0"/>
              <a:t>User-written interfaces for generic procedures </a:t>
            </a:r>
          </a:p>
          <a:p>
            <a:pPr lvl="1">
              <a:spcAft>
                <a:spcPts val="600"/>
              </a:spcAft>
            </a:pPr>
            <a:r>
              <a:rPr lang="en-US" sz="4400" dirty="0">
                <a:hlinkClick r:id="rId8" action="ppaction://hlinkfile" tooltip="Operator overloading"/>
              </a:rPr>
              <a:t>Operator overloading</a:t>
            </a:r>
            <a:r>
              <a:rPr lang="en-US" sz="4400" dirty="0"/>
              <a:t> </a:t>
            </a:r>
          </a:p>
          <a:p>
            <a:pPr lvl="1">
              <a:spcAft>
                <a:spcPts val="600"/>
              </a:spcAft>
            </a:pPr>
            <a:r>
              <a:rPr lang="en-US" sz="4400" dirty="0"/>
              <a:t>Derived/</a:t>
            </a:r>
            <a:r>
              <a:rPr lang="en-US" sz="4400" dirty="0">
                <a:hlinkClick r:id="rId9" action="ppaction://hlinkfile" tooltip="Abstract data type"/>
              </a:rPr>
              <a:t>abstract</a:t>
            </a:r>
            <a:r>
              <a:rPr lang="en-US" sz="4400" dirty="0"/>
              <a:t> data types </a:t>
            </a:r>
          </a:p>
          <a:p>
            <a:pPr lvl="1">
              <a:spcAft>
                <a:spcPts val="600"/>
              </a:spcAft>
            </a:pPr>
            <a:r>
              <a:rPr lang="en-US" sz="4400" dirty="0"/>
              <a:t>New data type declaration syntax, to specify the data type and other attributes of variables </a:t>
            </a:r>
          </a:p>
          <a:p>
            <a:pPr lvl="1">
              <a:spcAft>
                <a:spcPts val="600"/>
              </a:spcAft>
            </a:pPr>
            <a:r>
              <a:rPr lang="en-US" sz="4400" dirty="0">
                <a:hlinkClick r:id="rId10" action="ppaction://hlinkfile" tooltip="Dynamic memory allocation"/>
              </a:rPr>
              <a:t>Dynamic memory allocation</a:t>
            </a:r>
            <a:r>
              <a:rPr lang="en-US" sz="4400" dirty="0"/>
              <a:t> by means of the ALLOCATABLE attribute and the ALLOCATE and DEALLOCATE statements </a:t>
            </a:r>
          </a:p>
          <a:p>
            <a:pPr lvl="1">
              <a:spcAft>
                <a:spcPts val="600"/>
              </a:spcAft>
            </a:pPr>
            <a:r>
              <a:rPr lang="en-US" sz="4400" dirty="0">
                <a:hlinkClick r:id="rId11" action="ppaction://hlinkfile" tooltip="Pointer"/>
              </a:rPr>
              <a:t>POINTER</a:t>
            </a:r>
            <a:r>
              <a:rPr lang="en-US" sz="4400" dirty="0"/>
              <a:t> attribute, pointer assignment, and NULLIFY statement to facilitate the creation and manipulation of dynamic </a:t>
            </a:r>
            <a:r>
              <a:rPr lang="en-US" sz="4400" dirty="0">
                <a:hlinkClick r:id="rId12" action="ppaction://hlinkfile" tooltip="Data structures"/>
              </a:rPr>
              <a:t>data structures</a:t>
            </a:r>
            <a:r>
              <a:rPr lang="en-US" sz="4400" dirty="0"/>
              <a:t> </a:t>
            </a:r>
          </a:p>
          <a:p>
            <a:pPr lvl="1">
              <a:spcAft>
                <a:spcPts val="600"/>
              </a:spcAft>
            </a:pPr>
            <a:r>
              <a:rPr lang="en-US" sz="4400" dirty="0"/>
              <a:t>Structured looping constructs, with an END DO statement for loop termination, and EXIT and CYCLE statements for "breaking out" of normal DO loop iterations in an orderly way </a:t>
            </a:r>
          </a:p>
          <a:p>
            <a:pPr lvl="1">
              <a:spcAft>
                <a:spcPts val="600"/>
              </a:spcAft>
            </a:pPr>
            <a:r>
              <a:rPr lang="en-US" sz="4400" dirty="0"/>
              <a:t>SELECT . . . CASE construct for multi-way selection </a:t>
            </a:r>
          </a:p>
          <a:p>
            <a:pPr lvl="1">
              <a:spcAft>
                <a:spcPts val="600"/>
              </a:spcAft>
            </a:pPr>
            <a:r>
              <a:rPr lang="en-US" sz="4400" dirty="0"/>
              <a:t>Portable specification of numerical precision under the user's control </a:t>
            </a:r>
          </a:p>
          <a:p>
            <a:pPr lvl="1">
              <a:spcAft>
                <a:spcPts val="600"/>
              </a:spcAft>
            </a:pPr>
            <a:r>
              <a:rPr lang="en-US" sz="4400" dirty="0"/>
              <a:t>New and enhanced intrinsic procedures.</a:t>
            </a:r>
          </a:p>
          <a:p>
            <a:endParaRPr lang="en-US" dirty="0"/>
          </a:p>
        </p:txBody>
      </p:sp>
      <p:sp>
        <p:nvSpPr>
          <p:cNvPr id="4" name="Footer Placeholder 3">
            <a:extLst>
              <a:ext uri="{FF2B5EF4-FFF2-40B4-BE49-F238E27FC236}">
                <a16:creationId xmlns:a16="http://schemas.microsoft.com/office/drawing/2014/main" id="{52AAD09F-EE03-42FD-98A6-94F976B75944}"/>
              </a:ext>
            </a:extLst>
          </p:cNvPr>
          <p:cNvSpPr>
            <a:spLocks noGrp="1"/>
          </p:cNvSpPr>
          <p:nvPr>
            <p:ph type="ftr" sz="quarter" idx="1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FORTRAN 95</a:t>
            </a:r>
          </a:p>
        </p:txBody>
      </p:sp>
      <p:sp>
        <p:nvSpPr>
          <p:cNvPr id="3" name="Content Placeholder 2"/>
          <p:cNvSpPr>
            <a:spLocks noGrp="1"/>
          </p:cNvSpPr>
          <p:nvPr>
            <p:ph idx="1"/>
          </p:nvPr>
        </p:nvSpPr>
        <p:spPr>
          <a:xfrm>
            <a:off x="457200" y="1295400"/>
            <a:ext cx="8229600" cy="4830763"/>
          </a:xfrm>
        </p:spPr>
        <p:txBody>
          <a:bodyPr>
            <a:normAutofit fontScale="62500" lnSpcReduction="20000"/>
          </a:bodyPr>
          <a:lstStyle/>
          <a:p>
            <a:r>
              <a:rPr lang="en-US" dirty="0"/>
              <a:t>This standard was a minor revision, mostly to resolve some outstanding issues from the Fortran 90 standard.</a:t>
            </a:r>
          </a:p>
          <a:p>
            <a:r>
              <a:rPr lang="en-US" dirty="0"/>
              <a:t>FORTRAN 95 added a number of extensions:</a:t>
            </a:r>
          </a:p>
          <a:p>
            <a:pPr lvl="1"/>
            <a:r>
              <a:rPr lang="en-US" dirty="0"/>
              <a:t>FORALL and nested WHERE constructs to aid vectorization </a:t>
            </a:r>
          </a:p>
          <a:p>
            <a:pPr lvl="1"/>
            <a:r>
              <a:rPr lang="en-US" dirty="0"/>
              <a:t>User-defined PURE and ELEMENTAL procedures </a:t>
            </a:r>
          </a:p>
          <a:p>
            <a:pPr lvl="1"/>
            <a:r>
              <a:rPr lang="en-US" dirty="0"/>
              <a:t>Pointer initialization and structure default initialization. </a:t>
            </a:r>
          </a:p>
          <a:p>
            <a:pPr lvl="1"/>
            <a:r>
              <a:rPr lang="en-US" dirty="0"/>
              <a:t>A number of intrinsic functions were also extended</a:t>
            </a:r>
          </a:p>
          <a:p>
            <a:r>
              <a:rPr lang="en-US" dirty="0"/>
              <a:t>Several features noted in Fortran 90 to be deprecated were </a:t>
            </a:r>
            <a:r>
              <a:rPr lang="en-US" u="sng" dirty="0"/>
              <a:t>removed</a:t>
            </a:r>
            <a:r>
              <a:rPr lang="en-US" dirty="0"/>
              <a:t> from Fortran 95:</a:t>
            </a:r>
          </a:p>
          <a:p>
            <a:pPr lvl="1"/>
            <a:r>
              <a:rPr lang="en-US" dirty="0"/>
              <a:t>DO statements using REAL and DOUBLE PRECISION variables </a:t>
            </a:r>
          </a:p>
          <a:p>
            <a:pPr lvl="1"/>
            <a:r>
              <a:rPr lang="en-US" dirty="0"/>
              <a:t>Branching to an END IF statement from outside its block </a:t>
            </a:r>
          </a:p>
          <a:p>
            <a:pPr lvl="1"/>
            <a:r>
              <a:rPr lang="en-US" dirty="0"/>
              <a:t>PAUSE statement </a:t>
            </a:r>
          </a:p>
          <a:p>
            <a:pPr lvl="1"/>
            <a:r>
              <a:rPr lang="en-US" dirty="0"/>
              <a:t>ASSIGN and assigned GOTO statement, and assigned format specifiers </a:t>
            </a:r>
          </a:p>
          <a:p>
            <a:pPr lvl="1"/>
            <a:r>
              <a:rPr lang="en-US" dirty="0"/>
              <a:t>H edit descriptor. </a:t>
            </a:r>
          </a:p>
          <a:p>
            <a:pPr lvl="1"/>
            <a:endParaRPr lang="en-US" dirty="0"/>
          </a:p>
        </p:txBody>
      </p:sp>
      <p:sp>
        <p:nvSpPr>
          <p:cNvPr id="4" name="Footer Placeholder 3">
            <a:extLst>
              <a:ext uri="{FF2B5EF4-FFF2-40B4-BE49-F238E27FC236}">
                <a16:creationId xmlns:a16="http://schemas.microsoft.com/office/drawing/2014/main" id="{F860E8C6-2C30-4E0D-B8C4-047EF084FDF8}"/>
              </a:ext>
            </a:extLst>
          </p:cNvPr>
          <p:cNvSpPr>
            <a:spLocks noGrp="1"/>
          </p:cNvSpPr>
          <p:nvPr>
            <p:ph type="ftr" sz="quarter" idx="1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FORTRAN 2003</a:t>
            </a:r>
          </a:p>
        </p:txBody>
      </p:sp>
      <p:sp>
        <p:nvSpPr>
          <p:cNvPr id="3" name="Content Placeholder 2"/>
          <p:cNvSpPr>
            <a:spLocks noGrp="1"/>
          </p:cNvSpPr>
          <p:nvPr>
            <p:ph idx="1"/>
          </p:nvPr>
        </p:nvSpPr>
        <p:spPr>
          <a:xfrm>
            <a:off x="228600" y="1295400"/>
            <a:ext cx="8534400" cy="5562600"/>
          </a:xfrm>
        </p:spPr>
        <p:txBody>
          <a:bodyPr>
            <a:normAutofit fontScale="55000" lnSpcReduction="20000"/>
          </a:bodyPr>
          <a:lstStyle/>
          <a:p>
            <a:pPr>
              <a:spcAft>
                <a:spcPts val="600"/>
              </a:spcAft>
            </a:pPr>
            <a:r>
              <a:rPr lang="en-US" i="1" dirty="0"/>
              <a:t>Fortran 2003</a:t>
            </a:r>
            <a:r>
              <a:rPr lang="en-US" dirty="0"/>
              <a:t>, introduced additional new features. </a:t>
            </a:r>
          </a:p>
          <a:p>
            <a:pPr>
              <a:spcAft>
                <a:spcPts val="600"/>
              </a:spcAft>
            </a:pPr>
            <a:r>
              <a:rPr lang="en-US" dirty="0"/>
              <a:t>Major enhancements for this revision include:</a:t>
            </a:r>
          </a:p>
          <a:p>
            <a:pPr lvl="1">
              <a:spcAft>
                <a:spcPts val="600"/>
              </a:spcAft>
            </a:pPr>
            <a:r>
              <a:rPr lang="en-US" dirty="0"/>
              <a:t>Derived type enhancements: parameterized derived types, improved control of accessibility, improved structure constructors, and finalizers. </a:t>
            </a:r>
          </a:p>
          <a:p>
            <a:pPr lvl="1">
              <a:spcAft>
                <a:spcPts val="600"/>
              </a:spcAft>
            </a:pPr>
            <a:r>
              <a:rPr lang="en-US" dirty="0">
                <a:hlinkClick r:id="rId3" action="ppaction://hlinkfile" tooltip="Object oriented programming"/>
              </a:rPr>
              <a:t>Object oriented programming</a:t>
            </a:r>
            <a:r>
              <a:rPr lang="en-US" dirty="0"/>
              <a:t> support: </a:t>
            </a:r>
            <a:r>
              <a:rPr lang="en-US" dirty="0">
                <a:hlinkClick r:id="rId4" action="ppaction://hlinkfile" tooltip="Inheritance (computer science)"/>
              </a:rPr>
              <a:t>type extension and inheritance</a:t>
            </a:r>
            <a:r>
              <a:rPr lang="en-US" dirty="0"/>
              <a:t>, </a:t>
            </a:r>
            <a:r>
              <a:rPr lang="en-US" dirty="0">
                <a:hlinkClick r:id="rId5" action="ppaction://hlinkfile" tooltip="Polymorphism (computer science)"/>
              </a:rPr>
              <a:t>polymorphism</a:t>
            </a:r>
            <a:r>
              <a:rPr lang="en-US" dirty="0"/>
              <a:t>, dynamic type allocation, and type-bound procedures. </a:t>
            </a:r>
          </a:p>
          <a:p>
            <a:pPr lvl="1">
              <a:spcAft>
                <a:spcPts val="600"/>
              </a:spcAft>
            </a:pPr>
            <a:r>
              <a:rPr lang="en-US" dirty="0"/>
              <a:t>Data manipulation enhancements: allocatable components (incorporating TR 15581), deferred type parameters, </a:t>
            </a:r>
            <a:r>
              <a:rPr lang="en-US" dirty="0">
                <a:hlinkClick r:id="rId6" action="ppaction://hlinkfile" tooltip="Volatile variable"/>
              </a:rPr>
              <a:t>VOLATILE attribute</a:t>
            </a:r>
            <a:r>
              <a:rPr lang="en-US" dirty="0"/>
              <a:t>, explicit type specification in array constructors and allocate statements, pointer enhancements, extended initialization expressions, and enhanced intrinsic procedures. </a:t>
            </a:r>
          </a:p>
          <a:p>
            <a:pPr lvl="1">
              <a:spcAft>
                <a:spcPts val="600"/>
              </a:spcAft>
            </a:pPr>
            <a:r>
              <a:rPr lang="en-US" dirty="0"/>
              <a:t>Input/output enhancements: </a:t>
            </a:r>
            <a:r>
              <a:rPr lang="en-US" dirty="0">
                <a:hlinkClick r:id="rId7" action="ppaction://hlinkfile" tooltip="Asynchrony"/>
              </a:rPr>
              <a:t>asynchronous</a:t>
            </a:r>
            <a:r>
              <a:rPr lang="en-US" dirty="0"/>
              <a:t> transfer, stream access, user specified transfer operations for derived types, user specified control of rounding during format conversions, named constants for preconnected units, the FLUSH statement, regularization of keywords, and access to error messages. </a:t>
            </a:r>
          </a:p>
          <a:p>
            <a:pPr lvl="1">
              <a:spcAft>
                <a:spcPts val="600"/>
              </a:spcAft>
            </a:pPr>
            <a:r>
              <a:rPr lang="en-US" dirty="0">
                <a:hlinkClick r:id="rId8" action="ppaction://hlinkfile" tooltip="Function pointer"/>
              </a:rPr>
              <a:t>Procedure pointers</a:t>
            </a:r>
            <a:r>
              <a:rPr lang="en-US" dirty="0"/>
              <a:t>. </a:t>
            </a:r>
          </a:p>
          <a:p>
            <a:pPr lvl="1">
              <a:spcAft>
                <a:spcPts val="600"/>
              </a:spcAft>
            </a:pPr>
            <a:r>
              <a:rPr lang="en-US" dirty="0"/>
              <a:t>Support for </a:t>
            </a:r>
            <a:r>
              <a:rPr lang="en-US" dirty="0">
                <a:hlinkClick r:id="rId9" action="ppaction://hlinkfile" tooltip="IEEE 754"/>
              </a:rPr>
              <a:t>IEEE floating-point arithmetic</a:t>
            </a:r>
            <a:r>
              <a:rPr lang="en-US" dirty="0"/>
              <a:t> and </a:t>
            </a:r>
            <a:r>
              <a:rPr lang="en-US" dirty="0">
                <a:hlinkClick r:id="rId10" action="ppaction://hlinkfile" tooltip="Floating point"/>
              </a:rPr>
              <a:t>floating point</a:t>
            </a:r>
            <a:r>
              <a:rPr lang="en-US" dirty="0"/>
              <a:t> </a:t>
            </a:r>
            <a:r>
              <a:rPr lang="en-US" dirty="0">
                <a:hlinkClick r:id="rId11" action="ppaction://hlinkfile" tooltip="Exception handling"/>
              </a:rPr>
              <a:t>exception handling</a:t>
            </a:r>
            <a:r>
              <a:rPr lang="en-US" dirty="0"/>
              <a:t> (incorporating TR 15580). </a:t>
            </a:r>
          </a:p>
          <a:p>
            <a:pPr lvl="1">
              <a:spcAft>
                <a:spcPts val="600"/>
              </a:spcAft>
            </a:pPr>
            <a:r>
              <a:rPr lang="en-US" dirty="0"/>
              <a:t>Interoperability with the </a:t>
            </a:r>
            <a:r>
              <a:rPr lang="en-US" dirty="0">
                <a:hlinkClick r:id="rId12" action="ppaction://hlinkfile" tooltip="C (programming language)"/>
              </a:rPr>
              <a:t>C programming language</a:t>
            </a:r>
            <a:r>
              <a:rPr lang="en-US" dirty="0"/>
              <a:t>. </a:t>
            </a:r>
          </a:p>
          <a:p>
            <a:pPr lvl="1">
              <a:spcAft>
                <a:spcPts val="600"/>
              </a:spcAft>
            </a:pPr>
            <a:r>
              <a:rPr lang="en-US" dirty="0"/>
              <a:t>Support for international usage: access to </a:t>
            </a:r>
            <a:r>
              <a:rPr lang="en-US" dirty="0">
                <a:hlinkClick r:id="rId13" action="ppaction://hlinkfile" tooltip="ISO 10646"/>
              </a:rPr>
              <a:t>ISO 10646</a:t>
            </a:r>
            <a:r>
              <a:rPr lang="en-US" dirty="0"/>
              <a:t> 4-byte characters and choice of decimal or comma in numeric formatted input/output. </a:t>
            </a:r>
          </a:p>
          <a:p>
            <a:pPr lvl="1">
              <a:spcAft>
                <a:spcPts val="600"/>
              </a:spcAft>
            </a:pPr>
            <a:r>
              <a:rPr lang="en-US" dirty="0"/>
              <a:t>Enhanced integration with the host operating system: access to </a:t>
            </a:r>
            <a:r>
              <a:rPr lang="en-US" dirty="0">
                <a:hlinkClick r:id="rId14" action="ppaction://hlinkfile" tooltip="Command line"/>
              </a:rPr>
              <a:t>command line</a:t>
            </a:r>
            <a:r>
              <a:rPr lang="en-US" dirty="0"/>
              <a:t> arguments, </a:t>
            </a:r>
            <a:r>
              <a:rPr lang="en-US" dirty="0">
                <a:hlinkClick r:id="rId15" action="ppaction://hlinkfile" tooltip="Environment variable"/>
              </a:rPr>
              <a:t>environment variables</a:t>
            </a:r>
            <a:r>
              <a:rPr lang="en-US" dirty="0"/>
              <a:t>, and processor error messages. </a:t>
            </a:r>
          </a:p>
          <a:p>
            <a:endParaRPr lang="en-US" dirty="0"/>
          </a:p>
        </p:txBody>
      </p:sp>
      <p:sp>
        <p:nvSpPr>
          <p:cNvPr id="4" name="Footer Placeholder 3">
            <a:extLst>
              <a:ext uri="{FF2B5EF4-FFF2-40B4-BE49-F238E27FC236}">
                <a16:creationId xmlns:a16="http://schemas.microsoft.com/office/drawing/2014/main" id="{5D36A816-0AA4-4D40-82E1-6ADE2B205DFE}"/>
              </a:ext>
            </a:extLst>
          </p:cNvPr>
          <p:cNvSpPr>
            <a:spLocks noGrp="1"/>
          </p:cNvSpPr>
          <p:nvPr>
            <p:ph type="ftr" sz="quarter" idx="1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FORTRAN 2008</a:t>
            </a:r>
          </a:p>
        </p:txBody>
      </p:sp>
      <p:sp>
        <p:nvSpPr>
          <p:cNvPr id="6" name="Content Placeholder 2"/>
          <p:cNvSpPr txBox="1">
            <a:spLocks/>
          </p:cNvSpPr>
          <p:nvPr/>
        </p:nvSpPr>
        <p:spPr>
          <a:xfrm>
            <a:off x="609600" y="1371600"/>
            <a:ext cx="7924800" cy="5029200"/>
          </a:xfrm>
          <a:prstGeom prst="rect">
            <a:avLst/>
          </a:prstGeom>
        </p:spPr>
        <p:txBody>
          <a:bodyPr vert="horz">
            <a:normAutofit/>
          </a:bodyPr>
          <a:lstStyle/>
          <a:p>
            <a:pPr marL="420624" marR="0" lvl="0" indent="-384048" algn="l" defTabSz="914400" rtl="0" eaLnBrk="1" fontAlgn="auto" latinLnBrk="0" hangingPunct="1">
              <a:lnSpc>
                <a:spcPct val="100000"/>
              </a:lnSpc>
              <a:spcBef>
                <a:spcPct val="20000"/>
              </a:spcBef>
              <a:spcAft>
                <a:spcPts val="600"/>
              </a:spcAft>
              <a:buClr>
                <a:schemeClr val="accent1"/>
              </a:buClr>
              <a:buSzPct val="80000"/>
              <a:buFont typeface="Wingdings 2"/>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FORTRAN 2008 is a minor upgrade to 2003.</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420624" marR="0" lvl="0" indent="-384048" algn="l" defTabSz="914400" rtl="0" eaLnBrk="1" fontAlgn="auto" latinLnBrk="0" hangingPunct="1">
              <a:lnSpc>
                <a:spcPct val="100000"/>
              </a:lnSpc>
              <a:spcBef>
                <a:spcPct val="20000"/>
              </a:spcBef>
              <a:spcAft>
                <a:spcPts val="600"/>
              </a:spcAft>
              <a:buClr>
                <a:schemeClr val="accent1"/>
              </a:buClr>
              <a:buSzPct val="80000"/>
              <a:buFont typeface="Wingdings 2"/>
              <a:buChar char=""/>
              <a:tabLst/>
              <a:defRPr/>
            </a:pPr>
            <a:r>
              <a:rPr lang="en-US" sz="2000" dirty="0"/>
              <a:t>M</a:t>
            </a:r>
            <a:r>
              <a:rPr kumimoji="0" lang="en-US" sz="2000" i="0" u="none" strike="noStrike" kern="1200" cap="none" spc="0" normalizeH="0" baseline="0" noProof="0" dirty="0" err="1">
                <a:ln>
                  <a:noFill/>
                </a:ln>
                <a:solidFill>
                  <a:schemeClr val="tx1"/>
                </a:solidFill>
                <a:effectLst/>
                <a:uLnTx/>
                <a:uFillTx/>
                <a:latin typeface="+mn-lt"/>
                <a:ea typeface="+mn-ea"/>
                <a:cs typeface="+mn-cs"/>
              </a:rPr>
              <a:t>inor</a:t>
            </a:r>
            <a:r>
              <a:rPr kumimoji="0" lang="en-US" sz="2000" i="0" u="none" strike="noStrike" kern="1200" cap="none" spc="0" normalizeH="0" baseline="0" noProof="0" dirty="0">
                <a:ln>
                  <a:noFill/>
                </a:ln>
                <a:solidFill>
                  <a:schemeClr val="tx1"/>
                </a:solidFill>
                <a:effectLst/>
                <a:uLnTx/>
                <a:uFillTx/>
                <a:latin typeface="+mn-lt"/>
                <a:ea typeface="+mn-ea"/>
                <a:cs typeface="+mn-cs"/>
              </a:rPr>
              <a:t> release to convert Fortran into a robust and efficient parallel language.</a:t>
            </a:r>
          </a:p>
          <a:p>
            <a:pPr marL="420624" marR="0" lvl="0" indent="-384048" algn="l" defTabSz="914400" rtl="0" eaLnBrk="1" fontAlgn="auto" latinLnBrk="0" hangingPunct="1">
              <a:lnSpc>
                <a:spcPct val="100000"/>
              </a:lnSpc>
              <a:spcBef>
                <a:spcPct val="20000"/>
              </a:spcBef>
              <a:spcAft>
                <a:spcPts val="600"/>
              </a:spcAft>
              <a:buClr>
                <a:schemeClr val="accent1"/>
              </a:buClr>
              <a:buSzPct val="80000"/>
              <a:buFont typeface="Wingdings 2"/>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Enhancements include:</a:t>
            </a:r>
          </a:p>
          <a:p>
            <a:pPr marL="722376" marR="0" lvl="1" indent="-274320" algn="l" defTabSz="914400" rtl="0" eaLnBrk="1" fontAlgn="auto" latinLnBrk="0" hangingPunct="1">
              <a:lnSpc>
                <a:spcPct val="100000"/>
              </a:lnSpc>
              <a:spcBef>
                <a:spcPct val="20000"/>
              </a:spcBef>
              <a:spcAft>
                <a:spcPts val="600"/>
              </a:spcAft>
              <a:buClr>
                <a:schemeClr val="accent1"/>
              </a:buClr>
              <a:buSzPct val="90000"/>
              <a:buFont typeface="Wingdings 2"/>
              <a:buChar char=""/>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COARRAYS</a:t>
            </a:r>
          </a:p>
          <a:p>
            <a:pPr marL="1005840" marR="0" lvl="2" indent="-256032" algn="l" defTabSz="914400" rtl="0" eaLnBrk="1" fontAlgn="auto" latinLnBrk="0" hangingPunct="1">
              <a:lnSpc>
                <a:spcPct val="100000"/>
              </a:lnSpc>
              <a:spcBef>
                <a:spcPct val="20000"/>
              </a:spcBef>
              <a:spcAft>
                <a:spcPts val="600"/>
              </a:spcAft>
              <a:buClr>
                <a:schemeClr val="accent2"/>
              </a:buClr>
              <a:buSzPct val="85000"/>
              <a:buFont typeface="Arial"/>
              <a:buChar char="○"/>
              <a:tabLst/>
              <a:defRPr/>
            </a:pPr>
            <a:r>
              <a:rPr kumimoji="0" lang="en-US" sz="1500" b="0" i="0" u="none" strike="noStrike" kern="1200" cap="none" spc="0" normalizeH="0" baseline="0" noProof="0" dirty="0">
                <a:ln>
                  <a:noFill/>
                </a:ln>
                <a:solidFill>
                  <a:schemeClr val="tx1"/>
                </a:solidFill>
                <a:effectLst/>
                <a:uLnTx/>
                <a:uFillTx/>
                <a:latin typeface="+mn-lt"/>
                <a:ea typeface="+mn-ea"/>
                <a:cs typeface="+mn-cs"/>
              </a:rPr>
              <a:t>Coarrays provide a simple extension to Fortran for parallel programming. The program is treated as if it were replicated a fixed number of times and each replication is called an image. An additional set of subscripts provide access from any image to data on another image.</a:t>
            </a:r>
          </a:p>
          <a:p>
            <a:pPr marL="722376" marR="0" lvl="1" indent="-274320" algn="l" defTabSz="914400" rtl="0" eaLnBrk="1" fontAlgn="auto" latinLnBrk="0" hangingPunct="1">
              <a:lnSpc>
                <a:spcPct val="100000"/>
              </a:lnSpc>
              <a:spcBef>
                <a:spcPct val="20000"/>
              </a:spcBef>
              <a:spcAft>
                <a:spcPts val="600"/>
              </a:spcAft>
              <a:buClr>
                <a:schemeClr val="accent1"/>
              </a:buClr>
              <a:buSzPct val="90000"/>
              <a:buFont typeface="Wingdings 2"/>
              <a:buChar char=""/>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SUBMODULES</a:t>
            </a:r>
          </a:p>
          <a:p>
            <a:pPr marL="1005840" marR="0" lvl="2" indent="-256032" algn="l" defTabSz="914400" rtl="0" eaLnBrk="1" fontAlgn="auto" latinLnBrk="0" hangingPunct="1">
              <a:lnSpc>
                <a:spcPct val="100000"/>
              </a:lnSpc>
              <a:spcBef>
                <a:spcPct val="20000"/>
              </a:spcBef>
              <a:spcAft>
                <a:spcPts val="600"/>
              </a:spcAft>
              <a:buClr>
                <a:schemeClr val="accent2"/>
              </a:buClr>
              <a:buSzPct val="85000"/>
              <a:buFont typeface="Arial"/>
              <a:buChar char="○"/>
              <a:tabLst/>
              <a:defRPr/>
            </a:pPr>
            <a:r>
              <a:rPr kumimoji="0" lang="en-US" sz="1500" b="0" i="0" u="none" strike="noStrike" kern="1200" cap="none" spc="0" normalizeH="0" baseline="0" noProof="0" dirty="0">
                <a:ln>
                  <a:noFill/>
                </a:ln>
                <a:solidFill>
                  <a:schemeClr val="tx1"/>
                </a:solidFill>
                <a:effectLst/>
                <a:uLnTx/>
                <a:uFillTx/>
                <a:latin typeface="+mn-lt"/>
                <a:ea typeface="+mn-ea"/>
                <a:cs typeface="+mn-cs"/>
              </a:rPr>
              <a:t>Submodules allow the modularization of a large module, possible in Fortran 2003 only by breaking the module into several modules, which exposes the internal structure and risks name clashes. Submodules also allow a module to be separated into the part that defines its interface and the rest.</a:t>
            </a:r>
          </a:p>
          <a:p>
            <a:pPr marL="722376" marR="0" lvl="1" indent="-274320" algn="l" defTabSz="914400" rtl="0" eaLnBrk="1" fontAlgn="auto" latinLnBrk="0" hangingPunct="1">
              <a:lnSpc>
                <a:spcPct val="100000"/>
              </a:lnSpc>
              <a:spcBef>
                <a:spcPct val="20000"/>
              </a:spcBef>
              <a:spcAft>
                <a:spcPts val="600"/>
              </a:spcAft>
              <a:buClr>
                <a:schemeClr val="accent1"/>
              </a:buClr>
              <a:buSzPct val="90000"/>
              <a:buFont typeface="Wingdings 2"/>
              <a:buChar char=""/>
              <a:tabLst/>
              <a:defRPr/>
            </a:pPr>
            <a:r>
              <a:rPr kumimoji="0" lang="en-US" sz="1700" b="0" i="0" u="none" strike="noStrike" kern="1200" cap="none" spc="0" normalizeH="0" baseline="0" noProof="0" dirty="0">
                <a:ln>
                  <a:noFill/>
                </a:ln>
                <a:solidFill>
                  <a:schemeClr val="tx1"/>
                </a:solidFill>
                <a:effectLst/>
                <a:uLnTx/>
                <a:uFillTx/>
                <a:latin typeface="+mn-lt"/>
                <a:ea typeface="+mn-ea"/>
                <a:cs typeface="+mn-cs"/>
              </a:rPr>
              <a:t>Other Data and Performance Enhancements</a:t>
            </a:r>
          </a:p>
          <a:p>
            <a:pPr marL="420624" indent="-384048">
              <a:spcBef>
                <a:spcPct val="20000"/>
              </a:spcBef>
              <a:spcAft>
                <a:spcPts val="600"/>
              </a:spcAft>
              <a:buClr>
                <a:schemeClr val="accent1"/>
              </a:buClr>
              <a:buSzPct val="80000"/>
              <a:buFont typeface="Wingdings 2"/>
              <a:buChar char=""/>
            </a:pP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pPr marL="420624" marR="0" lvl="0" indent="-384048" algn="l" defTabSz="914400" rtl="0" eaLnBrk="1" fontAlgn="auto" latinLnBrk="0" hangingPunct="1">
              <a:lnSpc>
                <a:spcPct val="100000"/>
              </a:lnSpc>
              <a:spcBef>
                <a:spcPct val="20000"/>
              </a:spcBef>
              <a:spcAft>
                <a:spcPts val="600"/>
              </a:spcAft>
              <a:buClr>
                <a:schemeClr val="accent1"/>
              </a:buClr>
              <a:buSzPct val="80000"/>
              <a:buFont typeface="Wingdings 2"/>
              <a:buChar char=""/>
              <a:tabLst/>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Footer Placeholder 2">
            <a:extLst>
              <a:ext uri="{FF2B5EF4-FFF2-40B4-BE49-F238E27FC236}">
                <a16:creationId xmlns:a16="http://schemas.microsoft.com/office/drawing/2014/main" id="{6CBDB190-A7D3-4528-B89A-21C98615D5FC}"/>
              </a:ext>
            </a:extLst>
          </p:cNvPr>
          <p:cNvSpPr>
            <a:spLocks noGrp="1"/>
          </p:cNvSpPr>
          <p:nvPr>
            <p:ph type="ftr" sz="quarter" idx="1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a:t>
            </a:r>
          </a:p>
        </p:txBody>
      </p:sp>
      <p:sp>
        <p:nvSpPr>
          <p:cNvPr id="3" name="Content Placeholder 2"/>
          <p:cNvSpPr>
            <a:spLocks noGrp="1"/>
          </p:cNvSpPr>
          <p:nvPr>
            <p:ph sz="half" idx="1"/>
          </p:nvPr>
        </p:nvSpPr>
        <p:spPr>
          <a:xfrm>
            <a:off x="228600" y="1600200"/>
            <a:ext cx="4343400" cy="4525963"/>
          </a:xfrm>
        </p:spPr>
        <p:txBody>
          <a:bodyPr>
            <a:normAutofit fontScale="77500" lnSpcReduction="20000"/>
          </a:bodyPr>
          <a:lstStyle/>
          <a:p>
            <a:r>
              <a:rPr lang="en-US" dirty="0"/>
              <a:t>A Brief History of FORTRAN</a:t>
            </a:r>
          </a:p>
          <a:p>
            <a:r>
              <a:rPr lang="en-US" dirty="0"/>
              <a:t>Basic Elements</a:t>
            </a:r>
          </a:p>
          <a:p>
            <a:r>
              <a:rPr lang="en-US" dirty="0"/>
              <a:t>Program Design and Branching Structures</a:t>
            </a:r>
          </a:p>
          <a:p>
            <a:r>
              <a:rPr lang="en-US" dirty="0"/>
              <a:t>Loops and Character Manipulation</a:t>
            </a:r>
          </a:p>
          <a:p>
            <a:r>
              <a:rPr lang="en-US" dirty="0"/>
              <a:t>Basic I/O Concepts</a:t>
            </a:r>
          </a:p>
          <a:p>
            <a:r>
              <a:rPr lang="en-US" dirty="0"/>
              <a:t>Introduction to Arrays</a:t>
            </a:r>
          </a:p>
          <a:p>
            <a:r>
              <a:rPr lang="en-US" dirty="0"/>
              <a:t>Introduction to Procedures</a:t>
            </a:r>
          </a:p>
          <a:p>
            <a:r>
              <a:rPr lang="en-US" dirty="0"/>
              <a:t>Additional Features of Arrays</a:t>
            </a:r>
          </a:p>
          <a:p>
            <a:r>
              <a:rPr lang="en-US" dirty="0"/>
              <a:t>Additional Features of Procedures</a:t>
            </a:r>
          </a:p>
          <a:p>
            <a:endParaRPr lang="en-US" dirty="0"/>
          </a:p>
        </p:txBody>
      </p:sp>
      <p:sp>
        <p:nvSpPr>
          <p:cNvPr id="4" name="Content Placeholder 3"/>
          <p:cNvSpPr>
            <a:spLocks noGrp="1"/>
          </p:cNvSpPr>
          <p:nvPr>
            <p:ph sz="half" idx="2"/>
          </p:nvPr>
        </p:nvSpPr>
        <p:spPr>
          <a:xfrm>
            <a:off x="4419600" y="1600200"/>
            <a:ext cx="4495800" cy="4525963"/>
          </a:xfrm>
        </p:spPr>
        <p:txBody>
          <a:bodyPr>
            <a:normAutofit fontScale="77500" lnSpcReduction="20000"/>
          </a:bodyPr>
          <a:lstStyle/>
          <a:p>
            <a:r>
              <a:rPr lang="en-US" dirty="0"/>
              <a:t>More about Character Variables</a:t>
            </a:r>
          </a:p>
          <a:p>
            <a:r>
              <a:rPr lang="en-US" dirty="0"/>
              <a:t>Additional Intrinsic Data Types</a:t>
            </a:r>
          </a:p>
          <a:p>
            <a:r>
              <a:rPr lang="en-US" dirty="0"/>
              <a:t>Derived Data Types</a:t>
            </a:r>
          </a:p>
          <a:p>
            <a:r>
              <a:rPr lang="en-US" dirty="0"/>
              <a:t>Advanced Features of Procedures and Modules</a:t>
            </a:r>
          </a:p>
          <a:p>
            <a:r>
              <a:rPr lang="en-US" dirty="0"/>
              <a:t>Advanced I/O Concepts</a:t>
            </a:r>
          </a:p>
          <a:p>
            <a:r>
              <a:rPr lang="en-US" dirty="0"/>
              <a:t>Pointers and Dynamic Data Structures</a:t>
            </a:r>
          </a:p>
          <a:p>
            <a:r>
              <a:rPr lang="en-US" dirty="0"/>
              <a:t>Object-Oriented Programming in FORTRAN</a:t>
            </a:r>
          </a:p>
          <a:p>
            <a:r>
              <a:rPr lang="en-US" dirty="0"/>
              <a:t>Redundant, Obsolescent, and Deleted FORTRAN Features</a:t>
            </a:r>
          </a:p>
          <a:p>
            <a:endParaRPr lang="en-US" dirty="0"/>
          </a:p>
        </p:txBody>
      </p:sp>
      <p:sp>
        <p:nvSpPr>
          <p:cNvPr id="5" name="Footer Placeholder 4">
            <a:extLst>
              <a:ext uri="{FF2B5EF4-FFF2-40B4-BE49-F238E27FC236}">
                <a16:creationId xmlns:a16="http://schemas.microsoft.com/office/drawing/2014/main" id="{9C161ECB-0B06-4B93-8C87-C4D69FB4AB68}"/>
              </a:ext>
            </a:extLst>
          </p:cNvPr>
          <p:cNvSpPr>
            <a:spLocks noGrp="1"/>
          </p:cNvSpPr>
          <p:nvPr>
            <p:ph type="ftr" sz="quarter" idx="11"/>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FORTRAN 2018</a:t>
            </a:r>
          </a:p>
        </p:txBody>
      </p:sp>
      <p:sp>
        <p:nvSpPr>
          <p:cNvPr id="6" name="Content Placeholder 2"/>
          <p:cNvSpPr txBox="1">
            <a:spLocks/>
          </p:cNvSpPr>
          <p:nvPr/>
        </p:nvSpPr>
        <p:spPr>
          <a:xfrm>
            <a:off x="609600" y="1371600"/>
            <a:ext cx="7924800" cy="5029200"/>
          </a:xfrm>
          <a:prstGeom prst="rect">
            <a:avLst/>
          </a:prstGeom>
        </p:spPr>
        <p:txBody>
          <a:bodyPr vert="horz">
            <a:normAutofit/>
          </a:bodyPr>
          <a:lstStyle/>
          <a:p>
            <a:pPr marL="420624" indent="-384048">
              <a:spcBef>
                <a:spcPct val="20000"/>
              </a:spcBef>
              <a:spcAft>
                <a:spcPts val="600"/>
              </a:spcAft>
              <a:buClr>
                <a:schemeClr val="accent1"/>
              </a:buClr>
              <a:buSzPct val="80000"/>
              <a:buFont typeface="Wingdings 2"/>
              <a:buChar char=""/>
              <a:defRPr/>
            </a:pPr>
            <a:r>
              <a:rPr lang="en-US" sz="2000" b="1" dirty="0"/>
              <a:t>FORTRAN 2018 is latest release.</a:t>
            </a:r>
          </a:p>
          <a:p>
            <a:pPr marL="420624" indent="-384048">
              <a:spcBef>
                <a:spcPct val="20000"/>
              </a:spcBef>
              <a:spcAft>
                <a:spcPts val="600"/>
              </a:spcAft>
              <a:buClr>
                <a:schemeClr val="accent1"/>
              </a:buClr>
              <a:buSzPct val="80000"/>
              <a:buFont typeface="Wingdings 2"/>
              <a:buChar char=""/>
              <a:defRPr/>
            </a:pPr>
            <a:r>
              <a:rPr lang="en-US" sz="2000" b="1" dirty="0"/>
              <a:t>Improves interoperability with C</a:t>
            </a:r>
          </a:p>
          <a:p>
            <a:pPr marL="420624" indent="-384048">
              <a:spcBef>
                <a:spcPct val="20000"/>
              </a:spcBef>
              <a:spcAft>
                <a:spcPts val="600"/>
              </a:spcAft>
              <a:buClr>
                <a:schemeClr val="accent1"/>
              </a:buClr>
              <a:buSzPct val="80000"/>
              <a:buFont typeface="Wingdings 2"/>
              <a:buChar char=""/>
              <a:defRPr/>
            </a:pPr>
            <a:r>
              <a:rPr lang="en-US" sz="2000" b="1" dirty="0"/>
              <a:t>Adds additional parallel features + additional features </a:t>
            </a:r>
          </a:p>
          <a:p>
            <a:pPr marL="420624" indent="-384048">
              <a:spcBef>
                <a:spcPct val="20000"/>
              </a:spcBef>
              <a:spcAft>
                <a:spcPts val="600"/>
              </a:spcAft>
              <a:buClr>
                <a:schemeClr val="accent1"/>
              </a:buClr>
              <a:buSzPct val="80000"/>
              <a:buFont typeface="Wingdings 2"/>
              <a:buChar char=""/>
            </a:pPr>
            <a:endParaRPr lang="en-US" sz="32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a:p>
            <a:pPr marL="420624" marR="0" lvl="0" indent="-384048" algn="l" defTabSz="914400" rtl="0" eaLnBrk="1" fontAlgn="auto" latinLnBrk="0" hangingPunct="1">
              <a:lnSpc>
                <a:spcPct val="100000"/>
              </a:lnSpc>
              <a:spcBef>
                <a:spcPct val="20000"/>
              </a:spcBef>
              <a:spcAft>
                <a:spcPts val="600"/>
              </a:spcAft>
              <a:buClr>
                <a:schemeClr val="accent1"/>
              </a:buClr>
              <a:buSzPct val="80000"/>
              <a:buFont typeface="Wingdings 2"/>
              <a:buChar char=""/>
              <a:tabLst/>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Footer Placeholder 2">
            <a:extLst>
              <a:ext uri="{FF2B5EF4-FFF2-40B4-BE49-F238E27FC236}">
                <a16:creationId xmlns:a16="http://schemas.microsoft.com/office/drawing/2014/main" id="{5C9C9885-BBC5-405A-9C65-2045AF175CAF}"/>
              </a:ext>
            </a:extLst>
          </p:cNvPr>
          <p:cNvSpPr>
            <a:spLocks noGrp="1"/>
          </p:cNvSpPr>
          <p:nvPr>
            <p:ph type="ftr" sz="quarter" idx="11"/>
          </p:nvPr>
        </p:nvSpPr>
        <p:spPr/>
        <p:txBody>
          <a:bodyPr/>
          <a:lstStyle/>
          <a:p>
            <a:endParaRPr lang="en-US"/>
          </a:p>
        </p:txBody>
      </p:sp>
      <p:sp>
        <p:nvSpPr>
          <p:cNvPr id="4" name="TextBox 3">
            <a:extLst>
              <a:ext uri="{FF2B5EF4-FFF2-40B4-BE49-F238E27FC236}">
                <a16:creationId xmlns:a16="http://schemas.microsoft.com/office/drawing/2014/main" id="{1EA6AC14-3934-4594-8A87-EA6AEB821AF9}"/>
              </a:ext>
            </a:extLst>
          </p:cNvPr>
          <p:cNvSpPr txBox="1"/>
          <p:nvPr/>
        </p:nvSpPr>
        <p:spPr>
          <a:xfrm>
            <a:off x="2819400" y="5791200"/>
            <a:ext cx="3852337" cy="369332"/>
          </a:xfrm>
          <a:prstGeom prst="rect">
            <a:avLst/>
          </a:prstGeom>
          <a:noFill/>
        </p:spPr>
        <p:txBody>
          <a:bodyPr wrap="none" rtlCol="0">
            <a:spAutoFit/>
          </a:bodyPr>
          <a:lstStyle/>
          <a:p>
            <a:r>
              <a:rPr lang="en-US" dirty="0"/>
              <a:t>This will not be covered in this class</a:t>
            </a:r>
          </a:p>
        </p:txBody>
      </p:sp>
    </p:spTree>
    <p:extLst>
      <p:ext uri="{BB962C8B-B14F-4D97-AF65-F5344CB8AC3E}">
        <p14:creationId xmlns:p14="http://schemas.microsoft.com/office/powerpoint/2010/main" val="123950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FORTRAN Legacy</a:t>
            </a:r>
          </a:p>
        </p:txBody>
      </p:sp>
      <p:sp>
        <p:nvSpPr>
          <p:cNvPr id="3" name="Content Placeholder 2"/>
          <p:cNvSpPr>
            <a:spLocks noGrp="1"/>
          </p:cNvSpPr>
          <p:nvPr>
            <p:ph idx="1"/>
          </p:nvPr>
        </p:nvSpPr>
        <p:spPr>
          <a:xfrm>
            <a:off x="457200" y="1600200"/>
            <a:ext cx="8153400" cy="4525963"/>
          </a:xfrm>
        </p:spPr>
        <p:txBody>
          <a:bodyPr>
            <a:normAutofit fontScale="85000" lnSpcReduction="20000"/>
          </a:bodyPr>
          <a:lstStyle/>
          <a:p>
            <a:pPr>
              <a:spcAft>
                <a:spcPts val="600"/>
              </a:spcAft>
            </a:pPr>
            <a:r>
              <a:rPr lang="en-US" dirty="0"/>
              <a:t>Since Fortran has been in use for more than fifty years, there is a vast body of Fortran in daily use throughout the scientific and engineering communities. </a:t>
            </a:r>
          </a:p>
          <a:p>
            <a:pPr>
              <a:spcAft>
                <a:spcPts val="600"/>
              </a:spcAft>
            </a:pPr>
            <a:r>
              <a:rPr lang="en-US" dirty="0"/>
              <a:t>It is the primary language for some of the most intensive supercomputing tasks, such as </a:t>
            </a:r>
            <a:r>
              <a:rPr lang="en-US" dirty="0">
                <a:hlinkClick r:id="rId3" action="ppaction://hlinkfile" tooltip="Numerical weather prediction"/>
              </a:rPr>
              <a:t>weather</a:t>
            </a:r>
            <a:r>
              <a:rPr lang="en-US" dirty="0"/>
              <a:t> and </a:t>
            </a:r>
            <a:r>
              <a:rPr lang="en-US" dirty="0">
                <a:hlinkClick r:id="rId4" action="ppaction://hlinkfile" tooltip="Climate modeling"/>
              </a:rPr>
              <a:t>climate modeling</a:t>
            </a:r>
            <a:r>
              <a:rPr lang="en-US" dirty="0"/>
              <a:t>, </a:t>
            </a:r>
            <a:r>
              <a:rPr lang="en-US" dirty="0">
                <a:hlinkClick r:id="rId5" action="ppaction://hlinkfile" tooltip="Computational fluid dynamics"/>
              </a:rPr>
              <a:t>computational fluid dynamics</a:t>
            </a:r>
            <a:r>
              <a:rPr lang="en-US" dirty="0"/>
              <a:t>, </a:t>
            </a:r>
            <a:r>
              <a:rPr lang="en-US" dirty="0">
                <a:hlinkClick r:id="rId6" action="ppaction://hlinkfile" tooltip="Computational chemistry"/>
              </a:rPr>
              <a:t>computational chemistry</a:t>
            </a:r>
            <a:r>
              <a:rPr lang="en-US" dirty="0"/>
              <a:t>, computational economics, and </a:t>
            </a:r>
            <a:r>
              <a:rPr lang="en-US" dirty="0">
                <a:hlinkClick r:id="rId7" action="ppaction://hlinkfile" tooltip="Computational physics"/>
              </a:rPr>
              <a:t>computational physics</a:t>
            </a:r>
            <a:r>
              <a:rPr lang="en-US" dirty="0"/>
              <a:t>. </a:t>
            </a:r>
          </a:p>
          <a:p>
            <a:pPr>
              <a:spcAft>
                <a:spcPts val="600"/>
              </a:spcAft>
            </a:pPr>
            <a:r>
              <a:rPr lang="en-US" dirty="0"/>
              <a:t>Even today, half a century later, many of the floating-point benchmarks to gauge the performance of new computer processors are still written in Fortran</a:t>
            </a:r>
          </a:p>
        </p:txBody>
      </p:sp>
      <p:sp>
        <p:nvSpPr>
          <p:cNvPr id="4" name="Footer Placeholder 3">
            <a:extLst>
              <a:ext uri="{FF2B5EF4-FFF2-40B4-BE49-F238E27FC236}">
                <a16:creationId xmlns:a16="http://schemas.microsoft.com/office/drawing/2014/main" id="{28465165-3C7D-4B53-A813-82434CB59485}"/>
              </a:ext>
            </a:extLst>
          </p:cNvPr>
          <p:cNvSpPr>
            <a:spLocks noGrp="1"/>
          </p:cNvSpPr>
          <p:nvPr>
            <p:ph type="ftr" sz="quarter" idx="1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Brief History of FORTRAN</a:t>
            </a:r>
          </a:p>
        </p:txBody>
      </p:sp>
      <p:sp>
        <p:nvSpPr>
          <p:cNvPr id="3" name="Text Placeholder 2"/>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BEE00ACA-3A99-4342-BE8B-F204DAE8B976}"/>
              </a:ext>
            </a:extLst>
          </p:cNvPr>
          <p:cNvSpPr>
            <a:spLocks noGrp="1"/>
          </p:cNvSpPr>
          <p:nvPr>
            <p:ph type="ftr" sz="quarter" idx="1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bm704.gif"/>
          <p:cNvPicPr>
            <a:picLocks noChangeAspect="1"/>
          </p:cNvPicPr>
          <p:nvPr/>
        </p:nvPicPr>
        <p:blipFill>
          <a:blip r:embed="rId3" cstate="print"/>
          <a:stretch>
            <a:fillRect/>
          </a:stretch>
        </p:blipFill>
        <p:spPr>
          <a:xfrm>
            <a:off x="304800" y="4185507"/>
            <a:ext cx="3810000" cy="2487083"/>
          </a:xfrm>
          <a:prstGeom prst="rect">
            <a:avLst/>
          </a:prstGeom>
          <a:ln>
            <a:noFill/>
          </a:ln>
          <a:effectLst>
            <a:softEdge rad="112500"/>
          </a:effectLst>
        </p:spPr>
      </p:pic>
      <p:pic>
        <p:nvPicPr>
          <p:cNvPr id="1028" name="Picture 4" descr="File:Computer-aj aj ashton 01.svg">
            <a:hlinkClick r:id="rId4"/>
          </p:cNvPr>
          <p:cNvPicPr>
            <a:picLocks noChangeAspect="1" noChangeArrowheads="1"/>
          </p:cNvPicPr>
          <p:nvPr/>
        </p:nvPicPr>
        <p:blipFill>
          <a:blip r:embed="rId5" cstate="print"/>
          <a:srcRect/>
          <a:stretch>
            <a:fillRect/>
          </a:stretch>
        </p:blipFill>
        <p:spPr bwMode="auto">
          <a:xfrm>
            <a:off x="6019800" y="-381001"/>
            <a:ext cx="3048000" cy="3048001"/>
          </a:xfrm>
          <a:prstGeom prst="rect">
            <a:avLst/>
          </a:prstGeom>
          <a:noFill/>
        </p:spPr>
      </p:pic>
      <p:pic>
        <p:nvPicPr>
          <p:cNvPr id="1026" name="Picture 2" descr="File:Columbia Supercomputer - NASA Advanced Supercomputing Facility.jpg">
            <a:hlinkClick r:id="rId6"/>
          </p:cNvPr>
          <p:cNvPicPr>
            <a:picLocks noChangeAspect="1" noChangeArrowheads="1"/>
          </p:cNvPicPr>
          <p:nvPr/>
        </p:nvPicPr>
        <p:blipFill>
          <a:blip r:embed="rId7" cstate="print"/>
          <a:srcRect/>
          <a:stretch>
            <a:fillRect/>
          </a:stretch>
        </p:blipFill>
        <p:spPr bwMode="auto">
          <a:xfrm>
            <a:off x="5181600" y="4191000"/>
            <a:ext cx="3446575" cy="2503075"/>
          </a:xfrm>
          <a:prstGeom prst="rect">
            <a:avLst/>
          </a:prstGeom>
          <a:ln>
            <a:noFill/>
          </a:ln>
          <a:effectLst>
            <a:softEdge rad="112500"/>
          </a:effectLst>
        </p:spPr>
      </p:pic>
      <p:sp>
        <p:nvSpPr>
          <p:cNvPr id="4" name="Title 3"/>
          <p:cNvSpPr>
            <a:spLocks noGrp="1"/>
          </p:cNvSpPr>
          <p:nvPr>
            <p:ph type="title"/>
          </p:nvPr>
        </p:nvSpPr>
        <p:spPr/>
        <p:txBody>
          <a:bodyPr/>
          <a:lstStyle/>
          <a:p>
            <a:r>
              <a:rPr lang="en-US" dirty="0"/>
              <a:t>Digital Computers</a:t>
            </a:r>
          </a:p>
        </p:txBody>
      </p:sp>
      <p:sp>
        <p:nvSpPr>
          <p:cNvPr id="5" name="Content Placeholder 4"/>
          <p:cNvSpPr>
            <a:spLocks noGrp="1"/>
          </p:cNvSpPr>
          <p:nvPr>
            <p:ph idx="1"/>
          </p:nvPr>
        </p:nvSpPr>
        <p:spPr>
          <a:xfrm>
            <a:off x="228600" y="1752600"/>
            <a:ext cx="8458200" cy="2743200"/>
          </a:xfrm>
        </p:spPr>
        <p:txBody>
          <a:bodyPr>
            <a:normAutofit/>
          </a:bodyPr>
          <a:lstStyle/>
          <a:p>
            <a:r>
              <a:rPr lang="en-US" dirty="0"/>
              <a:t>Computers are probably the most important inventions of the 20</a:t>
            </a:r>
            <a:r>
              <a:rPr lang="en-US" baseline="30000" dirty="0"/>
              <a:t>th</a:t>
            </a:r>
            <a:r>
              <a:rPr lang="en-US" dirty="0"/>
              <a:t> Century.</a:t>
            </a:r>
          </a:p>
          <a:p>
            <a:pPr lvl="1"/>
            <a:r>
              <a:rPr lang="en-US" dirty="0"/>
              <a:t>The first digital computer came online in May of 1941 in Germany.</a:t>
            </a:r>
          </a:p>
          <a:p>
            <a:pPr lvl="1"/>
            <a:r>
              <a:rPr lang="en-US" dirty="0"/>
              <a:t>The first US digital computer came online in 1942.</a:t>
            </a:r>
          </a:p>
        </p:txBody>
      </p:sp>
      <p:sp>
        <p:nvSpPr>
          <p:cNvPr id="8" name="TextBox 7"/>
          <p:cNvSpPr txBox="1"/>
          <p:nvPr/>
        </p:nvSpPr>
        <p:spPr>
          <a:xfrm>
            <a:off x="5562600" y="6477000"/>
            <a:ext cx="2834430" cy="261610"/>
          </a:xfrm>
          <a:prstGeom prst="rect">
            <a:avLst/>
          </a:prstGeom>
          <a:noFill/>
        </p:spPr>
        <p:txBody>
          <a:bodyPr wrap="none" rtlCol="0">
            <a:spAutoFit/>
          </a:bodyPr>
          <a:lstStyle/>
          <a:p>
            <a:r>
              <a:rPr lang="en-US" sz="1100" dirty="0"/>
              <a:t>Columbia Super Computer at NASA Ames</a:t>
            </a:r>
          </a:p>
        </p:txBody>
      </p:sp>
      <p:sp>
        <p:nvSpPr>
          <p:cNvPr id="9" name="TextBox 8"/>
          <p:cNvSpPr txBox="1"/>
          <p:nvPr/>
        </p:nvSpPr>
        <p:spPr>
          <a:xfrm>
            <a:off x="1447800" y="6443990"/>
            <a:ext cx="1412566" cy="261610"/>
          </a:xfrm>
          <a:prstGeom prst="rect">
            <a:avLst/>
          </a:prstGeom>
          <a:noFill/>
        </p:spPr>
        <p:txBody>
          <a:bodyPr wrap="none" rtlCol="0">
            <a:spAutoFit/>
          </a:bodyPr>
          <a:lstStyle/>
          <a:p>
            <a:r>
              <a:rPr lang="en-US" sz="1100" dirty="0"/>
              <a:t>IBM 704 Mainframe</a:t>
            </a:r>
          </a:p>
        </p:txBody>
      </p:sp>
      <p:sp>
        <p:nvSpPr>
          <p:cNvPr id="2" name="Footer Placeholder 1">
            <a:extLst>
              <a:ext uri="{FF2B5EF4-FFF2-40B4-BE49-F238E27FC236}">
                <a16:creationId xmlns:a16="http://schemas.microsoft.com/office/drawing/2014/main" id="{81DD49F1-2D7F-4855-9BDD-28A02AA6CA10}"/>
              </a:ext>
            </a:extLst>
          </p:cNvPr>
          <p:cNvSpPr>
            <a:spLocks noGrp="1"/>
          </p:cNvSpPr>
          <p:nvPr>
            <p:ph type="ftr" sz="quarter" idx="1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Computer</a:t>
            </a:r>
          </a:p>
        </p:txBody>
      </p:sp>
      <p:sp>
        <p:nvSpPr>
          <p:cNvPr id="3" name="Content Placeholder 2"/>
          <p:cNvSpPr>
            <a:spLocks noGrp="1"/>
          </p:cNvSpPr>
          <p:nvPr>
            <p:ph idx="1"/>
          </p:nvPr>
        </p:nvSpPr>
        <p:spPr/>
        <p:txBody>
          <a:bodyPr>
            <a:normAutofit/>
          </a:bodyPr>
          <a:lstStyle/>
          <a:p>
            <a:r>
              <a:rPr lang="en-US" dirty="0"/>
              <a:t>What is a computer ?</a:t>
            </a:r>
          </a:p>
          <a:p>
            <a:pPr lvl="1"/>
            <a:r>
              <a:rPr lang="en-US" dirty="0"/>
              <a:t>A special machine that stores information and manipulates data according to a set of instructions called a program.</a:t>
            </a:r>
          </a:p>
          <a:p>
            <a:pPr lvl="1"/>
            <a:endParaRPr lang="en-US" dirty="0"/>
          </a:p>
          <a:p>
            <a:endParaRPr lang="en-US" dirty="0"/>
          </a:p>
        </p:txBody>
      </p:sp>
      <p:grpSp>
        <p:nvGrpSpPr>
          <p:cNvPr id="41" name="Group 40"/>
          <p:cNvGrpSpPr/>
          <p:nvPr/>
        </p:nvGrpSpPr>
        <p:grpSpPr>
          <a:xfrm>
            <a:off x="266700" y="3962400"/>
            <a:ext cx="8610600" cy="2643249"/>
            <a:chOff x="76200" y="4038600"/>
            <a:chExt cx="8979724" cy="2719449"/>
          </a:xfrm>
        </p:grpSpPr>
        <p:sp>
          <p:nvSpPr>
            <p:cNvPr id="40" name="Right Arrow 39"/>
            <p:cNvSpPr/>
            <p:nvPr/>
          </p:nvSpPr>
          <p:spPr>
            <a:xfrm rot="16200000">
              <a:off x="5270170" y="6020294"/>
              <a:ext cx="381000" cy="152400"/>
            </a:xfrm>
            <a:prstGeom prst="rightArrow">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ight Arrow 38"/>
            <p:cNvSpPr/>
            <p:nvPr/>
          </p:nvSpPr>
          <p:spPr>
            <a:xfrm rot="16200000">
              <a:off x="3455224" y="6046024"/>
              <a:ext cx="381000" cy="152400"/>
            </a:xfrm>
            <a:prstGeom prst="rightArrow">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ight Arrow 37"/>
            <p:cNvSpPr/>
            <p:nvPr/>
          </p:nvSpPr>
          <p:spPr>
            <a:xfrm>
              <a:off x="7420099" y="4888675"/>
              <a:ext cx="381000" cy="152400"/>
            </a:xfrm>
            <a:prstGeom prst="rightArrow">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ight Arrow 36"/>
            <p:cNvSpPr/>
            <p:nvPr/>
          </p:nvSpPr>
          <p:spPr>
            <a:xfrm>
              <a:off x="1254826" y="4800600"/>
              <a:ext cx="381000" cy="152400"/>
            </a:xfrm>
            <a:prstGeom prst="rightArrow">
              <a:avLst/>
            </a:prstGeom>
            <a:solidFill>
              <a:schemeClr val="accent2">
                <a:lumMod val="20000"/>
                <a:lumOff val="8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p:cNvGrpSpPr/>
            <p:nvPr/>
          </p:nvGrpSpPr>
          <p:grpSpPr>
            <a:xfrm>
              <a:off x="1676400" y="4038600"/>
              <a:ext cx="5791200" cy="1828800"/>
              <a:chOff x="1600200" y="3733800"/>
              <a:chExt cx="5791200" cy="1828800"/>
            </a:xfrm>
          </p:grpSpPr>
          <p:sp>
            <p:nvSpPr>
              <p:cNvPr id="4" name="Rectangle 3"/>
              <p:cNvSpPr/>
              <p:nvPr/>
            </p:nvSpPr>
            <p:spPr>
              <a:xfrm>
                <a:off x="1600200" y="3733800"/>
                <a:ext cx="57912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1828800" y="4495800"/>
                <a:ext cx="1295400" cy="533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Internal memory (registers)</a:t>
                </a:r>
              </a:p>
            </p:txBody>
          </p:sp>
          <p:sp>
            <p:nvSpPr>
              <p:cNvPr id="6" name="Rectangle 5"/>
              <p:cNvSpPr/>
              <p:nvPr/>
            </p:nvSpPr>
            <p:spPr>
              <a:xfrm>
                <a:off x="3733800" y="4495800"/>
                <a:ext cx="1295400" cy="533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Control Unit</a:t>
                </a:r>
              </a:p>
            </p:txBody>
          </p:sp>
          <p:sp>
            <p:nvSpPr>
              <p:cNvPr id="7" name="Rectangle 6"/>
              <p:cNvSpPr/>
              <p:nvPr/>
            </p:nvSpPr>
            <p:spPr>
              <a:xfrm>
                <a:off x="5715000" y="4495800"/>
                <a:ext cx="1295400" cy="533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Arithmetic Logic Unit</a:t>
                </a:r>
              </a:p>
            </p:txBody>
          </p:sp>
          <p:cxnSp>
            <p:nvCxnSpPr>
              <p:cNvPr id="9" name="Straight Arrow Connector 8"/>
              <p:cNvCxnSpPr>
                <a:stCxn id="5" idx="3"/>
                <a:endCxn id="6" idx="1"/>
              </p:cNvCxnSpPr>
              <p:nvPr/>
            </p:nvCxnSpPr>
            <p:spPr>
              <a:xfrm>
                <a:off x="3124200" y="4762500"/>
                <a:ext cx="609600" cy="1588"/>
              </a:xfrm>
              <a:prstGeom prst="straightConnector1">
                <a:avLst/>
              </a:prstGeom>
              <a:ln w="254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0" name="Straight Arrow Connector 9"/>
              <p:cNvCxnSpPr>
                <a:stCxn id="6" idx="3"/>
                <a:endCxn id="7" idx="1"/>
              </p:cNvCxnSpPr>
              <p:nvPr/>
            </p:nvCxnSpPr>
            <p:spPr>
              <a:xfrm>
                <a:off x="5029200" y="4762500"/>
                <a:ext cx="685800" cy="1588"/>
              </a:xfrm>
              <a:prstGeom prst="straightConnector1">
                <a:avLst/>
              </a:prstGeom>
              <a:ln w="254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5" idx="0"/>
              </p:cNvCxnSpPr>
              <p:nvPr/>
            </p:nvCxnSpPr>
            <p:spPr>
              <a:xfrm rot="16200000" flipV="1">
                <a:off x="2270762" y="4290062"/>
                <a:ext cx="403857" cy="7620"/>
              </a:xfrm>
              <a:prstGeom prst="straightConnector1">
                <a:avLst/>
              </a:prstGeom>
              <a:ln w="254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7" idx="0"/>
              </p:cNvCxnSpPr>
              <p:nvPr/>
            </p:nvCxnSpPr>
            <p:spPr>
              <a:xfrm rot="16200000" flipV="1">
                <a:off x="6151245" y="4284345"/>
                <a:ext cx="403860" cy="19050"/>
              </a:xfrm>
              <a:prstGeom prst="straightConnector1">
                <a:avLst/>
              </a:prstGeom>
              <a:ln w="254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2457450" y="4091940"/>
                <a:ext cx="3897630" cy="1588"/>
              </a:xfrm>
              <a:prstGeom prst="straightConnector1">
                <a:avLst/>
              </a:prstGeom>
              <a:ln w="25400" cmpd="sng">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32" name="Rounded Rectangle 31"/>
            <p:cNvSpPr/>
            <p:nvPr/>
          </p:nvSpPr>
          <p:spPr>
            <a:xfrm>
              <a:off x="3048000" y="6300849"/>
              <a:ext cx="1219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Main Memory</a:t>
              </a:r>
            </a:p>
          </p:txBody>
        </p:sp>
        <p:sp>
          <p:nvSpPr>
            <p:cNvPr id="33" name="Rounded Rectangle 32"/>
            <p:cNvSpPr/>
            <p:nvPr/>
          </p:nvSpPr>
          <p:spPr>
            <a:xfrm>
              <a:off x="4876800" y="6248400"/>
              <a:ext cx="1219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Secondary Memory</a:t>
              </a:r>
            </a:p>
          </p:txBody>
        </p:sp>
        <p:sp>
          <p:nvSpPr>
            <p:cNvPr id="34" name="Rounded Rectangle 33"/>
            <p:cNvSpPr/>
            <p:nvPr/>
          </p:nvSpPr>
          <p:spPr>
            <a:xfrm>
              <a:off x="76200" y="4648200"/>
              <a:ext cx="1219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Input Devices</a:t>
              </a:r>
            </a:p>
          </p:txBody>
        </p:sp>
        <p:sp>
          <p:nvSpPr>
            <p:cNvPr id="35" name="Rounded Rectangle 34"/>
            <p:cNvSpPr/>
            <p:nvPr/>
          </p:nvSpPr>
          <p:spPr>
            <a:xfrm>
              <a:off x="7836724" y="4748150"/>
              <a:ext cx="1219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Output Devices</a:t>
              </a:r>
            </a:p>
          </p:txBody>
        </p:sp>
        <p:sp>
          <p:nvSpPr>
            <p:cNvPr id="36" name="TextBox 35"/>
            <p:cNvSpPr txBox="1"/>
            <p:nvPr/>
          </p:nvSpPr>
          <p:spPr>
            <a:xfrm>
              <a:off x="3267797" y="5486400"/>
              <a:ext cx="2608406" cy="369332"/>
            </a:xfrm>
            <a:prstGeom prst="rect">
              <a:avLst/>
            </a:prstGeom>
            <a:noFill/>
          </p:spPr>
          <p:txBody>
            <a:bodyPr wrap="none" rtlCol="0">
              <a:spAutoFit/>
            </a:bodyPr>
            <a:lstStyle/>
            <a:p>
              <a:r>
                <a:rPr lang="en-US" dirty="0"/>
                <a:t>Central Processing Unit</a:t>
              </a:r>
            </a:p>
          </p:txBody>
        </p:sp>
      </p:grpSp>
      <p:sp>
        <p:nvSpPr>
          <p:cNvPr id="8" name="Footer Placeholder 7">
            <a:extLst>
              <a:ext uri="{FF2B5EF4-FFF2-40B4-BE49-F238E27FC236}">
                <a16:creationId xmlns:a16="http://schemas.microsoft.com/office/drawing/2014/main" id="{ADFD9769-49C1-41C5-95A8-648308718F82}"/>
              </a:ext>
            </a:extLst>
          </p:cNvPr>
          <p:cNvSpPr>
            <a:spLocks noGrp="1"/>
          </p:cNvSpPr>
          <p:nvPr>
            <p:ph type="ftr" sz="quarter" idx="1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Components</a:t>
            </a:r>
          </a:p>
        </p:txBody>
      </p:sp>
      <p:sp>
        <p:nvSpPr>
          <p:cNvPr id="3" name="Content Placeholder 2"/>
          <p:cNvSpPr>
            <a:spLocks noGrp="1"/>
          </p:cNvSpPr>
          <p:nvPr>
            <p:ph idx="1"/>
          </p:nvPr>
        </p:nvSpPr>
        <p:spPr/>
        <p:txBody>
          <a:bodyPr>
            <a:normAutofit fontScale="55000" lnSpcReduction="20000"/>
          </a:bodyPr>
          <a:lstStyle/>
          <a:p>
            <a:r>
              <a:rPr lang="en-US" dirty="0"/>
              <a:t>The CPU</a:t>
            </a:r>
          </a:p>
          <a:p>
            <a:pPr lvl="1"/>
            <a:r>
              <a:rPr lang="en-US" dirty="0"/>
              <a:t>Control Unit – Controls all other parts of the computer</a:t>
            </a:r>
          </a:p>
          <a:p>
            <a:pPr lvl="1"/>
            <a:r>
              <a:rPr lang="en-US" dirty="0"/>
              <a:t>Arithmetic logic unit – Performs the actual mathematical calculations</a:t>
            </a:r>
          </a:p>
          <a:p>
            <a:pPr lvl="1"/>
            <a:r>
              <a:rPr lang="en-US" dirty="0"/>
              <a:t>Internal memory – Used for temporary storage of intermediate results</a:t>
            </a:r>
          </a:p>
          <a:p>
            <a:r>
              <a:rPr lang="en-US" dirty="0"/>
              <a:t>Main and Secondary Memory</a:t>
            </a:r>
          </a:p>
          <a:p>
            <a:pPr lvl="1"/>
            <a:r>
              <a:rPr lang="en-US" dirty="0"/>
              <a:t>Main memory – </a:t>
            </a:r>
          </a:p>
          <a:p>
            <a:pPr lvl="2"/>
            <a:r>
              <a:rPr lang="en-US" dirty="0"/>
              <a:t>Consists of very fast and expensive semiconductor chips</a:t>
            </a:r>
          </a:p>
          <a:p>
            <a:pPr lvl="2"/>
            <a:r>
              <a:rPr lang="en-US" dirty="0"/>
              <a:t>Used for temporary storage of the program and data currently being executed.</a:t>
            </a:r>
          </a:p>
          <a:p>
            <a:pPr lvl="2"/>
            <a:r>
              <a:rPr lang="en-US" dirty="0"/>
              <a:t>Volatile – memory erased whenever power is turned off.</a:t>
            </a:r>
          </a:p>
          <a:p>
            <a:pPr lvl="1"/>
            <a:r>
              <a:rPr lang="en-US" dirty="0"/>
              <a:t>Secondary memory –</a:t>
            </a:r>
          </a:p>
          <a:p>
            <a:pPr lvl="2"/>
            <a:r>
              <a:rPr lang="en-US" dirty="0"/>
              <a:t>Slower and cheaper than main memory</a:t>
            </a:r>
          </a:p>
          <a:p>
            <a:pPr lvl="2"/>
            <a:r>
              <a:rPr lang="en-US" dirty="0"/>
              <a:t>Non-volatile</a:t>
            </a:r>
          </a:p>
          <a:p>
            <a:pPr lvl="2"/>
            <a:r>
              <a:rPr lang="en-US" dirty="0"/>
              <a:t>Typical examples are Hard Drives, USB Thumb drives, Floppy disks, CD’s and DVDs.</a:t>
            </a:r>
          </a:p>
          <a:p>
            <a:pPr lvl="2"/>
            <a:r>
              <a:rPr lang="en-US" dirty="0"/>
              <a:t>Normally used to store programs and data that are not needed at the moment</a:t>
            </a:r>
          </a:p>
        </p:txBody>
      </p:sp>
      <p:sp>
        <p:nvSpPr>
          <p:cNvPr id="4" name="Footer Placeholder 3">
            <a:extLst>
              <a:ext uri="{FF2B5EF4-FFF2-40B4-BE49-F238E27FC236}">
                <a16:creationId xmlns:a16="http://schemas.microsoft.com/office/drawing/2014/main" id="{F5D0442D-F6FE-4DAB-BA30-BF1F7B3884EC}"/>
              </a:ext>
            </a:extLst>
          </p:cNvPr>
          <p:cNvSpPr>
            <a:spLocks noGrp="1"/>
          </p:cNvSpPr>
          <p:nvPr>
            <p:ph type="ftr" sz="quarter" idx="1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Components</a:t>
            </a:r>
          </a:p>
        </p:txBody>
      </p:sp>
      <p:sp>
        <p:nvSpPr>
          <p:cNvPr id="3" name="Content Placeholder 2"/>
          <p:cNvSpPr>
            <a:spLocks noGrp="1"/>
          </p:cNvSpPr>
          <p:nvPr>
            <p:ph idx="1"/>
          </p:nvPr>
        </p:nvSpPr>
        <p:spPr/>
        <p:txBody>
          <a:bodyPr>
            <a:normAutofit lnSpcReduction="10000"/>
          </a:bodyPr>
          <a:lstStyle/>
          <a:p>
            <a:r>
              <a:rPr lang="en-US" dirty="0"/>
              <a:t>Input and Output Devices </a:t>
            </a:r>
          </a:p>
          <a:p>
            <a:pPr lvl="1"/>
            <a:r>
              <a:rPr lang="en-US" dirty="0"/>
              <a:t>Input Devices – </a:t>
            </a:r>
          </a:p>
          <a:p>
            <a:pPr lvl="2"/>
            <a:r>
              <a:rPr lang="en-US" dirty="0"/>
              <a:t>Allows data and programs to be input</a:t>
            </a:r>
          </a:p>
          <a:p>
            <a:pPr lvl="2"/>
            <a:r>
              <a:rPr lang="en-US" dirty="0"/>
              <a:t>Examples: Keyboard, Mouse, Scanner, Camera, Microphone,</a:t>
            </a:r>
          </a:p>
          <a:p>
            <a:pPr lvl="1"/>
            <a:r>
              <a:rPr lang="en-US" dirty="0"/>
              <a:t>Output Devices –</a:t>
            </a:r>
          </a:p>
          <a:p>
            <a:pPr lvl="2"/>
            <a:r>
              <a:rPr lang="en-US" dirty="0"/>
              <a:t>Allows us to used the data stored on the computer</a:t>
            </a:r>
          </a:p>
          <a:p>
            <a:pPr lvl="2"/>
            <a:r>
              <a:rPr lang="en-US" dirty="0"/>
              <a:t>Examples:  Printers, Monitor, Speakers, Plotters</a:t>
            </a:r>
          </a:p>
        </p:txBody>
      </p:sp>
      <p:sp>
        <p:nvSpPr>
          <p:cNvPr id="4" name="Footer Placeholder 3">
            <a:extLst>
              <a:ext uri="{FF2B5EF4-FFF2-40B4-BE49-F238E27FC236}">
                <a16:creationId xmlns:a16="http://schemas.microsoft.com/office/drawing/2014/main" id="{81D2529D-1F57-423B-A1D8-B5E67906F519}"/>
              </a:ext>
            </a:extLst>
          </p:cNvPr>
          <p:cNvSpPr>
            <a:spLocks noGrp="1"/>
          </p:cNvSpPr>
          <p:nvPr>
            <p:ph type="ftr" sz="quarter" idx="1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CYBER 175</a:t>
            </a:r>
          </a:p>
        </p:txBody>
      </p:sp>
      <p:pic>
        <p:nvPicPr>
          <p:cNvPr id="2050" name="Picture 2" descr="http://members.iinet.net.au/~tom-hunter/photos/cyber_171.jpg"/>
          <p:cNvPicPr>
            <a:picLocks noChangeAspect="1" noChangeArrowheads="1"/>
          </p:cNvPicPr>
          <p:nvPr/>
        </p:nvPicPr>
        <p:blipFill>
          <a:blip r:embed="rId3" cstate="print"/>
          <a:srcRect l="938" t="11429" r="938" b="11429"/>
          <a:stretch>
            <a:fillRect/>
          </a:stretch>
        </p:blipFill>
        <p:spPr bwMode="auto">
          <a:xfrm>
            <a:off x="1219200" y="1752600"/>
            <a:ext cx="6505100" cy="4195136"/>
          </a:xfrm>
          <a:prstGeom prst="rect">
            <a:avLst/>
          </a:prstGeom>
          <a:ln>
            <a:noFill/>
          </a:ln>
          <a:effectLst>
            <a:softEdge rad="112500"/>
          </a:effectLst>
        </p:spPr>
      </p:pic>
      <p:sp>
        <p:nvSpPr>
          <p:cNvPr id="4" name="TextBox 3"/>
          <p:cNvSpPr txBox="1"/>
          <p:nvPr/>
        </p:nvSpPr>
        <p:spPr>
          <a:xfrm>
            <a:off x="1676400" y="2667000"/>
            <a:ext cx="990600" cy="738664"/>
          </a:xfrm>
          <a:prstGeom prst="rect">
            <a:avLst/>
          </a:prstGeom>
          <a:noFill/>
        </p:spPr>
        <p:txBody>
          <a:bodyPr wrap="square" rtlCol="0">
            <a:spAutoFit/>
          </a:bodyPr>
          <a:lstStyle/>
          <a:p>
            <a:r>
              <a:rPr lang="en-US" sz="1400" b="1" dirty="0">
                <a:solidFill>
                  <a:schemeClr val="bg1"/>
                </a:solidFill>
              </a:rPr>
              <a:t>CPU and Main Memory</a:t>
            </a:r>
          </a:p>
        </p:txBody>
      </p:sp>
      <p:sp>
        <p:nvSpPr>
          <p:cNvPr id="8" name="TextBox 7"/>
          <p:cNvSpPr txBox="1"/>
          <p:nvPr/>
        </p:nvSpPr>
        <p:spPr>
          <a:xfrm>
            <a:off x="2819400" y="4953000"/>
            <a:ext cx="1600200" cy="461665"/>
          </a:xfrm>
          <a:prstGeom prst="rect">
            <a:avLst/>
          </a:prstGeom>
          <a:noFill/>
        </p:spPr>
        <p:txBody>
          <a:bodyPr wrap="square" rtlCol="0">
            <a:spAutoFit/>
          </a:bodyPr>
          <a:lstStyle/>
          <a:p>
            <a:r>
              <a:rPr lang="en-US" sz="1200" b="1" dirty="0">
                <a:solidFill>
                  <a:schemeClr val="bg1"/>
                </a:solidFill>
              </a:rPr>
              <a:t>Hard Drive: Secondary Memory</a:t>
            </a:r>
          </a:p>
        </p:txBody>
      </p:sp>
      <p:grpSp>
        <p:nvGrpSpPr>
          <p:cNvPr id="37" name="Group 36"/>
          <p:cNvGrpSpPr/>
          <p:nvPr/>
        </p:nvGrpSpPr>
        <p:grpSpPr>
          <a:xfrm>
            <a:off x="1828800" y="1600200"/>
            <a:ext cx="2209800" cy="1524000"/>
            <a:chOff x="1828800" y="1600200"/>
            <a:chExt cx="2209800" cy="1524000"/>
          </a:xfrm>
        </p:grpSpPr>
        <p:sp>
          <p:nvSpPr>
            <p:cNvPr id="11" name="TextBox 10"/>
            <p:cNvSpPr txBox="1"/>
            <p:nvPr/>
          </p:nvSpPr>
          <p:spPr>
            <a:xfrm>
              <a:off x="1828800" y="1600200"/>
              <a:ext cx="1524000" cy="276999"/>
            </a:xfrm>
            <a:prstGeom prst="rect">
              <a:avLst/>
            </a:prstGeom>
            <a:noFill/>
          </p:spPr>
          <p:txBody>
            <a:bodyPr wrap="square" rtlCol="0">
              <a:spAutoFit/>
            </a:bodyPr>
            <a:lstStyle/>
            <a:p>
              <a:r>
                <a:rPr lang="en-US" sz="1200" b="1" dirty="0">
                  <a:solidFill>
                    <a:schemeClr val="bg1"/>
                  </a:solidFill>
                </a:rPr>
                <a:t>Monitor: Output</a:t>
              </a:r>
            </a:p>
          </p:txBody>
        </p:sp>
        <p:cxnSp>
          <p:nvCxnSpPr>
            <p:cNvPr id="13" name="Straight Arrow Connector 12"/>
            <p:cNvCxnSpPr/>
            <p:nvPr/>
          </p:nvCxnSpPr>
          <p:spPr>
            <a:xfrm rot="16200000" flipH="1">
              <a:off x="2933700" y="2019300"/>
              <a:ext cx="1295400" cy="914400"/>
            </a:xfrm>
            <a:prstGeom prst="straightConnector1">
              <a:avLst/>
            </a:prstGeom>
            <a:ln w="22225">
              <a:solidFill>
                <a:schemeClr val="bg1"/>
              </a:solidFill>
              <a:tailEnd type="stealth"/>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4724400" y="1219200"/>
            <a:ext cx="1752600" cy="1371600"/>
            <a:chOff x="4724400" y="1219200"/>
            <a:chExt cx="1752600" cy="1371600"/>
          </a:xfrm>
        </p:grpSpPr>
        <p:sp>
          <p:nvSpPr>
            <p:cNvPr id="7" name="TextBox 6"/>
            <p:cNvSpPr txBox="1"/>
            <p:nvPr/>
          </p:nvSpPr>
          <p:spPr>
            <a:xfrm>
              <a:off x="4876800" y="1219200"/>
              <a:ext cx="1600200" cy="461665"/>
            </a:xfrm>
            <a:prstGeom prst="rect">
              <a:avLst/>
            </a:prstGeom>
            <a:noFill/>
          </p:spPr>
          <p:txBody>
            <a:bodyPr wrap="square" rtlCol="0">
              <a:spAutoFit/>
            </a:bodyPr>
            <a:lstStyle/>
            <a:p>
              <a:r>
                <a:rPr lang="en-US" sz="1200" b="1" dirty="0">
                  <a:solidFill>
                    <a:schemeClr val="bg1"/>
                  </a:solidFill>
                </a:rPr>
                <a:t>Tape Drive: Secondary Memory</a:t>
              </a:r>
            </a:p>
          </p:txBody>
        </p:sp>
        <p:cxnSp>
          <p:nvCxnSpPr>
            <p:cNvPr id="15" name="Straight Arrow Connector 14"/>
            <p:cNvCxnSpPr/>
            <p:nvPr/>
          </p:nvCxnSpPr>
          <p:spPr>
            <a:xfrm rot="5400000">
              <a:off x="4381500" y="2019300"/>
              <a:ext cx="914400" cy="228600"/>
            </a:xfrm>
            <a:prstGeom prst="straightConnector1">
              <a:avLst/>
            </a:prstGeom>
            <a:ln w="22225">
              <a:solidFill>
                <a:schemeClr val="bg1"/>
              </a:solidFill>
              <a:tailEnd type="stealth"/>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1981200" y="3352800"/>
            <a:ext cx="2286000" cy="962799"/>
            <a:chOff x="1981200" y="3352800"/>
            <a:chExt cx="2286000" cy="962799"/>
          </a:xfrm>
        </p:grpSpPr>
        <p:sp>
          <p:nvSpPr>
            <p:cNvPr id="19" name="TextBox 18"/>
            <p:cNvSpPr txBox="1"/>
            <p:nvPr/>
          </p:nvSpPr>
          <p:spPr>
            <a:xfrm>
              <a:off x="1981200" y="4038600"/>
              <a:ext cx="1524000" cy="276999"/>
            </a:xfrm>
            <a:prstGeom prst="rect">
              <a:avLst/>
            </a:prstGeom>
            <a:noFill/>
          </p:spPr>
          <p:txBody>
            <a:bodyPr wrap="square" rtlCol="0">
              <a:spAutoFit/>
            </a:bodyPr>
            <a:lstStyle/>
            <a:p>
              <a:r>
                <a:rPr lang="en-US" sz="1200" b="1" dirty="0">
                  <a:solidFill>
                    <a:schemeClr val="bg1"/>
                  </a:solidFill>
                </a:rPr>
                <a:t>Keyboard: Input</a:t>
              </a:r>
            </a:p>
          </p:txBody>
        </p:sp>
        <p:cxnSp>
          <p:nvCxnSpPr>
            <p:cNvPr id="20" name="Straight Arrow Connector 19"/>
            <p:cNvCxnSpPr/>
            <p:nvPr/>
          </p:nvCxnSpPr>
          <p:spPr>
            <a:xfrm flipV="1">
              <a:off x="3276600" y="3352800"/>
              <a:ext cx="990600" cy="762000"/>
            </a:xfrm>
            <a:prstGeom prst="straightConnector1">
              <a:avLst/>
            </a:prstGeom>
            <a:ln w="22225">
              <a:solidFill>
                <a:schemeClr val="bg1"/>
              </a:solidFill>
              <a:tailEnd type="stealth"/>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6858000" y="2209800"/>
            <a:ext cx="2057400" cy="914398"/>
            <a:chOff x="6858000" y="2209800"/>
            <a:chExt cx="2057400" cy="914398"/>
          </a:xfrm>
        </p:grpSpPr>
        <p:sp>
          <p:nvSpPr>
            <p:cNvPr id="10" name="TextBox 9"/>
            <p:cNvSpPr txBox="1"/>
            <p:nvPr/>
          </p:nvSpPr>
          <p:spPr>
            <a:xfrm>
              <a:off x="7239000" y="2209800"/>
              <a:ext cx="1676400" cy="276999"/>
            </a:xfrm>
            <a:prstGeom prst="rect">
              <a:avLst/>
            </a:prstGeom>
            <a:noFill/>
          </p:spPr>
          <p:txBody>
            <a:bodyPr wrap="square" rtlCol="0">
              <a:spAutoFit/>
            </a:bodyPr>
            <a:lstStyle/>
            <a:p>
              <a:r>
                <a:rPr lang="en-US" sz="1200" b="1" dirty="0">
                  <a:solidFill>
                    <a:schemeClr val="bg1"/>
                  </a:solidFill>
                </a:rPr>
                <a:t>Card Reader: Input</a:t>
              </a:r>
            </a:p>
          </p:txBody>
        </p:sp>
        <p:cxnSp>
          <p:nvCxnSpPr>
            <p:cNvPr id="23" name="Straight Arrow Connector 22"/>
            <p:cNvCxnSpPr>
              <a:stCxn id="10" idx="1"/>
            </p:cNvCxnSpPr>
            <p:nvPr/>
          </p:nvCxnSpPr>
          <p:spPr>
            <a:xfrm rot="10800000" flipV="1">
              <a:off x="6858000" y="2348300"/>
              <a:ext cx="381000" cy="775898"/>
            </a:xfrm>
            <a:prstGeom prst="straightConnector1">
              <a:avLst/>
            </a:prstGeom>
            <a:ln w="22225">
              <a:solidFill>
                <a:schemeClr val="bg1"/>
              </a:solidFill>
              <a:tailEnd type="stealth"/>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7467600" y="3429000"/>
            <a:ext cx="1524000" cy="1115199"/>
            <a:chOff x="7467600" y="3429000"/>
            <a:chExt cx="1524000" cy="1115199"/>
          </a:xfrm>
        </p:grpSpPr>
        <p:sp>
          <p:nvSpPr>
            <p:cNvPr id="9" name="TextBox 8"/>
            <p:cNvSpPr txBox="1"/>
            <p:nvPr/>
          </p:nvSpPr>
          <p:spPr>
            <a:xfrm>
              <a:off x="7696200" y="4267200"/>
              <a:ext cx="1295400" cy="276999"/>
            </a:xfrm>
            <a:prstGeom prst="rect">
              <a:avLst/>
            </a:prstGeom>
            <a:noFill/>
          </p:spPr>
          <p:txBody>
            <a:bodyPr wrap="square" rtlCol="0">
              <a:spAutoFit/>
            </a:bodyPr>
            <a:lstStyle/>
            <a:p>
              <a:r>
                <a:rPr lang="en-US" sz="1200" b="1" dirty="0">
                  <a:solidFill>
                    <a:schemeClr val="bg1"/>
                  </a:solidFill>
                </a:rPr>
                <a:t>Printer: Output</a:t>
              </a:r>
            </a:p>
          </p:txBody>
        </p:sp>
        <p:cxnSp>
          <p:nvCxnSpPr>
            <p:cNvPr id="26" name="Straight Arrow Connector 25"/>
            <p:cNvCxnSpPr/>
            <p:nvPr/>
          </p:nvCxnSpPr>
          <p:spPr>
            <a:xfrm rot="16200000" flipV="1">
              <a:off x="7162800" y="3733800"/>
              <a:ext cx="914400" cy="304800"/>
            </a:xfrm>
            <a:prstGeom prst="straightConnector1">
              <a:avLst/>
            </a:prstGeom>
            <a:ln w="22225">
              <a:solidFill>
                <a:schemeClr val="bg1"/>
              </a:solidFill>
              <a:tailEnd type="stealth"/>
            </a:ln>
          </p:spPr>
          <p:style>
            <a:lnRef idx="1">
              <a:schemeClr val="accent1"/>
            </a:lnRef>
            <a:fillRef idx="0">
              <a:schemeClr val="accent1"/>
            </a:fillRef>
            <a:effectRef idx="0">
              <a:schemeClr val="accent1"/>
            </a:effectRef>
            <a:fontRef idx="minor">
              <a:schemeClr val="tx1"/>
            </a:fontRef>
          </p:style>
        </p:cxnSp>
      </p:grpSp>
      <p:sp>
        <p:nvSpPr>
          <p:cNvPr id="3" name="Footer Placeholder 2">
            <a:extLst>
              <a:ext uri="{FF2B5EF4-FFF2-40B4-BE49-F238E27FC236}">
                <a16:creationId xmlns:a16="http://schemas.microsoft.com/office/drawing/2014/main" id="{B76BC3F7-0467-4084-B4DB-A222321D49E3}"/>
              </a:ext>
            </a:extLst>
          </p:cNvPr>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1000" fill="hold"/>
                                        <p:tgtEl>
                                          <p:spTgt spid="8"/>
                                        </p:tgtEl>
                                        <p:attrNameLst>
                                          <p:attrName>ppt_x</p:attrName>
                                        </p:attrNameLst>
                                      </p:cBhvr>
                                      <p:tavLst>
                                        <p:tav tm="0">
                                          <p:val>
                                            <p:strVal val="#ppt_x"/>
                                          </p:val>
                                        </p:tav>
                                        <p:tav tm="100000">
                                          <p:val>
                                            <p:strVal val="#ppt_x"/>
                                          </p:val>
                                        </p:tav>
                                      </p:tavLst>
                                    </p:anim>
                                    <p:anim calcmode="lin" valueType="num">
                                      <p:cBhvr additive="base">
                                        <p:cTn id="14"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1000" fill="hold"/>
                                        <p:tgtEl>
                                          <p:spTgt spid="35"/>
                                        </p:tgtEl>
                                        <p:attrNameLst>
                                          <p:attrName>ppt_x</p:attrName>
                                        </p:attrNameLst>
                                      </p:cBhvr>
                                      <p:tavLst>
                                        <p:tav tm="0">
                                          <p:val>
                                            <p:strVal val="#ppt_x"/>
                                          </p:val>
                                        </p:tav>
                                        <p:tav tm="100000">
                                          <p:val>
                                            <p:strVal val="#ppt_x"/>
                                          </p:val>
                                        </p:tav>
                                      </p:tavLst>
                                    </p:anim>
                                    <p:anim calcmode="lin" valueType="num">
                                      <p:cBhvr additive="base">
                                        <p:cTn id="20" dur="1000" fill="hold"/>
                                        <p:tgtEl>
                                          <p:spTgt spid="35"/>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1000" fill="hold"/>
                                        <p:tgtEl>
                                          <p:spTgt spid="34"/>
                                        </p:tgtEl>
                                        <p:attrNameLst>
                                          <p:attrName>ppt_x</p:attrName>
                                        </p:attrNameLst>
                                      </p:cBhvr>
                                      <p:tavLst>
                                        <p:tav tm="0">
                                          <p:val>
                                            <p:strVal val="1+#ppt_w/2"/>
                                          </p:val>
                                        </p:tav>
                                        <p:tav tm="100000">
                                          <p:val>
                                            <p:strVal val="#ppt_x"/>
                                          </p:val>
                                        </p:tav>
                                      </p:tavLst>
                                    </p:anim>
                                    <p:anim calcmode="lin" valueType="num">
                                      <p:cBhvr additive="base">
                                        <p:cTn id="26" dur="10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2"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anim calcmode="lin" valueType="num">
                                      <p:cBhvr additive="base">
                                        <p:cTn id="31" dur="1000" fill="hold"/>
                                        <p:tgtEl>
                                          <p:spTgt spid="36"/>
                                        </p:tgtEl>
                                        <p:attrNameLst>
                                          <p:attrName>ppt_x</p:attrName>
                                        </p:attrNameLst>
                                      </p:cBhvr>
                                      <p:tavLst>
                                        <p:tav tm="0">
                                          <p:val>
                                            <p:strVal val="0-#ppt_w/2"/>
                                          </p:val>
                                        </p:tav>
                                        <p:tav tm="100000">
                                          <p:val>
                                            <p:strVal val="#ppt_x"/>
                                          </p:val>
                                        </p:tav>
                                      </p:tavLst>
                                    </p:anim>
                                    <p:anim calcmode="lin" valueType="num">
                                      <p:cBhvr additive="base">
                                        <p:cTn id="32" dur="10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9"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1000" fill="hold"/>
                                        <p:tgtEl>
                                          <p:spTgt spid="37"/>
                                        </p:tgtEl>
                                        <p:attrNameLst>
                                          <p:attrName>ppt_x</p:attrName>
                                        </p:attrNameLst>
                                      </p:cBhvr>
                                      <p:tavLst>
                                        <p:tav tm="0">
                                          <p:val>
                                            <p:strVal val="0-#ppt_w/2"/>
                                          </p:val>
                                        </p:tav>
                                        <p:tav tm="100000">
                                          <p:val>
                                            <p:strVal val="#ppt_x"/>
                                          </p:val>
                                        </p:tav>
                                      </p:tavLst>
                                    </p:anim>
                                    <p:anim calcmode="lin" valueType="num">
                                      <p:cBhvr additive="base">
                                        <p:cTn id="38" dur="1000" fill="hold"/>
                                        <p:tgtEl>
                                          <p:spTgt spid="37"/>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1000" fill="hold"/>
                                        <p:tgtEl>
                                          <p:spTgt spid="32"/>
                                        </p:tgtEl>
                                        <p:attrNameLst>
                                          <p:attrName>ppt_x</p:attrName>
                                        </p:attrNameLst>
                                      </p:cBhvr>
                                      <p:tavLst>
                                        <p:tav tm="0">
                                          <p:val>
                                            <p:strVal val="1+#ppt_w/2"/>
                                          </p:val>
                                        </p:tav>
                                        <p:tav tm="100000">
                                          <p:val>
                                            <p:strVal val="#ppt_x"/>
                                          </p:val>
                                        </p:tav>
                                      </p:tavLst>
                                    </p:anim>
                                    <p:anim calcmode="lin" valueType="num">
                                      <p:cBhvr additive="base">
                                        <p:cTn id="44" dur="10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Computer Data Representation</a:t>
            </a:r>
          </a:p>
        </p:txBody>
      </p:sp>
      <p:sp>
        <p:nvSpPr>
          <p:cNvPr id="3" name="Content Placeholder 2"/>
          <p:cNvSpPr>
            <a:spLocks noGrp="1"/>
          </p:cNvSpPr>
          <p:nvPr>
            <p:ph idx="1"/>
          </p:nvPr>
        </p:nvSpPr>
        <p:spPr/>
        <p:txBody>
          <a:bodyPr>
            <a:normAutofit fontScale="62500" lnSpcReduction="20000"/>
          </a:bodyPr>
          <a:lstStyle/>
          <a:p>
            <a:r>
              <a:rPr lang="en-US" dirty="0"/>
              <a:t>Computer Memories composed of billions of individual on/off switches</a:t>
            </a:r>
          </a:p>
          <a:p>
            <a:r>
              <a:rPr lang="en-US" dirty="0"/>
              <a:t>Each switch represents one binary digit or bit</a:t>
            </a:r>
          </a:p>
          <a:p>
            <a:pPr lvl="1"/>
            <a:r>
              <a:rPr lang="en-US" dirty="0"/>
              <a:t>On-state interpreted as a binary 1</a:t>
            </a:r>
          </a:p>
          <a:p>
            <a:pPr lvl="1"/>
            <a:r>
              <a:rPr lang="en-US" dirty="0"/>
              <a:t>Off-state interpreted as a binary 0</a:t>
            </a:r>
          </a:p>
          <a:p>
            <a:r>
              <a:rPr lang="en-US" dirty="0"/>
              <a:t>When grouped together these bits can represent numbers in the binary number system (base 2)</a:t>
            </a:r>
          </a:p>
          <a:p>
            <a:r>
              <a:rPr lang="en-US" dirty="0"/>
              <a:t>Byte</a:t>
            </a:r>
          </a:p>
          <a:p>
            <a:pPr lvl="1"/>
            <a:r>
              <a:rPr lang="en-US" dirty="0"/>
              <a:t>Smallest Common grouping</a:t>
            </a:r>
          </a:p>
          <a:p>
            <a:pPr lvl="1"/>
            <a:r>
              <a:rPr lang="en-US" dirty="0"/>
              <a:t>Group of 8 bits that are used together to represent a binary number.  </a:t>
            </a:r>
          </a:p>
          <a:p>
            <a:r>
              <a:rPr lang="en-US" dirty="0"/>
              <a:t>Word</a:t>
            </a:r>
          </a:p>
          <a:p>
            <a:pPr lvl="1"/>
            <a:r>
              <a:rPr lang="en-US" dirty="0"/>
              <a:t>Next larger grouping</a:t>
            </a:r>
          </a:p>
          <a:p>
            <a:pPr lvl="1"/>
            <a:r>
              <a:rPr lang="en-US" dirty="0"/>
              <a:t>Consists of 2, 4 or more consecutive bytes that are used to represent a single number in memory.</a:t>
            </a:r>
          </a:p>
          <a:p>
            <a:pPr lvl="1"/>
            <a:endParaRPr lang="en-US" dirty="0"/>
          </a:p>
        </p:txBody>
      </p:sp>
      <p:sp>
        <p:nvSpPr>
          <p:cNvPr id="4" name="Footer Placeholder 3">
            <a:extLst>
              <a:ext uri="{FF2B5EF4-FFF2-40B4-BE49-F238E27FC236}">
                <a16:creationId xmlns:a16="http://schemas.microsoft.com/office/drawing/2014/main" id="{AFA3030A-B132-4E95-AD4C-677231D5E3EA}"/>
              </a:ext>
            </a:extLst>
          </p:cNvPr>
          <p:cNvSpPr>
            <a:spLocks noGrp="1"/>
          </p:cNvSpPr>
          <p:nvPr>
            <p:ph type="ftr" sz="quarter" idx="11"/>
          </p:nvPr>
        </p:nvSpPr>
        <p:spPr/>
        <p:txBody>
          <a:bodyPr/>
          <a:lstStyle/>
          <a:p>
            <a:endParaRPr lang="en-US"/>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Technic</Template>
  <TotalTime>3337</TotalTime>
  <Words>2313</Words>
  <Application>Microsoft Office PowerPoint</Application>
  <PresentationFormat>On-screen Show (4:3)</PresentationFormat>
  <Paragraphs>234</Paragraphs>
  <Slides>21</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Franklin Gothic Book</vt:lpstr>
      <vt:lpstr>Wingdings 2</vt:lpstr>
      <vt:lpstr>Technic</vt:lpstr>
      <vt:lpstr>FORTRAN  95/2003  For Engineers</vt:lpstr>
      <vt:lpstr>Course Outline</vt:lpstr>
      <vt:lpstr>A Brief History of FORTRAN</vt:lpstr>
      <vt:lpstr>Digital Computers</vt:lpstr>
      <vt:lpstr>What is a Computer</vt:lpstr>
      <vt:lpstr>Computer Components</vt:lpstr>
      <vt:lpstr>Computer Components</vt:lpstr>
      <vt:lpstr>CYBER 175</vt:lpstr>
      <vt:lpstr>Computer Data Representation</vt:lpstr>
      <vt:lpstr>Interfacing with Computers</vt:lpstr>
      <vt:lpstr>What is a Program ?</vt:lpstr>
      <vt:lpstr>Early Development</vt:lpstr>
      <vt:lpstr>Early FORTRAN</vt:lpstr>
      <vt:lpstr>FORTRAN 66</vt:lpstr>
      <vt:lpstr>FORTRAN 77</vt:lpstr>
      <vt:lpstr>FORTRAN 90</vt:lpstr>
      <vt:lpstr>FORTRAN 95</vt:lpstr>
      <vt:lpstr>FORTRAN 2003</vt:lpstr>
      <vt:lpstr>FORTRAN 2008</vt:lpstr>
      <vt:lpstr>FORTRAN 2018</vt:lpstr>
      <vt:lpstr>FORTRAN Legacy</vt:lpstr>
    </vt:vector>
  </TitlesOfParts>
  <Company>Lockheed Martin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FORTRAN For Engineers and Scientists</dc:title>
  <dc:creator>Mike Worthey</dc:creator>
  <cp:keywords/>
  <cp:lastModifiedBy>Worthey, Mike K (US)</cp:lastModifiedBy>
  <cp:revision>262</cp:revision>
  <dcterms:created xsi:type="dcterms:W3CDTF">2009-04-07T23:00:31Z</dcterms:created>
  <dcterms:modified xsi:type="dcterms:W3CDTF">2019-04-02T20:00:43Z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M SIP Document Sensitivity">
    <vt:lpwstr/>
  </property>
  <property fmtid="{D5CDD505-2E9C-101B-9397-08002B2CF9AE}" pid="3" name="Document Author">
    <vt:lpwstr>ACCT02\worthey</vt:lpwstr>
  </property>
  <property fmtid="{D5CDD505-2E9C-101B-9397-08002B2CF9AE}" pid="4" name="Document Sensitivity">
    <vt:lpwstr>1</vt:lpwstr>
  </property>
  <property fmtid="{D5CDD505-2E9C-101B-9397-08002B2CF9AE}" pid="5" name="ThirdParty">
    <vt:lpwstr/>
  </property>
  <property fmtid="{D5CDD505-2E9C-101B-9397-08002B2CF9AE}" pid="6" name="OCI Restriction">
    <vt:bool>false</vt:bool>
  </property>
  <property fmtid="{D5CDD505-2E9C-101B-9397-08002B2CF9AE}" pid="7" name="OCI Additional Info">
    <vt:lpwstr/>
  </property>
  <property fmtid="{D5CDD505-2E9C-101B-9397-08002B2CF9AE}" pid="8" name="Allow Header Overwrite">
    <vt:bool>true</vt:bool>
  </property>
  <property fmtid="{D5CDD505-2E9C-101B-9397-08002B2CF9AE}" pid="9" name="Allow Footer Overwrite">
    <vt:bool>true</vt:bool>
  </property>
  <property fmtid="{D5CDD505-2E9C-101B-9397-08002B2CF9AE}" pid="10" name="Multiple Selected">
    <vt:lpwstr>-1</vt:lpwstr>
  </property>
  <property fmtid="{D5CDD505-2E9C-101B-9397-08002B2CF9AE}" pid="11" name="SIPLongWording">
    <vt:lpwstr/>
  </property>
  <property fmtid="{D5CDD505-2E9C-101B-9397-08002B2CF9AE}" pid="12" name="ExpCountry">
    <vt:lpwstr/>
  </property>
</Properties>
</file>