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72" r:id="rId2"/>
    <p:sldId id="361" r:id="rId3"/>
    <p:sldId id="362" r:id="rId4"/>
    <p:sldId id="363" r:id="rId5"/>
    <p:sldId id="364" r:id="rId6"/>
    <p:sldId id="366" r:id="rId7"/>
    <p:sldId id="360" r:id="rId8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Character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Data 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7467600" cy="5334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 character is any symbol found in a character set:</a:t>
            </a:r>
          </a:p>
          <a:p>
            <a:pPr lvl="1"/>
            <a:r>
              <a:rPr lang="en-US" dirty="0" smtClean="0"/>
              <a:t>ASCII</a:t>
            </a:r>
          </a:p>
          <a:p>
            <a:pPr lvl="2"/>
            <a:r>
              <a:rPr lang="en-US" dirty="0" smtClean="0"/>
              <a:t>Each character is stored in 1 byte</a:t>
            </a:r>
          </a:p>
          <a:p>
            <a:pPr lvl="2"/>
            <a:r>
              <a:rPr lang="en-US" dirty="0" smtClean="0"/>
              <a:t>Allows for 256 possible characters</a:t>
            </a:r>
          </a:p>
          <a:p>
            <a:pPr lvl="2"/>
            <a:r>
              <a:rPr lang="en-US" dirty="0" smtClean="0"/>
              <a:t>ASCII defines the first 128</a:t>
            </a:r>
          </a:p>
          <a:p>
            <a:pPr lvl="2"/>
            <a:r>
              <a:rPr lang="en-US" dirty="0" smtClean="0"/>
              <a:t>Remaining 128 have different definitions:</a:t>
            </a:r>
          </a:p>
          <a:p>
            <a:pPr lvl="3"/>
            <a:r>
              <a:rPr lang="en-US" dirty="0" smtClean="0"/>
              <a:t>Depending on the country</a:t>
            </a:r>
          </a:p>
          <a:p>
            <a:pPr lvl="3"/>
            <a:r>
              <a:rPr lang="en-US" dirty="0" smtClean="0"/>
              <a:t>Defined in ISO-8859.</a:t>
            </a:r>
          </a:p>
          <a:p>
            <a:pPr lvl="1"/>
            <a:r>
              <a:rPr lang="en-US" dirty="0" smtClean="0"/>
              <a:t>EBCDIC</a:t>
            </a:r>
          </a:p>
          <a:p>
            <a:pPr lvl="2"/>
            <a:r>
              <a:rPr lang="en-US" dirty="0" smtClean="0"/>
              <a:t>Another 1 byte character set</a:t>
            </a:r>
          </a:p>
          <a:p>
            <a:pPr lvl="2"/>
            <a:r>
              <a:rPr lang="en-US" dirty="0" smtClean="0"/>
              <a:t>Used on Older IBM mainframes</a:t>
            </a:r>
          </a:p>
          <a:p>
            <a:pPr lvl="1"/>
            <a:r>
              <a:rPr lang="en-US" dirty="0" smtClean="0"/>
              <a:t>Unicode </a:t>
            </a:r>
          </a:p>
          <a:p>
            <a:pPr lvl="2"/>
            <a:r>
              <a:rPr lang="en-US" dirty="0" smtClean="0"/>
              <a:t>Supported by FORTRAN 2003</a:t>
            </a:r>
          </a:p>
          <a:p>
            <a:pPr lvl="2"/>
            <a:r>
              <a:rPr lang="en-US" dirty="0" smtClean="0"/>
              <a:t>Uses 2 bytes to represent each character</a:t>
            </a:r>
          </a:p>
          <a:p>
            <a:pPr lvl="2"/>
            <a:r>
              <a:rPr lang="en-US" dirty="0" smtClean="0"/>
              <a:t>Allows a maximum of 65,536 characters</a:t>
            </a:r>
          </a:p>
          <a:p>
            <a:pPr lvl="2"/>
            <a:r>
              <a:rPr lang="en-US" dirty="0" smtClean="0"/>
              <a:t>Includes characters required to represent almost every language on Earth</a:t>
            </a:r>
          </a:p>
          <a:p>
            <a:r>
              <a:rPr lang="en-US" dirty="0" smtClean="0"/>
              <a:t>Default character set - A 1-byte character set supported by every Fortran compiler (either ASCII or EBCDIC)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 Comparison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Characters may be compared using:</a:t>
            </a:r>
          </a:p>
          <a:p>
            <a:pPr lvl="1"/>
            <a:r>
              <a:rPr lang="en-US" dirty="0" smtClean="0"/>
              <a:t>Relational operators (==, /-, &lt;, &lt;=, &gt;=, &gt;)</a:t>
            </a:r>
          </a:p>
          <a:p>
            <a:pPr lvl="2"/>
            <a:r>
              <a:rPr lang="en-US" dirty="0" smtClean="0"/>
              <a:t>Comparison based on the collating sequence</a:t>
            </a:r>
          </a:p>
          <a:p>
            <a:pPr lvl="2"/>
            <a:r>
              <a:rPr lang="en-US" dirty="0" smtClean="0"/>
              <a:t>Comparison dependent on Character Set.</a:t>
            </a:r>
          </a:p>
          <a:p>
            <a:pPr lvl="2"/>
            <a:r>
              <a:rPr lang="en-US" dirty="0" smtClean="0"/>
              <a:t>Safe comparisons can be made using</a:t>
            </a:r>
          </a:p>
          <a:p>
            <a:pPr lvl="3"/>
            <a:r>
              <a:rPr lang="en-US" dirty="0" smtClean="0"/>
              <a:t>“A” through “Z” </a:t>
            </a:r>
          </a:p>
          <a:p>
            <a:pPr lvl="3"/>
            <a:r>
              <a:rPr lang="en-US" dirty="0" smtClean="0"/>
              <a:t> “0” through “9”</a:t>
            </a:r>
          </a:p>
          <a:p>
            <a:pPr lvl="1"/>
            <a:r>
              <a:rPr lang="en-US" dirty="0" smtClean="0"/>
              <a:t>Lexicon functions</a:t>
            </a:r>
          </a:p>
          <a:p>
            <a:pPr lvl="2"/>
            <a:r>
              <a:rPr lang="en-US" dirty="0" smtClean="0"/>
              <a:t>Ensures that programs produce the same answer.</a:t>
            </a:r>
          </a:p>
          <a:p>
            <a:pPr lvl="2"/>
            <a:r>
              <a:rPr lang="en-US" dirty="0" smtClean="0"/>
              <a:t>Four intrinsic functions:</a:t>
            </a:r>
          </a:p>
          <a:p>
            <a:pPr lvl="3"/>
            <a:r>
              <a:rPr lang="en-US" dirty="0" smtClean="0"/>
              <a:t>LLT – lexically less than</a:t>
            </a:r>
          </a:p>
          <a:p>
            <a:pPr lvl="3"/>
            <a:r>
              <a:rPr lang="en-US" dirty="0" smtClean="0"/>
              <a:t>LLE – lexically less than or equal to</a:t>
            </a:r>
          </a:p>
          <a:p>
            <a:pPr lvl="3"/>
            <a:r>
              <a:rPr lang="en-US" dirty="0" smtClean="0"/>
              <a:t>LGT – lexically greater than</a:t>
            </a:r>
          </a:p>
          <a:p>
            <a:pPr lvl="3"/>
            <a:r>
              <a:rPr lang="en-US" dirty="0" smtClean="0"/>
              <a:t>LGE – lexically greater than or equal to</a:t>
            </a:r>
          </a:p>
          <a:p>
            <a:pPr lvl="2"/>
            <a:r>
              <a:rPr lang="en-US" dirty="0" smtClean="0"/>
              <a:t>Always compare characters using ASCII collating sequence.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INTRINSIC Character Functions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47800"/>
          <a:ext cx="8077200" cy="396239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62937"/>
                <a:gridCol w="703865"/>
                <a:gridCol w="662461"/>
                <a:gridCol w="5247937"/>
              </a:tblGrid>
              <a:tr h="48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Function name and arguments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Argument Types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 Type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43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ACHAR(ival)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character corresponding to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ival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in the ASCII collating Sequence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6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CHAR(ival)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character corresponding to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Papyrus"/>
                        </a:rPr>
                        <a:t>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ival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in the processors collating Sequence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IACHAR(char)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integer  corresponding to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in the ASCII collating Sequence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3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ICHAR(char)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integer  corresponding to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in the processors collating Sequence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9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INDEX(str1, str2, back)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CHAR,LOG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character number of the first location in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to contain the pattern in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str2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(= no match).  Argument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is optional; if present and true, then the search starts from the end of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instead of the beginning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LEN(str1)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length of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LEN_TRIM(str1)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length of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, excluding any trailing blanks.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LLT(str1, str2)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if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&lt;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str2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according to the ASCII collating sequence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3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LLE(str1, str2)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if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&lt;=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str2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according to the ASCII collating sequence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3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LGT(str1, str2)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if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&gt;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str2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according to the ASCII collating sequence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3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LGE(str1, str2)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if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&gt;=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str2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according to the ASCII collating sequence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3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TRIM(str1)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Returns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str1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with trailing blanks removed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955268"/>
            <a:ext cx="5788764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Highlighted functions will always return the same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Characters to Subroutines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Character variables of unknown lengths can be passed to subroutines. </a:t>
            </a:r>
          </a:p>
          <a:p>
            <a:pPr lvl="1"/>
            <a:r>
              <a:rPr lang="en-US" dirty="0" smtClean="0"/>
              <a:t>Special form of the character type declaration is used.</a:t>
            </a:r>
          </a:p>
          <a:p>
            <a:pPr lvl="1"/>
            <a:r>
              <a:rPr lang="en-US" dirty="0" smtClean="0"/>
              <a:t>Length of the dummy character is not explicitly known at compile time.</a:t>
            </a:r>
          </a:p>
          <a:p>
            <a:pPr lvl="1"/>
            <a:r>
              <a:rPr lang="en-US" dirty="0" smtClean="0"/>
              <a:t>Length of the variable can be determined by using the function LEN</a:t>
            </a:r>
          </a:p>
          <a:p>
            <a:pPr lvl="1"/>
            <a:r>
              <a:rPr lang="en-US" dirty="0" smtClean="0"/>
              <a:t>Remember, dummy arguments are just placeholders.  No memory is actually passed.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Local character variables must be declared with explicit lengths</a:t>
            </a:r>
          </a:p>
          <a:p>
            <a:r>
              <a:rPr lang="en-US" dirty="0" smtClean="0"/>
              <a:t>Automatic character variable</a:t>
            </a:r>
          </a:p>
          <a:p>
            <a:pPr lvl="1"/>
            <a:r>
              <a:rPr lang="en-US" dirty="0" smtClean="0"/>
              <a:t>Created by declaring the local variable to be the same length as a dummy character variable.</a:t>
            </a:r>
          </a:p>
          <a:p>
            <a:pPr lvl="1"/>
            <a:r>
              <a:rPr lang="en-US" dirty="0" smtClean="0"/>
              <a:t>Automatic character variables may not be initialize in the type declaration statement.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3581400"/>
            <a:ext cx="309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CHARACTER(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len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=*) :: </a:t>
            </a:r>
            <a:r>
              <a:rPr lang="en-US" sz="16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char_var</a:t>
            </a:r>
            <a:endParaRPr lang="en-US" sz="1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5791200"/>
            <a:ext cx="3711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SUBROUTINE Sample (string)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CHARACTER(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len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=*) :: string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CHARACTER(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len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=LEN(string)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)::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temp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Used to convert numeric data into character data and vice versa.</a:t>
            </a:r>
          </a:p>
          <a:p>
            <a:r>
              <a:rPr lang="en-US" dirty="0" smtClean="0"/>
              <a:t>Special extension of the READ / WRITE statements</a:t>
            </a:r>
          </a:p>
          <a:p>
            <a:pPr lvl="1"/>
            <a:r>
              <a:rPr lang="en-US" dirty="0" smtClean="0"/>
              <a:t>Operates on internal character buffers instead of disk files.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Certain I/O features </a:t>
            </a:r>
            <a:r>
              <a:rPr lang="en-US" u="sng" dirty="0" smtClean="0"/>
              <a:t>are not</a:t>
            </a:r>
            <a:r>
              <a:rPr lang="en-US" dirty="0" smtClean="0"/>
              <a:t> available with internal files: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CLOSE</a:t>
            </a:r>
          </a:p>
          <a:p>
            <a:pPr lvl="1"/>
            <a:r>
              <a:rPr lang="en-US" dirty="0" smtClean="0"/>
              <a:t>BACKSPACE</a:t>
            </a:r>
          </a:p>
          <a:p>
            <a:pPr lvl="1"/>
            <a:r>
              <a:rPr lang="en-US" dirty="0" smtClean="0"/>
              <a:t>REWIND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048000"/>
            <a:ext cx="405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CHARACTER(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=5) :: Input = ‘135.4’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REAL :: value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READ(Input,*) value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Coding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lexical functions to compare character strings.</a:t>
            </a:r>
          </a:p>
          <a:p>
            <a:r>
              <a:rPr lang="en-US" dirty="0" smtClean="0"/>
              <a:t>Use functions ACHAR and IACHAR instead of CHAR and ICHAR.</a:t>
            </a:r>
          </a:p>
          <a:p>
            <a:r>
              <a:rPr lang="en-US" dirty="0" smtClean="0"/>
              <a:t>Use CHARACTER(</a:t>
            </a:r>
            <a:r>
              <a:rPr lang="en-US" dirty="0" err="1" smtClean="0"/>
              <a:t>len</a:t>
            </a:r>
            <a:r>
              <a:rPr lang="en-US" dirty="0" smtClean="0"/>
              <a:t>=*) type statement to declare dummy characters arguments in procedures.</a:t>
            </a:r>
          </a:p>
          <a:p>
            <a:r>
              <a:rPr lang="en-US" dirty="0" smtClean="0"/>
              <a:t>If the length is needed use the LEN function.</a:t>
            </a:r>
          </a:p>
          <a:p>
            <a:r>
              <a:rPr lang="en-US" dirty="0" smtClean="0"/>
              <a:t>Use internal files to convert data from character format to numeric format and vice versa.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3246</TotalTime>
  <Words>692</Words>
  <Application>Microsoft Office PowerPoint</Application>
  <PresentationFormat>On-screen Show (4:3)</PresentationFormat>
  <Paragraphs>132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More about Character Variables</vt:lpstr>
      <vt:lpstr>Characters Data Sets</vt:lpstr>
      <vt:lpstr>Character Comparison Operations</vt:lpstr>
      <vt:lpstr>INTRINSIC Character Functions</vt:lpstr>
      <vt:lpstr>Passing Characters to Subroutines and Functions</vt:lpstr>
      <vt:lpstr>Internal Files</vt:lpstr>
      <vt:lpstr>Good Coding Practice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lastModifiedBy>XP64 User</cp:lastModifiedBy>
  <cp:revision>249</cp:revision>
  <dcterms:created xsi:type="dcterms:W3CDTF">2009-04-07T23:00:31Z</dcterms:created>
  <dcterms:modified xsi:type="dcterms:W3CDTF">2012-05-03T19:43:18Z</dcterms:modified>
</cp:coreProperties>
</file>