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73" r:id="rId2"/>
    <p:sldId id="362" r:id="rId3"/>
    <p:sldId id="363" r:id="rId4"/>
    <p:sldId id="378" r:id="rId5"/>
    <p:sldId id="379" r:id="rId6"/>
    <p:sldId id="364" r:id="rId7"/>
    <p:sldId id="365" r:id="rId8"/>
    <p:sldId id="380" r:id="rId9"/>
    <p:sldId id="366" r:id="rId10"/>
    <p:sldId id="381" r:id="rId11"/>
    <p:sldId id="367" r:id="rId12"/>
    <p:sldId id="368" r:id="rId13"/>
    <p:sldId id="369" r:id="rId14"/>
    <p:sldId id="370" r:id="rId15"/>
    <p:sldId id="371" r:id="rId16"/>
    <p:sldId id="372" r:id="rId17"/>
    <p:sldId id="382" r:id="rId18"/>
    <p:sldId id="373" r:id="rId19"/>
    <p:sldId id="383" r:id="rId20"/>
    <p:sldId id="374" r:id="rId21"/>
    <p:sldId id="375" r:id="rId22"/>
    <p:sldId id="376" r:id="rId23"/>
    <p:sldId id="377" r:id="rId24"/>
    <p:sldId id="361" r:id="rId25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062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5/15/2012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Intrinsic Data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Autofit/>
          </a:bodyPr>
          <a:lstStyle/>
          <a:p>
            <a:r>
              <a:rPr lang="en-US" sz="4400" dirty="0" smtClean="0"/>
              <a:t>Mixed-Mode Arithmetic During Initialization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case of mixed-mode arithmetic occurs during initialization</a:t>
            </a:r>
          </a:p>
          <a:p>
            <a:r>
              <a:rPr lang="en-US" dirty="0" smtClean="0"/>
              <a:t>If the constant used to initialize the variable is written in single-precision, then the variable will only be initialized to single precision accuracy.</a:t>
            </a:r>
            <a:endParaRPr 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5403" y="4724400"/>
            <a:ext cx="5898397" cy="184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Higher Precision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generic functions that support single-precision real values also support double precision real values.</a:t>
            </a:r>
          </a:p>
          <a:p>
            <a:r>
              <a:rPr lang="en-US" dirty="0" smtClean="0"/>
              <a:t>One important function is DBLE</a:t>
            </a:r>
          </a:p>
          <a:p>
            <a:pPr lvl="1"/>
            <a:r>
              <a:rPr lang="en-US" dirty="0" smtClean="0"/>
              <a:t>Converts any numeric input to double precision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High-Precision Real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When the calculation requires numbers whose absolute values are &lt; 10</a:t>
            </a:r>
            <a:r>
              <a:rPr lang="en-US" baseline="30000" dirty="0" smtClean="0"/>
              <a:t>-39</a:t>
            </a:r>
            <a:r>
              <a:rPr lang="en-US" dirty="0" smtClean="0"/>
              <a:t> or &gt; 10</a:t>
            </a:r>
            <a:r>
              <a:rPr lang="en-US" baseline="30000" dirty="0" smtClean="0"/>
              <a:t>39.</a:t>
            </a:r>
          </a:p>
          <a:p>
            <a:r>
              <a:rPr lang="en-US" dirty="0" smtClean="0"/>
              <a:t>When the problem requires numbers of very different sizes to be added or subtracted for one another:</a:t>
            </a:r>
          </a:p>
          <a:p>
            <a:pPr lvl="1"/>
            <a:r>
              <a:rPr lang="en-US" dirty="0" smtClean="0"/>
              <a:t>Example: </a:t>
            </a:r>
          </a:p>
          <a:p>
            <a:pPr lvl="2"/>
            <a:r>
              <a:rPr lang="en-US" dirty="0" smtClean="0"/>
              <a:t>1000000.0 + 3.25 = 1000003.0    (32 bit)</a:t>
            </a:r>
          </a:p>
          <a:p>
            <a:pPr lvl="2"/>
            <a:r>
              <a:rPr lang="en-US" dirty="0" smtClean="0"/>
              <a:t>1000000.0 + 3.25 = 1000003.25  (64 bit)</a:t>
            </a:r>
          </a:p>
          <a:p>
            <a:r>
              <a:rPr lang="en-US" dirty="0" smtClean="0"/>
              <a:t>When the problem requires two numbers of very nearly equal size to be subtracted from one another.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Large Systems of Simultaneous Linear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Subject to cumulative round-off error.</a:t>
            </a:r>
          </a:p>
          <a:p>
            <a:r>
              <a:rPr lang="en-US" dirty="0" smtClean="0"/>
              <a:t>Some sets of equations are more sensitive to round-off than others.</a:t>
            </a:r>
          </a:p>
          <a:p>
            <a:pPr lvl="1"/>
            <a:r>
              <a:rPr lang="en-US" dirty="0" smtClean="0"/>
              <a:t>Well-conditioned systems – relatively immune to round-off error</a:t>
            </a:r>
          </a:p>
          <a:p>
            <a:pPr lvl="1"/>
            <a:r>
              <a:rPr lang="en-US" dirty="0" smtClean="0"/>
              <a:t>Ill-conditioned system – very sensitive to round-off</a:t>
            </a:r>
          </a:p>
          <a:p>
            <a:r>
              <a:rPr lang="en-US" dirty="0" smtClean="0"/>
              <a:t>Use double precision when working with large systems of equations or ill-conditioned systems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Lengths of the INTEGER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FORTRAN 95/2003 allows (but does not require) a FORTRAN compiler to support integers of multiple lengths.</a:t>
            </a:r>
          </a:p>
          <a:p>
            <a:pPr lvl="1"/>
            <a:r>
              <a:rPr lang="en-US" dirty="0" smtClean="0"/>
              <a:t>Shorter integers used for variables that have a restrictive range</a:t>
            </a:r>
          </a:p>
          <a:p>
            <a:pPr lvl="1"/>
            <a:r>
              <a:rPr lang="en-US" dirty="0" smtClean="0"/>
              <a:t>Longer integers used for variables that need extra range</a:t>
            </a:r>
          </a:p>
          <a:p>
            <a:pPr lvl="1"/>
            <a:r>
              <a:rPr lang="en-US" dirty="0" smtClean="0"/>
              <a:t>Lengths of supported integers vary</a:t>
            </a:r>
          </a:p>
          <a:p>
            <a:r>
              <a:rPr lang="en-US" dirty="0" smtClean="0"/>
              <a:t>How do we make our code portable?</a:t>
            </a:r>
          </a:p>
          <a:p>
            <a:pPr lvl="1"/>
            <a:r>
              <a:rPr lang="en-US" dirty="0" smtClean="0"/>
              <a:t>Use SELECTED_INT_KIND to automatically select the proper kind of integer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Where </a:t>
            </a:r>
            <a:r>
              <a:rPr lang="en-US" b="1" i="1" dirty="0" smtClean="0"/>
              <a:t>range</a:t>
            </a:r>
            <a:r>
              <a:rPr lang="en-US" dirty="0" smtClean="0"/>
              <a:t> is the required range in powers of 10</a:t>
            </a:r>
          </a:p>
          <a:p>
            <a:r>
              <a:rPr lang="en-US" dirty="0" smtClean="0"/>
              <a:t>You can also declare integer constants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8362" y="4495800"/>
            <a:ext cx="4867275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50168" y="5638800"/>
            <a:ext cx="64436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 KINDS of the CHARACTER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FORTAN 95/2003 includes provision for supporting different kinds of character sets</a:t>
            </a:r>
          </a:p>
          <a:p>
            <a:pPr lvl="1"/>
            <a:r>
              <a:rPr lang="en-US" dirty="0" smtClean="0"/>
              <a:t>The general form:</a:t>
            </a:r>
          </a:p>
          <a:p>
            <a:r>
              <a:rPr lang="en-US" dirty="0" smtClean="0"/>
              <a:t>FORTRAN 2003 includes a new function called SELECT_CHAR_KIND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Where name can have one of the following values</a:t>
            </a:r>
          </a:p>
          <a:p>
            <a:pPr lvl="1"/>
            <a:r>
              <a:rPr lang="en-US" dirty="0" smtClean="0"/>
              <a:t>‘DEFAULT’, ‘ASCII’, or ‘ISO_10646’</a:t>
            </a:r>
          </a:p>
          <a:p>
            <a:r>
              <a:rPr lang="en-US" dirty="0" smtClean="0"/>
              <a:t>Function Returns:</a:t>
            </a:r>
          </a:p>
          <a:p>
            <a:pPr lvl="1"/>
            <a:r>
              <a:rPr lang="en-US" dirty="0" smtClean="0"/>
              <a:t>The kind number of the corresponding character set if supported</a:t>
            </a:r>
          </a:p>
          <a:p>
            <a:pPr lvl="1"/>
            <a:r>
              <a:rPr lang="en-US" dirty="0" smtClean="0"/>
              <a:t>-1 if not supported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286000"/>
            <a:ext cx="4900246" cy="38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8010" y="3352800"/>
            <a:ext cx="608797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COMPLEX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A complex number in rectangular coordinates has the general form:</a:t>
            </a:r>
          </a:p>
          <a:p>
            <a:pPr lvl="2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    c = a + b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</a:p>
          <a:p>
            <a:pPr lvl="1"/>
            <a:r>
              <a:rPr lang="en-US" dirty="0" smtClean="0"/>
              <a:t>a – is the real part</a:t>
            </a:r>
          </a:p>
          <a:p>
            <a:pPr lvl="1"/>
            <a:r>
              <a:rPr lang="en-US" dirty="0" smtClean="0"/>
              <a:t>b – is the imaginary part</a:t>
            </a:r>
          </a:p>
          <a:p>
            <a:r>
              <a:rPr lang="en-US" dirty="0" smtClean="0"/>
              <a:t>It can also be represented in polar coordinates</a:t>
            </a:r>
          </a:p>
          <a:p>
            <a:pPr lvl="1">
              <a:buNone/>
            </a:pP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c = a + bi = z     </a:t>
            </a:r>
            <a:r>
              <a:rPr lang="el-GR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θ</a:t>
            </a:r>
            <a:endParaRPr lang="en-US" i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i="1" dirty="0" smtClean="0"/>
              <a:t>FORTRAN uses rectangular coordinates</a:t>
            </a:r>
          </a:p>
          <a:p>
            <a:endParaRPr lang="en-US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5181600" y="5029200"/>
            <a:ext cx="228600" cy="22860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81600" y="5257800"/>
            <a:ext cx="3048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Number Operations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81200" y="2362200"/>
            <a:ext cx="5181600" cy="3124200"/>
            <a:chOff x="1600200" y="2057400"/>
            <a:chExt cx="5181600" cy="3124200"/>
          </a:xfrm>
        </p:grpSpPr>
        <p:sp>
          <p:nvSpPr>
            <p:cNvPr id="9" name="Rectangle 8"/>
            <p:cNvSpPr/>
            <p:nvPr/>
          </p:nvSpPr>
          <p:spPr>
            <a:xfrm>
              <a:off x="1600200" y="2057400"/>
              <a:ext cx="5181600" cy="3124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1752600" y="3429000"/>
            <a:ext cx="4947024" cy="488950"/>
          </p:xfrm>
          <a:graphic>
            <a:graphicData uri="http://schemas.openxmlformats.org/presentationml/2006/ole">
              <p:oleObj spid="_x0000_s3074" name="Equation" r:id="rId3" imgW="2184120" imgH="215640" progId="Equation.3">
                <p:embed/>
              </p:oleObj>
            </a:graphicData>
          </a:graphic>
        </p:graphicFrame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1752600" y="2819400"/>
            <a:ext cx="3911600" cy="488950"/>
          </p:xfrm>
          <a:graphic>
            <a:graphicData uri="http://schemas.openxmlformats.org/presentationml/2006/ole">
              <p:oleObj spid="_x0000_s3075" name="Equation" r:id="rId4" imgW="1726920" imgH="215640" progId="Equation.3">
                <p:embed/>
              </p:oleObj>
            </a:graphicData>
          </a:graphic>
        </p:graphicFrame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1752600" y="2209800"/>
            <a:ext cx="3940175" cy="488950"/>
          </p:xfrm>
          <a:graphic>
            <a:graphicData uri="http://schemas.openxmlformats.org/presentationml/2006/ole">
              <p:oleObj spid="_x0000_s3076" name="Equation" r:id="rId5" imgW="1739880" imgH="215640" progId="Equation.3">
                <p:embed/>
              </p:oleObj>
            </a:graphicData>
          </a:graphic>
        </p:graphicFrame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1752600" y="4038600"/>
            <a:ext cx="4657725" cy="1006475"/>
          </p:xfrm>
          <a:graphic>
            <a:graphicData uri="http://schemas.openxmlformats.org/presentationml/2006/ole">
              <p:oleObj spid="_x0000_s3077" name="Equation" r:id="rId6" imgW="2057400" imgH="444240" progId="Equation.3">
                <p:embed/>
              </p:oleObj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2971800" y="1676400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 = a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 + b</a:t>
            </a:r>
            <a:r>
              <a:rPr lang="en-US" baseline="-25000" dirty="0" smtClean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i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167640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C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= a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 + b</a:t>
            </a:r>
            <a:r>
              <a:rPr lang="en-US" baseline="-25000" dirty="0" smtClean="0">
                <a:latin typeface="Comic Sans MS" pitchFamily="66" charset="0"/>
              </a:rPr>
              <a:t>2</a:t>
            </a:r>
            <a:r>
              <a:rPr lang="en-US" dirty="0" smtClean="0">
                <a:latin typeface="Comic Sans MS" pitchFamily="66" charset="0"/>
              </a:rPr>
              <a:t>i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Constants and Variables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complex constant</a:t>
            </a:r>
          </a:p>
          <a:p>
            <a:pPr lvl="1"/>
            <a:r>
              <a:rPr lang="en-US" dirty="0" smtClean="0"/>
              <a:t>Consists of two numeric constant separated by commas and enclosed by parentheses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FORTRAN 2003 – A named constant can specify either the real or imaginary part of a complex constant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200400"/>
            <a:ext cx="5918459" cy="121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038475" y="5957888"/>
          <a:ext cx="2587625" cy="460375"/>
        </p:xfrm>
        <a:graphic>
          <a:graphicData uri="http://schemas.openxmlformats.org/presentationml/2006/ole">
            <p:oleObj spid="_x0000_s4099" name="Equation" r:id="rId5" imgW="114300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Complex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two kinds of complex values</a:t>
            </a:r>
          </a:p>
          <a:p>
            <a:pPr lvl="1"/>
            <a:r>
              <a:rPr lang="en-US" dirty="0" smtClean="0"/>
              <a:t>Single precision</a:t>
            </a:r>
          </a:p>
          <a:p>
            <a:pPr lvl="1"/>
            <a:r>
              <a:rPr lang="en-US" dirty="0" smtClean="0"/>
              <a:t>Double precision</a:t>
            </a:r>
          </a:p>
          <a:p>
            <a:r>
              <a:rPr lang="en-US" dirty="0" smtClean="0"/>
              <a:t>The complex data type kind is the same kind as that used in the real data type.</a:t>
            </a:r>
          </a:p>
          <a:p>
            <a:r>
              <a:rPr lang="en-US" dirty="0" smtClean="0"/>
              <a:t>The intrinsic function SELECTED_REAL_KIND can be used to specify the size. </a:t>
            </a:r>
          </a:p>
          <a:p>
            <a:r>
              <a:rPr lang="en-US" dirty="0" smtClean="0"/>
              <a:t>The default complex kind is always the same as the default real kind.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Alternate Kinds of REAL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REAL data type is used to represent decimal point data.</a:t>
            </a:r>
          </a:p>
          <a:p>
            <a:pPr lvl="1"/>
            <a:r>
              <a:rPr lang="en-US" dirty="0" smtClean="0"/>
              <a:t>FORTRAN compilers will support at least two sizes</a:t>
            </a:r>
          </a:p>
          <a:p>
            <a:pPr lvl="1"/>
            <a:r>
              <a:rPr lang="en-US" dirty="0" smtClean="0"/>
              <a:t>They do not specify how many bits must be used for each size</a:t>
            </a:r>
          </a:p>
          <a:p>
            <a:r>
              <a:rPr lang="en-US" dirty="0" smtClean="0"/>
              <a:t>A default real variable (Called </a:t>
            </a:r>
            <a:r>
              <a:rPr lang="en-US" i="1" u="sng" dirty="0" smtClean="0"/>
              <a:t>single precision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4 bytes (32 bits) long and divided into two parts:</a:t>
            </a:r>
          </a:p>
          <a:p>
            <a:pPr lvl="2"/>
            <a:r>
              <a:rPr lang="en-US" dirty="0" smtClean="0"/>
              <a:t>Mantissa – 24 bits long - Sufficient to represent 7 significant digits</a:t>
            </a:r>
          </a:p>
          <a:p>
            <a:pPr lvl="2"/>
            <a:r>
              <a:rPr lang="en-US" dirty="0" smtClean="0"/>
              <a:t>Exponent – 8 bits long- Sufficient to represent numbers between to 10</a:t>
            </a:r>
            <a:r>
              <a:rPr lang="en-US" sz="1600" baseline="60000" dirty="0" smtClean="0"/>
              <a:t>38</a:t>
            </a:r>
            <a:r>
              <a:rPr lang="en-US" dirty="0" smtClean="0"/>
              <a:t> and 10</a:t>
            </a:r>
            <a:r>
              <a:rPr lang="en-US" sz="1600" baseline="60000" dirty="0" smtClean="0"/>
              <a:t>-38</a:t>
            </a:r>
          </a:p>
          <a:p>
            <a:r>
              <a:rPr lang="en-US" dirty="0" smtClean="0"/>
              <a:t>A long version of a real variable (Called </a:t>
            </a:r>
            <a:r>
              <a:rPr lang="en-US" i="1" u="sng" dirty="0" smtClean="0"/>
              <a:t>double precision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8 bytes (64 bits) long and divided into two parts:</a:t>
            </a:r>
          </a:p>
          <a:p>
            <a:pPr lvl="2"/>
            <a:r>
              <a:rPr lang="en-US" dirty="0" smtClean="0"/>
              <a:t>Mantissa – 53 bits long - Sufficient to represent 16 significant digits</a:t>
            </a:r>
          </a:p>
          <a:p>
            <a:pPr lvl="2"/>
            <a:r>
              <a:rPr lang="en-US" dirty="0" smtClean="0"/>
              <a:t>Exponent –11 bits long -Sufficient to represent numbers between to 10</a:t>
            </a:r>
            <a:r>
              <a:rPr lang="en-US" sz="1600" baseline="60000" dirty="0" smtClean="0"/>
              <a:t>308</a:t>
            </a:r>
            <a:r>
              <a:rPr lang="en-US" dirty="0" smtClean="0"/>
              <a:t> and 10</a:t>
            </a:r>
            <a:r>
              <a:rPr lang="en-US" sz="1600" baseline="60000" dirty="0" smtClean="0"/>
              <a:t>-308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Initializing COMPLEX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May be initialize using</a:t>
            </a:r>
          </a:p>
          <a:p>
            <a:pPr lvl="1"/>
            <a:r>
              <a:rPr lang="en-US" dirty="0" smtClean="0"/>
              <a:t>Assignment statements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Type declaration statements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READ statements</a:t>
            </a:r>
          </a:p>
          <a:p>
            <a:pPr lvl="2"/>
            <a:r>
              <a:rPr lang="en-US" dirty="0" smtClean="0"/>
              <a:t>Formatted read: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List-directed read: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3"/>
            <a:r>
              <a:rPr lang="en-US" dirty="0" smtClean="0"/>
              <a:t>Must be typed exactly like a complex constant</a:t>
            </a:r>
          </a:p>
          <a:p>
            <a:pPr lvl="1"/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4543" y="2286000"/>
            <a:ext cx="501491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45228" y="3429000"/>
            <a:ext cx="385354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55706" y="4495800"/>
            <a:ext cx="26325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19500" y="5181600"/>
            <a:ext cx="1905000" cy="58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Mixed-Mode Arithmetic with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Arithmetic operation performed between a complex number and another number</a:t>
            </a:r>
          </a:p>
          <a:p>
            <a:r>
              <a:rPr lang="en-US" dirty="0" smtClean="0"/>
              <a:t>FORTRAN </a:t>
            </a:r>
          </a:p>
          <a:p>
            <a:pPr lvl="1"/>
            <a:r>
              <a:rPr lang="en-US" dirty="0" smtClean="0"/>
              <a:t>Coverts the other number to a complex</a:t>
            </a:r>
          </a:p>
          <a:p>
            <a:pPr lvl="1"/>
            <a:r>
              <a:rPr lang="en-US" dirty="0" smtClean="0"/>
              <a:t>Then performs the operation</a:t>
            </a:r>
          </a:p>
          <a:p>
            <a:r>
              <a:rPr lang="en-US" dirty="0" smtClean="0"/>
              <a:t>When an operation is between two different kinds of real or complex numbers</a:t>
            </a:r>
          </a:p>
          <a:p>
            <a:pPr lvl="1"/>
            <a:r>
              <a:rPr lang="en-US" dirty="0" smtClean="0"/>
              <a:t>Lowest precision numbers converted to higher precision</a:t>
            </a:r>
          </a:p>
          <a:p>
            <a:pPr lvl="1"/>
            <a:r>
              <a:rPr lang="en-US" dirty="0" smtClean="0"/>
              <a:t>Operation is preformed </a:t>
            </a:r>
          </a:p>
          <a:p>
            <a:pPr lvl="1"/>
            <a:r>
              <a:rPr lang="en-US" dirty="0" smtClean="0"/>
              <a:t>Result has the higher precision</a:t>
            </a:r>
          </a:p>
          <a:p>
            <a:r>
              <a:rPr lang="en-US" dirty="0" smtClean="0"/>
              <a:t>When a real number is assigned to a complex variable</a:t>
            </a:r>
          </a:p>
          <a:p>
            <a:pPr lvl="1"/>
            <a:r>
              <a:rPr lang="en-US" dirty="0" smtClean="0"/>
              <a:t>The number is placed in the real part</a:t>
            </a:r>
          </a:p>
          <a:p>
            <a:pPr lvl="1"/>
            <a:r>
              <a:rPr lang="en-US" dirty="0" smtClean="0"/>
              <a:t>Zero is assigned to the imaginary part</a:t>
            </a:r>
          </a:p>
          <a:p>
            <a:r>
              <a:rPr lang="en-US" dirty="0" smtClean="0"/>
              <a:t>Use CMPLX function to assign two real values to the real and imaginary parts of a complex variable</a:t>
            </a:r>
          </a:p>
          <a:p>
            <a:r>
              <a:rPr lang="en-US" dirty="0" smtClean="0"/>
              <a:t>When a complex variable is assigned to a real or integer variable</a:t>
            </a:r>
          </a:p>
          <a:p>
            <a:pPr lvl="1"/>
            <a:r>
              <a:rPr lang="en-US" dirty="0" smtClean="0"/>
              <a:t>The real part is placed in the variable</a:t>
            </a:r>
          </a:p>
          <a:p>
            <a:pPr lvl="1"/>
            <a:r>
              <a:rPr lang="en-US" dirty="0" smtClean="0"/>
              <a:t>The imaginary part is discarded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Complex Numbers with 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to compare two complex number using == operator</a:t>
            </a:r>
          </a:p>
          <a:p>
            <a:r>
              <a:rPr lang="en-US" dirty="0" smtClean="0"/>
              <a:t>It is not possible to compare complex numbers with &gt;, &lt;, &gt;=, or &lt;= operators</a:t>
            </a:r>
          </a:p>
          <a:p>
            <a:r>
              <a:rPr lang="en-US" dirty="0" smtClean="0"/>
              <a:t>It is possible to compare the magnitude of two complex numbers</a:t>
            </a:r>
          </a:p>
          <a:p>
            <a:pPr lvl="1"/>
            <a:r>
              <a:rPr lang="en-US" dirty="0" smtClean="0"/>
              <a:t>Intrinsic function CABS – calculates the magnitude of a complex number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Intrinsic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Function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CMPLX(a, b, kind) </a:t>
            </a:r>
            <a:r>
              <a:rPr lang="en-US" dirty="0" smtClean="0"/>
              <a:t>– converts real or integer numbers into a complex number</a:t>
            </a:r>
          </a:p>
          <a:p>
            <a:pPr lvl="1"/>
            <a:r>
              <a:rPr lang="en-US" dirty="0" smtClean="0"/>
              <a:t>kind parameter optional</a:t>
            </a:r>
          </a:p>
          <a:p>
            <a:pPr lvl="1"/>
            <a:r>
              <a:rPr lang="en-US" dirty="0" smtClean="0"/>
              <a:t>Returns the default kind unless kind is specified</a:t>
            </a:r>
          </a:p>
          <a:p>
            <a:r>
              <a:rPr lang="en-US" dirty="0" smtClean="0"/>
              <a:t>Functions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REAL(a)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INT(a) </a:t>
            </a:r>
            <a:r>
              <a:rPr lang="en-US" dirty="0" smtClean="0"/>
              <a:t>– convert the real part of a complex number into the corresponding real or integer data type</a:t>
            </a:r>
          </a:p>
          <a:p>
            <a:r>
              <a:rPr lang="en-US" dirty="0" smtClean="0"/>
              <a:t>Function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AIMAG(a) </a:t>
            </a:r>
            <a:r>
              <a:rPr lang="en-US" dirty="0" smtClean="0"/>
              <a:t>– converts the imaginary part of a complex number into a real</a:t>
            </a:r>
          </a:p>
          <a:p>
            <a:r>
              <a:rPr lang="en-US" dirty="0" smtClean="0"/>
              <a:t>Function CABS(c) – calculates the absolute value of a complex number, using the equation: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Generic functions like SIN, COS, LOG10, SQRT, etc. will also work with complex data</a:t>
            </a:r>
          </a:p>
          <a:p>
            <a:endParaRPr lang="en-US" dirty="0" smtClean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124200" y="4876800"/>
          <a:ext cx="2459037" cy="459846"/>
        </p:xfrm>
        <a:graphic>
          <a:graphicData uri="http://schemas.openxmlformats.org/presentationml/2006/ole">
            <p:oleObj spid="_x0000_s6146" name="Equation" r:id="rId4" imgW="1295280" imgH="26640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Coding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Assign kind numbers to a named constant</a:t>
            </a:r>
          </a:p>
          <a:p>
            <a:r>
              <a:rPr lang="en-US" sz="1800" dirty="0" smtClean="0"/>
              <a:t>Use that named constant in all type declaration and constant statements</a:t>
            </a:r>
          </a:p>
          <a:p>
            <a:r>
              <a:rPr lang="en-US" sz="1800" dirty="0" smtClean="0"/>
              <a:t>Place the kind parameters in a single module</a:t>
            </a:r>
          </a:p>
          <a:p>
            <a:r>
              <a:rPr lang="en-US" sz="1800" dirty="0" smtClean="0"/>
              <a:t>Use SELECT_REAL_KIND to determine the kind numbers for real values</a:t>
            </a:r>
          </a:p>
          <a:p>
            <a:r>
              <a:rPr lang="en-US" sz="1800" dirty="0" smtClean="0"/>
              <a:t>Use SELECT_INT_KIND to determine the kind numbers for integer values</a:t>
            </a:r>
          </a:p>
          <a:p>
            <a:r>
              <a:rPr lang="en-US" sz="1800" dirty="0" smtClean="0"/>
              <a:t>Use double precision whenever:</a:t>
            </a:r>
          </a:p>
          <a:p>
            <a:pPr lvl="1"/>
            <a:r>
              <a:rPr lang="en-US" sz="1600" dirty="0" smtClean="0"/>
              <a:t>A problem requires many significant digits or a larger range of numbers</a:t>
            </a:r>
          </a:p>
          <a:p>
            <a:pPr lvl="1"/>
            <a:r>
              <a:rPr lang="en-US" sz="1600" dirty="0" smtClean="0"/>
              <a:t>Numbers of dramatically different sizes must be added or subtracted</a:t>
            </a:r>
          </a:p>
          <a:p>
            <a:pPr lvl="1"/>
            <a:r>
              <a:rPr lang="en-US" sz="1600" dirty="0" smtClean="0"/>
              <a:t>Two nearly equal numbers must be subtracted, and the results used in further calculations</a:t>
            </a:r>
          </a:p>
          <a:p>
            <a:r>
              <a:rPr lang="en-US" sz="1800" dirty="0" smtClean="0"/>
              <a:t>Be careful when converting complex numbers to real or double precision number</a:t>
            </a:r>
          </a:p>
          <a:p>
            <a:r>
              <a:rPr lang="en-US" sz="1800" dirty="0" smtClean="0"/>
              <a:t>Be careful when converting a pair of double-precision real numbers to complex using the function CMPLX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Kinds of REAL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Single or Double precision real data is declared using a </a:t>
            </a:r>
            <a:r>
              <a:rPr lang="en-US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 type parameter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Parameterized variable - variable declared with the kind type parameter.</a:t>
            </a:r>
          </a:p>
          <a:p>
            <a:r>
              <a:rPr lang="en-US" dirty="0" smtClean="0"/>
              <a:t>The default kind may vary among different processors.</a:t>
            </a:r>
          </a:p>
          <a:p>
            <a:pPr lvl="1"/>
            <a:r>
              <a:rPr lang="en-US" dirty="0" smtClean="0"/>
              <a:t>Each compiler vendor is free to assign any kind number to any size variable.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743200"/>
            <a:ext cx="42100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Portability with KIND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Always assign kind numbers to named constants </a:t>
            </a:r>
          </a:p>
          <a:p>
            <a:r>
              <a:rPr lang="en-US" dirty="0" smtClean="0"/>
              <a:t>Use that named constant in all type declaration statements.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Even better:</a:t>
            </a:r>
          </a:p>
          <a:p>
            <a:pPr lvl="1"/>
            <a:r>
              <a:rPr lang="en-US" dirty="0" smtClean="0"/>
              <a:t>Defined kind parameters in a module</a:t>
            </a:r>
          </a:p>
          <a:p>
            <a:pPr lvl="1"/>
            <a:r>
              <a:rPr lang="en-US" dirty="0" smtClean="0"/>
              <a:t>Use that module in each procedure.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5489" y="3429000"/>
            <a:ext cx="397302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KIND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It is possible to declare the kind of a real constant.</a:t>
            </a:r>
          </a:p>
          <a:p>
            <a:r>
              <a:rPr lang="en-US" dirty="0" smtClean="0"/>
              <a:t>Declared by:</a:t>
            </a:r>
          </a:p>
          <a:p>
            <a:pPr lvl="1"/>
            <a:r>
              <a:rPr lang="en-US" dirty="0" smtClean="0"/>
              <a:t>Appending an underscore</a:t>
            </a:r>
          </a:p>
          <a:p>
            <a:pPr lvl="1"/>
            <a:r>
              <a:rPr lang="en-US" dirty="0" smtClean="0"/>
              <a:t>Adding the kind number to the constant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double precision constant in exponential notation can be declared using a D instead of an E to declare the exponent.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4292" y="3733800"/>
            <a:ext cx="713541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Determining the KIND of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467600" cy="20573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intrinsic function KIND returns the kind number of a given constant or variable.</a:t>
            </a:r>
          </a:p>
          <a:p>
            <a:r>
              <a:rPr lang="en-US" dirty="0" smtClean="0"/>
              <a:t>Can be used to determine the kind numbers used by your compiler: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365" y="3886200"/>
            <a:ext cx="693126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Selecting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Single precision and double precision are not precisely defined.</a:t>
            </a:r>
          </a:p>
          <a:p>
            <a:r>
              <a:rPr lang="en-US" dirty="0" smtClean="0"/>
              <a:t>How do we specify the required precision on and keep it portable?</a:t>
            </a:r>
          </a:p>
          <a:p>
            <a:pPr lvl="1"/>
            <a:r>
              <a:rPr lang="en-US" dirty="0" smtClean="0"/>
              <a:t>Use SELECTED_REAL_KIND</a:t>
            </a:r>
          </a:p>
          <a:p>
            <a:pPr lvl="2"/>
            <a:r>
              <a:rPr lang="en-US" dirty="0" smtClean="0"/>
              <a:t>Automatically selects the proper KIND of real value.</a:t>
            </a:r>
          </a:p>
          <a:p>
            <a:pPr lvl="2"/>
            <a:r>
              <a:rPr lang="en-US" dirty="0" smtClean="0"/>
              <a:t>Returns the kind number of the smallest type of real value that meets or exceeds the specified range and precision.</a:t>
            </a:r>
          </a:p>
          <a:p>
            <a:pPr lvl="2"/>
            <a:r>
              <a:rPr lang="en-US" dirty="0" smtClean="0"/>
              <a:t>Returns a -1 if the specified precision is not available</a:t>
            </a:r>
          </a:p>
          <a:p>
            <a:pPr lvl="2"/>
            <a:r>
              <a:rPr lang="en-US" dirty="0" smtClean="0"/>
              <a:t>Returns a -2 if the specified range is not available</a:t>
            </a:r>
          </a:p>
          <a:p>
            <a:pPr lvl="2"/>
            <a:r>
              <a:rPr lang="en-US" dirty="0" smtClean="0"/>
              <a:t>Returns a -3 if neither are available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r>
              <a:rPr lang="en-US" b="1" i="1" dirty="0" smtClean="0"/>
              <a:t>precision</a:t>
            </a:r>
            <a:r>
              <a:rPr lang="en-US" dirty="0" smtClean="0"/>
              <a:t> - number of decimal digits</a:t>
            </a:r>
          </a:p>
          <a:p>
            <a:pPr lvl="2"/>
            <a:r>
              <a:rPr lang="en-US" b="1" i="1" dirty="0" smtClean="0"/>
              <a:t>range</a:t>
            </a:r>
            <a:r>
              <a:rPr lang="en-US" dirty="0" smtClean="0"/>
              <a:t> - range of the exponent required in powers of 10</a:t>
            </a:r>
          </a:p>
          <a:p>
            <a:r>
              <a:rPr lang="en-US" i="1" dirty="0" smtClean="0"/>
              <a:t>Caution</a:t>
            </a:r>
            <a:r>
              <a:rPr lang="en-US" dirty="0" smtClean="0"/>
              <a:t>: Function over specification can -</a:t>
            </a:r>
          </a:p>
          <a:p>
            <a:pPr lvl="1"/>
            <a:r>
              <a:rPr lang="en-US" dirty="0" smtClean="0"/>
              <a:t> Increase program size</a:t>
            </a:r>
          </a:p>
          <a:p>
            <a:pPr lvl="1"/>
            <a:r>
              <a:rPr lang="en-US" dirty="0" smtClean="0"/>
              <a:t>Slow execution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313" y="4114800"/>
            <a:ext cx="761337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Common KIND-Related Functions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812" y="2286000"/>
            <a:ext cx="7142376" cy="29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Mixed-Mode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Arithmetic operations between double precision real and another real or integer value.</a:t>
            </a:r>
          </a:p>
          <a:p>
            <a:pPr lvl="1"/>
            <a:r>
              <a:rPr lang="en-US" dirty="0" smtClean="0"/>
              <a:t>FORTRAN converts the other value to double precision</a:t>
            </a:r>
          </a:p>
          <a:p>
            <a:pPr lvl="2"/>
            <a:r>
              <a:rPr lang="en-US" dirty="0" smtClean="0"/>
              <a:t>Conversion occurs when both numbers appear in the same operation.</a:t>
            </a:r>
          </a:p>
          <a:p>
            <a:pPr lvl="1"/>
            <a:r>
              <a:rPr lang="en-US" dirty="0" smtClean="0"/>
              <a:t>Operation is performed in double precision.</a:t>
            </a:r>
          </a:p>
          <a:p>
            <a:pPr lvl="1"/>
            <a:r>
              <a:rPr lang="en-US" dirty="0" smtClean="0"/>
              <a:t>Result is double precision</a:t>
            </a:r>
          </a:p>
          <a:p>
            <a:r>
              <a:rPr lang="en-US" dirty="0" smtClean="0"/>
              <a:t>Care must be taken if you really need double precision:</a:t>
            </a:r>
          </a:p>
          <a:p>
            <a:pPr lvl="1"/>
            <a:r>
              <a:rPr lang="en-US" dirty="0" smtClean="0"/>
              <a:t>Ensure all intermediate portions of the calculation are performed with double precision</a:t>
            </a:r>
          </a:p>
          <a:p>
            <a:pPr lvl="1"/>
            <a:r>
              <a:rPr lang="en-US" dirty="0" smtClean="0"/>
              <a:t>All intermediate results are stored in double precision variables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3574</TotalTime>
  <Words>1476</Words>
  <Application>Microsoft Office PowerPoint</Application>
  <PresentationFormat>On-screen Show (4:3)</PresentationFormat>
  <Paragraphs>214</Paragraphs>
  <Slides>24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Technic</vt:lpstr>
      <vt:lpstr>Equation</vt:lpstr>
      <vt:lpstr>Additional Intrinsic Data Types</vt:lpstr>
      <vt:lpstr>Alternate Kinds of REAL Data</vt:lpstr>
      <vt:lpstr>Kinds of REAL Variables</vt:lpstr>
      <vt:lpstr>Portability with KIND </vt:lpstr>
      <vt:lpstr>Declaring KIND Constants</vt:lpstr>
      <vt:lpstr>Determining the KIND of a Variable</vt:lpstr>
      <vt:lpstr>Selecting Precision</vt:lpstr>
      <vt:lpstr>Common KIND-Related Functions</vt:lpstr>
      <vt:lpstr>Mixed-Mode Arithmetic</vt:lpstr>
      <vt:lpstr>Mixed-Mode Arithmetic During Initialization</vt:lpstr>
      <vt:lpstr>Higher Precision Intrinsic Functions</vt:lpstr>
      <vt:lpstr>When to Use High-Precision Real Values</vt:lpstr>
      <vt:lpstr>Solving Large Systems of Simultaneous Linear Equations</vt:lpstr>
      <vt:lpstr>Alternative Lengths of the INTEGER Data Type</vt:lpstr>
      <vt:lpstr>Alternative KINDS of the CHARACTER Data Type</vt:lpstr>
      <vt:lpstr>The COMPLEX Data Type</vt:lpstr>
      <vt:lpstr>Complex Number Operations</vt:lpstr>
      <vt:lpstr>COMPLEX Constants and Variables</vt:lpstr>
      <vt:lpstr>Kinds of Complex values</vt:lpstr>
      <vt:lpstr>Initializing COMPLEX Variables</vt:lpstr>
      <vt:lpstr>Mixed-Mode Arithmetic with Complex numbers</vt:lpstr>
      <vt:lpstr>Using Complex Numbers with Relational Operators</vt:lpstr>
      <vt:lpstr>COMPLEX Intrinsic Functions</vt:lpstr>
      <vt:lpstr>Good Coding Practice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lastModifiedBy>XP64 User</cp:lastModifiedBy>
  <cp:revision>272</cp:revision>
  <dcterms:created xsi:type="dcterms:W3CDTF">2009-04-07T23:00:31Z</dcterms:created>
  <dcterms:modified xsi:type="dcterms:W3CDTF">2012-05-15T18:29:35Z</dcterms:modified>
</cp:coreProperties>
</file>