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74" r:id="rId2"/>
    <p:sldId id="366" r:id="rId3"/>
    <p:sldId id="379" r:id="rId4"/>
    <p:sldId id="381" r:id="rId5"/>
    <p:sldId id="380" r:id="rId6"/>
    <p:sldId id="367" r:id="rId7"/>
    <p:sldId id="382" r:id="rId8"/>
    <p:sldId id="368" r:id="rId9"/>
    <p:sldId id="369" r:id="rId10"/>
    <p:sldId id="372" r:id="rId11"/>
    <p:sldId id="373" r:id="rId12"/>
    <p:sldId id="385" r:id="rId13"/>
    <p:sldId id="374" r:id="rId14"/>
    <p:sldId id="386" r:id="rId15"/>
    <p:sldId id="375" r:id="rId16"/>
    <p:sldId id="387" r:id="rId17"/>
    <p:sldId id="388" r:id="rId18"/>
    <p:sldId id="389" r:id="rId19"/>
    <p:sldId id="390" r:id="rId20"/>
    <p:sldId id="376" r:id="rId21"/>
    <p:sldId id="391" r:id="rId22"/>
    <p:sldId id="392" r:id="rId23"/>
    <p:sldId id="363" r:id="rId2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5/15/2012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Allocation of 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2590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FORTRAN 2003, an array or variable of a derived data type </a:t>
            </a:r>
          </a:p>
          <a:p>
            <a:pPr lvl="1"/>
            <a:r>
              <a:rPr lang="en-US" dirty="0" smtClean="0"/>
              <a:t>Can be declared with the </a:t>
            </a:r>
            <a:r>
              <a:rPr lang="en-US" dirty="0" err="1" smtClean="0"/>
              <a:t>allocatable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Can be dynamically allocated and deallocated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1913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Parameterized 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FORTRAN 2003 allows a user to define a derived data type elements with: </a:t>
            </a:r>
          </a:p>
          <a:p>
            <a:pPr lvl="1"/>
            <a:r>
              <a:rPr lang="en-US" dirty="0" smtClean="0"/>
              <a:t>different KIND numbers</a:t>
            </a:r>
          </a:p>
          <a:p>
            <a:pPr lvl="1"/>
            <a:r>
              <a:rPr lang="en-US" dirty="0" smtClean="0"/>
              <a:t>different element lengths.  </a:t>
            </a:r>
          </a:p>
          <a:p>
            <a:r>
              <a:rPr lang="en-US" dirty="0" smtClean="0"/>
              <a:t>Example: Declare a vector data type with KIND and length parameters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data type declaration: Both produce a derived data type containing a three element single-precision vector: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862" y="4038600"/>
            <a:ext cx="44862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7912" y="6096000"/>
            <a:ext cx="4448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declaration produces a derived data type containing a 20 element double precision vector</a:t>
            </a:r>
          </a:p>
          <a:p>
            <a:endParaRPr lang="en-US" dirty="0" smtClean="0"/>
          </a:p>
          <a:p>
            <a:r>
              <a:rPr lang="en-US" dirty="0" smtClean="0"/>
              <a:t>Type declaration produces an array of 100 items of a derived data type, each containing a 20 element double precision vector:</a:t>
            </a:r>
          </a:p>
          <a:p>
            <a:endParaRPr lang="en-US" dirty="0" smtClean="0"/>
          </a:p>
          <a:p>
            <a:r>
              <a:rPr lang="en-US" dirty="0" smtClean="0"/>
              <a:t>Type declaration creates an allocatable structure whose length is deferred: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2584" y="2743200"/>
            <a:ext cx="52988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2500" y="4648200"/>
            <a:ext cx="469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0685" y="6172200"/>
            <a:ext cx="470262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FORTRAN 2003 allows a derived type to be extendable.</a:t>
            </a:r>
          </a:p>
          <a:p>
            <a:pPr lvl="1"/>
            <a:r>
              <a:rPr lang="en-US" dirty="0" smtClean="0"/>
              <a:t>May not have SEQUENCE attribute</a:t>
            </a:r>
          </a:p>
          <a:p>
            <a:pPr lvl="1"/>
            <a:r>
              <a:rPr lang="en-US" dirty="0" smtClean="0"/>
              <a:t>May not have BIND(C) attribute</a:t>
            </a:r>
          </a:p>
          <a:p>
            <a:pPr lvl="2"/>
            <a:r>
              <a:rPr lang="en-US" sz="1400" dirty="0" smtClean="0"/>
              <a:t>BIND(C) makes a FORTRAN 2005 type interoperable with C.</a:t>
            </a:r>
          </a:p>
          <a:p>
            <a:pPr lvl="2"/>
            <a:r>
              <a:rPr lang="en-US" sz="1400" dirty="0" smtClean="0"/>
              <a:t>Will not be discuss in this class.</a:t>
            </a:r>
          </a:p>
          <a:p>
            <a:r>
              <a:rPr lang="en-US" dirty="0" smtClean="0"/>
              <a:t>Allows existing user-defined type to be used as the basis of a larger, more comprehensive type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Extension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7467600" cy="3352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New data type contains 3 elements</a:t>
            </a:r>
          </a:p>
          <a:p>
            <a:pPr lvl="1"/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</a:t>
            </a:r>
            <a:r>
              <a:rPr lang="en-US" sz="1600" dirty="0" smtClean="0"/>
              <a:t> is the parent of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point3d</a:t>
            </a:r>
          </a:p>
          <a:p>
            <a:pPr lvl="1"/>
            <a:r>
              <a:rPr lang="en-US" sz="1600" dirty="0" smtClean="0"/>
              <a:t>Elements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1600" dirty="0" smtClean="0"/>
              <a:t> defined in type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</a:t>
            </a:r>
          </a:p>
          <a:p>
            <a:pPr lvl="1"/>
            <a:r>
              <a:rPr lang="en-US" sz="1600" dirty="0" smtClean="0"/>
              <a:t>Element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en-US" sz="1600" dirty="0" smtClean="0"/>
              <a:t> unique to type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point3d</a:t>
            </a:r>
          </a:p>
          <a:p>
            <a:r>
              <a:rPr lang="en-US" sz="2000" dirty="0" smtClean="0"/>
              <a:t>If we declare a variable, p, as a point3d data type</a:t>
            </a:r>
          </a:p>
          <a:p>
            <a:pPr lvl="1"/>
            <a:r>
              <a:rPr lang="en-US" sz="1600" dirty="0" smtClean="0"/>
              <a:t>p will contain 3 components which are addressed as</a:t>
            </a:r>
          </a:p>
          <a:p>
            <a:pPr lvl="2"/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p%x</a:t>
            </a:r>
            <a:r>
              <a:rPr lang="en-US" sz="1600" dirty="0" smtClean="0"/>
              <a:t>,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p%y</a:t>
            </a:r>
            <a:r>
              <a:rPr lang="en-US" sz="1600" dirty="0" smtClean="0"/>
              <a:t>, and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p%z</a:t>
            </a:r>
            <a:r>
              <a:rPr lang="en-US" sz="1600" dirty="0" smtClean="0"/>
              <a:t> or</a:t>
            </a:r>
          </a:p>
          <a:p>
            <a:pPr lvl="2"/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p%parent%x</a:t>
            </a:r>
            <a:r>
              <a:rPr lang="en-US" sz="1600" dirty="0" smtClean="0"/>
              <a:t> and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p%parent%y</a:t>
            </a:r>
            <a:r>
              <a:rPr lang="en-US" sz="1600" dirty="0" smtClean="0"/>
              <a:t> – This alternative form is used when we want to pass only the inherited values to a procedure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470" y="1447800"/>
            <a:ext cx="31470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724400"/>
            <a:ext cx="2283991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Type-Bound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FORTRAN 2003 allows procedures to be specifically associated (“bound”) to a derived data type.  </a:t>
            </a:r>
          </a:p>
          <a:p>
            <a:pPr lvl="1"/>
            <a:r>
              <a:rPr lang="en-US" dirty="0" smtClean="0"/>
              <a:t>Invoked by reference to the derived data type</a:t>
            </a:r>
          </a:p>
          <a:p>
            <a:r>
              <a:rPr lang="en-US" dirty="0" smtClean="0"/>
              <a:t>Type Bound Fortran procedures </a:t>
            </a:r>
          </a:p>
          <a:p>
            <a:pPr lvl="1"/>
            <a:r>
              <a:rPr lang="en-US" dirty="0" smtClean="0"/>
              <a:t>Created by adding a CONTAINS statement to the type definition</a:t>
            </a:r>
          </a:p>
          <a:p>
            <a:pPr lvl="1"/>
            <a:r>
              <a:rPr lang="en-US" dirty="0" smtClean="0"/>
              <a:t>Declaring the bindings in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Bound 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7467600" cy="3001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Declares that a procedure called add is associated or bound type point</a:t>
            </a:r>
          </a:p>
          <a:p>
            <a:pPr lvl="1"/>
            <a:r>
              <a:rPr lang="en-US" dirty="0" smtClean="0"/>
              <a:t>If p is a variable of type point, then the add procedure is referenced as </a:t>
            </a:r>
            <a:r>
              <a:rPr lang="en-US" dirty="0" err="1" smtClean="0"/>
              <a:t>p%add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The attribute PASS indicates that the variable p is automatically passed to this procedure as the first calling argument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524000"/>
            <a:ext cx="299942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467600" cy="6248400"/>
          </a:xfrm>
        </p:spPr>
        <p:txBody>
          <a:bodyPr>
            <a:normAutofit fontScale="925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The procedure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 smtClean="0"/>
              <a:t> must be defined in the same module as the type definition statement.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Derived data types are declared in the bound procedure using the CLASS keyword.</a:t>
            </a:r>
          </a:p>
          <a:p>
            <a:pPr marL="704088" lvl="2" indent="-384048">
              <a:buClr>
                <a:schemeClr val="accent1">
                  <a:lumMod val="7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dirty="0" smtClean="0"/>
              <a:t>CLASS - Special version of the TYPE keyword (covered in Chapter 16)</a:t>
            </a:r>
          </a:p>
          <a:p>
            <a:pPr marL="704088" lvl="2" indent="-384048">
              <a:buSzPct val="80000"/>
              <a:buFont typeface="Arial" pitchFamily="34" charset="0"/>
              <a:buChar char="•"/>
            </a:pPr>
            <a:endParaRPr lang="en-US" dirty="0" smtClean="0"/>
          </a:p>
          <a:p>
            <a:pPr marL="118872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45982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7467600" cy="2697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Statement calls function add,</a:t>
            </a:r>
          </a:p>
          <a:p>
            <a:pPr lvl="1"/>
            <a:r>
              <a:rPr lang="en-US" dirty="0" smtClean="0"/>
              <a:t>Automatically passes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as the first argument</a:t>
            </a:r>
          </a:p>
          <a:p>
            <a:pPr lvl="1"/>
            <a:r>
              <a:rPr lang="en-US" dirty="0" smtClean="0"/>
              <a:t>Passes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as the second argument.</a:t>
            </a:r>
          </a:p>
          <a:p>
            <a:r>
              <a:rPr lang="en-US" dirty="0" smtClean="0"/>
              <a:t>Returns a result of type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</a:t>
            </a:r>
            <a:r>
              <a:rPr lang="en-US" dirty="0" smtClean="0"/>
              <a:t> and stores it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 </a:t>
            </a:r>
            <a:r>
              <a:rPr lang="en-US" dirty="0" smtClean="0"/>
              <a:t>where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c%x</a:t>
            </a:r>
            <a:r>
              <a:rPr lang="en-US" dirty="0" smtClean="0"/>
              <a:t> = -6 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c%y</a:t>
            </a:r>
            <a:r>
              <a:rPr lang="en-US" dirty="0" smtClean="0"/>
              <a:t> = 7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136" y="838200"/>
            <a:ext cx="281972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vs. NOPASS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procedure binding is NOPASS</a:t>
            </a:r>
          </a:p>
          <a:p>
            <a:pPr lvl="1"/>
            <a:r>
              <a:rPr lang="en-US" dirty="0" smtClean="0"/>
              <a:t>Variable used to invoke it is not automatically passed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no attribute is given in the binding, the default attribute is PASS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570" y="3124200"/>
            <a:ext cx="31328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5" y="4648200"/>
            <a:ext cx="2190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Derived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FORTRAN permits creation of our own data types:</a:t>
            </a:r>
          </a:p>
          <a:p>
            <a:pPr lvl="1"/>
            <a:r>
              <a:rPr lang="en-US" dirty="0" smtClean="0"/>
              <a:t>To add new features to the language </a:t>
            </a:r>
          </a:p>
          <a:p>
            <a:pPr lvl="1"/>
            <a:r>
              <a:rPr lang="en-US" dirty="0" smtClean="0"/>
              <a:t>Make it easier to solve specific types of problems</a:t>
            </a:r>
          </a:p>
          <a:p>
            <a:r>
              <a:rPr lang="en-US" dirty="0" smtClean="0"/>
              <a:t>A user-defined data type may have:</a:t>
            </a:r>
          </a:p>
          <a:p>
            <a:pPr lvl="1"/>
            <a:r>
              <a:rPr lang="en-US" dirty="0" smtClean="0"/>
              <a:t> Any number and combination of components </a:t>
            </a:r>
          </a:p>
          <a:p>
            <a:pPr lvl="1"/>
            <a:r>
              <a:rPr lang="en-US" dirty="0" smtClean="0"/>
              <a:t>Each component must be either </a:t>
            </a:r>
          </a:p>
          <a:p>
            <a:pPr lvl="2"/>
            <a:r>
              <a:rPr lang="en-US" dirty="0" smtClean="0"/>
              <a:t>An intrinsic data type</a:t>
            </a:r>
          </a:p>
          <a:p>
            <a:pPr lvl="2"/>
            <a:r>
              <a:rPr lang="en-US" dirty="0" smtClean="0"/>
              <a:t>Previously defined user-defined data type</a:t>
            </a:r>
          </a:p>
          <a:p>
            <a:r>
              <a:rPr lang="en-US" dirty="0" smtClean="0"/>
              <a:t>User-defined (or Derived) data types must ultimately be derived from intrinsic data types</a:t>
            </a:r>
          </a:p>
          <a:p>
            <a:r>
              <a:rPr lang="en-US" dirty="0" smtClean="0"/>
              <a:t>A derived data type is a convenient way to group all of the information about a particular item.</a:t>
            </a:r>
          </a:p>
          <a:p>
            <a:pPr lvl="1"/>
            <a:r>
              <a:rPr lang="en-US" dirty="0" smtClean="0"/>
              <a:t>Derived data type can have </a:t>
            </a:r>
            <a:r>
              <a:rPr lang="en-US" dirty="0" smtClean="0"/>
              <a:t>many </a:t>
            </a:r>
            <a:r>
              <a:rPr lang="en-US" dirty="0" smtClean="0"/>
              <a:t>components like an array </a:t>
            </a:r>
          </a:p>
          <a:p>
            <a:pPr lvl="1"/>
            <a:r>
              <a:rPr lang="en-US" dirty="0" smtClean="0"/>
              <a:t>The components of a derived data type may have different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2003, ASSOCIATE construct allows </a:t>
            </a:r>
          </a:p>
          <a:p>
            <a:pPr lvl="1"/>
            <a:r>
              <a:rPr lang="en-US" dirty="0" smtClean="0"/>
              <a:t>Temporarily associate a name with a variable or expression during the execution of a code block.  </a:t>
            </a:r>
          </a:p>
          <a:p>
            <a:r>
              <a:rPr lang="en-US" dirty="0" smtClean="0"/>
              <a:t>Useful for simplifying multiple references to variables or expressions with long names and/or many subscripts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ASSOCIATE Construct Form: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45268"/>
            <a:ext cx="39776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789402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association_list</a:t>
            </a:r>
            <a:r>
              <a:rPr lang="en-US" dirty="0" smtClean="0"/>
              <a:t> is a set of one or more associations: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278868"/>
            <a:ext cx="61637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7360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Separated by commas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Example: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6421401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467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Declare the definitions of derived data types, </a:t>
            </a:r>
          </a:p>
          <a:p>
            <a:pPr lvl="1"/>
            <a:r>
              <a:rPr lang="en-US" dirty="0" smtClean="0"/>
              <a:t>In a single module</a:t>
            </a:r>
          </a:p>
          <a:p>
            <a:pPr lvl="1"/>
            <a:r>
              <a:rPr lang="en-US" dirty="0" smtClean="0"/>
              <a:t>Use that module in each procedure that needs access to the derived data type</a:t>
            </a:r>
          </a:p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the ASSOCIATE construct to simplify multiple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Derived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Defined by a sequence of type declaration statements starting with the TYPE statement and ending with the END TYPE statement: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the type is defined, variables of that type may be declared: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item of a derived data type is known as a structure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568021"/>
            <a:ext cx="3429000" cy="162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105400"/>
            <a:ext cx="393895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Defining 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derived data type may be used as a component within another derived data type.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00400"/>
            <a:ext cx="4243044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data type unnamed constants are created using a structure constructor</a:t>
            </a:r>
          </a:p>
          <a:p>
            <a:pPr lvl="1"/>
            <a:r>
              <a:rPr lang="en-US" dirty="0" smtClean="0"/>
              <a:t>Consists of the name of the type </a:t>
            </a:r>
          </a:p>
          <a:p>
            <a:pPr lvl="1"/>
            <a:r>
              <a:rPr lang="en-US" dirty="0" smtClean="0"/>
              <a:t>followed by the components of the derived data type in parentheses.  </a:t>
            </a:r>
          </a:p>
          <a:p>
            <a:pPr lvl="1"/>
            <a:r>
              <a:rPr lang="en-US" dirty="0" smtClean="0"/>
              <a:t>Components appear in the order in which they were declared in the definition of the Type: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538" y="5791200"/>
            <a:ext cx="732692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3154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Component can be addressed independently.</a:t>
            </a:r>
          </a:p>
          <a:p>
            <a:r>
              <a:rPr lang="en-US" dirty="0" smtClean="0"/>
              <a:t>Each component can be used just like any other variable of the same type</a:t>
            </a:r>
          </a:p>
          <a:p>
            <a:r>
              <a:rPr lang="en-US" dirty="0" smtClean="0"/>
              <a:t>Components are specified using a component selector:</a:t>
            </a:r>
          </a:p>
          <a:p>
            <a:pPr lvl="1"/>
            <a:r>
              <a:rPr lang="en-US" dirty="0" smtClean="0"/>
              <a:t>Component selector consists:</a:t>
            </a:r>
          </a:p>
          <a:p>
            <a:pPr lvl="2"/>
            <a:r>
              <a:rPr lang="en-US" dirty="0" smtClean="0"/>
              <a:t>The name of the variable followed by- </a:t>
            </a:r>
          </a:p>
          <a:p>
            <a:pPr lvl="2"/>
            <a:r>
              <a:rPr lang="en-US" dirty="0" smtClean="0"/>
              <a:t>A percent sign (%) followed by-</a:t>
            </a:r>
          </a:p>
          <a:p>
            <a:pPr lvl="2"/>
            <a:r>
              <a:rPr lang="en-US" dirty="0" smtClean="0"/>
              <a:t>Component name.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486400"/>
            <a:ext cx="178017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048000"/>
            <a:ext cx="3429000" cy="162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800600"/>
            <a:ext cx="393895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276600" y="5486400"/>
            <a:ext cx="2133600" cy="152400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</p:cNvCxnSpPr>
          <p:nvPr/>
        </p:nvCxnSpPr>
        <p:spPr>
          <a:xfrm flipV="1">
            <a:off x="4196700" y="5726430"/>
            <a:ext cx="1986930" cy="782836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0" y="53340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6324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Derived Data Type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component within an Derived Data Type array can be address: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component of a derived data type included within another derived data type can be address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not easy working with variables of a derived data type</a:t>
            </a:r>
          </a:p>
          <a:p>
            <a:pPr lvl="1"/>
            <a:r>
              <a:rPr lang="en-US" dirty="0" smtClean="0"/>
              <a:t>While assignment of one derived data type variable to another is legal,</a:t>
            </a:r>
          </a:p>
          <a:p>
            <a:pPr lvl="1"/>
            <a:r>
              <a:rPr lang="en-US" dirty="0" smtClean="0"/>
              <a:t>Other Intrinsic operations are not defined: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Other intrinsic operations are not straight forward  we cover this in chapter 13.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63" y="1981200"/>
            <a:ext cx="376047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6550" y="3245624"/>
            <a:ext cx="3230900" cy="36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and Output of 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derived data type is written</a:t>
            </a:r>
          </a:p>
          <a:p>
            <a:pPr lvl="1"/>
            <a:r>
              <a:rPr lang="en-US" dirty="0" smtClean="0"/>
              <a:t>By default, each component is written out in the order in which it was declared.</a:t>
            </a:r>
          </a:p>
          <a:p>
            <a:r>
              <a:rPr lang="en-US" dirty="0" smtClean="0"/>
              <a:t>Formatted write statements require Format descriptors to:</a:t>
            </a:r>
          </a:p>
          <a:p>
            <a:pPr lvl="1"/>
            <a:r>
              <a:rPr lang="en-US" dirty="0" smtClean="0"/>
              <a:t>Match the type </a:t>
            </a:r>
          </a:p>
          <a:p>
            <a:pPr lvl="1"/>
            <a:r>
              <a:rPr lang="en-US" dirty="0" smtClean="0"/>
              <a:t>Order of the components in the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Derived Data Types 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467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type definition must be included in every procedure that uses the variable or constants of the derived data type. </a:t>
            </a:r>
          </a:p>
          <a:p>
            <a:pPr lvl="1"/>
            <a:r>
              <a:rPr lang="en-US" dirty="0" smtClean="0"/>
              <a:t>Implemented using modules. </a:t>
            </a:r>
          </a:p>
          <a:p>
            <a:pPr lvl="1"/>
            <a:r>
              <a:rPr lang="en-US" dirty="0" smtClean="0"/>
              <a:t>Define all derived data types in a program in a single module </a:t>
            </a:r>
          </a:p>
          <a:p>
            <a:pPr lvl="1"/>
            <a:r>
              <a:rPr lang="en-US" dirty="0" smtClean="0"/>
              <a:t>Use that module in all procedures needing to use that data type.</a:t>
            </a:r>
          </a:p>
          <a:p>
            <a:r>
              <a:rPr lang="en-US" dirty="0" smtClean="0"/>
              <a:t>The compiler is not required to  allocate the elements of the derived variable in successive memory locations. </a:t>
            </a:r>
          </a:p>
          <a:p>
            <a:pPr lvl="1"/>
            <a:r>
              <a:rPr lang="en-US" dirty="0" smtClean="0"/>
              <a:t>Built into the Fortran standards to allow compilers on massively parallel computers to optimize memory allocations.  </a:t>
            </a:r>
          </a:p>
          <a:p>
            <a:r>
              <a:rPr lang="en-US" dirty="0" smtClean="0"/>
              <a:t>There are times when strict order memory allocations are important.  </a:t>
            </a:r>
          </a:p>
          <a:p>
            <a:pPr lvl="1"/>
            <a:r>
              <a:rPr lang="en-US" dirty="0" smtClean="0"/>
              <a:t>If the elements must be allocated in consecutive memory locations a special  SEQUENCE statement must be included in the type definition.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It is possible to create a function of a derived data type if and only if the function has an explicit interface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876800"/>
            <a:ext cx="1676400" cy="132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4156</TotalTime>
  <Words>1184</Words>
  <Application>Microsoft Office PowerPoint</Application>
  <PresentationFormat>On-screen Show (4:3)</PresentationFormat>
  <Paragraphs>176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Technic</vt:lpstr>
      <vt:lpstr>Derived Data Types</vt:lpstr>
      <vt:lpstr>Introduction to Derived Data Types</vt:lpstr>
      <vt:lpstr>Defining a Derived Data Type</vt:lpstr>
      <vt:lpstr>More about Defining Derived Data Types</vt:lpstr>
      <vt:lpstr>Structure Constructor</vt:lpstr>
      <vt:lpstr>Working with Derived Data Types</vt:lpstr>
      <vt:lpstr>Specifying Derived Data Type Components</vt:lpstr>
      <vt:lpstr>Input and Output of Derived Data Types</vt:lpstr>
      <vt:lpstr>Declaring Derived Data Types in Modules</vt:lpstr>
      <vt:lpstr>Dynamic Allocation of Derived Data Types</vt:lpstr>
      <vt:lpstr>Parameterized Derived Data Types</vt:lpstr>
      <vt:lpstr>More Examples</vt:lpstr>
      <vt:lpstr>Type Extension</vt:lpstr>
      <vt:lpstr>Type Extension Example</vt:lpstr>
      <vt:lpstr>Type-Bound Procedures</vt:lpstr>
      <vt:lpstr>Type Bound Procedure Example</vt:lpstr>
      <vt:lpstr>Slide 17</vt:lpstr>
      <vt:lpstr>Slide 18</vt:lpstr>
      <vt:lpstr>PASS vs. NOPASS Attribute</vt:lpstr>
      <vt:lpstr>The ASSOCIATE Construct</vt:lpstr>
      <vt:lpstr>ASSOCIATE Construct Form:</vt:lpstr>
      <vt:lpstr>ASSOCIATE Example: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307</cp:revision>
  <dcterms:created xsi:type="dcterms:W3CDTF">2009-04-07T23:00:31Z</dcterms:created>
  <dcterms:modified xsi:type="dcterms:W3CDTF">2012-05-15T20:46:25Z</dcterms:modified>
</cp:coreProperties>
</file>