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75" r:id="rId2"/>
    <p:sldId id="365" r:id="rId3"/>
    <p:sldId id="388" r:id="rId4"/>
    <p:sldId id="387" r:id="rId5"/>
    <p:sldId id="366" r:id="rId6"/>
    <p:sldId id="389" r:id="rId7"/>
    <p:sldId id="390" r:id="rId8"/>
    <p:sldId id="391" r:id="rId9"/>
    <p:sldId id="367" r:id="rId10"/>
    <p:sldId id="392" r:id="rId11"/>
    <p:sldId id="394" r:id="rId12"/>
    <p:sldId id="393" r:id="rId13"/>
    <p:sldId id="395" r:id="rId14"/>
    <p:sldId id="368" r:id="rId15"/>
    <p:sldId id="396" r:id="rId16"/>
    <p:sldId id="397" r:id="rId17"/>
    <p:sldId id="398" r:id="rId18"/>
    <p:sldId id="369" r:id="rId19"/>
    <p:sldId id="399" r:id="rId20"/>
    <p:sldId id="370" r:id="rId21"/>
    <p:sldId id="371" r:id="rId22"/>
    <p:sldId id="372" r:id="rId23"/>
    <p:sldId id="373" r:id="rId24"/>
    <p:sldId id="374" r:id="rId25"/>
    <p:sldId id="383" r:id="rId26"/>
    <p:sldId id="384" r:id="rId27"/>
    <p:sldId id="385" r:id="rId28"/>
    <p:sldId id="386" r:id="rId29"/>
    <p:sldId id="375" r:id="rId30"/>
    <p:sldId id="376" r:id="rId31"/>
    <p:sldId id="377" r:id="rId32"/>
    <p:sldId id="400" r:id="rId33"/>
    <p:sldId id="378" r:id="rId34"/>
    <p:sldId id="379" r:id="rId35"/>
    <p:sldId id="382" r:id="rId36"/>
    <p:sldId id="380" r:id="rId37"/>
    <p:sldId id="381" r:id="rId38"/>
    <p:sldId id="364" r:id="rId39"/>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6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dirty="0"/>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88C30A10-55C3-49C5-AEFD-304AFCACB3EF}" type="datetimeFigureOut">
              <a:rPr lang="en-US" smtClean="0"/>
              <a:pPr/>
              <a:t>11/6/2009</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4C0845B2-0743-40EA-9326-A427D33B82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18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3A100CB-032F-4362-A272-37C9F431E901}" type="slidenum">
              <a:rPr lang="en-US" smtClean="0"/>
              <a:pPr/>
              <a:t>‹#›</a:t>
            </a:fld>
            <a:endParaRPr lang="en-US" dirty="0"/>
          </a:p>
        </p:txBody>
      </p:sp>
      <p:pic>
        <p:nvPicPr>
          <p:cNvPr id="10" name="Picture 9" descr="Logo-c.bmp"/>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228600" y="152400"/>
            <a:ext cx="3505197" cy="595312"/>
          </a:xfrm>
          <a:prstGeom prst="rect">
            <a:avLst/>
          </a:prstGeom>
          <a:effectLst>
            <a:outerShdw blurRad="50800" dist="38100" dir="2700000" algn="tl" rotWithShape="0">
              <a:prstClr val="black">
                <a:alpha val="40000"/>
              </a:prstClr>
            </a:outerShdw>
          </a:effectLst>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spcAft>
                <a:spcPts val="600"/>
              </a:spcAft>
              <a:defRPr sz="26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267200" y="1600200"/>
            <a:ext cx="3657600" cy="4525963"/>
          </a:xfrm>
        </p:spPr>
        <p:txBody>
          <a:bodyPr/>
          <a:lstStyle>
            <a:lvl1pPr>
              <a:spcAft>
                <a:spcPts val="600"/>
              </a:spcAft>
              <a:defRPr sz="26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spcAft>
                <a:spcPts val="600"/>
              </a:spcAft>
              <a:defRPr sz="2400"/>
            </a:lvl1pPr>
            <a:lvl2pPr>
              <a:spcAft>
                <a:spcPts val="600"/>
              </a:spcAft>
              <a:defRPr sz="2000"/>
            </a:lvl2pPr>
            <a:lvl3pPr>
              <a:spcAft>
                <a:spcPts val="600"/>
              </a:spcAft>
              <a:defRPr sz="1800"/>
            </a:lvl3pPr>
            <a:lvl4pPr>
              <a:spcAft>
                <a:spcPts val="600"/>
              </a:spcAft>
              <a:defRPr sz="1600"/>
            </a:lvl4pPr>
            <a:lvl5pPr>
              <a:spcAft>
                <a:spcPts val="600"/>
              </a:spcAft>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1516912"/>
            <a:ext cx="4041775" cy="3941763"/>
          </a:xfrm>
        </p:spPr>
        <p:txBody>
          <a:bodyPr/>
          <a:lstStyle>
            <a:lvl1pPr>
              <a:spcAft>
                <a:spcPts val="600"/>
              </a:spcAft>
              <a:defRPr sz="2400"/>
            </a:lvl1pPr>
            <a:lvl2pPr>
              <a:spcAft>
                <a:spcPts val="600"/>
              </a:spcAft>
              <a:defRPr sz="2000"/>
            </a:lvl2pPr>
            <a:lvl3pPr>
              <a:spcAft>
                <a:spcPts val="600"/>
              </a:spcAft>
              <a:defRPr sz="1800"/>
            </a:lvl3pPr>
            <a:lvl4pPr>
              <a:spcAft>
                <a:spcPts val="600"/>
              </a:spcAft>
              <a:defRPr sz="1600"/>
            </a:lvl4pPr>
            <a:lvl5pPr>
              <a:spcAft>
                <a:spcPts val="600"/>
              </a:spcAft>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8" name="Slide Number Placeholder 7"/>
          <p:cNvSpPr>
            <a:spLocks noGrp="1"/>
          </p:cNvSpPr>
          <p:nvPr>
            <p:ph type="sldNum" sz="quarter" idx="11"/>
          </p:nvPr>
        </p:nvSpPr>
        <p:spPr/>
        <p:txBody>
          <a:bodyPr/>
          <a:lstStyle/>
          <a:p>
            <a:fld id="{93A100CB-032F-4362-A272-37C9F431E901}"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spcAft>
                <a:spcPts val="600"/>
              </a:spcAft>
              <a:defRPr sz="2800"/>
            </a:lvl1pPr>
            <a:lvl2pPr>
              <a:spcAft>
                <a:spcPts val="600"/>
              </a:spcAft>
              <a:defRPr sz="2400"/>
            </a:lvl2pPr>
            <a:lvl3pPr>
              <a:spcAft>
                <a:spcPts val="600"/>
              </a:spcAft>
              <a:defRPr sz="2200"/>
            </a:lvl3pPr>
            <a:lvl4pPr>
              <a:spcAft>
                <a:spcPts val="600"/>
              </a:spcAft>
              <a:defRPr sz="2000"/>
            </a:lvl4pPr>
            <a:lvl5pPr>
              <a:spcAft>
                <a:spcPts val="600"/>
              </a:spcAft>
              <a:defRPr sz="20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1EC1C41C-9241-42E6-B0AB-2B481F922A26}" type="datetimeFigureOut">
              <a:rPr lang="en-US" smtClean="0"/>
              <a:pPr/>
              <a:t>11/6/2009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93A100CB-032F-4362-A272-37C9F431E90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EC1C41C-9241-42E6-B0AB-2B481F922A26}" type="datetimeFigureOut">
              <a:rPr lang="en-US" smtClean="0"/>
              <a:pPr/>
              <a:t>11/6/2009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A100CB-032F-4362-A272-37C9F431E90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EC1C41C-9241-42E6-B0AB-2B481F922A26}" type="datetimeFigureOut">
              <a:rPr lang="en-US" smtClean="0"/>
              <a:pPr/>
              <a:t>11/6/2009</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3A100CB-032F-4362-A272-37C9F431E901}"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spcAft>
          <a:spcPts val="600"/>
        </a:spcAft>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spcAft>
          <a:spcPts val="600"/>
        </a:spcAft>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spcAft>
          <a:spcPts val="600"/>
        </a:spcAft>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spcAft>
          <a:spcPts val="600"/>
        </a:spcAft>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spcAft>
          <a:spcPts val="600"/>
        </a:spcAft>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 of Procedures and Modules</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 Example</a:t>
            </a:r>
            <a:endParaRPr lang="en-US" dirty="0"/>
          </a:p>
        </p:txBody>
      </p:sp>
      <p:sp>
        <p:nvSpPr>
          <p:cNvPr id="3" name="Content Placeholder 2"/>
          <p:cNvSpPr>
            <a:spLocks noGrp="1"/>
          </p:cNvSpPr>
          <p:nvPr>
            <p:ph idx="1"/>
          </p:nvPr>
        </p:nvSpPr>
        <p:spPr>
          <a:xfrm>
            <a:off x="457200" y="1371600"/>
            <a:ext cx="8229600" cy="5257800"/>
          </a:xfrm>
        </p:spPr>
        <p:txBody>
          <a:bodyPr>
            <a:normAutofit fontScale="62500" lnSpcReduction="20000"/>
          </a:bodyPr>
          <a:lstStyle/>
          <a:p>
            <a:r>
              <a:rPr lang="en-US" dirty="0" smtClean="0"/>
              <a:t>Lets illustrate this with an example:</a:t>
            </a:r>
          </a:p>
          <a:p>
            <a:pPr lvl="1"/>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general, legal to mix conventional calling arguments and keyword argument </a:t>
            </a:r>
          </a:p>
          <a:p>
            <a:r>
              <a:rPr lang="en-US" dirty="0" smtClean="0"/>
              <a:t>Once a keyword argument appears in the list, all of the remaining arguments must also be keyword arguments</a:t>
            </a:r>
          </a:p>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09653" y="1676400"/>
            <a:ext cx="4724693" cy="3581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Keywords</a:t>
            </a:r>
            <a:endParaRPr lang="en-US" dirty="0"/>
          </a:p>
        </p:txBody>
      </p:sp>
      <p:sp>
        <p:nvSpPr>
          <p:cNvPr id="3" name="Content Placeholder 2"/>
          <p:cNvSpPr>
            <a:spLocks noGrp="1"/>
          </p:cNvSpPr>
          <p:nvPr>
            <p:ph idx="1"/>
          </p:nvPr>
        </p:nvSpPr>
        <p:spPr>
          <a:xfrm>
            <a:off x="381000" y="2095500"/>
            <a:ext cx="7467600" cy="2667000"/>
          </a:xfrm>
        </p:spPr>
        <p:txBody>
          <a:bodyPr/>
          <a:lstStyle/>
          <a:p>
            <a:r>
              <a:rPr lang="en-US" dirty="0" smtClean="0"/>
              <a:t>With Keywords - </a:t>
            </a:r>
          </a:p>
          <a:p>
            <a:pPr lvl="1"/>
            <a:r>
              <a:rPr lang="en-US" dirty="0" smtClean="0"/>
              <a:t>Change the order in which the actual arguments  are presented to the procedure.</a:t>
            </a:r>
          </a:p>
          <a:p>
            <a:pPr lvl="1"/>
            <a:r>
              <a:rPr lang="en-US" dirty="0" smtClean="0"/>
              <a:t>Useful when used with optional arguments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Arguments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optional argument - a dummy procedure argument that does not always have to be present when a procedure is invoked.  </a:t>
            </a:r>
          </a:p>
          <a:p>
            <a:pPr lvl="1"/>
            <a:r>
              <a:rPr lang="en-US" dirty="0" smtClean="0"/>
              <a:t>Possible only with explicit interfaces. </a:t>
            </a:r>
          </a:p>
          <a:p>
            <a:pPr lvl="1"/>
            <a:r>
              <a:rPr lang="en-US" dirty="0" smtClean="0"/>
              <a:t>Specified by including the OPTIONAL attribute in the declaration of the dummy argument</a:t>
            </a:r>
          </a:p>
          <a:p>
            <a:endParaRPr lang="en-US" dirty="0" smtClean="0"/>
          </a:p>
          <a:p>
            <a:endParaRPr lang="en-US" dirty="0" smtClean="0"/>
          </a:p>
          <a:p>
            <a:r>
              <a:rPr lang="en-US" dirty="0" smtClean="0"/>
              <a:t>The procedure must have some way of determine if the optional argument is present.</a:t>
            </a:r>
          </a:p>
          <a:p>
            <a:r>
              <a:rPr lang="en-US" dirty="0" smtClean="0"/>
              <a:t> Accomplished with the intrinsic function PRESENT</a:t>
            </a:r>
          </a:p>
          <a:p>
            <a:pPr lvl="1"/>
            <a:r>
              <a:rPr lang="en-US" dirty="0" smtClean="0"/>
              <a:t>Returns a TRUE value if the option argument is present </a:t>
            </a:r>
          </a:p>
          <a:p>
            <a:pPr lvl="1"/>
            <a:r>
              <a:rPr lang="en-US" dirty="0" smtClean="0"/>
              <a:t>Returns a FALSE value if the optional argument is not present.</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828800" y="3657600"/>
            <a:ext cx="5100638" cy="3238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Keywords and Optional Arguments</a:t>
            </a:r>
            <a:endParaRPr lang="en-US" dirty="0"/>
          </a:p>
        </p:txBody>
      </p:sp>
      <p:sp>
        <p:nvSpPr>
          <p:cNvPr id="3" name="Content Placeholder 2"/>
          <p:cNvSpPr>
            <a:spLocks noGrp="1"/>
          </p:cNvSpPr>
          <p:nvPr>
            <p:ph idx="1"/>
          </p:nvPr>
        </p:nvSpPr>
        <p:spPr>
          <a:xfrm>
            <a:off x="457200" y="1600201"/>
            <a:ext cx="7467600" cy="3733800"/>
          </a:xfrm>
        </p:spPr>
        <p:txBody>
          <a:bodyPr>
            <a:normAutofit fontScale="77500" lnSpcReduction="20000"/>
          </a:bodyPr>
          <a:lstStyle/>
          <a:p>
            <a:r>
              <a:rPr lang="en-US" dirty="0" smtClean="0"/>
              <a:t>Keywords are needed if:</a:t>
            </a:r>
          </a:p>
          <a:p>
            <a:pPr lvl="1"/>
            <a:r>
              <a:rPr lang="en-US" dirty="0" smtClean="0"/>
              <a:t>Optional arguments are out of order</a:t>
            </a:r>
          </a:p>
          <a:p>
            <a:pPr lvl="1"/>
            <a:r>
              <a:rPr lang="en-US" dirty="0" smtClean="0"/>
              <a:t>Some of the earlier optional arguments are missing while later ones are supplied. </a:t>
            </a:r>
          </a:p>
          <a:p>
            <a:r>
              <a:rPr lang="en-US" dirty="0" smtClean="0"/>
              <a:t>We’ve already seen an intrinsic function that uses keywords and optional arguments.  </a:t>
            </a:r>
          </a:p>
          <a:p>
            <a:pPr lvl="1"/>
            <a:r>
              <a:rPr lang="en-US" dirty="0" smtClean="0"/>
              <a:t>The function SELECT_REAL_KIND </a:t>
            </a:r>
          </a:p>
          <a:p>
            <a:pPr lvl="2"/>
            <a:r>
              <a:rPr lang="en-US" dirty="0" smtClean="0"/>
              <a:t>Accepts two arguments </a:t>
            </a:r>
          </a:p>
          <a:p>
            <a:pPr lvl="3"/>
            <a:r>
              <a:rPr lang="en-US" dirty="0" smtClean="0"/>
              <a:t>p (desired precision) </a:t>
            </a:r>
          </a:p>
          <a:p>
            <a:pPr lvl="3"/>
            <a:r>
              <a:rPr lang="en-US" dirty="0" smtClean="0"/>
              <a:t>r (the desired range)</a:t>
            </a:r>
          </a:p>
          <a:p>
            <a:pPr>
              <a:buNone/>
            </a:pP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176696" y="5257800"/>
            <a:ext cx="4790607" cy="990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INTERFACES AND INTERFACE BLOCKS</a:t>
            </a:r>
            <a:endParaRPr lang="en-US" dirty="0"/>
          </a:p>
        </p:txBody>
      </p:sp>
      <p:sp>
        <p:nvSpPr>
          <p:cNvPr id="3" name="Content Placeholder 2"/>
          <p:cNvSpPr>
            <a:spLocks noGrp="1"/>
          </p:cNvSpPr>
          <p:nvPr>
            <p:ph idx="1"/>
          </p:nvPr>
        </p:nvSpPr>
        <p:spPr/>
        <p:txBody>
          <a:bodyPr>
            <a:normAutofit lnSpcReduction="10000"/>
          </a:bodyPr>
          <a:lstStyle/>
          <a:p>
            <a:r>
              <a:rPr lang="en-US" dirty="0" smtClean="0"/>
              <a:t>Having an explicit interface is the only way to utilize advanced Fortran features.</a:t>
            </a:r>
          </a:p>
          <a:p>
            <a:r>
              <a:rPr lang="en-US" dirty="0" smtClean="0"/>
              <a:t>The easiest way to implement with a module and then USE it in the program</a:t>
            </a:r>
          </a:p>
          <a:p>
            <a:r>
              <a:rPr lang="en-US" dirty="0" smtClean="0"/>
              <a:t>Unfortunately, there are times when doing that is not very convenient or impossible. </a:t>
            </a:r>
          </a:p>
          <a:p>
            <a:pPr lvl="1"/>
            <a:r>
              <a:rPr lang="en-US" dirty="0" smtClean="0"/>
              <a:t>Example: Massive library of subroutines written with different versions of FORTRAN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Interface Blocks</a:t>
            </a:r>
            <a:endParaRPr lang="en-US" dirty="0"/>
          </a:p>
        </p:txBody>
      </p:sp>
      <p:sp>
        <p:nvSpPr>
          <p:cNvPr id="3" name="Content Placeholder 2"/>
          <p:cNvSpPr>
            <a:spLocks noGrp="1"/>
          </p:cNvSpPr>
          <p:nvPr>
            <p:ph idx="1"/>
          </p:nvPr>
        </p:nvSpPr>
        <p:spPr>
          <a:xfrm>
            <a:off x="457200" y="1600200"/>
            <a:ext cx="7467600" cy="3352800"/>
          </a:xfrm>
        </p:spPr>
        <p:txBody>
          <a:bodyPr>
            <a:normAutofit fontScale="70000" lnSpcReduction="20000"/>
          </a:bodyPr>
          <a:lstStyle/>
          <a:p>
            <a:r>
              <a:rPr lang="en-US" dirty="0" smtClean="0"/>
              <a:t>Fortran allows us to define an interface block in the invoking program unit.  </a:t>
            </a:r>
          </a:p>
          <a:p>
            <a:r>
              <a:rPr lang="en-US" dirty="0" smtClean="0"/>
              <a:t>The interface block specifies </a:t>
            </a:r>
          </a:p>
          <a:p>
            <a:pPr lvl="1"/>
            <a:r>
              <a:rPr lang="en-US" dirty="0" smtClean="0"/>
              <a:t>All the interface characteristics of an external procedure </a:t>
            </a:r>
          </a:p>
          <a:p>
            <a:pPr lvl="1"/>
            <a:r>
              <a:rPr lang="en-US" dirty="0" smtClean="0"/>
              <a:t> The compiler uses that information to perform the consistency checks and apply advanced features</a:t>
            </a:r>
          </a:p>
          <a:p>
            <a:r>
              <a:rPr lang="en-US" dirty="0" smtClean="0"/>
              <a:t>An interface block is created by duplicating the calling argument information of a procedure within the interface.  </a:t>
            </a:r>
          </a:p>
          <a:p>
            <a:r>
              <a:rPr lang="en-US" dirty="0" smtClean="0"/>
              <a:t>It has the general form:</a:t>
            </a:r>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401568" y="4800600"/>
            <a:ext cx="2340864" cy="1219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Creating Interface Blocks</a:t>
            </a:r>
            <a:endParaRPr lang="en-US" dirty="0"/>
          </a:p>
        </p:txBody>
      </p:sp>
      <p:sp>
        <p:nvSpPr>
          <p:cNvPr id="3" name="Content Placeholder 2"/>
          <p:cNvSpPr>
            <a:spLocks noGrp="1"/>
          </p:cNvSpPr>
          <p:nvPr>
            <p:ph idx="1"/>
          </p:nvPr>
        </p:nvSpPr>
        <p:spPr/>
        <p:txBody>
          <a:bodyPr>
            <a:normAutofit lnSpcReduction="10000"/>
          </a:bodyPr>
          <a:lstStyle/>
          <a:p>
            <a:r>
              <a:rPr lang="en-US" dirty="0" smtClean="0"/>
              <a:t>Each </a:t>
            </a:r>
            <a:r>
              <a:rPr lang="en-US" i="1" dirty="0" smtClean="0">
                <a:solidFill>
                  <a:schemeClr val="accent2">
                    <a:lumMod val="60000"/>
                    <a:lumOff val="40000"/>
                  </a:schemeClr>
                </a:solidFill>
              </a:rPr>
              <a:t>interface_body</a:t>
            </a:r>
            <a:r>
              <a:rPr lang="en-US" dirty="0" smtClean="0"/>
              <a:t> consists</a:t>
            </a:r>
          </a:p>
          <a:p>
            <a:pPr lvl="1"/>
            <a:r>
              <a:rPr lang="en-US" dirty="0" smtClean="0"/>
              <a:t>The initial SUBROUTINE or FUNCTION statement</a:t>
            </a:r>
          </a:p>
          <a:p>
            <a:pPr lvl="1"/>
            <a:r>
              <a:rPr lang="en-US" dirty="0" smtClean="0"/>
              <a:t>The type specification statements associated with its arguments </a:t>
            </a:r>
          </a:p>
          <a:p>
            <a:pPr lvl="1"/>
            <a:r>
              <a:rPr lang="en-US" dirty="0" smtClean="0">
                <a:solidFill>
                  <a:schemeClr val="accent2">
                    <a:lumMod val="60000"/>
                    <a:lumOff val="40000"/>
                  </a:schemeClr>
                </a:solidFill>
              </a:rPr>
              <a:t>END SUBROUTINE </a:t>
            </a:r>
            <a:r>
              <a:rPr lang="en-US" dirty="0" smtClean="0"/>
              <a:t>or </a:t>
            </a:r>
            <a:r>
              <a:rPr lang="en-US" dirty="0" smtClean="0">
                <a:solidFill>
                  <a:schemeClr val="accent2">
                    <a:lumMod val="60000"/>
                    <a:lumOff val="40000"/>
                  </a:schemeClr>
                </a:solidFill>
              </a:rPr>
              <a:t>END FUNCTION </a:t>
            </a:r>
            <a:r>
              <a:rPr lang="en-US" dirty="0" smtClean="0"/>
              <a:t>statement</a:t>
            </a:r>
          </a:p>
          <a:p>
            <a:r>
              <a:rPr lang="en-US" dirty="0" smtClean="0"/>
              <a:t>The interface block is placed in the header section of the invoking program unit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Block Example:</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740364" y="1676400"/>
            <a:ext cx="5663272" cy="429285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on the Use of Interface Blocks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should we create an interface block and why?</a:t>
            </a:r>
          </a:p>
          <a:p>
            <a:pPr lvl="1"/>
            <a:r>
              <a:rPr lang="en-US" dirty="0" smtClean="0"/>
              <a:t>Whenever possible, avoid interface blocks by simple placing all of your procedures in modules</a:t>
            </a:r>
          </a:p>
          <a:p>
            <a:pPr lvl="1"/>
            <a:r>
              <a:rPr lang="en-US" dirty="0" smtClean="0"/>
              <a:t>An interface block must not specify the interface of a procedure already in a module available by USE association. </a:t>
            </a:r>
          </a:p>
          <a:p>
            <a:pPr lvl="1"/>
            <a:r>
              <a:rPr lang="en-US" dirty="0" smtClean="0"/>
              <a:t>A common use is to provide explicit interfaces to separately compiled procedures written in earlier versions of Fortran or in other languages such as C</a:t>
            </a:r>
          </a:p>
          <a:p>
            <a:pPr lvl="1"/>
            <a:r>
              <a:rPr lang="en-US" dirty="0" smtClean="0"/>
              <a:t>An easy way to make the interfaces for a large library of old procedures available to all calling program units is to place them in a module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Notes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The dummy arguments in an interface block must match the type, intent, array size, etc. of the dummy arguments in the corresponding procedures.</a:t>
            </a:r>
          </a:p>
          <a:p>
            <a:pPr lvl="1"/>
            <a:r>
              <a:rPr lang="en-US" dirty="0" smtClean="0"/>
              <a:t>Each interface is a separate scoping unit.</a:t>
            </a:r>
          </a:p>
          <a:p>
            <a:pPr lvl="2"/>
            <a:r>
              <a:rPr lang="en-US" dirty="0" smtClean="0"/>
              <a:t>Dummy variables used must be declared within the block</a:t>
            </a:r>
          </a:p>
          <a:p>
            <a:pPr lvl="2"/>
            <a:r>
              <a:rPr lang="en-US" dirty="0" smtClean="0"/>
              <a:t>FORTRAN 2003 includes an IMPORT statement that can modify this behavior .  </a:t>
            </a:r>
          </a:p>
          <a:p>
            <a:pPr lvl="3"/>
            <a:r>
              <a:rPr lang="en-US" dirty="0" smtClean="0"/>
              <a:t>Variables specified in the IMPORT statement will be imported from the host scoping unit.  </a:t>
            </a:r>
          </a:p>
          <a:p>
            <a:pPr lvl="3"/>
            <a:r>
              <a:rPr lang="en-US" dirty="0" smtClean="0"/>
              <a:t>If IMPORT appears without a list of variables then all the variables from the host are imported</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578772" y="6096000"/>
            <a:ext cx="1986455" cy="53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57200" y="1600200"/>
            <a:ext cx="7924800" cy="4525963"/>
          </a:xfrm>
        </p:spPr>
        <p:txBody>
          <a:bodyPr>
            <a:normAutofit fontScale="85000" lnSpcReduction="10000"/>
          </a:bodyPr>
          <a:lstStyle/>
          <a:p>
            <a:r>
              <a:rPr lang="en-US" dirty="0" smtClean="0"/>
              <a:t>The scope of an object is the portion of the Fortran program over which it is defined.</a:t>
            </a:r>
          </a:p>
          <a:p>
            <a:r>
              <a:rPr lang="en-US" dirty="0" smtClean="0"/>
              <a:t>There are three levels of scope</a:t>
            </a:r>
          </a:p>
          <a:p>
            <a:pPr lvl="1"/>
            <a:r>
              <a:rPr lang="en-US" u="sng" dirty="0" smtClean="0"/>
              <a:t>Global</a:t>
            </a:r>
            <a:r>
              <a:rPr lang="en-US" dirty="0" smtClean="0"/>
              <a:t> – Objects defined throughout the entire program.</a:t>
            </a:r>
          </a:p>
          <a:p>
            <a:pPr lvl="1"/>
            <a:r>
              <a:rPr lang="en-US" u="sng" dirty="0" smtClean="0"/>
              <a:t>Local</a:t>
            </a:r>
            <a:r>
              <a:rPr lang="en-US" dirty="0" smtClean="0"/>
              <a:t> – Objects defined within a single scoping unit (procedures, program, module)</a:t>
            </a:r>
          </a:p>
          <a:p>
            <a:pPr lvl="1"/>
            <a:r>
              <a:rPr lang="en-US" u="sng" dirty="0" smtClean="0"/>
              <a:t>Statement</a:t>
            </a:r>
            <a:r>
              <a:rPr lang="en-US" dirty="0" smtClean="0"/>
              <a:t> – Objects restricted to a single statement.  </a:t>
            </a:r>
          </a:p>
          <a:p>
            <a:pPr lvl="2"/>
            <a:r>
              <a:rPr lang="en-US" dirty="0" smtClean="0"/>
              <a:t>Example: The implied DO variable in an array constructor </a:t>
            </a:r>
          </a:p>
          <a:p>
            <a:pPr lvl="2"/>
            <a:r>
              <a:rPr lang="en-US" dirty="0" smtClean="0"/>
              <a:t>Example: The index variables in a FORALL statement.  </a:t>
            </a:r>
          </a:p>
          <a:p>
            <a:pPr lvl="1">
              <a:buNone/>
            </a:pP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PROCEDURES</a:t>
            </a:r>
            <a:endParaRPr lang="en-US" dirty="0"/>
          </a:p>
        </p:txBody>
      </p:sp>
      <p:sp>
        <p:nvSpPr>
          <p:cNvPr id="3" name="Content Placeholder 2"/>
          <p:cNvSpPr>
            <a:spLocks noGrp="1"/>
          </p:cNvSpPr>
          <p:nvPr>
            <p:ph idx="1"/>
          </p:nvPr>
        </p:nvSpPr>
        <p:spPr>
          <a:xfrm>
            <a:off x="457200" y="1371600"/>
            <a:ext cx="7467600" cy="4525963"/>
          </a:xfrm>
        </p:spPr>
        <p:txBody>
          <a:bodyPr>
            <a:normAutofit fontScale="62500" lnSpcReduction="20000"/>
          </a:bodyPr>
          <a:lstStyle/>
          <a:p>
            <a:r>
              <a:rPr lang="en-US" dirty="0" smtClean="0"/>
              <a:t>Generic function – A function that can operate properly with many different </a:t>
            </a:r>
            <a:r>
              <a:rPr lang="en-US" i="1" dirty="0" smtClean="0">
                <a:solidFill>
                  <a:schemeClr val="accent2">
                    <a:lumMod val="60000"/>
                    <a:lumOff val="40000"/>
                  </a:schemeClr>
                </a:solidFill>
              </a:rPr>
              <a:t>types</a:t>
            </a:r>
            <a:r>
              <a:rPr lang="en-US" dirty="0" smtClean="0"/>
              <a:t> of input data</a:t>
            </a:r>
          </a:p>
          <a:p>
            <a:r>
              <a:rPr lang="en-US" dirty="0" smtClean="0"/>
              <a:t>Specific function – A function that requires one specific type of input data</a:t>
            </a:r>
          </a:p>
          <a:p>
            <a:r>
              <a:rPr lang="en-US" dirty="0" smtClean="0"/>
              <a:t>ABS( ) is a generic function.  </a:t>
            </a:r>
          </a:p>
          <a:p>
            <a:pPr lvl="1"/>
            <a:r>
              <a:rPr lang="en-US" dirty="0" smtClean="0"/>
              <a:t>It works with:</a:t>
            </a:r>
          </a:p>
          <a:p>
            <a:pPr lvl="2"/>
            <a:r>
              <a:rPr lang="en-US" dirty="0" smtClean="0"/>
              <a:t>Integer</a:t>
            </a:r>
          </a:p>
          <a:p>
            <a:pPr lvl="2"/>
            <a:r>
              <a:rPr lang="en-US" dirty="0" smtClean="0"/>
              <a:t>Single precision real</a:t>
            </a:r>
          </a:p>
          <a:p>
            <a:pPr lvl="2"/>
            <a:r>
              <a:rPr lang="en-US" dirty="0" smtClean="0"/>
              <a:t>Double precision real</a:t>
            </a:r>
          </a:p>
          <a:p>
            <a:pPr lvl="2"/>
            <a:r>
              <a:rPr lang="en-US" dirty="0" smtClean="0"/>
              <a:t>Complex data. </a:t>
            </a:r>
          </a:p>
          <a:p>
            <a:pPr lvl="1"/>
            <a:r>
              <a:rPr lang="en-US" dirty="0" smtClean="0"/>
              <a:t>Specific functions such as IABS(), ABS(), DABS(), CABS() work for specific types of data. </a:t>
            </a:r>
          </a:p>
          <a:p>
            <a:pPr lvl="1"/>
            <a:r>
              <a:rPr lang="en-US" dirty="0" smtClean="0"/>
              <a:t>The generic ABS function does not actually exist.  When invoked the compiler examines the arguments and invokes the appropriate specific function.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User-Defined Generic Procedures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user-defined generic function can be created with a special version of the interface block called a </a:t>
            </a:r>
            <a:r>
              <a:rPr lang="en-US" i="1" dirty="0" smtClean="0"/>
              <a:t>generic interface block</a:t>
            </a:r>
            <a:r>
              <a:rPr lang="en-US" dirty="0" smtClean="0"/>
              <a:t>.  </a:t>
            </a:r>
          </a:p>
          <a:p>
            <a:r>
              <a:rPr lang="en-US" dirty="0" smtClean="0"/>
              <a:t>To create a generic function we add the generic name to the INTERFACE statement .</a:t>
            </a:r>
          </a:p>
          <a:p>
            <a:pPr lvl="1"/>
            <a:r>
              <a:rPr lang="en-US" dirty="0" smtClean="0"/>
              <a:t>Then every procedure interface defined within the block is assumed to be a specific version of that generic procedure.</a:t>
            </a:r>
          </a:p>
          <a:p>
            <a:r>
              <a:rPr lang="en-US" dirty="0" smtClean="0"/>
              <a:t>Compiler determines which specific procedure to use based on the calling sequence of the procedure.  They must be unambiguous.</a:t>
            </a:r>
          </a:p>
          <a:p>
            <a:r>
              <a:rPr lang="en-US" dirty="0" smtClean="0"/>
              <a:t>The following rules apply:</a:t>
            </a:r>
          </a:p>
          <a:p>
            <a:pPr lvl="1"/>
            <a:r>
              <a:rPr lang="en-US" dirty="0" smtClean="0"/>
              <a:t>All of the procedures must be either a subroutine or all must be a function.  They can not be mixed.</a:t>
            </a:r>
          </a:p>
          <a:p>
            <a:pPr lvl="1"/>
            <a:r>
              <a:rPr lang="en-US" dirty="0" smtClean="0"/>
              <a:t>Every procedure in a block must be distinguishable from all the other procedures in the block by type, number, and position of its non-optional arguments.</a:t>
            </a:r>
          </a:p>
          <a:p>
            <a:r>
              <a:rPr lang="en-US" dirty="0" smtClean="0"/>
              <a:t>Generic interface blocks placed </a:t>
            </a:r>
          </a:p>
          <a:p>
            <a:pPr lvl="1"/>
            <a:r>
              <a:rPr lang="en-US" dirty="0" smtClean="0"/>
              <a:t>In the header</a:t>
            </a:r>
          </a:p>
          <a:p>
            <a:pPr lvl="1"/>
            <a:r>
              <a:rPr lang="en-US" dirty="0" smtClean="0"/>
              <a:t>In a module </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Interfaces for Procedures in Modules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Previously, we learned that it is illegal to explicitly declare an interface for a procedure that already has an explicit interface by being in a module.</a:t>
            </a:r>
          </a:p>
          <a:p>
            <a:r>
              <a:rPr lang="en-US" dirty="0" smtClean="0"/>
              <a:t>Fortran includes a special MODULE PROCEDURE statement for used in a generic interface block</a:t>
            </a:r>
          </a:p>
          <a:p>
            <a:endParaRPr lang="en-US" dirty="0" smtClean="0"/>
          </a:p>
          <a:p>
            <a:endParaRPr lang="en-US" dirty="0" smtClean="0"/>
          </a:p>
          <a:p>
            <a:pPr>
              <a:buNone/>
            </a:pPr>
            <a:endParaRPr lang="en-US" dirty="0" smtClean="0"/>
          </a:p>
          <a:p>
            <a:pPr>
              <a:buNone/>
            </a:pPr>
            <a:endParaRPr lang="en-US" dirty="0" smtClean="0"/>
          </a:p>
          <a:p>
            <a:r>
              <a:rPr lang="en-US" dirty="0" smtClean="0"/>
              <a:t>The interface block should be placed in the module where the procedures are defined.</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2895600" y="3429000"/>
            <a:ext cx="2881901" cy="1371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Bound Procedures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FORTRAN 2003 procedures bound to derived data types can also be generic.</a:t>
            </a:r>
          </a:p>
          <a:p>
            <a:r>
              <a:rPr lang="en-US" dirty="0" smtClean="0"/>
              <a:t>They are declared with the GENERIC statement</a:t>
            </a:r>
          </a:p>
          <a:p>
            <a:endParaRPr lang="en-US" dirty="0" smtClean="0"/>
          </a:p>
          <a:p>
            <a:endParaRPr lang="en-US" dirty="0" smtClean="0"/>
          </a:p>
          <a:p>
            <a:endParaRPr lang="en-US" dirty="0" smtClean="0"/>
          </a:p>
          <a:p>
            <a:r>
              <a:rPr lang="en-US" dirty="0" smtClean="0"/>
              <a:t>This binding declares that the two procedures will both be known by the generic procedure add, and both will be accessed using the component operator </a:t>
            </a:r>
            <a:r>
              <a:rPr lang="en-US" dirty="0" smtClean="0">
                <a:solidFill>
                  <a:schemeClr val="accent2">
                    <a:lumMod val="60000"/>
                    <a:lumOff val="40000"/>
                  </a:schemeClr>
                </a:solidFill>
              </a:rPr>
              <a:t>p%add( )</a:t>
            </a:r>
          </a:p>
        </p:txBody>
      </p:sp>
      <p:pic>
        <p:nvPicPr>
          <p:cNvPr id="12290" name="Picture 2"/>
          <p:cNvPicPr>
            <a:picLocks noChangeAspect="1" noChangeArrowheads="1"/>
          </p:cNvPicPr>
          <p:nvPr/>
        </p:nvPicPr>
        <p:blipFill>
          <a:blip r:embed="rId3" cstate="print"/>
          <a:srcRect/>
          <a:stretch>
            <a:fillRect/>
          </a:stretch>
        </p:blipFill>
        <p:spPr bwMode="auto">
          <a:xfrm>
            <a:off x="1922489" y="3276600"/>
            <a:ext cx="5299022" cy="12049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Extending FORTRAN with User-Defined Operators and Assignments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Fortran 95/2003 is an extensible language – i.e. a programmer can add new features to accommodate special types of problems.</a:t>
            </a:r>
          </a:p>
          <a:p>
            <a:r>
              <a:rPr lang="en-US" dirty="0" smtClean="0"/>
              <a:t>Fortran permits the programmer to define new unary and binary operators for both intrinsic and derived data types and to define new extensions to standard operators for derived data types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new Operator or Extending existing operators</a:t>
            </a:r>
            <a:endParaRPr lang="en-US" dirty="0"/>
          </a:p>
        </p:txBody>
      </p:sp>
      <p:sp>
        <p:nvSpPr>
          <p:cNvPr id="3" name="Content Placeholder 2"/>
          <p:cNvSpPr>
            <a:spLocks noGrp="1"/>
          </p:cNvSpPr>
          <p:nvPr>
            <p:ph idx="1"/>
          </p:nvPr>
        </p:nvSpPr>
        <p:spPr>
          <a:xfrm>
            <a:off x="457200" y="1600200"/>
            <a:ext cx="8077200" cy="5105400"/>
          </a:xfrm>
        </p:spPr>
        <p:txBody>
          <a:bodyPr>
            <a:normAutofit fontScale="70000" lnSpcReduction="20000"/>
          </a:bodyPr>
          <a:lstStyle/>
          <a:p>
            <a:r>
              <a:rPr lang="en-US" dirty="0" smtClean="0"/>
              <a:t>First, write a function that performs the desired task and place it in a module.  This provides and explicit interface.</a:t>
            </a:r>
          </a:p>
          <a:p>
            <a:r>
              <a:rPr lang="en-US" dirty="0" smtClean="0"/>
              <a:t>Second, associate the function with a user-defined or intrinsic operator using an </a:t>
            </a:r>
            <a:r>
              <a:rPr lang="en-US" i="1" u="sng" dirty="0" smtClean="0"/>
              <a:t>interface operator block</a:t>
            </a:r>
            <a:r>
              <a:rPr lang="en-US" dirty="0" smtClean="0"/>
              <a:t>.</a:t>
            </a:r>
          </a:p>
          <a:p>
            <a:endParaRPr lang="en-US" dirty="0" smtClean="0"/>
          </a:p>
          <a:p>
            <a:endParaRPr lang="en-US" dirty="0" smtClean="0"/>
          </a:p>
          <a:p>
            <a:pPr>
              <a:buNone/>
            </a:pPr>
            <a:endParaRPr lang="en-US" dirty="0" smtClean="0"/>
          </a:p>
          <a:p>
            <a:pPr>
              <a:buNone/>
            </a:pPr>
            <a:r>
              <a:rPr lang="en-US" sz="2200" dirty="0" smtClean="0"/>
              <a:t>Where the </a:t>
            </a:r>
            <a:r>
              <a:rPr lang="en-US" sz="2200" i="1" dirty="0" smtClean="0">
                <a:solidFill>
                  <a:schemeClr val="accent2">
                    <a:lumMod val="60000"/>
                    <a:lumOff val="40000"/>
                  </a:schemeClr>
                </a:solidFill>
              </a:rPr>
              <a:t>operator_symbol</a:t>
            </a:r>
            <a:r>
              <a:rPr lang="en-US" sz="2200" dirty="0" smtClean="0"/>
              <a:t> is any standard intrinsic operator (+,-,*,/,&gt;,&lt;, etc.) or a user-defined operator.  </a:t>
            </a:r>
          </a:p>
          <a:p>
            <a:r>
              <a:rPr lang="en-US" dirty="0" smtClean="0"/>
              <a:t>A user-defined operator is a sequence of up to 31 letters surrounded by periods.</a:t>
            </a:r>
          </a:p>
          <a:p>
            <a:r>
              <a:rPr lang="en-US" dirty="0" smtClean="0"/>
              <a:t>Multiple functions can be associated with the same operator symbol </a:t>
            </a:r>
          </a:p>
          <a:p>
            <a:pPr lvl="1"/>
            <a:r>
              <a:rPr lang="en-US" dirty="0" smtClean="0"/>
              <a:t>Functions must be distinguishable having different types of dummy arguments.</a:t>
            </a:r>
          </a:p>
          <a:p>
            <a:endParaRPr lang="en-US" dirty="0" smtClean="0"/>
          </a:p>
        </p:txBody>
      </p:sp>
      <p:pic>
        <p:nvPicPr>
          <p:cNvPr id="13315" name="Picture 3"/>
          <p:cNvPicPr>
            <a:picLocks noChangeAspect="1" noChangeArrowheads="1"/>
          </p:cNvPicPr>
          <p:nvPr/>
        </p:nvPicPr>
        <p:blipFill>
          <a:blip r:embed="rId3" cstate="print"/>
          <a:srcRect/>
          <a:stretch>
            <a:fillRect/>
          </a:stretch>
        </p:blipFill>
        <p:spPr bwMode="auto">
          <a:xfrm>
            <a:off x="2638101" y="2996803"/>
            <a:ext cx="3867797" cy="86439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and Binary </a:t>
            </a:r>
            <a:endParaRPr lang="en-US" dirty="0"/>
          </a:p>
        </p:txBody>
      </p:sp>
      <p:sp>
        <p:nvSpPr>
          <p:cNvPr id="3" name="Content Placeholder 2"/>
          <p:cNvSpPr>
            <a:spLocks noGrp="1"/>
          </p:cNvSpPr>
          <p:nvPr>
            <p:ph idx="1"/>
          </p:nvPr>
        </p:nvSpPr>
        <p:spPr>
          <a:xfrm>
            <a:off x="457200" y="1600200"/>
            <a:ext cx="8305800" cy="4525963"/>
          </a:xfrm>
        </p:spPr>
        <p:txBody>
          <a:bodyPr>
            <a:normAutofit/>
          </a:bodyPr>
          <a:lstStyle/>
          <a:p>
            <a:r>
              <a:rPr lang="en-US" sz="2600" dirty="0" smtClean="0"/>
              <a:t>Binary operator - Function associated with the operator has two dummy arguments</a:t>
            </a:r>
          </a:p>
          <a:p>
            <a:pPr lvl="1"/>
            <a:r>
              <a:rPr lang="en-US" sz="2400" dirty="0" smtClean="0"/>
              <a:t>Left hand operand will become the first argument of the function. </a:t>
            </a:r>
          </a:p>
          <a:p>
            <a:pPr lvl="1"/>
            <a:r>
              <a:rPr lang="en-US" sz="2400" dirty="0" smtClean="0"/>
              <a:t>The right hand operand will become the second.</a:t>
            </a:r>
            <a:endParaRPr lang="en-US" sz="2200" dirty="0" smtClean="0"/>
          </a:p>
          <a:p>
            <a:r>
              <a:rPr lang="en-US" sz="2600" dirty="0" smtClean="0"/>
              <a:t>Unary operator - Function has only one argument</a:t>
            </a:r>
          </a:p>
          <a:p>
            <a:r>
              <a:rPr lang="en-US" sz="2600" dirty="0" smtClean="0"/>
              <a:t>The function must not modify its calling arguments.  To ensure this it is customary to declare all function arguments with INTENT(IN)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Considerations when Redefining Fortran Intrinsic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not possible to change the meaning of an intrinsic operator for predefined intrinsic data types.  </a:t>
            </a:r>
          </a:p>
          <a:p>
            <a:r>
              <a:rPr lang="en-US" dirty="0" smtClean="0"/>
              <a:t>It is possible to extend the meaning of an operator by defining the actions to be performed when applied to derived data type or a combination of derived data types and intrinsic data types.</a:t>
            </a:r>
          </a:p>
          <a:p>
            <a:r>
              <a:rPr lang="en-US" dirty="0" smtClean="0"/>
              <a:t>The number of arguments in a function must be consistent with the normal use of the operator</a:t>
            </a:r>
          </a:p>
          <a:p>
            <a:r>
              <a:rPr lang="en-US" dirty="0" smtClean="0"/>
              <a:t>If a relational operator is extended, then the same extension applies regardless of which way the operator is written.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Extending the Assignment Operator (=)</a:t>
            </a:r>
            <a:endParaRPr lang="en-US" dirty="0"/>
          </a:p>
        </p:txBody>
      </p:sp>
      <p:sp>
        <p:nvSpPr>
          <p:cNvPr id="3" name="Content Placeholder 2"/>
          <p:cNvSpPr>
            <a:spLocks noGrp="1"/>
          </p:cNvSpPr>
          <p:nvPr>
            <p:ph idx="1"/>
          </p:nvPr>
        </p:nvSpPr>
        <p:spPr>
          <a:xfrm>
            <a:off x="457200" y="1600200"/>
            <a:ext cx="8077200" cy="5105400"/>
          </a:xfrm>
        </p:spPr>
        <p:txBody>
          <a:bodyPr>
            <a:normAutofit fontScale="62500" lnSpcReduction="20000"/>
          </a:bodyPr>
          <a:lstStyle/>
          <a:p>
            <a:r>
              <a:rPr lang="en-US" dirty="0" smtClean="0"/>
              <a:t>It is possible to extend the meaning of the assignment operator (=) using an interface assignment block</a:t>
            </a:r>
          </a:p>
          <a:p>
            <a:endParaRPr lang="en-US" dirty="0" smtClean="0"/>
          </a:p>
          <a:p>
            <a:endParaRPr lang="en-US" dirty="0" smtClean="0"/>
          </a:p>
          <a:p>
            <a:endParaRPr lang="en-US" dirty="0" smtClean="0"/>
          </a:p>
          <a:p>
            <a:r>
              <a:rPr lang="en-US" dirty="0" smtClean="0"/>
              <a:t>The interface body must refer to a subroutine instead of a function.</a:t>
            </a:r>
          </a:p>
          <a:p>
            <a:r>
              <a:rPr lang="en-US" dirty="0" smtClean="0"/>
              <a:t>The subroutine must have two arguments</a:t>
            </a:r>
          </a:p>
          <a:p>
            <a:pPr lvl="1"/>
            <a:r>
              <a:rPr lang="en-US" dirty="0" smtClean="0"/>
              <a:t>The first argument is the output of the assignment statement and must have an INTENT(OUT).</a:t>
            </a:r>
          </a:p>
          <a:p>
            <a:pPr lvl="2"/>
            <a:r>
              <a:rPr lang="en-US" dirty="0" smtClean="0"/>
              <a:t>Corresponds to the left hand side of the assignment statement</a:t>
            </a:r>
          </a:p>
          <a:p>
            <a:pPr lvl="1"/>
            <a:r>
              <a:rPr lang="en-US" dirty="0" smtClean="0"/>
              <a:t>The second is the input to the assignment statement and must have an INTENT(IN)</a:t>
            </a:r>
          </a:p>
          <a:p>
            <a:pPr lvl="2"/>
            <a:r>
              <a:rPr lang="en-US" dirty="0" smtClean="0"/>
              <a:t>Corresponds to the right hand side of the assignment statement</a:t>
            </a:r>
          </a:p>
          <a:p>
            <a:r>
              <a:rPr lang="en-US" dirty="0" smtClean="0"/>
              <a:t>More than one subroutine may be associated with the assignment symbol but they must be distinguishable from one another</a:t>
            </a:r>
            <a:endParaRPr lang="en-US" dirty="0"/>
          </a:p>
        </p:txBody>
      </p:sp>
      <p:pic>
        <p:nvPicPr>
          <p:cNvPr id="15362" name="Picture 2"/>
          <p:cNvPicPr>
            <a:picLocks noChangeAspect="1" noChangeArrowheads="1"/>
          </p:cNvPicPr>
          <p:nvPr/>
        </p:nvPicPr>
        <p:blipFill>
          <a:blip r:embed="rId3" cstate="print"/>
          <a:srcRect/>
          <a:stretch>
            <a:fillRect/>
          </a:stretch>
        </p:blipFill>
        <p:spPr bwMode="auto">
          <a:xfrm>
            <a:off x="2590800" y="2209800"/>
            <a:ext cx="3415173" cy="9048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BOUND Assignments and Operators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FORTRAN 2003 assignments and operators can be bound to derived data types using the GENERIC statement.</a:t>
            </a:r>
          </a:p>
          <a:p>
            <a:endParaRPr lang="en-US" dirty="0" smtClean="0"/>
          </a:p>
          <a:p>
            <a:endParaRPr lang="en-US" dirty="0" smtClean="0"/>
          </a:p>
          <a:p>
            <a:endParaRPr lang="en-US" dirty="0" smtClean="0"/>
          </a:p>
          <a:p>
            <a:endParaRPr lang="en-US" dirty="0" smtClean="0"/>
          </a:p>
          <a:p>
            <a:r>
              <a:rPr lang="en-US" dirty="0" smtClean="0"/>
              <a:t>The bodies of the procedures implementing the operators must be declared in the same way as generic assignments and operators.</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988004" y="3124200"/>
            <a:ext cx="5167992" cy="15073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Units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scoping unit is the portion of a Fortran program over which a local object is defined.</a:t>
            </a:r>
          </a:p>
          <a:p>
            <a:pPr lvl="1"/>
            <a:r>
              <a:rPr lang="en-US" dirty="0" smtClean="0"/>
              <a:t>Local variables within a scoping unit must be unique.</a:t>
            </a:r>
          </a:p>
          <a:p>
            <a:r>
              <a:rPr lang="en-US" dirty="0" smtClean="0"/>
              <a:t>Scoping Units include:</a:t>
            </a:r>
          </a:p>
          <a:p>
            <a:pPr lvl="1"/>
            <a:r>
              <a:rPr lang="en-US" dirty="0" smtClean="0"/>
              <a:t>Main Program</a:t>
            </a:r>
          </a:p>
          <a:p>
            <a:pPr lvl="1"/>
            <a:r>
              <a:rPr lang="en-US" dirty="0" smtClean="0"/>
              <a:t>Internal or external procedure</a:t>
            </a:r>
          </a:p>
          <a:p>
            <a:pPr lvl="1"/>
            <a:r>
              <a:rPr lang="en-US" dirty="0" smtClean="0"/>
              <a:t>Module</a:t>
            </a:r>
          </a:p>
          <a:p>
            <a:pPr lvl="1"/>
            <a:r>
              <a:rPr lang="en-US" dirty="0" smtClean="0"/>
              <a:t>A derived type definition</a:t>
            </a:r>
          </a:p>
          <a:p>
            <a:pPr lvl="1"/>
            <a:r>
              <a:rPr lang="en-US" dirty="0" smtClean="0"/>
              <a:t>An interface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Restricting Access to the Contents of a Module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When a module is accessed by USE association, by default all entities defined in the module become available for use in the program unit containing the USE statement.</a:t>
            </a:r>
          </a:p>
          <a:p>
            <a:r>
              <a:rPr lang="en-US" dirty="0" smtClean="0"/>
              <a:t>It is a good idea to restrict access to any procedures or data in a module to only those needed by the program unit.  The process is known as data hiding.</a:t>
            </a:r>
            <a:r>
              <a:rPr lang="en-US" dirty="0"/>
              <a:t> </a:t>
            </a:r>
            <a:r>
              <a:rPr lang="en-US" dirty="0" smtClean="0"/>
              <a:t>The more access is restricted the less change there is of a programmer using or modifying an item by mistake.</a:t>
            </a:r>
          </a:p>
          <a:p>
            <a:r>
              <a:rPr lang="en-US" dirty="0" smtClean="0"/>
              <a:t>Fortran provides a way to control access to a particular item in a module by program units outside the module through the use of PUBLIC, PRIVATE, and PROTECTED attributes and statements. </a:t>
            </a:r>
          </a:p>
          <a:p>
            <a:pPr lvl="1"/>
            <a:r>
              <a:rPr lang="en-US" dirty="0" smtClean="0"/>
              <a:t>PUBLIC – is specified for an item that will be made available to </a:t>
            </a:r>
            <a:r>
              <a:rPr lang="en-US" dirty="0" smtClean="0"/>
              <a:t>program </a:t>
            </a:r>
            <a:r>
              <a:rPr lang="en-US" dirty="0" smtClean="0"/>
              <a:t>units outside the module</a:t>
            </a:r>
          </a:p>
          <a:p>
            <a:pPr lvl="1"/>
            <a:r>
              <a:rPr lang="en-US" dirty="0" smtClean="0"/>
              <a:t>PRIVATE – is specified for an item that will not be made available outside the module</a:t>
            </a:r>
          </a:p>
          <a:p>
            <a:pPr lvl="1"/>
            <a:r>
              <a:rPr lang="en-US" dirty="0" smtClean="0"/>
              <a:t>PROTECTED – is specified for an item that will be available on a read-only basis to program units outside the module</a:t>
            </a:r>
          </a:p>
          <a:p>
            <a:r>
              <a:rPr lang="en-US" dirty="0" smtClean="0"/>
              <a:t>PUBLIC, PRIVATE, and PROTECTED status can be declared in two ways:</a:t>
            </a:r>
          </a:p>
          <a:p>
            <a:pPr lvl="1"/>
            <a:r>
              <a:rPr lang="en-US" dirty="0" smtClean="0"/>
              <a:t>As an attribute in a type declaration statement </a:t>
            </a:r>
          </a:p>
          <a:p>
            <a:pPr lvl="1"/>
            <a:r>
              <a:rPr lang="en-US" dirty="0" smtClean="0"/>
              <a:t>As an independent Fortran statement</a:t>
            </a:r>
          </a:p>
          <a:p>
            <a:pPr>
              <a:buNone/>
            </a:pPr>
            <a:r>
              <a:rPr lang="en-US" dirty="0" smtClean="0"/>
              <a:t>Examples</a:t>
            </a:r>
          </a:p>
          <a:p>
            <a:r>
              <a:rPr lang="en-US" dirty="0" smtClean="0"/>
              <a:t>If a module contains a PRIVATE statement without a list of private items then by default all data items and procedures are private.  Any items that should be public must be explicitly listed in a separate PUBLIC statement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Advanced Options of the USE statement</a:t>
            </a:r>
            <a:endParaRPr lang="en-US" dirty="0"/>
          </a:p>
        </p:txBody>
      </p:sp>
      <p:sp>
        <p:nvSpPr>
          <p:cNvPr id="3" name="Content Placeholder 2"/>
          <p:cNvSpPr>
            <a:spLocks noGrp="1"/>
          </p:cNvSpPr>
          <p:nvPr>
            <p:ph idx="1"/>
          </p:nvPr>
        </p:nvSpPr>
        <p:spPr>
          <a:xfrm>
            <a:off x="457200" y="1600201"/>
            <a:ext cx="7848600" cy="3429000"/>
          </a:xfrm>
        </p:spPr>
        <p:txBody>
          <a:bodyPr>
            <a:normAutofit fontScale="77500" lnSpcReduction="20000"/>
          </a:bodyPr>
          <a:lstStyle/>
          <a:p>
            <a:r>
              <a:rPr lang="en-US" dirty="0" smtClean="0"/>
              <a:t>A module can restrict access to some items by declaring them to be PRIVATE.  </a:t>
            </a:r>
          </a:p>
          <a:p>
            <a:r>
              <a:rPr lang="en-US" dirty="0" smtClean="0"/>
              <a:t>A program unit using the module can further restrict the list of items being used and to modify the names of those items</a:t>
            </a:r>
          </a:p>
          <a:p>
            <a:r>
              <a:rPr lang="en-US" dirty="0" smtClean="0"/>
              <a:t>If a data item from a module is not needed then it is a good defensive programming to make that item unavailable.</a:t>
            </a:r>
          </a:p>
          <a:p>
            <a:r>
              <a:rPr lang="en-US" dirty="0" smtClean="0"/>
              <a:t>To restrict access an ONLY clause may be added to the USE statement. </a:t>
            </a:r>
          </a:p>
          <a:p>
            <a:endParaRPr lang="en-US" dirty="0" smtClean="0"/>
          </a:p>
          <a:p>
            <a:endParaRPr lang="en-US" dirty="0" smtClean="0"/>
          </a:p>
          <a:p>
            <a:endParaRPr lang="en-US" dirty="0" smtClean="0"/>
          </a:p>
          <a:p>
            <a:endParaRPr lang="en-US" dirty="0" smtClean="0"/>
          </a:p>
        </p:txBody>
      </p:sp>
      <p:pic>
        <p:nvPicPr>
          <p:cNvPr id="16386" name="Picture 2"/>
          <p:cNvPicPr>
            <a:picLocks noChangeAspect="1" noChangeArrowheads="1"/>
          </p:cNvPicPr>
          <p:nvPr/>
        </p:nvPicPr>
        <p:blipFill>
          <a:blip r:embed="rId3" cstate="print"/>
          <a:srcRect/>
          <a:stretch>
            <a:fillRect/>
          </a:stretch>
        </p:blipFill>
        <p:spPr bwMode="auto">
          <a:xfrm>
            <a:off x="2318703" y="5181600"/>
            <a:ext cx="4506593" cy="1119187"/>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Objects with USE</a:t>
            </a:r>
            <a:endParaRPr lang="en-US" dirty="0"/>
          </a:p>
        </p:txBody>
      </p:sp>
      <p:sp>
        <p:nvSpPr>
          <p:cNvPr id="3" name="Content Placeholder 2"/>
          <p:cNvSpPr>
            <a:spLocks noGrp="1"/>
          </p:cNvSpPr>
          <p:nvPr>
            <p:ph idx="1"/>
          </p:nvPr>
        </p:nvSpPr>
        <p:spPr/>
        <p:txBody>
          <a:bodyPr/>
          <a:lstStyle/>
          <a:p>
            <a:r>
              <a:rPr lang="en-US" dirty="0" smtClean="0"/>
              <a:t>It is also possible to rename a data item or procedure in the USE statement.</a:t>
            </a:r>
          </a:p>
          <a:p>
            <a:pPr lvl="1"/>
            <a:r>
              <a:rPr lang="en-US" dirty="0" smtClean="0"/>
              <a:t>Might want to rename the item to avoid conflict with a local data item</a:t>
            </a:r>
          </a:p>
          <a:p>
            <a:pPr lvl="1"/>
            <a:r>
              <a:rPr lang="en-US" dirty="0" smtClean="0"/>
              <a:t>Might want to rename  to shorten the name declared in the module</a:t>
            </a:r>
          </a:p>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1660989" y="4800600"/>
            <a:ext cx="5822022" cy="1295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Modules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FORTRAN 2003 defines a new concept “intrinsic modules”</a:t>
            </a:r>
          </a:p>
          <a:p>
            <a:pPr lvl="1"/>
            <a:r>
              <a:rPr lang="en-US" dirty="0" smtClean="0"/>
              <a:t>Predefined and coded by the creator of the Fortran compiler.  </a:t>
            </a:r>
          </a:p>
          <a:p>
            <a:pPr lvl="1"/>
            <a:r>
              <a:rPr lang="en-US" dirty="0" smtClean="0"/>
              <a:t>Access to the data and procedures is via the USE statement</a:t>
            </a:r>
          </a:p>
          <a:p>
            <a:r>
              <a:rPr lang="en-US" dirty="0" smtClean="0"/>
              <a:t>There are three standard intrinsic modules</a:t>
            </a:r>
          </a:p>
          <a:p>
            <a:pPr lvl="1"/>
            <a:r>
              <a:rPr lang="en-US" dirty="0" smtClean="0">
                <a:solidFill>
                  <a:schemeClr val="accent2">
                    <a:lumMod val="60000"/>
                    <a:lumOff val="40000"/>
                  </a:schemeClr>
                </a:solidFill>
              </a:rPr>
              <a:t>ISO_FORTRAN_ENV</a:t>
            </a:r>
            <a:r>
              <a:rPr lang="en-US" dirty="0" smtClean="0"/>
              <a:t> – contains constant describing the characteristics of storage in a particular computer and constants defining I/O units for a particular computer</a:t>
            </a:r>
          </a:p>
          <a:p>
            <a:pPr lvl="1"/>
            <a:r>
              <a:rPr lang="en-US" dirty="0" smtClean="0">
                <a:solidFill>
                  <a:schemeClr val="accent2">
                    <a:lumMod val="60000"/>
                    <a:lumOff val="40000"/>
                  </a:schemeClr>
                </a:solidFill>
              </a:rPr>
              <a:t>ISO_C_BINDING</a:t>
            </a:r>
            <a:r>
              <a:rPr lang="en-US" dirty="0" smtClean="0"/>
              <a:t> - provides data necessary for a Fortran compiler to interoperate with C on a given processor</a:t>
            </a:r>
          </a:p>
          <a:p>
            <a:pPr lvl="1"/>
            <a:r>
              <a:rPr lang="en-US" dirty="0" smtClean="0">
                <a:solidFill>
                  <a:schemeClr val="accent2">
                    <a:lumMod val="60000"/>
                    <a:lumOff val="40000"/>
                  </a:schemeClr>
                </a:solidFill>
              </a:rPr>
              <a:t>IEEE</a:t>
            </a:r>
            <a:r>
              <a:rPr lang="en-US" dirty="0" smtClean="0"/>
              <a:t> – describes the characteristics of IEEE 754 floating point calculations on a particular compiler</a:t>
            </a:r>
          </a:p>
          <a:p>
            <a:r>
              <a:rPr lang="en-US" dirty="0" smtClean="0"/>
              <a:t>FORTRAN 2003 standard requires the compiler vendors to implement certain procedures in these intrinsic modules.</a:t>
            </a:r>
          </a:p>
          <a:p>
            <a:r>
              <a:rPr lang="en-US" dirty="0" smtClean="0"/>
              <a:t>It also allows them to add additional procedures and define their own intrinsic modules.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Line Arguments and Environmental variables</a:t>
            </a:r>
            <a:endParaRPr lang="en-US" dirty="0"/>
          </a:p>
        </p:txBody>
      </p:sp>
      <p:sp>
        <p:nvSpPr>
          <p:cNvPr id="3" name="Content Placeholder 2"/>
          <p:cNvSpPr>
            <a:spLocks noGrp="1"/>
          </p:cNvSpPr>
          <p:nvPr>
            <p:ph idx="1"/>
          </p:nvPr>
        </p:nvSpPr>
        <p:spPr>
          <a:xfrm>
            <a:off x="228600" y="2057400"/>
            <a:ext cx="7467600" cy="3992563"/>
          </a:xfrm>
        </p:spPr>
        <p:txBody>
          <a:bodyPr>
            <a:normAutofit fontScale="85000" lnSpcReduction="10000"/>
          </a:bodyPr>
          <a:lstStyle/>
          <a:p>
            <a:r>
              <a:rPr lang="en-US" dirty="0" smtClean="0"/>
              <a:t>FORTRAN 2003 includes standard procedures to allow a Fortran program to retrieve </a:t>
            </a:r>
          </a:p>
          <a:p>
            <a:pPr lvl="1"/>
            <a:r>
              <a:rPr lang="en-US" dirty="0" smtClean="0"/>
              <a:t>Command line information </a:t>
            </a:r>
          </a:p>
          <a:p>
            <a:pPr lvl="1"/>
            <a:r>
              <a:rPr lang="en-US" dirty="0" smtClean="0"/>
              <a:t>Data contained in environment variables. </a:t>
            </a:r>
          </a:p>
          <a:p>
            <a:r>
              <a:rPr lang="en-US" dirty="0" smtClean="0"/>
              <a:t>These mechanisms allow the user to pass parameters to the program at startup by: </a:t>
            </a:r>
          </a:p>
          <a:p>
            <a:pPr lvl="1"/>
            <a:r>
              <a:rPr lang="en-US" dirty="0" smtClean="0"/>
              <a:t>Typing them on the command line after the program name </a:t>
            </a:r>
          </a:p>
          <a:p>
            <a:pPr lvl="1"/>
            <a:r>
              <a:rPr lang="en-US" dirty="0" smtClean="0"/>
              <a:t>By including them as environmental variables.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to Command Line Arguments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three intrinsic procedures for getting variables from the command line</a:t>
            </a:r>
          </a:p>
          <a:p>
            <a:pPr lvl="1"/>
            <a:r>
              <a:rPr lang="en-US" dirty="0" smtClean="0"/>
              <a:t>Function </a:t>
            </a:r>
            <a:r>
              <a:rPr lang="en-US" dirty="0" smtClean="0">
                <a:solidFill>
                  <a:schemeClr val="accent2">
                    <a:lumMod val="60000"/>
                    <a:lumOff val="40000"/>
                  </a:schemeClr>
                </a:solidFill>
              </a:rPr>
              <a:t>COMMAND_ARGUMENT_COUNT( ) </a:t>
            </a:r>
            <a:r>
              <a:rPr lang="en-US" dirty="0" smtClean="0"/>
              <a:t>– This function returns the number of command line arguments present when the program started</a:t>
            </a:r>
          </a:p>
          <a:p>
            <a:pPr lvl="1"/>
            <a:r>
              <a:rPr lang="en-US" dirty="0" smtClean="0"/>
              <a:t>Subroutine </a:t>
            </a:r>
            <a:r>
              <a:rPr lang="en-US" dirty="0" smtClean="0">
                <a:solidFill>
                  <a:schemeClr val="accent2">
                    <a:lumMod val="60000"/>
                    <a:lumOff val="40000"/>
                  </a:schemeClr>
                </a:solidFill>
              </a:rPr>
              <a:t>GET_COMMAND(COMMAND, LENGTH, STATUS) </a:t>
            </a:r>
            <a:r>
              <a:rPr lang="en-US" dirty="0" smtClean="0"/>
              <a:t>– This subroutine returns the entire set of command line arguments in the character variable COMMAND, the length of the character string in LENGTH and the success or failure of the operation in STATUS</a:t>
            </a:r>
          </a:p>
          <a:p>
            <a:pPr lvl="1"/>
            <a:r>
              <a:rPr lang="en-US" dirty="0" smtClean="0"/>
              <a:t>Subroutine </a:t>
            </a:r>
            <a:r>
              <a:rPr lang="en-US" dirty="0" smtClean="0">
                <a:solidFill>
                  <a:schemeClr val="accent2">
                    <a:lumMod val="60000"/>
                    <a:lumOff val="40000"/>
                  </a:schemeClr>
                </a:solidFill>
              </a:rPr>
              <a:t>GET_COMMAND_ARGUMENT(NUMBER</a:t>
            </a:r>
            <a:r>
              <a:rPr lang="en-US" dirty="0" smtClean="0">
                <a:solidFill>
                  <a:schemeClr val="accent2">
                    <a:lumMod val="60000"/>
                    <a:lumOff val="40000"/>
                  </a:schemeClr>
                </a:solidFill>
              </a:rPr>
              <a:t>, VALUE, LENGTH, STATUS)</a:t>
            </a:r>
            <a:r>
              <a:rPr lang="en-US" dirty="0" smtClean="0"/>
              <a:t>  - This subroutine returns a specified command argument defined by the integer value NUMBER.  This number must be in the range of 0 </a:t>
            </a:r>
            <a:r>
              <a:rPr lang="en-US" smtClean="0"/>
              <a:t>to </a:t>
            </a:r>
            <a:r>
              <a:rPr lang="en-US" smtClean="0">
                <a:solidFill>
                  <a:schemeClr val="accent2">
                    <a:lumMod val="60000"/>
                    <a:lumOff val="40000"/>
                  </a:schemeClr>
                </a:solidFill>
              </a:rPr>
              <a:t>COMMAND_ARGUMENT_COUNT</a:t>
            </a:r>
            <a:r>
              <a:rPr lang="en-US" dirty="0" smtClean="0">
                <a:solidFill>
                  <a:schemeClr val="accent2">
                    <a:lumMod val="60000"/>
                    <a:lumOff val="40000"/>
                  </a:schemeClr>
                </a:solidFill>
              </a:rPr>
              <a:t>( )</a:t>
            </a:r>
            <a:r>
              <a:rPr lang="en-US" dirty="0" smtClean="0"/>
              <a:t>.  The argument is returned in character variable VALUE.  The length of the string is in LENGTH, and the status of the operation is returned in STATUS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to Environmental Variables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value of an environmental variable is retrieved by using Subroutine </a:t>
            </a:r>
            <a:r>
              <a:rPr lang="en-US" dirty="0" smtClean="0">
                <a:solidFill>
                  <a:schemeClr val="accent2">
                    <a:lumMod val="60000"/>
                    <a:lumOff val="40000"/>
                  </a:schemeClr>
                </a:solidFill>
              </a:rPr>
              <a:t>GET_ENVIRONMENTAL_VARIABLE (NAME, VALUE, LENGTH, STATUS, TRIM_NAME)</a:t>
            </a:r>
          </a:p>
          <a:p>
            <a:pPr lvl="1"/>
            <a:r>
              <a:rPr lang="en-US" dirty="0" smtClean="0"/>
              <a:t>NAME – the character expression containing the name of the environmental variable</a:t>
            </a:r>
          </a:p>
          <a:p>
            <a:pPr lvl="1"/>
            <a:r>
              <a:rPr lang="en-US" dirty="0" smtClean="0"/>
              <a:t>VALUE – a character variable containing the returned information</a:t>
            </a:r>
          </a:p>
          <a:p>
            <a:pPr lvl="1"/>
            <a:r>
              <a:rPr lang="en-US" dirty="0" smtClean="0"/>
              <a:t>LENGTH – the integer length of the character variable VALUE</a:t>
            </a:r>
          </a:p>
          <a:p>
            <a:pPr lvl="1"/>
            <a:r>
              <a:rPr lang="en-US" dirty="0" smtClean="0"/>
              <a:t>STATUS – an integer variable containing the status of the operation</a:t>
            </a:r>
          </a:p>
          <a:p>
            <a:pPr lvl="1"/>
            <a:r>
              <a:rPr lang="en-US" dirty="0" smtClean="0"/>
              <a:t>TRIM_NAME – a logical input argument where if TRUE the command will ignore trailing blanks when matching the environmental variable.  If FALSE, the trailing blanks will be retained for the comparison.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VOLATILE Attribute and Statement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When a Fortran compiler compiles a program, it usually runs an optimization to increase the program’s speed. A very common approach is to hold a value if a variable in a CPU register between uses.</a:t>
            </a:r>
            <a:r>
              <a:rPr lang="en-US" dirty="0"/>
              <a:t> </a:t>
            </a:r>
            <a:r>
              <a:rPr lang="en-US" dirty="0" smtClean="0"/>
              <a:t>This optimization can cause serious problems if the variable is being used is also being accessed or modified by other processes outside the Fortran program.</a:t>
            </a:r>
          </a:p>
          <a:p>
            <a:r>
              <a:rPr lang="en-US" dirty="0" smtClean="0"/>
              <a:t>To avoid incompatible values, there must be one and only one location where the data is stored.  This is accomplished by declaring the variable to be volatile.  With a volatile variable, the compiler does not apply any optimization to it, and the program works directly with the variable in main memory.</a:t>
            </a:r>
          </a:p>
          <a:p>
            <a:r>
              <a:rPr lang="en-US" dirty="0" smtClean="0"/>
              <a:t>A variable is declared to be volatile with either a VOLATILE attribute or statement</a:t>
            </a:r>
          </a:p>
          <a:p>
            <a:r>
              <a:rPr lang="en-US" dirty="0" smtClean="0"/>
              <a:t>This is commonly used with massively parallel processing packages which have methods to asynchronously transfer data between processes.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Coding Practice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Avoid redefining the meaning of objects that have the same name in both the inner and outer blocks of nested scoping units.</a:t>
            </a:r>
          </a:p>
          <a:p>
            <a:r>
              <a:rPr lang="en-US" dirty="0" smtClean="0"/>
              <a:t>Avoid interface blocks, place your procedures in modules whenever possible.</a:t>
            </a:r>
          </a:p>
          <a:p>
            <a:r>
              <a:rPr lang="en-US" dirty="0" smtClean="0"/>
              <a:t>If you must create interfaces, place them in a module</a:t>
            </a:r>
          </a:p>
          <a:p>
            <a:r>
              <a:rPr lang="en-US" dirty="0" smtClean="0"/>
              <a:t>Use user-defined operator blocks and interface assignment blocks to create new operators and extend the meanings of existing operators to work with derived data types.</a:t>
            </a:r>
          </a:p>
          <a:p>
            <a:r>
              <a:rPr lang="en-US" dirty="0" smtClean="0"/>
              <a:t>Hide any data items or procedures that do not need to be directly accessed by external program units.</a:t>
            </a:r>
          </a:p>
          <a:p>
            <a:r>
              <a:rPr lang="en-US" dirty="0" smtClean="0"/>
              <a:t>Use standard FORTRAN 2003 intrinsic procedures to retrieve the command line argument.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Scope</a:t>
            </a:r>
            <a:endParaRPr lang="en-US" dirty="0"/>
          </a:p>
        </p:txBody>
      </p:sp>
      <p:sp>
        <p:nvSpPr>
          <p:cNvPr id="3" name="Content Placeholder 2"/>
          <p:cNvSpPr>
            <a:spLocks noGrp="1"/>
          </p:cNvSpPr>
          <p:nvPr>
            <p:ph idx="1"/>
          </p:nvPr>
        </p:nvSpPr>
        <p:spPr>
          <a:xfrm>
            <a:off x="457200" y="1600200"/>
            <a:ext cx="7924800" cy="4525963"/>
          </a:xfrm>
        </p:spPr>
        <p:txBody>
          <a:bodyPr>
            <a:normAutofit/>
          </a:bodyPr>
          <a:lstStyle/>
          <a:p>
            <a:r>
              <a:rPr lang="en-US" dirty="0" smtClean="0"/>
              <a:t>A host scoping unit (or host) - Completely surrounds another scoping unit (inner scoping unit).</a:t>
            </a:r>
          </a:p>
          <a:p>
            <a:pPr lvl="1"/>
            <a:r>
              <a:rPr lang="en-US" dirty="0" smtClean="0"/>
              <a:t>Inner scoping unit automatically inherits the object definitions declared in the hosting scoping unit.</a:t>
            </a:r>
          </a:p>
          <a:p>
            <a:pPr lvl="1"/>
            <a:r>
              <a:rPr lang="en-US" dirty="0" smtClean="0"/>
              <a:t>Inheritance is not automatic if the inner scoping unit explicitly redefines the object or objects.</a:t>
            </a:r>
          </a:p>
          <a:p>
            <a:pPr lvl="1"/>
            <a:r>
              <a:rPr lang="en-US" dirty="0" smtClean="0"/>
              <a:t>This inheritance is called host association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Procedures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Normally an ordinary procedure may not invoke itself</a:t>
            </a:r>
          </a:p>
          <a:p>
            <a:r>
              <a:rPr lang="en-US" dirty="0" smtClean="0"/>
              <a:t>There are certain classes of problems that are most easily solved recursively. </a:t>
            </a:r>
          </a:p>
          <a:p>
            <a:pPr lvl="1"/>
            <a:r>
              <a:rPr lang="en-US" dirty="0" smtClean="0"/>
              <a:t>Example: a factorial function</a:t>
            </a:r>
          </a:p>
          <a:p>
            <a:pPr lvl="1"/>
            <a:endParaRPr lang="en-US" dirty="0" smtClean="0"/>
          </a:p>
          <a:p>
            <a:pPr lvl="1"/>
            <a:endParaRPr lang="en-US" dirty="0" smtClean="0"/>
          </a:p>
          <a:p>
            <a:pPr lvl="1"/>
            <a:endParaRPr lang="en-US" dirty="0" smtClean="0"/>
          </a:p>
          <a:p>
            <a:pPr lvl="1"/>
            <a:endParaRPr lang="en-US" dirty="0" smtClean="0"/>
          </a:p>
          <a:p>
            <a:r>
              <a:rPr lang="en-US" dirty="0" smtClean="0"/>
              <a:t>Fortran allows subroutines and functions to be declared recursive.  </a:t>
            </a:r>
          </a:p>
          <a:p>
            <a:r>
              <a:rPr lang="en-US" dirty="0" smtClean="0"/>
              <a:t>Compiler will implement it such that it can invoke itself as often as desired</a:t>
            </a:r>
          </a:p>
        </p:txBody>
      </p:sp>
      <p:grpSp>
        <p:nvGrpSpPr>
          <p:cNvPr id="11" name="Group 10"/>
          <p:cNvGrpSpPr/>
          <p:nvPr/>
        </p:nvGrpSpPr>
        <p:grpSpPr>
          <a:xfrm>
            <a:off x="2819400" y="3276600"/>
            <a:ext cx="2759033" cy="914400"/>
            <a:chOff x="3962400" y="5791200"/>
            <a:chExt cx="2759033" cy="914400"/>
          </a:xfrm>
        </p:grpSpPr>
        <p:sp>
          <p:nvSpPr>
            <p:cNvPr id="5" name="TextBox 4"/>
            <p:cNvSpPr txBox="1"/>
            <p:nvPr/>
          </p:nvSpPr>
          <p:spPr>
            <a:xfrm>
              <a:off x="3962400" y="6096000"/>
              <a:ext cx="614271" cy="369332"/>
            </a:xfrm>
            <a:prstGeom prst="rect">
              <a:avLst/>
            </a:prstGeom>
            <a:noFill/>
          </p:spPr>
          <p:txBody>
            <a:bodyPr wrap="none" rtlCol="0">
              <a:spAutoFit/>
            </a:bodyPr>
            <a:lstStyle/>
            <a:p>
              <a:r>
                <a:rPr lang="en-US" dirty="0" smtClean="0"/>
                <a:t>N! =</a:t>
              </a:r>
              <a:endParaRPr lang="en-US" dirty="0"/>
            </a:p>
          </p:txBody>
        </p:sp>
        <p:sp>
          <p:nvSpPr>
            <p:cNvPr id="8" name="Left Brace 7"/>
            <p:cNvSpPr/>
            <p:nvPr/>
          </p:nvSpPr>
          <p:spPr>
            <a:xfrm>
              <a:off x="4572000" y="5791200"/>
              <a:ext cx="381000" cy="914400"/>
            </a:xfrm>
            <a:prstGeom prst="leftBrac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4953000" y="5867400"/>
              <a:ext cx="1747594" cy="369332"/>
            </a:xfrm>
            <a:prstGeom prst="rect">
              <a:avLst/>
            </a:prstGeom>
            <a:noFill/>
          </p:spPr>
          <p:txBody>
            <a:bodyPr wrap="none" rtlCol="0">
              <a:spAutoFit/>
            </a:bodyPr>
            <a:lstStyle/>
            <a:p>
              <a:r>
                <a:rPr lang="en-US" dirty="0" smtClean="0"/>
                <a:t>N(N-1)!     N ≥1</a:t>
              </a:r>
              <a:endParaRPr lang="en-US" dirty="0"/>
            </a:p>
          </p:txBody>
        </p:sp>
        <p:sp>
          <p:nvSpPr>
            <p:cNvPr id="10" name="TextBox 9"/>
            <p:cNvSpPr txBox="1"/>
            <p:nvPr/>
          </p:nvSpPr>
          <p:spPr>
            <a:xfrm>
              <a:off x="4953000" y="6248400"/>
              <a:ext cx="1768433" cy="369332"/>
            </a:xfrm>
            <a:prstGeom prst="rect">
              <a:avLst/>
            </a:prstGeom>
            <a:noFill/>
          </p:spPr>
          <p:txBody>
            <a:bodyPr wrap="none" rtlCol="0">
              <a:spAutoFit/>
            </a:bodyPr>
            <a:lstStyle/>
            <a:p>
              <a:r>
                <a:rPr lang="en-US" dirty="0" smtClean="0"/>
                <a:t>1               N =1</a:t>
              </a: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a Recursive Subroutine</a:t>
            </a:r>
            <a:endParaRPr lang="en-US" dirty="0"/>
          </a:p>
        </p:txBody>
      </p:sp>
      <p:sp>
        <p:nvSpPr>
          <p:cNvPr id="3" name="Content Placeholder 2"/>
          <p:cNvSpPr>
            <a:spLocks noGrp="1"/>
          </p:cNvSpPr>
          <p:nvPr>
            <p:ph idx="1"/>
          </p:nvPr>
        </p:nvSpPr>
        <p:spPr/>
        <p:txBody>
          <a:bodyPr>
            <a:normAutofit/>
          </a:bodyPr>
          <a:lstStyle/>
          <a:p>
            <a:r>
              <a:rPr lang="en-US" dirty="0" smtClean="0"/>
              <a:t>A subroutine is declared to be recursive by adding the keyword RECURSIVE to the SUBROUTINE statement.</a:t>
            </a:r>
          </a:p>
          <a:p>
            <a:endParaRPr lang="en-US" dirty="0" smtClean="0"/>
          </a:p>
          <a:p>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78380" y="3276600"/>
            <a:ext cx="4587240" cy="3124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a:xfrm>
            <a:off x="457200" y="1600200"/>
            <a:ext cx="7467600" cy="5105400"/>
          </a:xfrm>
        </p:spPr>
        <p:txBody>
          <a:bodyPr>
            <a:normAutofit fontScale="62500" lnSpcReduction="20000"/>
          </a:bodyPr>
          <a:lstStyle/>
          <a:p>
            <a:r>
              <a:rPr lang="en-US" dirty="0" smtClean="0"/>
              <a:t>It is also possible to  define recursive functions.  </a:t>
            </a:r>
          </a:p>
          <a:p>
            <a:r>
              <a:rPr lang="en-US" dirty="0" smtClean="0"/>
              <a:t>Normally </a:t>
            </a:r>
          </a:p>
          <a:p>
            <a:pPr lvl="1"/>
            <a:r>
              <a:rPr lang="en-US" dirty="0" smtClean="0"/>
              <a:t>A function is invoked by naming the function  in an expression</a:t>
            </a:r>
          </a:p>
          <a:p>
            <a:pPr lvl="1"/>
            <a:r>
              <a:rPr lang="en-US" dirty="0" smtClean="0"/>
              <a:t>The value returned is specified by assigning it to the function name </a:t>
            </a:r>
          </a:p>
          <a:p>
            <a:r>
              <a:rPr lang="en-US" dirty="0" smtClean="0"/>
              <a:t>In a recursive function </a:t>
            </a:r>
          </a:p>
          <a:p>
            <a:pPr lvl="1"/>
            <a:r>
              <a:rPr lang="en-US" dirty="0" smtClean="0"/>
              <a:t>We can specify two different names  for invoking the function recursively and returning the result.  </a:t>
            </a:r>
          </a:p>
          <a:p>
            <a:pPr lvl="2"/>
            <a:r>
              <a:rPr lang="en-US" dirty="0" smtClean="0"/>
              <a:t>The actual name of the function is used whenever we want the function to invoke itself, </a:t>
            </a:r>
          </a:p>
          <a:p>
            <a:pPr lvl="2"/>
            <a:r>
              <a:rPr lang="en-US" dirty="0" smtClean="0"/>
              <a:t>A special dummy argument is used whenever we want to specify a value to return.</a:t>
            </a:r>
          </a:p>
          <a:p>
            <a:pPr lvl="3"/>
            <a:r>
              <a:rPr lang="en-US" dirty="0" smtClean="0"/>
              <a:t>The name of this dummy argument is specified in the RESULT clause in the FUNCTION statement.</a:t>
            </a:r>
          </a:p>
          <a:p>
            <a:pPr lvl="3"/>
            <a:endParaRPr lang="en-US" dirty="0" smtClean="0"/>
          </a:p>
          <a:p>
            <a:pPr lvl="3"/>
            <a:endParaRPr lang="en-US" dirty="0" smtClean="0"/>
          </a:p>
          <a:p>
            <a:pPr lvl="3"/>
            <a:endParaRPr lang="en-US" dirty="0" smtClean="0"/>
          </a:p>
          <a:p>
            <a:pPr lvl="2"/>
            <a:r>
              <a:rPr lang="en-US" dirty="0" smtClean="0"/>
              <a:t>If included, then the function name may not appear in the type declaration  statement.  The name of the dummy result variable is declared instead.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209800" y="5486400"/>
            <a:ext cx="4465320" cy="304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 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70690" y="2362200"/>
            <a:ext cx="5202620" cy="304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Keyword Arguments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Normally - actual argument list must match the dummy argument list exactly. </a:t>
            </a:r>
          </a:p>
          <a:p>
            <a:r>
              <a:rPr lang="en-US" dirty="0" smtClean="0"/>
              <a:t>It is possible to </a:t>
            </a:r>
          </a:p>
          <a:p>
            <a:pPr lvl="1"/>
            <a:r>
              <a:rPr lang="en-US" dirty="0" smtClean="0"/>
              <a:t>Change the order</a:t>
            </a:r>
          </a:p>
          <a:p>
            <a:pPr lvl="1"/>
            <a:r>
              <a:rPr lang="en-US" dirty="0" smtClean="0"/>
              <a:t>Or specify  actual arguments for only some of dummy arguments </a:t>
            </a:r>
          </a:p>
          <a:p>
            <a:r>
              <a:rPr lang="en-US" dirty="0" smtClean="0"/>
              <a:t>To do this the interface must be explicit.  </a:t>
            </a:r>
          </a:p>
          <a:p>
            <a:pPr lvl="1"/>
            <a:r>
              <a:rPr lang="en-US" dirty="0" smtClean="0"/>
              <a:t>Possible to use keyword arguments in the calling program.  </a:t>
            </a:r>
          </a:p>
          <a:p>
            <a:pPr lvl="1"/>
            <a:r>
              <a:rPr lang="en-US" dirty="0" smtClean="0"/>
              <a:t>A keyword argument is an argument of the form: </a:t>
            </a:r>
          </a:p>
          <a:p>
            <a:pPr algn="ctr">
              <a:buNone/>
            </a:pPr>
            <a:r>
              <a:rPr lang="en-US" dirty="0" smtClean="0">
                <a:solidFill>
                  <a:schemeClr val="accent2">
                    <a:lumMod val="60000"/>
                    <a:lumOff val="40000"/>
                  </a:schemeClr>
                </a:solidFill>
              </a:rPr>
              <a:t>keyword = </a:t>
            </a:r>
            <a:r>
              <a:rPr lang="en-US" dirty="0" smtClean="0">
                <a:solidFill>
                  <a:schemeClr val="accent2">
                    <a:lumMod val="60000"/>
                    <a:lumOff val="40000"/>
                  </a:schemeClr>
                </a:solidFill>
              </a:rPr>
              <a:t>actual_argument</a:t>
            </a:r>
            <a:endParaRPr lang="en-US" dirty="0" smtClean="0">
              <a:solidFill>
                <a:schemeClr val="accent2">
                  <a:lumMod val="60000"/>
                  <a:lumOff val="40000"/>
                </a:schemeClr>
              </a:solidFill>
            </a:endParaRPr>
          </a:p>
          <a:p>
            <a:pPr algn="ctr">
              <a:buNone/>
            </a:pPr>
            <a:endParaRPr lang="en-US" dirty="0" smtClean="0"/>
          </a:p>
          <a:p>
            <a:pPr>
              <a:buNone/>
            </a:pPr>
            <a:endParaRPr lang="en-US" dirty="0"/>
          </a:p>
        </p:txBody>
      </p:sp>
      <p:sp>
        <p:nvSpPr>
          <p:cNvPr id="4" name="TextBox 3"/>
          <p:cNvSpPr txBox="1"/>
          <p:nvPr/>
        </p:nvSpPr>
        <p:spPr>
          <a:xfrm>
            <a:off x="953060" y="6057781"/>
            <a:ext cx="7237879" cy="800219"/>
          </a:xfrm>
          <a:prstGeom prst="rect">
            <a:avLst/>
          </a:prstGeom>
          <a:noFill/>
        </p:spPr>
        <p:txBody>
          <a:bodyPr wrap="square" rtlCol="0">
            <a:spAutoFit/>
          </a:bodyPr>
          <a:lstStyle/>
          <a:p>
            <a:r>
              <a:rPr lang="en-US" sz="1400" dirty="0" smtClean="0"/>
              <a:t>Where the keyword is the name of the dummy argument that is being associated with the actual argument.</a:t>
            </a:r>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3647</TotalTime>
  <Words>3004</Words>
  <Application>Microsoft Office PowerPoint</Application>
  <PresentationFormat>On-screen Show (4:3)</PresentationFormat>
  <Paragraphs>302</Paragraphs>
  <Slides>38</Slides>
  <Notes>24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Technic</vt:lpstr>
      <vt:lpstr>Advanced Features of Procedures and Modules</vt:lpstr>
      <vt:lpstr>Scope</vt:lpstr>
      <vt:lpstr>Scoping Units</vt:lpstr>
      <vt:lpstr>More about Scope</vt:lpstr>
      <vt:lpstr>Recursive Procedures</vt:lpstr>
      <vt:lpstr>Declaring a Recursive Subroutine</vt:lpstr>
      <vt:lpstr>Recursive Functions</vt:lpstr>
      <vt:lpstr>Recursive Function Example:</vt:lpstr>
      <vt:lpstr>Keyword Arguments</vt:lpstr>
      <vt:lpstr>Keyword Argument Example</vt:lpstr>
      <vt:lpstr>More about Keywords</vt:lpstr>
      <vt:lpstr>Optional Arguments</vt:lpstr>
      <vt:lpstr>Keywords and Optional Arguments</vt:lpstr>
      <vt:lpstr>PROCEDURE INTERFACES AND INTERFACE BLOCKS</vt:lpstr>
      <vt:lpstr>Creating Interface Blocks</vt:lpstr>
      <vt:lpstr>More on Creating Interface Blocks</vt:lpstr>
      <vt:lpstr>Interface Block Example:</vt:lpstr>
      <vt:lpstr>Notes on the Use of Interface Blocks</vt:lpstr>
      <vt:lpstr>More Notes</vt:lpstr>
      <vt:lpstr>GENERIC PROCEDURES</vt:lpstr>
      <vt:lpstr>User-Defined Generic Procedures</vt:lpstr>
      <vt:lpstr>Generic Interfaces for Procedures in Modules</vt:lpstr>
      <vt:lpstr>Generic Bound Procedures</vt:lpstr>
      <vt:lpstr>Extending FORTRAN with User-Defined Operators and Assignments</vt:lpstr>
      <vt:lpstr>Defining a new Operator or Extending existing operators</vt:lpstr>
      <vt:lpstr>Unary and Binary </vt:lpstr>
      <vt:lpstr>Considerations when Redefining Fortran Intrinsic Operators</vt:lpstr>
      <vt:lpstr>Extending the Assignment Operator (=)</vt:lpstr>
      <vt:lpstr>BOUND Assignments and Operators</vt:lpstr>
      <vt:lpstr>Restricting Access to the Contents of a Module</vt:lpstr>
      <vt:lpstr>Advanced Options of the USE statement</vt:lpstr>
      <vt:lpstr>Renaming Objects with USE</vt:lpstr>
      <vt:lpstr>INTRINSIC Modules</vt:lpstr>
      <vt:lpstr>Command Line Arguments and Environmental variables</vt:lpstr>
      <vt:lpstr>Access to Command Line Arguments</vt:lpstr>
      <vt:lpstr>Access to Environmental Variables</vt:lpstr>
      <vt:lpstr>The VOLATILE Attribute and Statement</vt:lpstr>
      <vt:lpstr>Good Coding Practice</vt:lpstr>
    </vt:vector>
  </TitlesOfParts>
  <Company>Lockheed Martin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 For Engineers and Scientists</dc:title>
  <dc:creator>Mike Worthey</dc:creator>
  <cp:lastModifiedBy>Mike Worthey</cp:lastModifiedBy>
  <cp:revision>286</cp:revision>
  <dcterms:created xsi:type="dcterms:W3CDTF">2009-04-07T23:00:31Z</dcterms:created>
  <dcterms:modified xsi:type="dcterms:W3CDTF">2009-11-06T19:07:18Z</dcterms:modified>
</cp:coreProperties>
</file>