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handoutMasterIdLst>
    <p:handoutMasterId r:id="rId39"/>
  </p:handoutMasterIdLst>
  <p:sldIdLst>
    <p:sldId id="27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92" r:id="rId11"/>
    <p:sldId id="393" r:id="rId12"/>
    <p:sldId id="394" r:id="rId13"/>
    <p:sldId id="376" r:id="rId14"/>
    <p:sldId id="390" r:id="rId15"/>
    <p:sldId id="391" r:id="rId16"/>
    <p:sldId id="377" r:id="rId17"/>
    <p:sldId id="398" r:id="rId18"/>
    <p:sldId id="378" r:id="rId19"/>
    <p:sldId id="399" r:id="rId20"/>
    <p:sldId id="380" r:id="rId21"/>
    <p:sldId id="381" r:id="rId22"/>
    <p:sldId id="383" r:id="rId23"/>
    <p:sldId id="395" r:id="rId24"/>
    <p:sldId id="396" r:id="rId25"/>
    <p:sldId id="384" r:id="rId26"/>
    <p:sldId id="385" r:id="rId27"/>
    <p:sldId id="386" r:id="rId28"/>
    <p:sldId id="402" r:id="rId29"/>
    <p:sldId id="403" r:id="rId30"/>
    <p:sldId id="401" r:id="rId31"/>
    <p:sldId id="404" r:id="rId32"/>
    <p:sldId id="388" r:id="rId33"/>
    <p:sldId id="400" r:id="rId34"/>
    <p:sldId id="397" r:id="rId35"/>
    <p:sldId id="389" r:id="rId36"/>
    <p:sldId id="365" r:id="rId3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A0700-8691-4F51-993C-5B47FA99AFF5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8C7A8-7862-4A2A-9F35-62A0ACAA00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lib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I/O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OPEN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UNIT=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int_expr</a:t>
            </a:r>
            <a:r>
              <a:rPr lang="en-US" dirty="0" smtClean="0"/>
              <a:t>  clause indicating the i/o unit number to associate with this file.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FILE=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char_expr</a:t>
            </a:r>
            <a:r>
              <a:rPr lang="en-US" dirty="0" smtClean="0"/>
              <a:t>  clause specifying the name of the file to be opened.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STATUS=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char_expr</a:t>
            </a:r>
            <a:r>
              <a:rPr lang="en-US" dirty="0" smtClean="0"/>
              <a:t>  clause specifying the status of the file to be opened.  Where the char_expr is one of the following:</a:t>
            </a:r>
          </a:p>
          <a:p>
            <a:pPr lvl="1"/>
            <a:r>
              <a:rPr lang="en-US" dirty="0" smtClean="0"/>
              <a:t>‘OLD’ – Signifies that the file already exists.</a:t>
            </a:r>
          </a:p>
          <a:p>
            <a:pPr lvl="1"/>
            <a:r>
              <a:rPr lang="en-US" dirty="0" smtClean="0"/>
              <a:t>‘NEW’ – A new file is created, if a file of the same name exists the open returns an error.</a:t>
            </a:r>
          </a:p>
          <a:p>
            <a:pPr lvl="1"/>
            <a:r>
              <a:rPr lang="en-US" dirty="0" smtClean="0"/>
              <a:t>‘REPLACE’ – A new file is created and may overwrite an existing file with the same name.</a:t>
            </a:r>
          </a:p>
          <a:p>
            <a:pPr lvl="1"/>
            <a:r>
              <a:rPr lang="en-US" dirty="0" smtClean="0"/>
              <a:t>‘SCRATCH’ – Temporary file that will be deleted automatically when closed</a:t>
            </a:r>
          </a:p>
          <a:p>
            <a:pPr lvl="1"/>
            <a:r>
              <a:rPr lang="en-US" dirty="0" smtClean="0"/>
              <a:t>‘UNKOWN’ – We’ll cover in Chapter 14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ACTION=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char_expr</a:t>
            </a:r>
            <a:r>
              <a:rPr lang="en-US" dirty="0" smtClean="0"/>
              <a:t>  clause specifying whether a file is to be opened for reading only, for writing only, or for both reading and writing. Where the char_expr is one of the following:</a:t>
            </a:r>
          </a:p>
          <a:p>
            <a:pPr lvl="1"/>
            <a:r>
              <a:rPr lang="en-US" dirty="0" smtClean="0"/>
              <a:t>‘READ’</a:t>
            </a:r>
          </a:p>
          <a:p>
            <a:pPr lvl="1"/>
            <a:r>
              <a:rPr lang="en-US" dirty="0" smtClean="0"/>
              <a:t>‘WRITE’</a:t>
            </a:r>
          </a:p>
          <a:p>
            <a:pPr lvl="1"/>
            <a:r>
              <a:rPr lang="en-US" dirty="0" smtClean="0"/>
              <a:t>‘READWRITE’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IOSTAT=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int_var</a:t>
            </a:r>
            <a:r>
              <a:rPr lang="en-US" dirty="0" smtClean="0"/>
              <a:t>  clause specifying the name of an integer variable in which the status of the open operation can be returned.</a:t>
            </a:r>
          </a:p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IOMSG=char_var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clause specifying the name of a character variable that will contain a message in an error occurs.  (FORTRAN 2003)</a:t>
            </a: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1068" y="1295400"/>
            <a:ext cx="682993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OPEN(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unit, file, status, action, iostat, iomsg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435" y="138906"/>
            <a:ext cx="8337130" cy="658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CLOSE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2971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Releases the File and the I/O unit associated with it.</a:t>
            </a:r>
          </a:p>
          <a:p>
            <a:r>
              <a:rPr lang="en-US" dirty="0" smtClean="0"/>
              <a:t>On program Termination the file closes automatically.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Has the general form: </a:t>
            </a:r>
          </a:p>
          <a:p>
            <a:pPr marL="420624" lvl="1" indent="-384048">
              <a:buSzPct val="80000"/>
              <a:buNone/>
            </a:pPr>
            <a:endParaRPr lang="en-US" dirty="0" smtClean="0"/>
          </a:p>
          <a:p>
            <a:pPr marL="704088" lvl="2" indent="-38404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close_list</a:t>
            </a:r>
            <a:r>
              <a:rPr lang="en-US" dirty="0" smtClean="0"/>
              <a:t> consists of one or more clauses separated by commas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2438400"/>
            <a:ext cx="256273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CLOSE(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close-list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43" y="3886200"/>
            <a:ext cx="8723313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INQUIRE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statement is used to check the status or properties of a file</a:t>
            </a:r>
          </a:p>
          <a:p>
            <a:r>
              <a:rPr lang="en-US" dirty="0" smtClean="0"/>
              <a:t>There are three form:</a:t>
            </a:r>
          </a:p>
          <a:p>
            <a:pPr lvl="1"/>
            <a:r>
              <a:rPr lang="en-US" dirty="0" smtClean="0"/>
              <a:t>First form looks files using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FILE=</a:t>
            </a:r>
            <a:r>
              <a:rPr lang="en-US" dirty="0" smtClean="0"/>
              <a:t> clause.  Files may be either Opened or Unopened</a:t>
            </a:r>
          </a:p>
          <a:p>
            <a:pPr lvl="1"/>
            <a:r>
              <a:rPr lang="en-US" dirty="0" smtClean="0"/>
              <a:t>Second form looks up the file using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UNIT=</a:t>
            </a:r>
            <a:r>
              <a:rPr lang="en-US" dirty="0" smtClean="0"/>
              <a:t> clause.</a:t>
            </a:r>
            <a:r>
              <a:rPr lang="en-US" dirty="0"/>
              <a:t> </a:t>
            </a:r>
            <a:r>
              <a:rPr lang="en-US" dirty="0" smtClean="0"/>
              <a:t>Files must be opened.</a:t>
            </a:r>
          </a:p>
          <a:p>
            <a:pPr lvl="1"/>
            <a:r>
              <a:rPr lang="en-US" dirty="0" smtClean="0"/>
              <a:t>Third form is the inquire-by-output-list statement</a:t>
            </a:r>
          </a:p>
          <a:p>
            <a:pPr lvl="2"/>
            <a:r>
              <a:rPr lang="en-US" dirty="0" smtClean="0"/>
              <a:t>Has the form: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purpose of this statement is to return the length of the unformatted record that can contain the entries in the output list.</a:t>
            </a:r>
          </a:p>
          <a:p>
            <a:pPr lvl="2"/>
            <a:r>
              <a:rPr lang="en-US" dirty="0" smtClean="0"/>
              <a:t>This form provides a processor-independent way to specify the length of records in direct access files</a:t>
            </a:r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0" y="4572000"/>
            <a:ext cx="5334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INQUIRE 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IOLENGTH=int_var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</a:t>
            </a: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output_list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842963"/>
            <a:ext cx="8723313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" y="80963"/>
            <a:ext cx="8723313" cy="669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467600" cy="144780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READ statement:</a:t>
            </a:r>
          </a:p>
          <a:p>
            <a:pPr lvl="1"/>
            <a:r>
              <a:rPr lang="en-US" dirty="0" smtClean="0"/>
              <a:t>Reads data from the file associated with a specific I/O unit</a:t>
            </a:r>
          </a:p>
          <a:p>
            <a:pPr lvl="1"/>
            <a:r>
              <a:rPr lang="en-US" dirty="0" smtClean="0"/>
              <a:t>Store that data into variable in the </a:t>
            </a:r>
            <a:r>
              <a:rPr lang="en-US" dirty="0" err="1" smtClean="0"/>
              <a:t>iolist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834" y="1307068"/>
            <a:ext cx="393433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READ(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control_list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iolist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43" y="3124200"/>
            <a:ext cx="8723313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033463"/>
            <a:ext cx="872331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4144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WRITE statement:</a:t>
            </a:r>
          </a:p>
          <a:p>
            <a:pPr lvl="1"/>
            <a:r>
              <a:rPr lang="en-US" dirty="0" smtClean="0"/>
              <a:t>Converts data in the I/O list according to the specified FORMAT descriptors</a:t>
            </a:r>
          </a:p>
          <a:p>
            <a:pPr lvl="1"/>
            <a:r>
              <a:rPr lang="en-US" dirty="0" smtClean="0"/>
              <a:t>Writes it out to the file associated with the specified I/O unit</a:t>
            </a:r>
          </a:p>
          <a:p>
            <a:r>
              <a:rPr lang="en-US" dirty="0" smtClean="0"/>
              <a:t>The clauses in the WRITE statement are the same as those in the READ statement</a:t>
            </a:r>
          </a:p>
          <a:p>
            <a:r>
              <a:rPr lang="en-US" dirty="0" smtClean="0"/>
              <a:t>However there are no END=, SIZE=, or EOR= clauses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834" y="1524000"/>
            <a:ext cx="393433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WRITE(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control_list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iolist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590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FORTRAN provides two statements that allow us to move around in a sequential file: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BACKSPACE (UNIT=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unit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)</a:t>
            </a:r>
            <a:r>
              <a:rPr lang="en-US" dirty="0" smtClean="0"/>
              <a:t>– Moves back one record each time it is called.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REWIND(UNIT=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unit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)</a:t>
            </a:r>
            <a:r>
              <a:rPr lang="en-US" dirty="0" smtClean="0"/>
              <a:t>–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Moves back to the beginning of the file.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43" y="4343400"/>
            <a:ext cx="87233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Descriptors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complete list of the Fortran 95/2003 format descriptors is presented in Table 14-1 of the text.</a:t>
            </a:r>
          </a:p>
          <a:p>
            <a:r>
              <a:rPr lang="en-US" dirty="0" smtClean="0"/>
              <a:t>There are Twelve descriptors that describe I/O data types for single and double-precision real values: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 – Double precision in exponential notation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 – Real data in exponential notation</a:t>
            </a:r>
          </a:p>
          <a:p>
            <a:pPr lvl="1"/>
            <a:r>
              <a:rPr lang="en-US" b="1" dirty="0" smtClean="0"/>
              <a:t>EN – Real data in engineering notation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 – Real data in scientific notation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 – Real data in decimal notation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– Integer data</a:t>
            </a:r>
          </a:p>
          <a:p>
            <a:pPr lvl="1"/>
            <a:r>
              <a:rPr lang="en-US" b="1" dirty="0" smtClean="0"/>
              <a:t>B – Data in binary format</a:t>
            </a:r>
          </a:p>
          <a:p>
            <a:pPr lvl="1"/>
            <a:r>
              <a:rPr lang="en-US" b="1" dirty="0" smtClean="0"/>
              <a:t>O – Data in octal format</a:t>
            </a:r>
          </a:p>
          <a:p>
            <a:pPr lvl="1"/>
            <a:r>
              <a:rPr lang="en-US" b="1" dirty="0" smtClean="0"/>
              <a:t>Z – Data in hexadecimal format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  - Logical data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– Character data</a:t>
            </a:r>
          </a:p>
          <a:p>
            <a:pPr lvl="1"/>
            <a:r>
              <a:rPr lang="en-US" b="1" dirty="0" smtClean="0"/>
              <a:t>G- For any type of value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ENDFILE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743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ENDFILE statement </a:t>
            </a:r>
          </a:p>
          <a:p>
            <a:pPr lvl="1"/>
            <a:r>
              <a:rPr lang="en-US" dirty="0" smtClean="0"/>
              <a:t>Writes an EOF record at the current position in a sequential file. </a:t>
            </a:r>
          </a:p>
          <a:p>
            <a:pPr lvl="1"/>
            <a:r>
              <a:rPr lang="en-US" dirty="0" smtClean="0"/>
              <a:t>Positions the file after the EOF record</a:t>
            </a:r>
          </a:p>
          <a:p>
            <a:r>
              <a:rPr lang="en-US" dirty="0" smtClean="0"/>
              <a:t>No further READs or WRITEs are possible until either a BACKSPACE or REWIND is executed.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43" y="4343400"/>
            <a:ext cx="87233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Fortran 2003 I/O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WAIT Statement</a:t>
            </a:r>
          </a:p>
          <a:p>
            <a:pPr lvl="1"/>
            <a:r>
              <a:rPr lang="en-US" dirty="0" smtClean="0"/>
              <a:t>When an asynchronous I/O starts</a:t>
            </a:r>
          </a:p>
          <a:p>
            <a:pPr lvl="2"/>
            <a:r>
              <a:rPr lang="en-US" dirty="0" smtClean="0"/>
              <a:t>Execution returns to the Program, this allows the program to run in parallel with the I/O operation.</a:t>
            </a:r>
          </a:p>
          <a:p>
            <a:pPr lvl="2"/>
            <a:r>
              <a:rPr lang="en-US" dirty="0" smtClean="0"/>
              <a:t>The WAIT statement is used if, at some point later, the program needs to guarantee the I/O operation is complete before processing continues.</a:t>
            </a:r>
          </a:p>
          <a:p>
            <a:pPr lvl="2"/>
            <a:r>
              <a:rPr lang="en-US" dirty="0" smtClean="0"/>
              <a:t>Control is returned only when all pending I/O operations on the designated unit are complete.</a:t>
            </a:r>
            <a:endParaRPr lang="en-US" dirty="0"/>
          </a:p>
          <a:p>
            <a:r>
              <a:rPr lang="en-US" dirty="0" smtClean="0"/>
              <a:t>The FLUSH Statement</a:t>
            </a:r>
          </a:p>
          <a:p>
            <a:pPr lvl="1"/>
            <a:r>
              <a:rPr lang="en-US" dirty="0" smtClean="0"/>
              <a:t>Causes all data written to a file to be posted or otherwise available for use before the statement returns.  </a:t>
            </a:r>
          </a:p>
          <a:p>
            <a:pPr lvl="1"/>
            <a:r>
              <a:rPr lang="en-US" dirty="0" smtClean="0"/>
              <a:t>This has the effect of forcibly writing any data stored in temporary buffers to disk.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NAMELIST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namelist is a list of variable names that are read or written as a group.</a:t>
            </a:r>
          </a:p>
          <a:p>
            <a:r>
              <a:rPr lang="en-US" dirty="0" smtClean="0"/>
              <a:t>The form of a namelist is:</a:t>
            </a:r>
          </a:p>
          <a:p>
            <a:endParaRPr lang="en-US" dirty="0" smtClean="0"/>
          </a:p>
          <a:p>
            <a:r>
              <a:rPr lang="en-US" dirty="0" smtClean="0"/>
              <a:t>The NAMELIST is a specification statement and must appear before the first executable statement.</a:t>
            </a:r>
          </a:p>
          <a:p>
            <a:r>
              <a:rPr lang="en-US" dirty="0" smtClean="0"/>
              <a:t>Variables listed in a NAMELIST may be read or written as unit using namelist-directed I/O statements</a:t>
            </a:r>
          </a:p>
          <a:p>
            <a:r>
              <a:rPr lang="en-US" dirty="0" smtClean="0"/>
              <a:t> A NAMELIST I/O statement looks like a formatted I/O statement except FMT= clause is replaced by the NML= clause.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Unlike most other clauses in I/O statements, the </a:t>
            </a:r>
            <a:r>
              <a:rPr lang="en-US" i="1" dirty="0" err="1" smtClean="0"/>
              <a:t>nl_group_name</a:t>
            </a:r>
            <a:r>
              <a:rPr lang="en-US" dirty="0" smtClean="0"/>
              <a:t> is not enclosed in apostrophes or 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514600"/>
            <a:ext cx="67056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NAMELIST /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nl_group_name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/ var1 [, var2, ...]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876800"/>
            <a:ext cx="5638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WRITE(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UNIT=8, NML=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nl_group_name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, [...]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NAMELIST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When written out – </a:t>
            </a:r>
          </a:p>
          <a:p>
            <a:pPr lvl="1"/>
            <a:r>
              <a:rPr lang="en-US" dirty="0" smtClean="0"/>
              <a:t>All variables are printed out together in a special order</a:t>
            </a:r>
          </a:p>
          <a:p>
            <a:pPr lvl="2"/>
            <a:r>
              <a:rPr lang="en-US" dirty="0" smtClean="0"/>
              <a:t>First - &amp;</a:t>
            </a:r>
            <a:r>
              <a:rPr lang="en-US" i="1" dirty="0" err="1" smtClean="0"/>
              <a:t>nl_group_name</a:t>
            </a:r>
            <a:endParaRPr lang="en-US" i="1" dirty="0" smtClean="0"/>
          </a:p>
          <a:p>
            <a:pPr lvl="2"/>
            <a:r>
              <a:rPr lang="en-US" dirty="0" smtClean="0"/>
              <a:t>Next – a series of output values in the form of “NAME=value” </a:t>
            </a:r>
          </a:p>
          <a:p>
            <a:pPr lvl="2"/>
            <a:r>
              <a:rPr lang="en-US" dirty="0" smtClean="0"/>
              <a:t>Finally the list is terminated by a “/”</a:t>
            </a:r>
          </a:p>
          <a:p>
            <a:r>
              <a:rPr lang="en-US" dirty="0" smtClean="0"/>
              <a:t>The general form of a NAMELIST-directed READ statement is: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program searches the input file for the marker &amp;</a:t>
            </a:r>
            <a:r>
              <a:rPr lang="en-US" i="1" dirty="0" err="1" smtClean="0"/>
              <a:t>nl_group_name</a:t>
            </a:r>
            <a:r>
              <a:rPr lang="en-US" dirty="0" smtClean="0"/>
              <a:t> (This indicates the beginning of the namelist)</a:t>
            </a:r>
          </a:p>
          <a:p>
            <a:pPr lvl="1"/>
            <a:r>
              <a:rPr lang="en-US" dirty="0" smtClean="0"/>
              <a:t>It then reads all the values in the namelist until a slash (/) is encountered.</a:t>
            </a:r>
          </a:p>
          <a:p>
            <a:pPr lvl="1"/>
            <a:r>
              <a:rPr lang="en-US" dirty="0" smtClean="0"/>
              <a:t>Values may appear on any line within the input  file between the beginning and end of the namelist.</a:t>
            </a:r>
          </a:p>
          <a:p>
            <a:pPr lvl="1"/>
            <a:r>
              <a:rPr lang="en-US" dirty="0" smtClean="0"/>
              <a:t>The  READ does not have to set every variable.</a:t>
            </a:r>
          </a:p>
          <a:p>
            <a:pPr lvl="1"/>
            <a:r>
              <a:rPr lang="en-US" dirty="0" smtClean="0"/>
              <a:t>Those variables not included are left set to there default values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62100" y="3657600"/>
            <a:ext cx="6019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READ(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UNIT=8, NML=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nl_group_name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, [...]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NAMELIST Example</a:t>
            </a:r>
            <a:endParaRPr 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46151"/>
            <a:ext cx="5181600" cy="378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810000"/>
            <a:ext cx="2667000" cy="2566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Unformatted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All files we have seen so far are formatted files.</a:t>
            </a:r>
          </a:p>
          <a:p>
            <a:pPr lvl="1"/>
            <a:r>
              <a:rPr lang="en-US" dirty="0" smtClean="0"/>
              <a:t>They contain recognizable characters, numbers, etc.</a:t>
            </a:r>
          </a:p>
          <a:p>
            <a:pPr lvl="1"/>
            <a:r>
              <a:rPr lang="en-US" dirty="0" smtClean="0"/>
              <a:t>Can easily be moved between computers. </a:t>
            </a:r>
          </a:p>
          <a:p>
            <a:pPr lvl="1"/>
            <a:r>
              <a:rPr lang="en-US" dirty="0" smtClean="0"/>
              <a:t>The computer must convert this representation to it’s internal representation to use it</a:t>
            </a:r>
          </a:p>
          <a:p>
            <a:pPr lvl="1"/>
            <a:r>
              <a:rPr lang="en-US" dirty="0" smtClean="0"/>
              <a:t>These files are inefficient and wasteful of disk space.</a:t>
            </a:r>
          </a:p>
          <a:p>
            <a:r>
              <a:rPr lang="en-US" dirty="0" smtClean="0"/>
              <a:t>Unformatted files are written using the machines internal representation.</a:t>
            </a:r>
          </a:p>
          <a:p>
            <a:pPr lvl="1"/>
            <a:r>
              <a:rPr lang="en-US" dirty="0" smtClean="0"/>
              <a:t>Access is faster since no processing time is required to convert it </a:t>
            </a:r>
          </a:p>
          <a:p>
            <a:pPr lvl="1"/>
            <a:r>
              <a:rPr lang="en-US" dirty="0" smtClean="0"/>
              <a:t>The data occupies less space so files are smaller.  </a:t>
            </a:r>
          </a:p>
          <a:p>
            <a:pPr lvl="1"/>
            <a:r>
              <a:rPr lang="en-US" dirty="0" smtClean="0"/>
              <a:t>Usually cannot be moved between different types of processors.</a:t>
            </a:r>
          </a:p>
          <a:p>
            <a:r>
              <a:rPr lang="en-US" dirty="0" smtClean="0"/>
              <a:t>A file may be either FORMATTED or UNFORMATTED, not both.</a:t>
            </a:r>
          </a:p>
          <a:p>
            <a:r>
              <a:rPr lang="en-US" dirty="0" smtClean="0"/>
              <a:t>Declared in the OPEN statement with the FORM= clause</a:t>
            </a:r>
          </a:p>
          <a:p>
            <a:r>
              <a:rPr lang="en-US" dirty="0" smtClean="0"/>
              <a:t>Unformatted I/O statements look just like formatted I/O except the FMT= clause is left out.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6248400"/>
            <a:ext cx="4572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WRITE(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UNIT=8, IOSTAT=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istat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ival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Access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467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These files may be read and written in arbitrary order.</a:t>
            </a:r>
          </a:p>
          <a:p>
            <a:pPr lvl="1"/>
            <a:r>
              <a:rPr lang="en-US" dirty="0" smtClean="0"/>
              <a:t>These type of files are useful when the data must be accessed in any order.</a:t>
            </a:r>
          </a:p>
          <a:p>
            <a:r>
              <a:rPr lang="en-US" dirty="0" smtClean="0"/>
              <a:t>Key to operation is that every record must be the same length.</a:t>
            </a:r>
          </a:p>
          <a:p>
            <a:pPr lvl="1"/>
            <a:r>
              <a:rPr lang="en-US" dirty="0" smtClean="0"/>
              <a:t>With the record length know the computer can easily determine which record is being requested and access it directly.</a:t>
            </a:r>
          </a:p>
          <a:p>
            <a:r>
              <a:rPr lang="en-US" dirty="0" smtClean="0"/>
              <a:t>Direct Access files are opened using the OPEN statement by: </a:t>
            </a:r>
          </a:p>
          <a:p>
            <a:pPr lvl="1"/>
            <a:r>
              <a:rPr lang="en-US" dirty="0" smtClean="0"/>
              <a:t>Specifying ACCESS=‘DIRECT’ and</a:t>
            </a:r>
          </a:p>
          <a:p>
            <a:pPr lvl="1"/>
            <a:r>
              <a:rPr lang="en-US" dirty="0" smtClean="0"/>
              <a:t>Specifying the record length using the RECL= clause</a:t>
            </a:r>
          </a:p>
          <a:p>
            <a:pPr lvl="2"/>
            <a:r>
              <a:rPr lang="en-US" dirty="0" smtClean="0"/>
              <a:t>Formatted files - record length is specified in units of characters</a:t>
            </a:r>
          </a:p>
          <a:p>
            <a:pPr lvl="2"/>
            <a:r>
              <a:rPr lang="en-US" dirty="0" smtClean="0"/>
              <a:t>Unformatted files – record length is specified in units of bytes, words or some other machine dependent quantity.</a:t>
            </a:r>
          </a:p>
          <a:p>
            <a:pPr lvl="2"/>
            <a:r>
              <a:rPr lang="en-US" dirty="0" smtClean="0"/>
              <a:t>The third form of the INQUIRE statement can be used to determine the record length in a processor-independent fashion</a:t>
            </a:r>
          </a:p>
          <a:p>
            <a:r>
              <a:rPr lang="en-US" dirty="0" smtClean="0"/>
              <a:t>A typical READ statement is shown below: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 access, unformatted files whose record length is a multiple of the sector size of a particular computer are the most efficient Fortran files possible on that computer.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5105400"/>
            <a:ext cx="4267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READ(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8,‘(I6)’, REC=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irec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ival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Access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Stream access mode:</a:t>
            </a:r>
          </a:p>
          <a:p>
            <a:pPr lvl="1"/>
            <a:r>
              <a:rPr lang="en-US" dirty="0" smtClean="0"/>
              <a:t>Reads or writes a file byte-by-byte</a:t>
            </a:r>
          </a:p>
          <a:p>
            <a:pPr lvl="1"/>
            <a:r>
              <a:rPr lang="en-US" dirty="0" smtClean="0"/>
              <a:t>Treats special characters like any other</a:t>
            </a:r>
          </a:p>
          <a:p>
            <a:pPr lvl="1"/>
            <a:r>
              <a:rPr lang="en-US" dirty="0" smtClean="0"/>
              <a:t>Similar I/O functions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getc</a:t>
            </a:r>
            <a:r>
              <a:rPr lang="en-US" dirty="0" smtClean="0"/>
              <a:t> and </a:t>
            </a:r>
            <a:r>
              <a:rPr lang="en-US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atang" pitchFamily="18" charset="-127"/>
                <a:ea typeface="Batang" pitchFamily="18" charset="-127"/>
              </a:rPr>
              <a:t>putc</a:t>
            </a:r>
            <a:r>
              <a:rPr lang="en-US" dirty="0" smtClean="0"/>
              <a:t> in C</a:t>
            </a:r>
          </a:p>
          <a:p>
            <a:r>
              <a:rPr lang="en-US" dirty="0" smtClean="0"/>
              <a:t>A file is opened in stream access mode by specifying ACCESS=‘STREAM’ in the OPEN statement.</a:t>
            </a:r>
          </a:p>
          <a:p>
            <a:r>
              <a:rPr lang="en-US" dirty="0" smtClean="0"/>
              <a:t>Data can be written out in a series of write statements and the line completed when the newline character is output</a:t>
            </a:r>
          </a:p>
          <a:p>
            <a:r>
              <a:rPr lang="en-US" dirty="0" smtClean="0"/>
              <a:t>The newline character is generated using the intrinsic function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new_line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(a)</a:t>
            </a:r>
          </a:p>
          <a:p>
            <a:pPr lvl="1"/>
            <a:r>
              <a:rPr lang="en-US" dirty="0" smtClean="0"/>
              <a:t>This function returns a newline character of the same KIND as the input character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of a derived-type </a:t>
            </a:r>
            <a:r>
              <a:rPr lang="en-US" b="1" dirty="0" err="1" smtClean="0"/>
              <a:t>Input/Output</a:t>
            </a:r>
            <a:r>
              <a:rPr lang="en-US" b="1" dirty="0" smtClean="0"/>
              <a:t> procedure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676400" y="1600200"/>
            <a:ext cx="594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</a:rPr>
              <a:t>module m</a:t>
            </a:r>
          </a:p>
          <a:p>
            <a:r>
              <a:rPr lang="en-US" dirty="0" smtClean="0">
                <a:latin typeface="Courier New"/>
              </a:rPr>
              <a:t>  type point</a:t>
            </a:r>
          </a:p>
          <a:p>
            <a:r>
              <a:rPr lang="en-US" dirty="0" smtClean="0">
                <a:latin typeface="Courier New"/>
              </a:rPr>
              <a:t>         character(20) label</a:t>
            </a:r>
          </a:p>
          <a:p>
            <a:r>
              <a:rPr lang="en-US" dirty="0" smtClean="0">
                <a:latin typeface="Courier New"/>
              </a:rPr>
              <a:t>         integer x, y</a:t>
            </a:r>
          </a:p>
          <a:p>
            <a:r>
              <a:rPr lang="en-US" dirty="0" smtClean="0">
                <a:latin typeface="Courier New"/>
              </a:rPr>
              <a:t>  contains</a:t>
            </a:r>
          </a:p>
          <a:p>
            <a:r>
              <a:rPr lang="en-US" dirty="0" smtClean="0">
                <a:latin typeface="Courier New"/>
              </a:rPr>
              <a:t>         procedure :: </a:t>
            </a:r>
            <a:r>
              <a:rPr lang="en-US" dirty="0" err="1" smtClean="0">
                <a:latin typeface="Courier New"/>
              </a:rPr>
              <a:t>writepoint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         generic :: write(formatted) =&gt; </a:t>
            </a:r>
            <a:r>
              <a:rPr lang="en-US" dirty="0" err="1" smtClean="0">
                <a:latin typeface="Courier New"/>
              </a:rPr>
              <a:t>writepoint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  end type</a:t>
            </a:r>
          </a:p>
          <a:p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  type :: line</a:t>
            </a:r>
          </a:p>
          <a:p>
            <a:r>
              <a:rPr lang="en-US" dirty="0" smtClean="0">
                <a:latin typeface="Courier New"/>
              </a:rPr>
              <a:t>         type(point) :: p1,p2</a:t>
            </a:r>
          </a:p>
          <a:p>
            <a:r>
              <a:rPr lang="en-US" dirty="0" smtClean="0">
                <a:latin typeface="Courier New"/>
              </a:rPr>
              <a:t>  contains</a:t>
            </a:r>
          </a:p>
          <a:p>
            <a:r>
              <a:rPr lang="en-US" dirty="0" smtClean="0">
                <a:latin typeface="Courier New"/>
              </a:rPr>
              <a:t>         procedure :: </a:t>
            </a:r>
            <a:r>
              <a:rPr lang="en-US" dirty="0" err="1" smtClean="0">
                <a:latin typeface="Courier New"/>
              </a:rPr>
              <a:t>writeline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    generic :: write(formatted) =&gt; </a:t>
            </a:r>
            <a:r>
              <a:rPr lang="en-US" dirty="0" err="1" smtClean="0">
                <a:latin typeface="Courier New"/>
              </a:rPr>
              <a:t>writeline</a:t>
            </a:r>
            <a:endParaRPr lang="en-US" dirty="0" smtClean="0">
              <a:latin typeface="Courier New"/>
            </a:endParaRPr>
          </a:p>
          <a:p>
            <a:r>
              <a:rPr lang="en-US" dirty="0" smtClean="0">
                <a:latin typeface="Courier New"/>
              </a:rPr>
              <a:t>  end type</a:t>
            </a:r>
          </a:p>
          <a:p>
            <a:r>
              <a:rPr lang="en-US" dirty="0" smtClean="0">
                <a:latin typeface="Courier New"/>
              </a:rPr>
              <a:t>  contains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2359"/>
            <a:ext cx="9144000" cy="6403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</a:rPr>
              <a:t>subroutine </a:t>
            </a:r>
            <a:r>
              <a:rPr lang="en-US" sz="1400" dirty="0" err="1" smtClean="0">
                <a:latin typeface="Courier New"/>
              </a:rPr>
              <a:t>writepoint</a:t>
            </a:r>
            <a:r>
              <a:rPr lang="en-US" sz="1400" dirty="0" smtClean="0"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dtv</a:t>
            </a:r>
            <a:r>
              <a:rPr lang="en-US" sz="1400" dirty="0" smtClean="0">
                <a:latin typeface="Courier New"/>
              </a:rPr>
              <a:t>, unit, </a:t>
            </a:r>
            <a:r>
              <a:rPr lang="en-US" sz="1400" dirty="0" err="1" smtClean="0">
                <a:latin typeface="Courier New"/>
              </a:rPr>
              <a:t>iotype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vlist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iostat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iomsg</a:t>
            </a:r>
            <a:r>
              <a:rPr lang="en-US" sz="1400" dirty="0" smtClean="0">
                <a:latin typeface="Courier New"/>
              </a:rPr>
              <a:t>)</a:t>
            </a:r>
          </a:p>
          <a:p>
            <a:r>
              <a:rPr lang="en-US" sz="1400" dirty="0" smtClean="0">
                <a:latin typeface="Courier New"/>
              </a:rPr>
              <a:t>          class(point), intent(in) :: </a:t>
            </a:r>
            <a:r>
              <a:rPr lang="en-US" sz="1400" dirty="0" err="1" smtClean="0">
                <a:latin typeface="Courier New"/>
              </a:rPr>
              <a:t>dtv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integer, intent(in) :: unit</a:t>
            </a:r>
          </a:p>
          <a:p>
            <a:r>
              <a:rPr lang="en-US" sz="1400" dirty="0" smtClean="0">
                <a:latin typeface="Courier New"/>
              </a:rPr>
              <a:t>          character(*), intent(in) :: </a:t>
            </a:r>
            <a:r>
              <a:rPr lang="en-US" sz="1400" dirty="0" err="1" smtClean="0">
                <a:latin typeface="Courier New"/>
              </a:rPr>
              <a:t>iotype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integer, intent(in) :: </a:t>
            </a:r>
            <a:r>
              <a:rPr lang="en-US" sz="1400" dirty="0" err="1" smtClean="0">
                <a:latin typeface="Courier New"/>
              </a:rPr>
              <a:t>vlist</a:t>
            </a:r>
            <a:r>
              <a:rPr lang="en-US" sz="1400" dirty="0" smtClean="0">
                <a:latin typeface="Courier New"/>
              </a:rPr>
              <a:t>(:)</a:t>
            </a:r>
          </a:p>
          <a:p>
            <a:r>
              <a:rPr lang="en-US" sz="1400" dirty="0" smtClean="0">
                <a:latin typeface="Courier New"/>
              </a:rPr>
              <a:t>          integer, intent(out) :: </a:t>
            </a:r>
            <a:r>
              <a:rPr lang="en-US" sz="1400" dirty="0" err="1" smtClean="0">
                <a:latin typeface="Courier New"/>
              </a:rPr>
              <a:t>iostat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character(*), intent(</a:t>
            </a:r>
            <a:r>
              <a:rPr lang="en-US" sz="1400" dirty="0" err="1" smtClean="0">
                <a:latin typeface="Courier New"/>
              </a:rPr>
              <a:t>inout</a:t>
            </a:r>
            <a:r>
              <a:rPr lang="en-US" sz="1400" dirty="0" smtClean="0">
                <a:latin typeface="Courier New"/>
              </a:rPr>
              <a:t>) :: </a:t>
            </a:r>
            <a:r>
              <a:rPr lang="en-US" sz="1400" dirty="0" err="1" smtClean="0">
                <a:latin typeface="Courier New"/>
              </a:rPr>
              <a:t>iomsg</a:t>
            </a:r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write(unit, *, </a:t>
            </a:r>
            <a:r>
              <a:rPr lang="en-US" sz="1400" dirty="0" err="1" smtClean="0">
                <a:latin typeface="Courier New"/>
              </a:rPr>
              <a:t>iostat</a:t>
            </a:r>
            <a:r>
              <a:rPr lang="en-US" sz="1400" dirty="0" smtClean="0">
                <a:latin typeface="Courier New"/>
              </a:rPr>
              <a:t>=</a:t>
            </a:r>
            <a:r>
              <a:rPr lang="en-US" sz="1400" dirty="0" err="1" smtClean="0">
                <a:latin typeface="Courier New"/>
              </a:rPr>
              <a:t>iostat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iomsg</a:t>
            </a:r>
            <a:r>
              <a:rPr lang="en-US" sz="1400" dirty="0" smtClean="0">
                <a:latin typeface="Courier New"/>
              </a:rPr>
              <a:t>=</a:t>
            </a:r>
            <a:r>
              <a:rPr lang="en-US" sz="1400" dirty="0" err="1" smtClean="0">
                <a:latin typeface="Courier New"/>
              </a:rPr>
              <a:t>iomsg</a:t>
            </a:r>
            <a:r>
              <a:rPr lang="en-US" sz="1400" dirty="0" smtClean="0">
                <a:latin typeface="Courier New"/>
              </a:rPr>
              <a:t>) &amp;</a:t>
            </a:r>
          </a:p>
          <a:p>
            <a:r>
              <a:rPr lang="en-US" sz="1400" dirty="0" smtClean="0">
                <a:latin typeface="Courier New"/>
              </a:rPr>
              <a:t>                          trim(</a:t>
            </a:r>
            <a:r>
              <a:rPr lang="en-US" sz="1400" dirty="0" err="1" smtClean="0">
                <a:latin typeface="Courier New"/>
              </a:rPr>
              <a:t>dtv%label</a:t>
            </a:r>
            <a:r>
              <a:rPr lang="en-US" sz="1400" dirty="0" smtClean="0">
                <a:latin typeface="Courier New"/>
              </a:rPr>
              <a:t>), ': (', </a:t>
            </a:r>
            <a:r>
              <a:rPr lang="en-US" sz="1400" dirty="0" err="1" smtClean="0">
                <a:latin typeface="Courier New"/>
              </a:rPr>
              <a:t>dtv%x</a:t>
            </a:r>
            <a:r>
              <a:rPr lang="en-US" sz="1400" dirty="0" smtClean="0">
                <a:latin typeface="Courier New"/>
              </a:rPr>
              <a:t>, ', ', </a:t>
            </a:r>
            <a:r>
              <a:rPr lang="en-US" sz="1400" dirty="0" err="1" smtClean="0">
                <a:latin typeface="Courier New"/>
              </a:rPr>
              <a:t>dtv%y</a:t>
            </a:r>
            <a:r>
              <a:rPr lang="en-US" sz="1400" dirty="0" smtClean="0">
                <a:latin typeface="Courier New"/>
              </a:rPr>
              <a:t>, ')'</a:t>
            </a:r>
          </a:p>
          <a:p>
            <a:r>
              <a:rPr lang="en-US" sz="1400" dirty="0" smtClean="0">
                <a:latin typeface="Courier New"/>
              </a:rPr>
              <a:t>   end subroutine 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subroutine </a:t>
            </a:r>
            <a:r>
              <a:rPr lang="en-US" sz="1400" dirty="0" err="1" smtClean="0">
                <a:latin typeface="Courier New"/>
              </a:rPr>
              <a:t>writeline</a:t>
            </a:r>
            <a:r>
              <a:rPr lang="en-US" sz="1400" dirty="0" smtClean="0">
                <a:latin typeface="Courier New"/>
              </a:rPr>
              <a:t>(</a:t>
            </a:r>
            <a:r>
              <a:rPr lang="en-US" sz="1400" dirty="0" err="1" smtClean="0">
                <a:latin typeface="Courier New"/>
              </a:rPr>
              <a:t>dtv</a:t>
            </a:r>
            <a:r>
              <a:rPr lang="en-US" sz="1400" dirty="0" smtClean="0">
                <a:latin typeface="Courier New"/>
              </a:rPr>
              <a:t>, unit, </a:t>
            </a:r>
            <a:r>
              <a:rPr lang="en-US" sz="1400" dirty="0" err="1" smtClean="0">
                <a:latin typeface="Courier New"/>
              </a:rPr>
              <a:t>iotype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vlist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iostat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iomsg</a:t>
            </a:r>
            <a:r>
              <a:rPr lang="en-US" sz="1400" dirty="0" smtClean="0">
                <a:latin typeface="Courier New"/>
              </a:rPr>
              <a:t>)</a:t>
            </a:r>
          </a:p>
          <a:p>
            <a:r>
              <a:rPr lang="en-US" sz="1400" dirty="0" smtClean="0">
                <a:latin typeface="Courier New"/>
              </a:rPr>
              <a:t>          class(line), intent(in) :: </a:t>
            </a:r>
            <a:r>
              <a:rPr lang="en-US" sz="1400" dirty="0" err="1" smtClean="0">
                <a:latin typeface="Courier New"/>
              </a:rPr>
              <a:t>dtv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integer, intent(in) :: </a:t>
            </a:r>
            <a:r>
              <a:rPr lang="en-US" sz="1400" dirty="0" err="1" smtClean="0">
                <a:latin typeface="Courier New"/>
              </a:rPr>
              <a:t>dtv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character(*), intent(in) :: </a:t>
            </a:r>
            <a:r>
              <a:rPr lang="en-US" sz="1400" dirty="0" err="1" smtClean="0">
                <a:latin typeface="Courier New"/>
              </a:rPr>
              <a:t>iotype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integer, intent(in) :: </a:t>
            </a:r>
            <a:r>
              <a:rPr lang="en-US" sz="1400" dirty="0" err="1" smtClean="0">
                <a:latin typeface="Courier New"/>
              </a:rPr>
              <a:t>vlist</a:t>
            </a:r>
            <a:r>
              <a:rPr lang="en-US" sz="1400" dirty="0" smtClean="0">
                <a:latin typeface="Courier New"/>
              </a:rPr>
              <a:t>(:)</a:t>
            </a:r>
          </a:p>
          <a:p>
            <a:r>
              <a:rPr lang="en-US" sz="1400" dirty="0" smtClean="0">
                <a:latin typeface="Courier New"/>
              </a:rPr>
              <a:t>          integer, intent(out) :: </a:t>
            </a:r>
            <a:r>
              <a:rPr lang="en-US" sz="1400" dirty="0" err="1" smtClean="0">
                <a:latin typeface="Courier New"/>
              </a:rPr>
              <a:t>iostat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character(*), intent(</a:t>
            </a:r>
            <a:r>
              <a:rPr lang="en-US" sz="1400" dirty="0" err="1" smtClean="0">
                <a:latin typeface="Courier New"/>
              </a:rPr>
              <a:t>inout</a:t>
            </a:r>
            <a:r>
              <a:rPr lang="en-US" sz="1400" dirty="0" smtClean="0">
                <a:latin typeface="Courier New"/>
              </a:rPr>
              <a:t>) :: </a:t>
            </a:r>
            <a:r>
              <a:rPr lang="en-US" sz="1400" dirty="0" err="1" smtClean="0">
                <a:latin typeface="Courier New"/>
              </a:rPr>
              <a:t>iomsg</a:t>
            </a:r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real length, </a:t>
            </a:r>
            <a:r>
              <a:rPr lang="en-US" sz="1400" dirty="0" err="1" smtClean="0">
                <a:latin typeface="Courier New"/>
              </a:rPr>
              <a:t>delta_x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delta_y</a:t>
            </a:r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</a:t>
            </a:r>
            <a:r>
              <a:rPr lang="en-US" sz="1400" dirty="0" err="1" smtClean="0">
                <a:latin typeface="Courier New"/>
              </a:rPr>
              <a:t>delta_x</a:t>
            </a:r>
            <a:r>
              <a:rPr lang="en-US" sz="1400" dirty="0" smtClean="0">
                <a:latin typeface="Courier New"/>
              </a:rPr>
              <a:t> = dtv%p2%x - dtv%p1%x</a:t>
            </a:r>
          </a:p>
          <a:p>
            <a:r>
              <a:rPr lang="en-US" sz="1400" dirty="0" smtClean="0">
                <a:latin typeface="Courier New"/>
              </a:rPr>
              <a:t>          </a:t>
            </a:r>
            <a:r>
              <a:rPr lang="en-US" sz="1400" dirty="0" err="1" smtClean="0">
                <a:latin typeface="Courier New"/>
              </a:rPr>
              <a:t>delta_y</a:t>
            </a:r>
            <a:r>
              <a:rPr lang="en-US" sz="1400" dirty="0" smtClean="0">
                <a:latin typeface="Courier New"/>
              </a:rPr>
              <a:t> = dtv%p2%y - dtv%p1%y</a:t>
            </a:r>
          </a:p>
          <a:p>
            <a:r>
              <a:rPr lang="nb-NO" sz="1400" dirty="0" smtClean="0">
                <a:latin typeface="Courier New"/>
              </a:rPr>
              <a:t>          length = sqrt(delta_x**2 + delta_y**2)</a:t>
            </a: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          write(unit, *, </a:t>
            </a:r>
            <a:r>
              <a:rPr lang="en-US" sz="1400" dirty="0" err="1" smtClean="0">
                <a:latin typeface="Courier New"/>
              </a:rPr>
              <a:t>iostat</a:t>
            </a:r>
            <a:r>
              <a:rPr lang="en-US" sz="1400" dirty="0" smtClean="0">
                <a:latin typeface="Courier New"/>
              </a:rPr>
              <a:t>=</a:t>
            </a:r>
            <a:r>
              <a:rPr lang="en-US" sz="1400" dirty="0" err="1" smtClean="0">
                <a:latin typeface="Courier New"/>
              </a:rPr>
              <a:t>iostat</a:t>
            </a:r>
            <a:r>
              <a:rPr lang="en-US" sz="1400" dirty="0" smtClean="0">
                <a:latin typeface="Courier New"/>
              </a:rPr>
              <a:t>, </a:t>
            </a:r>
            <a:r>
              <a:rPr lang="en-US" sz="1400" dirty="0" err="1" smtClean="0">
                <a:latin typeface="Courier New"/>
              </a:rPr>
              <a:t>iomsg</a:t>
            </a:r>
            <a:r>
              <a:rPr lang="en-US" sz="1400" dirty="0" smtClean="0">
                <a:latin typeface="Courier New"/>
              </a:rPr>
              <a:t>=</a:t>
            </a:r>
            <a:r>
              <a:rPr lang="en-US" sz="1400" dirty="0" err="1" smtClean="0">
                <a:latin typeface="Courier New"/>
              </a:rPr>
              <a:t>iomsg</a:t>
            </a:r>
            <a:r>
              <a:rPr lang="en-US" sz="1400" dirty="0" smtClean="0">
                <a:latin typeface="Courier New"/>
              </a:rPr>
              <a:t>) &amp;</a:t>
            </a:r>
          </a:p>
          <a:p>
            <a:r>
              <a:rPr lang="en-US" sz="1400" dirty="0" smtClean="0">
                <a:latin typeface="Courier New"/>
              </a:rPr>
              <a:t>                          'Distance from ', dtv%p1, ' to ', dtv%p2, ' is ', length</a:t>
            </a:r>
          </a:p>
          <a:p>
            <a:r>
              <a:rPr lang="en-US" sz="1400" dirty="0" smtClean="0">
                <a:latin typeface="Courier New"/>
              </a:rPr>
              <a:t>   end subroutine</a:t>
            </a:r>
          </a:p>
          <a:p>
            <a:r>
              <a:rPr lang="en-US" sz="1400" dirty="0" smtClean="0">
                <a:latin typeface="Courier New"/>
              </a:rPr>
              <a:t>end module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Format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Fortran 2003 as added a DT format for output of derived data types</a:t>
            </a:r>
          </a:p>
          <a:p>
            <a:r>
              <a:rPr lang="en-US" dirty="0" smtClean="0"/>
              <a:t>Five descriptors control horizontal and vertical position of the data: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x – Horizontal spacing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/ - Vertical spacing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– TAB to column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  <a:p>
            <a:pPr lvl="1"/>
            <a:r>
              <a:rPr lang="en-US" dirty="0" err="1" smtClean="0"/>
              <a:t>TL</a:t>
            </a:r>
            <a:r>
              <a:rPr lang="en-US" i="1" dirty="0" err="1" smtClean="0"/>
              <a:t>n</a:t>
            </a:r>
            <a:r>
              <a:rPr lang="en-US" dirty="0" smtClean="0"/>
              <a:t> – TAB to move left </a:t>
            </a:r>
            <a:r>
              <a:rPr lang="en-US" i="1" dirty="0" smtClean="0"/>
              <a:t>n</a:t>
            </a:r>
            <a:r>
              <a:rPr lang="en-US" dirty="0" smtClean="0"/>
              <a:t> columns</a:t>
            </a:r>
          </a:p>
          <a:p>
            <a:pPr lvl="1"/>
            <a:r>
              <a:rPr lang="en-US" dirty="0" err="1" smtClean="0"/>
              <a:t>TRn</a:t>
            </a:r>
            <a:r>
              <a:rPr lang="en-US" dirty="0" smtClean="0"/>
              <a:t> – TAB to move right </a:t>
            </a:r>
            <a:r>
              <a:rPr lang="en-US" i="1" dirty="0" smtClean="0"/>
              <a:t>n</a:t>
            </a:r>
            <a:r>
              <a:rPr lang="en-US" dirty="0" smtClean="0"/>
              <a:t>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981200"/>
            <a:ext cx="7620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use m</a:t>
            </a:r>
          </a:p>
          <a:p>
            <a:r>
              <a:rPr lang="fr-FR" sz="1400" dirty="0" smtClean="0">
                <a:latin typeface="Courier New"/>
              </a:rPr>
              <a:t>type(point) :: p = point('Point1', x=1, y=1)</a:t>
            </a:r>
          </a:p>
          <a:p>
            <a:r>
              <a:rPr lang="en-US" sz="1400" dirty="0" smtClean="0">
                <a:latin typeface="Courier New"/>
              </a:rPr>
              <a:t>type(line) :: 1</a:t>
            </a:r>
          </a:p>
          <a:p>
            <a:r>
              <a:rPr lang="fr-FR" sz="1400" dirty="0" smtClean="0">
                <a:latin typeface="Courier New"/>
              </a:rPr>
              <a:t>1 = line(p, point('Point2', x=4, y=5))</a:t>
            </a:r>
          </a:p>
          <a:p>
            <a:r>
              <a:rPr lang="en-US" sz="1400" dirty="0" smtClean="0">
                <a:latin typeface="Courier New"/>
              </a:rPr>
              <a:t>print *, 1</a:t>
            </a:r>
          </a:p>
          <a:p>
            <a:r>
              <a:rPr lang="en-US" sz="1400" dirty="0" smtClean="0">
                <a:latin typeface="Courier New"/>
              </a:rPr>
              <a:t>End</a:t>
            </a: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endParaRPr lang="en-US" sz="1400" dirty="0" smtClean="0">
              <a:latin typeface="Courier New"/>
            </a:endParaRPr>
          </a:p>
          <a:p>
            <a:r>
              <a:rPr lang="en-US" sz="1400" dirty="0" smtClean="0">
                <a:latin typeface="Courier New"/>
              </a:rPr>
              <a:t>Output:</a:t>
            </a:r>
          </a:p>
          <a:p>
            <a:r>
              <a:rPr lang="en-US" sz="1400" dirty="0" smtClean="0">
                <a:latin typeface="Courier New"/>
              </a:rPr>
              <a:t> Distance from Point1: ( 1 , 1 ) to Point2: ( 4 , 5 ) is 5.000000000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 Editing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 smtClean="0"/>
              <a:t>Purpose</a:t>
            </a:r>
            <a:endParaRPr lang="en-US" sz="3400" b="1" dirty="0" smtClean="0"/>
          </a:p>
          <a:p>
            <a:pPr lvl="1"/>
            <a:r>
              <a:rPr lang="en-US" sz="2900" dirty="0" smtClean="0"/>
              <a:t>The DT edit descriptor allows you to specify that a user-defined procedure is called instead of the default input/output formatting for processing an input/output list item of derived type</a:t>
            </a:r>
          </a:p>
          <a:p>
            <a:r>
              <a:rPr lang="en-US" sz="3400" b="1" dirty="0" smtClean="0"/>
              <a:t>Syntax</a:t>
            </a:r>
          </a:p>
          <a:p>
            <a:pPr lvl="1"/>
            <a:r>
              <a:rPr lang="en-US" sz="2900" dirty="0" smtClean="0"/>
              <a:t>DT </a:t>
            </a:r>
          </a:p>
          <a:p>
            <a:pPr lvl="1"/>
            <a:r>
              <a:rPr lang="en-US" sz="2900" dirty="0" err="1" smtClean="0"/>
              <a:t>DT</a:t>
            </a:r>
            <a:r>
              <a:rPr lang="en-US" sz="2900" i="1" dirty="0" err="1" smtClean="0"/>
              <a:t>char</a:t>
            </a:r>
            <a:r>
              <a:rPr lang="en-US" sz="2900" i="1" dirty="0" smtClean="0"/>
              <a:t>-literal-constant</a:t>
            </a:r>
            <a:r>
              <a:rPr lang="en-US" sz="2900" dirty="0" smtClean="0"/>
              <a:t> </a:t>
            </a:r>
          </a:p>
          <a:p>
            <a:pPr lvl="1"/>
            <a:r>
              <a:rPr lang="en-US" sz="2900" dirty="0" smtClean="0"/>
              <a:t>DT</a:t>
            </a:r>
            <a:r>
              <a:rPr lang="en-US" sz="2900" i="1" dirty="0" smtClean="0"/>
              <a:t>( v-list )</a:t>
            </a:r>
            <a:r>
              <a:rPr lang="en-US" sz="2900" dirty="0" smtClean="0"/>
              <a:t> </a:t>
            </a:r>
          </a:p>
          <a:p>
            <a:pPr lvl="1"/>
            <a:r>
              <a:rPr lang="en-US" sz="2900" dirty="0" err="1" smtClean="0"/>
              <a:t>DT</a:t>
            </a:r>
            <a:r>
              <a:rPr lang="en-US" sz="2900" i="1" dirty="0" err="1" smtClean="0"/>
              <a:t>char</a:t>
            </a:r>
            <a:r>
              <a:rPr lang="en-US" sz="2900" i="1" dirty="0" smtClean="0"/>
              <a:t>-literal-constant( v-list )</a:t>
            </a:r>
            <a:endParaRPr lang="en-US" sz="2900" dirty="0" smtClean="0"/>
          </a:p>
          <a:p>
            <a:r>
              <a:rPr lang="en-US" sz="3400" b="1" dirty="0" smtClean="0"/>
              <a:t>Rules</a:t>
            </a:r>
          </a:p>
          <a:p>
            <a:pPr lvl="1"/>
            <a:r>
              <a:rPr lang="en-US" sz="2900" dirty="0" smtClean="0"/>
              <a:t>The </a:t>
            </a:r>
            <a:r>
              <a:rPr lang="en-US" sz="2900" dirty="0" err="1" smtClean="0"/>
              <a:t>iotype</a:t>
            </a:r>
            <a:r>
              <a:rPr lang="en-US" sz="2900" dirty="0" smtClean="0"/>
              <a:t> dummy argument passed to the user-defined input/output procedure contains the text from the </a:t>
            </a:r>
            <a:r>
              <a:rPr lang="en-US" sz="2900" i="1" dirty="0" smtClean="0"/>
              <a:t>char-literal-constant</a:t>
            </a:r>
            <a:r>
              <a:rPr lang="en-US" sz="2900" dirty="0" smtClean="0"/>
              <a:t>, prefixed with DT. If you do not include a </a:t>
            </a:r>
            <a:r>
              <a:rPr lang="en-US" sz="2900" i="1" dirty="0" smtClean="0"/>
              <a:t>char-literal-constant</a:t>
            </a:r>
            <a:r>
              <a:rPr lang="en-US" sz="2900" dirty="0" smtClean="0"/>
              <a:t>, the </a:t>
            </a:r>
            <a:r>
              <a:rPr lang="en-US" sz="2900" dirty="0" err="1" smtClean="0"/>
              <a:t>iotype</a:t>
            </a:r>
            <a:r>
              <a:rPr lang="en-US" sz="2900" dirty="0" smtClean="0"/>
              <a:t> argument contains only DT.</a:t>
            </a:r>
          </a:p>
          <a:p>
            <a:pPr lvl="1"/>
            <a:r>
              <a:rPr lang="en-US" sz="2900" dirty="0" smtClean="0"/>
              <a:t>The </a:t>
            </a:r>
            <a:r>
              <a:rPr lang="en-US" sz="2900" i="1" dirty="0" smtClean="0"/>
              <a:t>v-list</a:t>
            </a:r>
            <a:r>
              <a:rPr lang="en-US" sz="2900" dirty="0" smtClean="0"/>
              <a:t> is passed to the user-defined input/output procedure in the </a:t>
            </a:r>
            <a:r>
              <a:rPr lang="en-US" sz="2900" i="1" dirty="0" err="1" smtClean="0"/>
              <a:t>v_list</a:t>
            </a:r>
            <a:r>
              <a:rPr lang="en-US" sz="2900" dirty="0" smtClean="0"/>
              <a:t> integer array dummy argument. If you do not include a </a:t>
            </a:r>
            <a:r>
              <a:rPr lang="en-US" sz="2900" i="1" dirty="0" smtClean="0"/>
              <a:t>v-list</a:t>
            </a:r>
            <a:r>
              <a:rPr lang="en-US" sz="2900" dirty="0" smtClean="0"/>
              <a:t>, the </a:t>
            </a:r>
            <a:r>
              <a:rPr lang="en-US" sz="2900" i="1" dirty="0" err="1" smtClean="0"/>
              <a:t>v_list</a:t>
            </a:r>
            <a:r>
              <a:rPr lang="en-US" sz="2900" dirty="0" smtClean="0"/>
              <a:t> dummy argument is a zero-sized array.</a:t>
            </a:r>
          </a:p>
          <a:p>
            <a:pPr lvl="1"/>
            <a:r>
              <a:rPr lang="en-US" sz="2900" dirty="0" smtClean="0"/>
              <a:t>When you use the DT edit descriptor, the corresponding derived type input/output list item must be associated with an appropriate user-defined derived type input/output procedure.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1722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hlinkClick r:id="rId2"/>
              </a:rPr>
              <a:t>http://www.fortranlib.com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Synchronous: When a program executes I/O, the program execution is halted until the I/O operation is complete</a:t>
            </a:r>
          </a:p>
          <a:p>
            <a:r>
              <a:rPr lang="en-US" dirty="0" smtClean="0"/>
              <a:t>Asynchronous: I/O operations occur in parallel with program execution.</a:t>
            </a:r>
          </a:p>
          <a:p>
            <a:pPr lvl="1"/>
            <a:r>
              <a:rPr lang="en-US" dirty="0" smtClean="0"/>
              <a:t>During a write operation: </a:t>
            </a:r>
          </a:p>
          <a:p>
            <a:pPr lvl="2"/>
            <a:r>
              <a:rPr lang="en-US" dirty="0" smtClean="0"/>
              <a:t>Data is copied to an internal buffer </a:t>
            </a:r>
          </a:p>
          <a:p>
            <a:pPr lvl="2"/>
            <a:r>
              <a:rPr lang="en-US" dirty="0" smtClean="0"/>
              <a:t>The write statement is started</a:t>
            </a:r>
            <a:endParaRPr lang="en-US" dirty="0"/>
          </a:p>
          <a:p>
            <a:pPr lvl="2"/>
            <a:r>
              <a:rPr lang="en-US" dirty="0" smtClean="0"/>
              <a:t>Control instantly returns to the calling program</a:t>
            </a:r>
          </a:p>
          <a:p>
            <a:pPr lvl="1"/>
            <a:r>
              <a:rPr lang="en-US" dirty="0" smtClean="0"/>
              <a:t>During a read operation:</a:t>
            </a:r>
          </a:p>
          <a:p>
            <a:pPr lvl="2"/>
            <a:r>
              <a:rPr lang="en-US" dirty="0" smtClean="0"/>
              <a:t>The read process is started</a:t>
            </a:r>
          </a:p>
          <a:p>
            <a:pPr lvl="2"/>
            <a:r>
              <a:rPr lang="en-US" dirty="0" smtClean="0"/>
              <a:t>Control instantly returns to the calling program</a:t>
            </a:r>
          </a:p>
          <a:p>
            <a:pPr lvl="3"/>
            <a:r>
              <a:rPr lang="en-US" dirty="0" smtClean="0"/>
              <a:t>At the time of execution the variables being read are undefined.</a:t>
            </a:r>
          </a:p>
          <a:p>
            <a:pPr lvl="3"/>
            <a:r>
              <a:rPr lang="en-US" dirty="0" smtClean="0"/>
              <a:t>These variables must not be used until the read is complete.</a:t>
            </a:r>
          </a:p>
          <a:p>
            <a:r>
              <a:rPr lang="en-US" dirty="0" smtClean="0"/>
              <a:t>FORTRAN 2003 compilers are allowed but not required to implement asynchronous I/O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Asynchronous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major problem can occur when Fortran compilers try to optimize execution for speed.</a:t>
            </a:r>
          </a:p>
          <a:p>
            <a:r>
              <a:rPr lang="en-US" dirty="0" smtClean="0"/>
              <a:t>Compilers often move the order of actions around and do things in parallel.</a:t>
            </a:r>
          </a:p>
          <a:p>
            <a:r>
              <a:rPr lang="en-US" dirty="0" smtClean="0"/>
              <a:t>This can cause a problem if a compiler moved a statement using data from a asynchronous READ to a point before the READ operation is complete.</a:t>
            </a:r>
          </a:p>
          <a:p>
            <a:r>
              <a:rPr lang="en-US" dirty="0" smtClean="0"/>
              <a:t>FORTRAN 2003 has defined a new attribute to warn the compiler of this sort of problem, the ASYNCHRONOUS attribute or statement.</a:t>
            </a:r>
          </a:p>
          <a:p>
            <a:r>
              <a:rPr lang="en-US" dirty="0" smtClean="0"/>
              <a:t>The ASYNCHRONOUS attribute is automatically assigned to a variable if it (or a component of it) appears in an I/O list or a namelist associated with an asynchronous I/O statement.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Asynchronous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1676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file must be opened with the option to allow asynchronous I/O and</a:t>
            </a:r>
          </a:p>
          <a:p>
            <a:r>
              <a:rPr lang="en-US" dirty="0" smtClean="0"/>
              <a:t>Each individual READ and WRITE statement must select the asynchronous I/O option.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86200"/>
            <a:ext cx="599980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to Processor-Specific I/O System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153400" cy="12191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new intrinsic module: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ISO_FORTRAN_ENV</a:t>
            </a:r>
          </a:p>
          <a:p>
            <a:pPr lvl="1"/>
            <a:r>
              <a:rPr lang="en-US" dirty="0" smtClean="0"/>
              <a:t>Provides a processor-independent way to get information about the I/O system .</a:t>
            </a:r>
          </a:p>
          <a:p>
            <a:pPr lvl="1"/>
            <a:r>
              <a:rPr lang="en-US" dirty="0" smtClean="0"/>
              <a:t>Access is though the use of the USE statement.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2752725"/>
            <a:ext cx="55435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Always explicitly open each file with an OPEN statement</a:t>
            </a:r>
          </a:p>
          <a:p>
            <a:r>
              <a:rPr lang="en-US" dirty="0" smtClean="0"/>
              <a:t>Always explicitly close each file with a CLOSE statement</a:t>
            </a:r>
          </a:p>
          <a:p>
            <a:r>
              <a:rPr lang="en-US" dirty="0" smtClean="0"/>
              <a:t>Use the IOSAT= and IOMSG= clauses </a:t>
            </a:r>
          </a:p>
          <a:p>
            <a:pPr lvl="1"/>
            <a:r>
              <a:rPr lang="en-US" dirty="0" smtClean="0"/>
              <a:t>Trap errors and report them back to the user</a:t>
            </a:r>
          </a:p>
          <a:p>
            <a:pPr lvl="1"/>
            <a:r>
              <a:rPr lang="en-US" dirty="0" smtClean="0"/>
              <a:t>Prevent aborting due to EOF or EOR conditions</a:t>
            </a:r>
          </a:p>
          <a:p>
            <a:r>
              <a:rPr lang="en-US" dirty="0" smtClean="0"/>
              <a:t>Use NAMELIST I/O to save data to be exchanged between programs or between different runs of the same program,</a:t>
            </a:r>
          </a:p>
          <a:p>
            <a:r>
              <a:rPr lang="en-US" dirty="0" smtClean="0"/>
              <a:t>Use formatted files to </a:t>
            </a:r>
          </a:p>
          <a:p>
            <a:pPr lvl="1"/>
            <a:r>
              <a:rPr lang="en-US" dirty="0" smtClean="0"/>
              <a:t>Create data that must be readable by humans</a:t>
            </a:r>
          </a:p>
          <a:p>
            <a:pPr lvl="1"/>
            <a:r>
              <a:rPr lang="en-US" dirty="0" smtClean="0"/>
              <a:t>Transferable between different types of computers.</a:t>
            </a:r>
          </a:p>
          <a:p>
            <a:r>
              <a:rPr lang="en-US" dirty="0" smtClean="0"/>
              <a:t>Use unformatted files to: </a:t>
            </a:r>
          </a:p>
          <a:p>
            <a:pPr lvl="1"/>
            <a:r>
              <a:rPr lang="en-US" dirty="0" smtClean="0"/>
              <a:t>Efficiently store large quantities of data </a:t>
            </a:r>
          </a:p>
          <a:p>
            <a:pPr lvl="1"/>
            <a:r>
              <a:rPr lang="en-US" dirty="0" smtClean="0"/>
              <a:t>When I/O speed is critical</a:t>
            </a:r>
          </a:p>
          <a:p>
            <a:r>
              <a:rPr lang="en-US" dirty="0" smtClean="0"/>
              <a:t>Use sequential access for  data normally read sequentially</a:t>
            </a:r>
          </a:p>
          <a:p>
            <a:r>
              <a:rPr lang="en-US" dirty="0" smtClean="0"/>
              <a:t>Use direct access for data that must be read and written in any order</a:t>
            </a:r>
          </a:p>
          <a:p>
            <a:r>
              <a:rPr lang="en-US" dirty="0" smtClean="0"/>
              <a:t>Use direct access, unformatted files for applications where large amounts of data must be manipulated quickly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Fortran 2003 Format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2003 introduced Six new  descriptors which control the rounding of floating point data:</a:t>
            </a:r>
          </a:p>
          <a:p>
            <a:pPr lvl="1"/>
            <a:r>
              <a:rPr lang="en-US" dirty="0" smtClean="0"/>
              <a:t>RU – Specify rounding up values</a:t>
            </a:r>
          </a:p>
          <a:p>
            <a:pPr lvl="1"/>
            <a:r>
              <a:rPr lang="en-US" dirty="0" smtClean="0"/>
              <a:t>RD – Specify rounding down values</a:t>
            </a:r>
          </a:p>
          <a:p>
            <a:pPr lvl="1"/>
            <a:r>
              <a:rPr lang="en-US" dirty="0" smtClean="0"/>
              <a:t>RZ – Specify rounding toward zero</a:t>
            </a:r>
          </a:p>
          <a:p>
            <a:pPr lvl="1"/>
            <a:r>
              <a:rPr lang="en-US" dirty="0" smtClean="0"/>
              <a:t>RN – Specify rounding to nearest internal value</a:t>
            </a:r>
          </a:p>
          <a:p>
            <a:pPr lvl="1"/>
            <a:r>
              <a:rPr lang="en-US" dirty="0" smtClean="0"/>
              <a:t>RC – Specify compatible rounding</a:t>
            </a:r>
          </a:p>
          <a:p>
            <a:pPr lvl="1"/>
            <a:r>
              <a:rPr lang="en-US" dirty="0" smtClean="0"/>
              <a:t>RP – Specify processor dependent rounding</a:t>
            </a:r>
          </a:p>
          <a:p>
            <a:r>
              <a:rPr lang="en-US" dirty="0" smtClean="0"/>
              <a:t>Fortran 2003 also introduces two descriptors for decimal symbol display:</a:t>
            </a:r>
          </a:p>
          <a:p>
            <a:pPr lvl="1"/>
            <a:r>
              <a:rPr lang="en-US" dirty="0" smtClean="0"/>
              <a:t>DC – Use a comma for separator display</a:t>
            </a:r>
          </a:p>
          <a:p>
            <a:pPr lvl="1"/>
            <a:r>
              <a:rPr lang="en-US" dirty="0" smtClean="0"/>
              <a:t>DP – Use a point for separator display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E, ES, EN Format Descriptors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 and ES descriptors have an optional form that allows specification of the number of digits in the exponent:</a:t>
            </a:r>
          </a:p>
          <a:p>
            <a:pPr lvl="1"/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err="1" smtClean="0"/>
              <a:t>E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w.d</a:t>
            </a:r>
            <a:r>
              <a:rPr lang="en-US" dirty="0" err="1" smtClean="0"/>
              <a:t>E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endParaRPr lang="en-US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err="1" smtClean="0"/>
              <a:t>ES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w.d</a:t>
            </a:r>
            <a:r>
              <a:rPr lang="en-US" dirty="0" err="1" smtClean="0"/>
              <a:t>E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endParaRPr lang="en-US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Engineering Notation – EN Descriptor</a:t>
            </a:r>
          </a:p>
          <a:p>
            <a:pPr lvl="1"/>
            <a:r>
              <a:rPr lang="en-US" dirty="0" smtClean="0"/>
              <a:t>Real numbers expressed as a value between 1.0 and 1000.0 time a power of 10 where the power of 10 is always in multiples of 3.</a:t>
            </a:r>
          </a:p>
          <a:p>
            <a:pPr lvl="1"/>
            <a:r>
              <a:rPr lang="en-US" dirty="0" smtClean="0"/>
              <a:t>It has the form :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err="1" smtClean="0"/>
              <a:t>EN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w.d</a:t>
            </a:r>
            <a:r>
              <a:rPr lang="en-US" dirty="0" smtClean="0"/>
              <a:t>  or 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err="1" smtClean="0"/>
              <a:t>EN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w.d</a:t>
            </a:r>
            <a:r>
              <a:rPr lang="en-US" dirty="0" err="1" smtClean="0"/>
              <a:t>E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endParaRPr lang="en-US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5715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Where:</a:t>
            </a:r>
          </a:p>
          <a:p>
            <a:pPr lvl="1"/>
            <a:r>
              <a:rPr lang="en-US" sz="1200" dirty="0" smtClean="0"/>
              <a:t>r – repetition count</a:t>
            </a:r>
          </a:p>
          <a:p>
            <a:pPr lvl="1"/>
            <a:r>
              <a:rPr lang="en-US" sz="1200" dirty="0" smtClean="0"/>
              <a:t>w – field width in characters</a:t>
            </a:r>
          </a:p>
          <a:p>
            <a:pPr lvl="1"/>
            <a:r>
              <a:rPr lang="en-US" sz="1200" dirty="0" smtClean="0"/>
              <a:t>d – number of digits to the right of the decimal</a:t>
            </a:r>
          </a:p>
          <a:p>
            <a:pPr lvl="1"/>
            <a:r>
              <a:rPr lang="en-US" sz="1200" dirty="0" smtClean="0"/>
              <a:t>e – number of digits in exponent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Generalized (G) Format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467600" cy="3429000"/>
          </a:xfrm>
        </p:spPr>
        <p:txBody>
          <a:bodyPr/>
          <a:lstStyle/>
          <a:p>
            <a:r>
              <a:rPr lang="en-US" dirty="0" smtClean="0"/>
              <a:t>The G format </a:t>
            </a:r>
          </a:p>
          <a:p>
            <a:pPr lvl="1"/>
            <a:r>
              <a:rPr lang="en-US" dirty="0" smtClean="0"/>
              <a:t>Displays numbers in F format whenever possible</a:t>
            </a:r>
          </a:p>
          <a:p>
            <a:pPr lvl="1"/>
            <a:r>
              <a:rPr lang="en-US" dirty="0" smtClean="0"/>
              <a:t>Switches to E format when the number are too big or small.</a:t>
            </a:r>
          </a:p>
          <a:p>
            <a:pPr lvl="1"/>
            <a:r>
              <a:rPr lang="en-US" dirty="0" smtClean="0"/>
              <a:t>It has the form: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err="1" smtClean="0"/>
              <a:t>G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w.d</a:t>
            </a:r>
            <a:r>
              <a:rPr lang="en-US" dirty="0" smtClean="0"/>
              <a:t>  or 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err="1" smtClean="0"/>
              <a:t>G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w.d</a:t>
            </a:r>
            <a:r>
              <a:rPr lang="en-US" dirty="0" err="1" smtClean="0"/>
              <a:t>E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endParaRPr lang="en-US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5715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Where:</a:t>
            </a:r>
          </a:p>
          <a:p>
            <a:pPr lvl="1"/>
            <a:r>
              <a:rPr lang="en-US" sz="1200" dirty="0" smtClean="0"/>
              <a:t>r – repetition count</a:t>
            </a:r>
          </a:p>
          <a:p>
            <a:pPr lvl="1"/>
            <a:r>
              <a:rPr lang="en-US" sz="1200" dirty="0" smtClean="0"/>
              <a:t>w – field width in characters</a:t>
            </a:r>
          </a:p>
          <a:p>
            <a:pPr lvl="1"/>
            <a:r>
              <a:rPr lang="en-US" sz="1200" dirty="0" smtClean="0"/>
              <a:t>d – number of digits to the right of the decimal</a:t>
            </a:r>
          </a:p>
          <a:p>
            <a:pPr lvl="1"/>
            <a:r>
              <a:rPr lang="en-US" sz="1200" dirty="0" smtClean="0"/>
              <a:t>e – number of digits in exponent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Fortran 2003 introduces RU, RD, RZ, RN, and RP</a:t>
            </a:r>
          </a:p>
          <a:p>
            <a:r>
              <a:rPr lang="en-US" dirty="0" smtClean="0"/>
              <a:t>These control the way data is rounded as it is read in or written out.</a:t>
            </a:r>
          </a:p>
          <a:p>
            <a:pPr lvl="1"/>
            <a:r>
              <a:rPr lang="en-US" dirty="0" smtClean="0"/>
              <a:t>Values such as 0.1 have no exact representation in the binary floating point arithmetic used on IEEE 754 processors</a:t>
            </a:r>
          </a:p>
          <a:p>
            <a:pPr lvl="1"/>
            <a:r>
              <a:rPr lang="en-US" dirty="0" smtClean="0"/>
              <a:t>These numbers must be rounded.</a:t>
            </a:r>
          </a:p>
          <a:p>
            <a:pPr lvl="2"/>
            <a:r>
              <a:rPr lang="en-US" dirty="0" smtClean="0"/>
              <a:t>RU – Specifies that all numeric values will be rounded up during the conversion process</a:t>
            </a:r>
          </a:p>
          <a:p>
            <a:pPr lvl="2"/>
            <a:r>
              <a:rPr lang="en-US" dirty="0" smtClean="0"/>
              <a:t>RD - Specifies that all numeric values will be rounded down</a:t>
            </a:r>
          </a:p>
          <a:p>
            <a:pPr lvl="2"/>
            <a:r>
              <a:rPr lang="en-US" dirty="0" smtClean="0"/>
              <a:t>RZ – Specifies that all numeric values will be rounded toward zero</a:t>
            </a:r>
          </a:p>
          <a:p>
            <a:pPr lvl="2"/>
            <a:r>
              <a:rPr lang="en-US" dirty="0" smtClean="0"/>
              <a:t>RN – Specifies that all numeric data will be rounded to the nearest representable data. If two values of representable data are equal distance the direction of rounding is undefined </a:t>
            </a:r>
          </a:p>
          <a:p>
            <a:pPr lvl="2"/>
            <a:r>
              <a:rPr lang="en-US" dirty="0" smtClean="0"/>
              <a:t>RC – Specifies that all numeric data will be rounded to the nearest representable data. If two values of representable data are equal distance the direction of rounding is toward zero</a:t>
            </a:r>
          </a:p>
          <a:p>
            <a:pPr lvl="2"/>
            <a:r>
              <a:rPr lang="en-US" dirty="0" smtClean="0"/>
              <a:t>RP  - Specifies that all numerical data will be rounded in a processor-dependent manner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Defaulting Values in List-Directed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209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List-directed READ statements support null values.</a:t>
            </a:r>
          </a:p>
          <a:p>
            <a:r>
              <a:rPr lang="en-US" dirty="0" smtClean="0"/>
              <a:t>If an input data line contains two consecutive commas, the corresponding variable in the input list is left unchanged.</a:t>
            </a:r>
          </a:p>
          <a:p>
            <a:r>
              <a:rPr lang="en-US" dirty="0" smtClean="0"/>
              <a:t>This behavior permits users to default one or more input values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2" y="3657600"/>
            <a:ext cx="3571875" cy="240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7808" y="62484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also possible to default all remaining values on a line by concluding with a  /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I/O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4401"/>
            <a:ext cx="74676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These I/O statements permit users to:</a:t>
            </a:r>
          </a:p>
          <a:p>
            <a:pPr lvl="1"/>
            <a:r>
              <a:rPr lang="en-US" dirty="0" smtClean="0"/>
              <a:t>Open, and/or close files</a:t>
            </a:r>
          </a:p>
          <a:p>
            <a:pPr lvl="1"/>
            <a:r>
              <a:rPr lang="en-US" dirty="0" smtClean="0"/>
              <a:t>Check file status</a:t>
            </a:r>
          </a:p>
          <a:p>
            <a:pPr lvl="1"/>
            <a:r>
              <a:rPr lang="en-US" dirty="0" smtClean="0"/>
              <a:t>Go to a specific position within the file</a:t>
            </a:r>
          </a:p>
          <a:p>
            <a:pPr lvl="1"/>
            <a:r>
              <a:rPr lang="en-US" dirty="0" smtClean="0"/>
              <a:t>Read or write to a file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611" y="1371600"/>
            <a:ext cx="5226777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3716</TotalTime>
  <Words>2925</Words>
  <Application>Microsoft Office PowerPoint</Application>
  <PresentationFormat>On-screen Show (4:3)</PresentationFormat>
  <Paragraphs>354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Technic</vt:lpstr>
      <vt:lpstr>Advanced I/O Concepts</vt:lpstr>
      <vt:lpstr>FORMAT Descriptors</vt:lpstr>
      <vt:lpstr>Additional Format Descriptor</vt:lpstr>
      <vt:lpstr>Fortran 2003 Format Descriptors</vt:lpstr>
      <vt:lpstr>E, ES, EN Format Descriptors</vt:lpstr>
      <vt:lpstr>Generalized (G) Format Descriptor</vt:lpstr>
      <vt:lpstr>Rounding Control</vt:lpstr>
      <vt:lpstr>Defaulting Values in List-Directed Input</vt:lpstr>
      <vt:lpstr>Fortran I/O Statements</vt:lpstr>
      <vt:lpstr>The OPEN Statement</vt:lpstr>
      <vt:lpstr>Slide 11</vt:lpstr>
      <vt:lpstr>The CLOSE Statement</vt:lpstr>
      <vt:lpstr>The INQUIRE Statement</vt:lpstr>
      <vt:lpstr>Slide 14</vt:lpstr>
      <vt:lpstr>Slide 15</vt:lpstr>
      <vt:lpstr>The READ Statement</vt:lpstr>
      <vt:lpstr>Slide 17</vt:lpstr>
      <vt:lpstr>The Write Statement</vt:lpstr>
      <vt:lpstr>File Positioning</vt:lpstr>
      <vt:lpstr>The ENDFILE Statement</vt:lpstr>
      <vt:lpstr>New Fortran 2003 I/O Statements</vt:lpstr>
      <vt:lpstr>NAMELIST I/O</vt:lpstr>
      <vt:lpstr>More on NAMELIST</vt:lpstr>
      <vt:lpstr>NAMELIST Example</vt:lpstr>
      <vt:lpstr>Unformatted Files</vt:lpstr>
      <vt:lpstr>Direct Access Files</vt:lpstr>
      <vt:lpstr>Steam Access Mode</vt:lpstr>
      <vt:lpstr>Example of a derived-type Input/Output procedure</vt:lpstr>
      <vt:lpstr>Slide 29</vt:lpstr>
      <vt:lpstr>Slide 30</vt:lpstr>
      <vt:lpstr>DT Editing Descriptor</vt:lpstr>
      <vt:lpstr>Asynchronous I/O</vt:lpstr>
      <vt:lpstr>Problems with Asynchronous I/O</vt:lpstr>
      <vt:lpstr>Performing Asynchronous I/O</vt:lpstr>
      <vt:lpstr>Access to Processor-Specific I/O System Information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XP64 User</cp:lastModifiedBy>
  <cp:revision>282</cp:revision>
  <dcterms:created xsi:type="dcterms:W3CDTF">2009-04-07T23:00:31Z</dcterms:created>
  <dcterms:modified xsi:type="dcterms:W3CDTF">2012-05-22T19:43:41Z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ACCT02\worthey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