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handoutMasterIdLst>
    <p:handoutMasterId r:id="rId31"/>
  </p:handoutMasterIdLst>
  <p:sldIdLst>
    <p:sldId id="277" r:id="rId2"/>
    <p:sldId id="367" r:id="rId3"/>
    <p:sldId id="372" r:id="rId4"/>
    <p:sldId id="373" r:id="rId5"/>
    <p:sldId id="368" r:id="rId6"/>
    <p:sldId id="369" r:id="rId7"/>
    <p:sldId id="374" r:id="rId8"/>
    <p:sldId id="375" r:id="rId9"/>
    <p:sldId id="370" r:id="rId10"/>
    <p:sldId id="371" r:id="rId11"/>
    <p:sldId id="376" r:id="rId12"/>
    <p:sldId id="377" r:id="rId13"/>
    <p:sldId id="388" r:id="rId14"/>
    <p:sldId id="389" r:id="rId15"/>
    <p:sldId id="378" r:id="rId16"/>
    <p:sldId id="386" r:id="rId17"/>
    <p:sldId id="390" r:id="rId18"/>
    <p:sldId id="391" r:id="rId19"/>
    <p:sldId id="393" r:id="rId20"/>
    <p:sldId id="379" r:id="rId21"/>
    <p:sldId id="380" r:id="rId22"/>
    <p:sldId id="381" r:id="rId23"/>
    <p:sldId id="387" r:id="rId24"/>
    <p:sldId id="382" r:id="rId25"/>
    <p:sldId id="383" r:id="rId26"/>
    <p:sldId id="392" r:id="rId27"/>
    <p:sldId id="384" r:id="rId28"/>
    <p:sldId id="366" r:id="rId29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170937-31DE-41C3-9C66-0A0BCF5EC5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B6F72-39E7-4C4C-956E-F339589FD9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B7696-69ED-46E5-BE17-EE347AB1C0E1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9A2A4-BD76-4412-B512-7B4F4D3106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473BC-E422-4432-A37A-DFF6184889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E3309-4960-496E-B986-956DEF35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1062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88C30A10-55C3-49C5-AEFD-304AFCACB3EF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4C0845B2-0743-40EA-9326-A427D33B82A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Logo-c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52400"/>
            <a:ext cx="3505197" cy="595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400"/>
            </a:lvl2pPr>
            <a:lvl3pPr>
              <a:spcAft>
                <a:spcPts val="600"/>
              </a:spcAft>
              <a:defRPr sz="2200"/>
            </a:lvl3pPr>
            <a:lvl4pPr>
              <a:spcAft>
                <a:spcPts val="600"/>
              </a:spcAft>
              <a:defRPr sz="20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571967" y="6607145"/>
            <a:ext cx="65" cy="200055"/>
          </a:xfrm>
          <a:prstGeom prst="rect">
            <a:avLst/>
          </a:prstGeom>
        </p:spPr>
        <p:txBody>
          <a:bodyPr vert="horz" wrap="none" lIns="0" rIns="0" bIns="0" anchor="b" anchorCtr="1">
            <a:spAutoFit/>
          </a:bodyPr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C1C41C-9241-42E6-B0AB-2B481F922A26}" type="datetimeFigureOut">
              <a:rPr lang="en-US" smtClean="0"/>
              <a:pPr/>
              <a:t>3/31/2019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3A100CB-032F-4362-A272-37C9F431E90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spcAft>
          <a:spcPts val="600"/>
        </a:spcAft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spcAft>
          <a:spcPts val="600"/>
        </a:spcAft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529E2-EDD4-47C5-A687-BC6D98FB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1967" y="6607145"/>
            <a:ext cx="65" cy="200055"/>
          </a:xfrm>
        </p:spPr>
        <p:txBody>
          <a:bodyPr wrap="none" anchor="b" anchorCtr="1">
            <a:sp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Dynamic Data Structures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Pointers in Assignment Statements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Whenever a pointer in a Fortran expression is use where a value is expected, the value of the target pointed to is used instead of the pointer itself.  This process is know as dereferencing the pointer.</a:t>
            </a:r>
          </a:p>
          <a:p>
            <a:r>
              <a:rPr lang="en-US" dirty="0"/>
              <a:t>p2 = p1 same as b = a</a:t>
            </a:r>
          </a:p>
          <a:p>
            <a:r>
              <a:rPr lang="en-US" dirty="0"/>
              <a:t>p2 =&gt; p1 same as p2 =&gt; 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C42729-77C2-4F42-90B9-74FB616EF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Pointers with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162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pointer to an array must declare:</a:t>
            </a:r>
          </a:p>
          <a:p>
            <a:pPr lvl="1"/>
            <a:r>
              <a:rPr lang="en-US" dirty="0"/>
              <a:t>The type and the rank of the array, </a:t>
            </a:r>
          </a:p>
          <a:p>
            <a:pPr lvl="1"/>
            <a:r>
              <a:rPr lang="en-US" dirty="0"/>
              <a:t>Does not declare the extent</a:t>
            </a:r>
          </a:p>
          <a:p>
            <a:r>
              <a:rPr lang="en-US" dirty="0"/>
              <a:t>A pointer can point to: </a:t>
            </a:r>
          </a:p>
          <a:p>
            <a:pPr lvl="1"/>
            <a:r>
              <a:rPr lang="en-US" dirty="0"/>
              <a:t>An array or</a:t>
            </a:r>
          </a:p>
          <a:p>
            <a:pPr lvl="1"/>
            <a:r>
              <a:rPr lang="en-US" dirty="0"/>
              <a:t>An array subset</a:t>
            </a:r>
          </a:p>
          <a:p>
            <a:r>
              <a:rPr lang="en-US" dirty="0"/>
              <a:t>A pointer will work with array sections </a:t>
            </a:r>
          </a:p>
          <a:p>
            <a:pPr lvl="1"/>
            <a:r>
              <a:rPr lang="en-US" dirty="0"/>
              <a:t>Defined by subscript triplets</a:t>
            </a:r>
          </a:p>
          <a:p>
            <a:pPr lvl="1"/>
            <a:r>
              <a:rPr lang="en-US" dirty="0"/>
              <a:t>But not those defined by vector subscripts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996CA-28A1-4BFB-B133-FB62C5BC0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Memory Allocation with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Pointer allocation can be used to dynamically create variables or arrays whenever required</a:t>
            </a:r>
          </a:p>
          <a:p>
            <a:r>
              <a:rPr lang="en-US" dirty="0"/>
              <a:t>Pointer deallocation  is used release the space when no longer needed. </a:t>
            </a:r>
          </a:p>
          <a:p>
            <a:r>
              <a:rPr lang="en-US" dirty="0"/>
              <a:t>The procedure is similar to that used to create allocatable arrays.  </a:t>
            </a:r>
          </a:p>
          <a:p>
            <a:pPr lvl="1"/>
            <a:r>
              <a:rPr lang="en-US" dirty="0"/>
              <a:t>Memory is allocated using the ALLOCATE statement</a:t>
            </a:r>
          </a:p>
          <a:p>
            <a:pPr lvl="1"/>
            <a:r>
              <a:rPr lang="en-US" dirty="0"/>
              <a:t>Memory is deallocated using the DEALLOCATE statement. </a:t>
            </a:r>
          </a:p>
          <a:p>
            <a:pPr lvl="1"/>
            <a:r>
              <a:rPr lang="en-US" dirty="0"/>
              <a:t>The allocation statement takes the form: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 failed allocation statement without the STAT= clause will cause the program to abort.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4724400"/>
            <a:ext cx="68580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ALLOCATE (pointer(size) [, ...], STAT=status)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92085-F0A4-45F4-B1B1-9C26CD21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ALLOCATE statement creates:</a:t>
            </a:r>
          </a:p>
          <a:p>
            <a:pPr lvl="1"/>
            <a:r>
              <a:rPr lang="en-US" dirty="0"/>
              <a:t>An unnamed data object of the specified size and the pointer’s type</a:t>
            </a:r>
          </a:p>
          <a:p>
            <a:pPr lvl="1"/>
            <a:r>
              <a:rPr lang="en-US" dirty="0"/>
              <a:t>Sets the pointer to point to the object. </a:t>
            </a:r>
          </a:p>
          <a:p>
            <a:pPr lvl="1"/>
            <a:r>
              <a:rPr lang="en-US" dirty="0"/>
              <a:t>The data can only be accessed by using the pointer.</a:t>
            </a:r>
          </a:p>
          <a:p>
            <a:r>
              <a:rPr lang="en-US" dirty="0"/>
              <a:t>If the pointer is either nullified or re-associated with other targets:</a:t>
            </a:r>
          </a:p>
          <a:p>
            <a:pPr lvl="1"/>
            <a:r>
              <a:rPr lang="en-US" dirty="0"/>
              <a:t>The data object will no longer be accessible.  </a:t>
            </a:r>
          </a:p>
          <a:p>
            <a:pPr lvl="1"/>
            <a:r>
              <a:rPr lang="en-US" dirty="0"/>
              <a:t>The data is still in memory but it can no longer be accessed.  </a:t>
            </a:r>
          </a:p>
          <a:p>
            <a:pPr lvl="1"/>
            <a:r>
              <a:rPr lang="en-US" dirty="0"/>
              <a:t>This unusable memory is commonly referred to as a memory leak.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46665-4BE5-40BA-B323-C44EE708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DEALLOCATING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0010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Allocated memory should be deallocated it is no longer needed.</a:t>
            </a:r>
          </a:p>
          <a:p>
            <a:r>
              <a:rPr lang="en-US" dirty="0"/>
              <a:t>Memory is deallocated using the DEALLOCATE statement.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specified pointer is nullified at the same time.</a:t>
            </a:r>
          </a:p>
          <a:p>
            <a:pPr lvl="1"/>
            <a:r>
              <a:rPr lang="en-US" dirty="0"/>
              <a:t>Can only deallocated memory that was created by an ALLOCATE statement</a:t>
            </a:r>
          </a:p>
          <a:p>
            <a:r>
              <a:rPr lang="en-US" dirty="0"/>
              <a:t>Only the specified pointer will be automatically nullified by the DEALLOCATE statement </a:t>
            </a:r>
          </a:p>
          <a:p>
            <a:r>
              <a:rPr lang="en-US" dirty="0"/>
              <a:t>Any others should be nullified in a NULLIFY statement.</a:t>
            </a:r>
          </a:p>
          <a:p>
            <a:r>
              <a:rPr lang="en-US" dirty="0"/>
              <a:t>It is possible to mix pointers and allocatable arrays in a single ALLOCATE or DEALLOCATE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8300" y="2743200"/>
            <a:ext cx="58674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DEALLOCATE (pointer[, ...], STAT=status)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56097-4485-4951-9507-83A701B4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Pointers as Components of Derived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467600" cy="3200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Pointers may appear as components of derived data types.</a:t>
            </a:r>
          </a:p>
          <a:p>
            <a:r>
              <a:rPr lang="en-US" dirty="0"/>
              <a:t>Pointer in derived data types may point to the derived data type being defined.</a:t>
            </a:r>
          </a:p>
          <a:p>
            <a:r>
              <a:rPr lang="en-US" dirty="0"/>
              <a:t>Allows construction of dynamic data structures that are linked together by successive pointers.</a:t>
            </a:r>
          </a:p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Simplest dynamics data structure</a:t>
            </a:r>
          </a:p>
          <a:p>
            <a:pPr lvl="1"/>
            <a:r>
              <a:rPr lang="en-US" dirty="0"/>
              <a:t>Defined as a list of values linked together in a linear fashion by pointers</a:t>
            </a:r>
          </a:p>
          <a:p>
            <a:pPr lvl="1"/>
            <a:r>
              <a:rPr lang="en-US" dirty="0"/>
              <a:t>For 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3600" y="4724400"/>
            <a:ext cx="4876800" cy="1200329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TYPE ::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real_value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  REAL :: value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  TYPE(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real_value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), POINTER :: p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END TYPE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60198-1691-4DBD-A47E-B6A1CF50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Example:</a:t>
            </a:r>
          </a:p>
        </p:txBody>
      </p:sp>
      <p:sp>
        <p:nvSpPr>
          <p:cNvPr id="35" name="Content Placeholder 34"/>
          <p:cNvSpPr>
            <a:spLocks noGrp="1"/>
          </p:cNvSpPr>
          <p:nvPr>
            <p:ph idx="1"/>
          </p:nvPr>
        </p:nvSpPr>
        <p:spPr>
          <a:xfrm>
            <a:off x="457200" y="4541837"/>
            <a:ext cx="8001000" cy="2011363"/>
          </a:xfrm>
        </p:spPr>
        <p:txBody>
          <a:bodyPr/>
          <a:lstStyle/>
          <a:p>
            <a:r>
              <a:rPr lang="en-US" dirty="0"/>
              <a:t>Permit addition of one element at a time</a:t>
            </a:r>
          </a:p>
          <a:p>
            <a:r>
              <a:rPr lang="en-US" dirty="0"/>
              <a:t>Do not have to know how many elements will ultimately be in the list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638800" y="3200400"/>
            <a:ext cx="1066800" cy="1142206"/>
            <a:chOff x="3200400" y="4496594"/>
            <a:chExt cx="1066800" cy="1142206"/>
          </a:xfrm>
        </p:grpSpPr>
        <p:sp>
          <p:nvSpPr>
            <p:cNvPr id="13" name="Rectangle 12"/>
            <p:cNvSpPr/>
            <p:nvPr/>
          </p:nvSpPr>
          <p:spPr>
            <a:xfrm>
              <a:off x="3200400" y="5181600"/>
              <a:ext cx="1066800" cy="457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Tail</a:t>
              </a:r>
            </a:p>
          </p:txBody>
        </p:sp>
        <p:cxnSp>
          <p:nvCxnSpPr>
            <p:cNvPr id="16" name="Straight Arrow Connector 15"/>
            <p:cNvCxnSpPr>
              <a:stCxn id="13" idx="0"/>
            </p:cNvCxnSpPr>
            <p:nvPr/>
          </p:nvCxnSpPr>
          <p:spPr>
            <a:xfrm rot="5400000" flipH="1" flipV="1">
              <a:off x="3390900" y="4838700"/>
              <a:ext cx="685800" cy="158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543800" y="222146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410200" y="1447800"/>
            <a:ext cx="2133600" cy="1752600"/>
            <a:chOff x="1143000" y="2286000"/>
            <a:chExt cx="21336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Rectangle 25"/>
            <p:cNvSpPr/>
            <p:nvPr/>
          </p:nvSpPr>
          <p:spPr>
            <a:xfrm>
              <a:off x="1143000" y="2286000"/>
              <a:ext cx="1524000" cy="1752600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19200" y="2438400"/>
              <a:ext cx="1371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Value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19200" y="3276600"/>
              <a:ext cx="1371600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Pointer</a:t>
              </a:r>
            </a:p>
          </p:txBody>
        </p:sp>
        <p:cxnSp>
          <p:nvCxnSpPr>
            <p:cNvPr id="29" name="Elbow Connector 28"/>
            <p:cNvCxnSpPr/>
            <p:nvPr/>
          </p:nvCxnSpPr>
          <p:spPr>
            <a:xfrm flipV="1">
              <a:off x="2590800" y="3200400"/>
              <a:ext cx="685800" cy="36195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276600" y="1447800"/>
            <a:ext cx="2133600" cy="1752600"/>
            <a:chOff x="1143000" y="2286000"/>
            <a:chExt cx="21336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" name="Rectangle 30"/>
            <p:cNvSpPr/>
            <p:nvPr/>
          </p:nvSpPr>
          <p:spPr>
            <a:xfrm>
              <a:off x="1143000" y="2286000"/>
              <a:ext cx="1524000" cy="1752600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19200" y="2438400"/>
              <a:ext cx="1371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Value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219200" y="3276600"/>
              <a:ext cx="1371600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Pointer</a:t>
              </a:r>
            </a:p>
          </p:txBody>
        </p:sp>
        <p:cxnSp>
          <p:nvCxnSpPr>
            <p:cNvPr id="34" name="Elbow Connector 33"/>
            <p:cNvCxnSpPr/>
            <p:nvPr/>
          </p:nvCxnSpPr>
          <p:spPr>
            <a:xfrm flipV="1">
              <a:off x="2590800" y="3200400"/>
              <a:ext cx="685800" cy="36195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143000" y="1447800"/>
            <a:ext cx="2133600" cy="1752600"/>
            <a:chOff x="1143000" y="2286000"/>
            <a:chExt cx="2133600" cy="17526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/>
            <p:cNvSpPr/>
            <p:nvPr/>
          </p:nvSpPr>
          <p:spPr>
            <a:xfrm>
              <a:off x="1143000" y="2286000"/>
              <a:ext cx="1524000" cy="1752600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19200" y="2438400"/>
              <a:ext cx="13716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Value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219200" y="3276600"/>
              <a:ext cx="1371600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Pointer</a:t>
              </a:r>
            </a:p>
          </p:txBody>
        </p:sp>
        <p:cxnSp>
          <p:nvCxnSpPr>
            <p:cNvPr id="10" name="Elbow Connector 9"/>
            <p:cNvCxnSpPr/>
            <p:nvPr/>
          </p:nvCxnSpPr>
          <p:spPr>
            <a:xfrm flipV="1">
              <a:off x="2590800" y="3200400"/>
              <a:ext cx="685800" cy="36195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371600" y="3200400"/>
            <a:ext cx="1066800" cy="1143000"/>
            <a:chOff x="1371600" y="4495800"/>
            <a:chExt cx="1066800" cy="1143000"/>
          </a:xfrm>
        </p:grpSpPr>
        <p:sp>
          <p:nvSpPr>
            <p:cNvPr id="12" name="Rectangle 11"/>
            <p:cNvSpPr/>
            <p:nvPr/>
          </p:nvSpPr>
          <p:spPr>
            <a:xfrm>
              <a:off x="1371600" y="5181600"/>
              <a:ext cx="1066800" cy="4572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Head</a:t>
              </a:r>
            </a:p>
          </p:txBody>
        </p:sp>
        <p:cxnSp>
          <p:nvCxnSpPr>
            <p:cNvPr id="18" name="Straight Arrow Connector 17"/>
            <p:cNvCxnSpPr>
              <a:stCxn id="12" idx="0"/>
            </p:cNvCxnSpPr>
            <p:nvPr/>
          </p:nvCxnSpPr>
          <p:spPr>
            <a:xfrm rot="5400000" flipH="1" flipV="1">
              <a:off x="1562894" y="4837906"/>
              <a:ext cx="685800" cy="158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6A0B61-AFBD-4898-B5AF-3B3C0DC7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Link List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81000" y="1371600"/>
            <a:ext cx="2743200" cy="2133600"/>
            <a:chOff x="304800" y="1524000"/>
            <a:chExt cx="3124200" cy="2438400"/>
          </a:xfrm>
        </p:grpSpPr>
        <p:grpSp>
          <p:nvGrpSpPr>
            <p:cNvPr id="6" name="Group 5"/>
            <p:cNvGrpSpPr/>
            <p:nvPr/>
          </p:nvGrpSpPr>
          <p:grpSpPr>
            <a:xfrm>
              <a:off x="1981200" y="2057400"/>
              <a:ext cx="1066800" cy="1142206"/>
              <a:chOff x="3200400" y="4496594"/>
              <a:chExt cx="1066800" cy="114220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200400" y="5181600"/>
                <a:ext cx="1066800" cy="4572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Tail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rot="5400000" flipH="1" flipV="1">
                <a:off x="3390900" y="4838700"/>
                <a:ext cx="685800" cy="1588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stealth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/>
            <p:cNvSpPr txBox="1"/>
            <p:nvPr/>
          </p:nvSpPr>
          <p:spPr>
            <a:xfrm>
              <a:off x="762000" y="1600200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NULL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09600" y="2057400"/>
              <a:ext cx="1066800" cy="1143000"/>
              <a:chOff x="1371600" y="4495800"/>
              <a:chExt cx="1066800" cy="11430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371600" y="5181600"/>
                <a:ext cx="1066800" cy="4572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Head</a:t>
                </a:r>
              </a:p>
            </p:txBody>
          </p:sp>
          <p:cxnSp>
            <p:nvCxnSpPr>
              <p:cNvPr id="27" name="Straight Arrow Connector 26"/>
              <p:cNvCxnSpPr>
                <a:stCxn id="26" idx="0"/>
              </p:cNvCxnSpPr>
              <p:nvPr/>
            </p:nvCxnSpPr>
            <p:spPr>
              <a:xfrm rot="5400000" flipH="1" flipV="1">
                <a:off x="1562894" y="4837906"/>
                <a:ext cx="685800" cy="1588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stealth" w="lg" len="lg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2057400" y="1600200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NULL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0" y="350520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At the start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04800" y="1524000"/>
              <a:ext cx="3124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676400" y="3657600"/>
            <a:ext cx="2667000" cy="2853154"/>
            <a:chOff x="2743200" y="3886200"/>
            <a:chExt cx="2667000" cy="2853154"/>
          </a:xfrm>
        </p:grpSpPr>
        <p:sp>
          <p:nvSpPr>
            <p:cNvPr id="33" name="TextBox 32"/>
            <p:cNvSpPr txBox="1"/>
            <p:nvPr/>
          </p:nvSpPr>
          <p:spPr>
            <a:xfrm>
              <a:off x="4648200" y="4648200"/>
              <a:ext cx="7415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NULL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3330" y="4134761"/>
              <a:ext cx="1133722" cy="1314492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80016" y="4249065"/>
              <a:ext cx="1020350" cy="4572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Value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80016" y="4877735"/>
              <a:ext cx="1020350" cy="4572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Pointer</a:t>
              </a:r>
            </a:p>
          </p:txBody>
        </p:sp>
        <p:cxnSp>
          <p:nvCxnSpPr>
            <p:cNvPr id="38" name="Elbow Connector 37"/>
            <p:cNvCxnSpPr/>
            <p:nvPr/>
          </p:nvCxnSpPr>
          <p:spPr>
            <a:xfrm flipV="1">
              <a:off x="4200366" y="4820583"/>
              <a:ext cx="510175" cy="27147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819400" y="6019800"/>
              <a:ext cx="793606" cy="3429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Head</a:t>
              </a:r>
            </a:p>
          </p:txBody>
        </p:sp>
        <p:cxnSp>
          <p:nvCxnSpPr>
            <p:cNvPr id="42" name="Straight Arrow Connector 41"/>
            <p:cNvCxnSpPr>
              <a:stCxn id="41" idx="0"/>
            </p:cNvCxnSpPr>
            <p:nvPr/>
          </p:nvCxnSpPr>
          <p:spPr>
            <a:xfrm rot="5400000" flipH="1" flipV="1">
              <a:off x="2959610" y="5762026"/>
              <a:ext cx="514367" cy="118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3810000" y="6019800"/>
              <a:ext cx="793606" cy="3429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Tail</a:t>
              </a:r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rot="5400000" flipH="1" flipV="1">
              <a:off x="3949620" y="5762622"/>
              <a:ext cx="514367" cy="118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stealth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2743200" y="3886200"/>
              <a:ext cx="2667000" cy="278137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1800" y="6400800"/>
              <a:ext cx="205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First Element added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572000" y="2362200"/>
            <a:ext cx="3886200" cy="2472154"/>
            <a:chOff x="4876800" y="1295400"/>
            <a:chExt cx="3886200" cy="2472154"/>
          </a:xfrm>
        </p:grpSpPr>
        <p:grpSp>
          <p:nvGrpSpPr>
            <p:cNvPr id="69" name="Group 68"/>
            <p:cNvGrpSpPr/>
            <p:nvPr/>
          </p:nvGrpSpPr>
          <p:grpSpPr>
            <a:xfrm>
              <a:off x="5105400" y="1447800"/>
              <a:ext cx="3581400" cy="1981200"/>
              <a:chOff x="3276600" y="1447800"/>
              <a:chExt cx="5067419" cy="2895600"/>
            </a:xfrm>
          </p:grpSpPr>
          <p:grpSp>
            <p:nvGrpSpPr>
              <p:cNvPr id="70" name="Group 3"/>
              <p:cNvGrpSpPr/>
              <p:nvPr/>
            </p:nvGrpSpPr>
            <p:grpSpPr>
              <a:xfrm>
                <a:off x="5638800" y="3200400"/>
                <a:ext cx="1066800" cy="1142206"/>
                <a:chOff x="3200400" y="4496594"/>
                <a:chExt cx="1066800" cy="1142206"/>
              </a:xfrm>
            </p:grpSpPr>
            <p:sp>
              <p:nvSpPr>
                <p:cNvPr id="85" name="Rectangle 4"/>
                <p:cNvSpPr/>
                <p:nvPr/>
              </p:nvSpPr>
              <p:spPr>
                <a:xfrm>
                  <a:off x="3200400" y="5181600"/>
                  <a:ext cx="1066800" cy="4572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Tail</a:t>
                  </a:r>
                </a:p>
              </p:txBody>
            </p:sp>
            <p:cxnSp>
              <p:nvCxnSpPr>
                <p:cNvPr id="86" name="Straight Arrow Connector 5"/>
                <p:cNvCxnSpPr/>
                <p:nvPr/>
              </p:nvCxnSpPr>
              <p:spPr>
                <a:xfrm rot="5400000" flipH="1" flipV="1">
                  <a:off x="3390900" y="4838700"/>
                  <a:ext cx="685800" cy="1588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stealth" w="lg" len="lg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/>
              <p:cNvSpPr txBox="1"/>
              <p:nvPr/>
            </p:nvSpPr>
            <p:spPr>
              <a:xfrm>
                <a:off x="7543800" y="2221468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NULL</a:t>
                </a:r>
              </a:p>
            </p:txBody>
          </p:sp>
          <p:grpSp>
            <p:nvGrpSpPr>
              <p:cNvPr id="72" name="Group 7"/>
              <p:cNvGrpSpPr/>
              <p:nvPr/>
            </p:nvGrpSpPr>
            <p:grpSpPr>
              <a:xfrm>
                <a:off x="5410200" y="1447800"/>
                <a:ext cx="2133600" cy="1752600"/>
                <a:chOff x="1143000" y="2286000"/>
                <a:chExt cx="2133600" cy="17526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1143000" y="2286000"/>
                  <a:ext cx="1524000" cy="1752600"/>
                </a:xfrm>
                <a:prstGeom prst="rect">
                  <a:avLst/>
                </a:prstGeom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1219200" y="2438400"/>
                  <a:ext cx="1371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Value</a:t>
                  </a: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219200" y="3276600"/>
                  <a:ext cx="1371600" cy="6096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Pointer</a:t>
                  </a:r>
                </a:p>
              </p:txBody>
            </p:sp>
            <p:cxnSp>
              <p:nvCxnSpPr>
                <p:cNvPr id="84" name="Elbow Connector 83"/>
                <p:cNvCxnSpPr/>
                <p:nvPr/>
              </p:nvCxnSpPr>
              <p:spPr>
                <a:xfrm flipV="1">
                  <a:off x="2590800" y="3200400"/>
                  <a:ext cx="685800" cy="36195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F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17"/>
              <p:cNvGrpSpPr/>
              <p:nvPr/>
            </p:nvGrpSpPr>
            <p:grpSpPr>
              <a:xfrm>
                <a:off x="3276600" y="1447800"/>
                <a:ext cx="2133600" cy="1752600"/>
                <a:chOff x="1143000" y="2286000"/>
                <a:chExt cx="2133600" cy="17526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1143000" y="2286000"/>
                  <a:ext cx="1524000" cy="1752600"/>
                </a:xfrm>
                <a:prstGeom prst="rect">
                  <a:avLst/>
                </a:prstGeom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1219200" y="2438400"/>
                  <a:ext cx="1371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Value</a:t>
                  </a: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219200" y="3276600"/>
                  <a:ext cx="1371600" cy="6096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Pointer</a:t>
                  </a:r>
                </a:p>
              </p:txBody>
            </p:sp>
            <p:cxnSp>
              <p:nvCxnSpPr>
                <p:cNvPr id="80" name="Elbow Connector 79"/>
                <p:cNvCxnSpPr/>
                <p:nvPr/>
              </p:nvCxnSpPr>
              <p:spPr>
                <a:xfrm flipV="1">
                  <a:off x="2590800" y="3200400"/>
                  <a:ext cx="685800" cy="361950"/>
                </a:xfrm>
                <a:prstGeom prst="bentConnector3">
                  <a:avLst>
                    <a:gd name="adj1" fmla="val 50000"/>
                  </a:avLst>
                </a:prstGeom>
                <a:ln w="28575">
                  <a:solidFill>
                    <a:srgbClr val="00B0F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22"/>
              <p:cNvGrpSpPr/>
              <p:nvPr/>
            </p:nvGrpSpPr>
            <p:grpSpPr>
              <a:xfrm>
                <a:off x="3505200" y="3200400"/>
                <a:ext cx="1066800" cy="1143000"/>
                <a:chOff x="1371600" y="4495800"/>
                <a:chExt cx="1066800" cy="1143000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1371600" y="5181600"/>
                  <a:ext cx="1066800" cy="4572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Head</a:t>
                  </a:r>
                </a:p>
              </p:txBody>
            </p:sp>
            <p:cxnSp>
              <p:nvCxnSpPr>
                <p:cNvPr id="76" name="Straight Arrow Connector 75"/>
                <p:cNvCxnSpPr>
                  <a:stCxn id="75" idx="0"/>
                </p:cNvCxnSpPr>
                <p:nvPr/>
              </p:nvCxnSpPr>
              <p:spPr>
                <a:xfrm rot="5400000" flipH="1" flipV="1">
                  <a:off x="1562894" y="4837906"/>
                  <a:ext cx="685800" cy="1588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stealth" w="lg" len="lg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8" name="Rectangle 87"/>
            <p:cNvSpPr/>
            <p:nvPr/>
          </p:nvSpPr>
          <p:spPr>
            <a:xfrm>
              <a:off x="4876800" y="1295400"/>
              <a:ext cx="3886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715000" y="3429000"/>
              <a:ext cx="2362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Second  Element added</a:t>
              </a:r>
            </a:p>
          </p:txBody>
        </p:sp>
      </p:grpSp>
      <p:sp>
        <p:nvSpPr>
          <p:cNvPr id="93" name="Bent Arrow 92"/>
          <p:cNvSpPr/>
          <p:nvPr/>
        </p:nvSpPr>
        <p:spPr>
          <a:xfrm flipV="1">
            <a:off x="914400" y="3657600"/>
            <a:ext cx="685800" cy="8382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Bent Arrow 93"/>
          <p:cNvSpPr/>
          <p:nvPr/>
        </p:nvSpPr>
        <p:spPr>
          <a:xfrm>
            <a:off x="3733800" y="2743200"/>
            <a:ext cx="685800" cy="6858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495800" y="53340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all the variables are read in the program can process them by starting with the head pointer and following the pointers in the list until the tail is reached.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D5B11E-C912-4DEB-860E-EDC2EB3D04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Creating a Linked List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19200"/>
            <a:ext cx="64295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B0E832-32E8-428E-BF31-1659FD3931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09600"/>
            <a:ext cx="7031687" cy="5354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5029200"/>
            <a:ext cx="3048000" cy="16774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991A85-94F4-47F5-9A04-475D7B42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3657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 pointer is a variable that contains the address in memory of another variable where the data is actually stored.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Primarily used where:</a:t>
            </a:r>
          </a:p>
          <a:p>
            <a:pPr lvl="1"/>
            <a:r>
              <a:rPr lang="en-US" dirty="0"/>
              <a:t>Data objects must be created and destroyed dynamically  and,</a:t>
            </a:r>
          </a:p>
          <a:p>
            <a:pPr lvl="1"/>
            <a:r>
              <a:rPr lang="en-US" dirty="0"/>
              <a:t>The number of data objects is unknown</a:t>
            </a:r>
          </a:p>
          <a:p>
            <a:r>
              <a:rPr lang="en-US" dirty="0"/>
              <a:t>Declared using the POINTER attribute or by listing it in a separate POINTER statement.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76334" y="4876800"/>
            <a:ext cx="2791332" cy="1754326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REAL, POINTER :: p1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      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or 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REAL    :: p1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POINTER :: p1</a:t>
            </a:r>
          </a:p>
        </p:txBody>
      </p:sp>
      <p:sp>
        <p:nvSpPr>
          <p:cNvPr id="7" name="Rectangle 6"/>
          <p:cNvSpPr/>
          <p:nvPr/>
        </p:nvSpPr>
        <p:spPr>
          <a:xfrm>
            <a:off x="2362200" y="2514600"/>
            <a:ext cx="1371600" cy="685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of variable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7800" y="2514600"/>
            <a:ext cx="1371600" cy="685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Value</a:t>
            </a: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>
            <a:off x="3733800" y="2857500"/>
            <a:ext cx="1524000" cy="1588"/>
          </a:xfrm>
          <a:prstGeom prst="straightConnector1">
            <a:avLst/>
          </a:prstGeom>
          <a:ln w="34925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90800" y="22098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10200" y="2209800"/>
            <a:ext cx="101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60B991-CB70-47F3-9D3E-8119D6E3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Pointer may not be declared to be an array.</a:t>
            </a:r>
          </a:p>
          <a:p>
            <a:pPr lvl="1"/>
            <a:r>
              <a:rPr lang="en-US" dirty="0"/>
              <a:t>The DIMENSION attribute in a pointer declaration refers to the dimension of the target</a:t>
            </a:r>
          </a:p>
          <a:p>
            <a:r>
              <a:rPr lang="en-US" dirty="0"/>
              <a:t>However, an array of pointers can be created using derived data types.</a:t>
            </a:r>
          </a:p>
          <a:p>
            <a:pPr lvl="1"/>
            <a:r>
              <a:rPr lang="en-US" dirty="0"/>
              <a:t>Define a derived data type containing only a pointer.</a:t>
            </a:r>
          </a:p>
          <a:p>
            <a:pPr lvl="1"/>
            <a:r>
              <a:rPr lang="en-US" dirty="0"/>
              <a:t>Create an array of that data type.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6EE12-489B-4692-8129-F31061E1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Pointers in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772400" cy="5105400"/>
          </a:xfrm>
        </p:spPr>
        <p:txBody>
          <a:bodyPr>
            <a:noAutofit/>
          </a:bodyPr>
          <a:lstStyle/>
          <a:p>
            <a:r>
              <a:rPr lang="en-US" sz="1600" dirty="0"/>
              <a:t>Pointers may be used as dummy arguments in procedures</a:t>
            </a:r>
          </a:p>
          <a:p>
            <a:r>
              <a:rPr lang="en-US" sz="1600" dirty="0"/>
              <a:t>May be passed as actual arguments to procedures. </a:t>
            </a:r>
          </a:p>
          <a:p>
            <a:r>
              <a:rPr lang="en-US" sz="1600" dirty="0"/>
              <a:t>A function results can be a pointer.</a:t>
            </a:r>
          </a:p>
          <a:p>
            <a:r>
              <a:rPr lang="en-US" sz="1600" dirty="0"/>
              <a:t>Restrictions</a:t>
            </a:r>
          </a:p>
          <a:p>
            <a:pPr lvl="1"/>
            <a:r>
              <a:rPr lang="en-US" sz="1400" dirty="0"/>
              <a:t>Procedure interface must be explicit</a:t>
            </a:r>
          </a:p>
          <a:p>
            <a:pPr lvl="1"/>
            <a:r>
              <a:rPr lang="en-US" sz="1400" dirty="0"/>
              <a:t>If a dummy argument is a pointer, then </a:t>
            </a:r>
          </a:p>
          <a:p>
            <a:pPr lvl="2"/>
            <a:r>
              <a:rPr lang="en-US" sz="1200" dirty="0"/>
              <a:t>Actual argument must be a pointer of the same type, kind, and rank.</a:t>
            </a:r>
          </a:p>
          <a:p>
            <a:pPr lvl="1"/>
            <a:r>
              <a:rPr lang="en-US" sz="1400" dirty="0"/>
              <a:t>In FORTRAN 95, a pointer dummy argument cannot have an INTENT attribute.</a:t>
            </a:r>
          </a:p>
          <a:p>
            <a:pPr lvl="1"/>
            <a:r>
              <a:rPr lang="en-US" sz="1400" dirty="0"/>
              <a:t>In FORTRAN 2003 a pointer dummy argument </a:t>
            </a:r>
            <a:r>
              <a:rPr lang="en-US" sz="1400" u="sng" dirty="0"/>
              <a:t>can</a:t>
            </a:r>
            <a:r>
              <a:rPr lang="en-US" sz="1400" dirty="0"/>
              <a:t> have an INTENT attribute</a:t>
            </a:r>
          </a:p>
          <a:p>
            <a:pPr lvl="2"/>
            <a:r>
              <a:rPr lang="en-US" sz="1200" dirty="0"/>
              <a:t>The INTENT refers to the pointer, not the target.</a:t>
            </a:r>
          </a:p>
          <a:p>
            <a:pPr lvl="1"/>
            <a:r>
              <a:rPr lang="en-US" sz="1400" dirty="0"/>
              <a:t>A pointer dummy argument cannot appear in an ELEMENTAL procedure</a:t>
            </a:r>
          </a:p>
          <a:p>
            <a:r>
              <a:rPr lang="en-US" sz="1600" dirty="0"/>
              <a:t>As program grow more complex it is very important that:</a:t>
            </a:r>
          </a:p>
          <a:p>
            <a:pPr lvl="1"/>
            <a:r>
              <a:rPr lang="en-US" sz="1400" dirty="0"/>
              <a:t>The status results be checked for all ALLOCATED and DEALLOCATED statements </a:t>
            </a:r>
          </a:p>
          <a:p>
            <a:pPr lvl="1"/>
            <a:r>
              <a:rPr lang="en-US" sz="1400" dirty="0"/>
              <a:t>Pointer status be checked using the ASSOCIATED function.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03409-FD47-41D6-9106-5CC822D3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Pointer-Valued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96200" cy="2362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Pointer-Valued Function is a function that returns a pointer value.  </a:t>
            </a:r>
          </a:p>
          <a:p>
            <a:pPr lvl="1"/>
            <a:r>
              <a:rPr lang="en-US" dirty="0"/>
              <a:t>The function RESULT clause must be used in the function definition</a:t>
            </a:r>
          </a:p>
          <a:p>
            <a:pPr lvl="1"/>
            <a:r>
              <a:rPr lang="en-US" dirty="0"/>
              <a:t>The RESULT variable must be declared to be a pointer.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1332" y="3657600"/>
            <a:ext cx="5141336" cy="297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5B0A-C4D8-4A1B-BE35-15476030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Pointer-Valued 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46481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pointer-valued function must have an explicit interface in any procedure that uses it.</a:t>
            </a:r>
          </a:p>
          <a:p>
            <a:r>
              <a:rPr lang="en-US" dirty="0"/>
              <a:t>Once defined, the function can be used any place that a pointer expression can be used: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function can also be used in a location where an integer array is expected: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this case, the returned pointer will automatically be dereferenced and the values pointed to will be used.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16867" y="3059668"/>
            <a:ext cx="391026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p =&gt;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every_fifth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(ptr_1)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00300" y="4724400"/>
            <a:ext cx="4343399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WRITE(*,*)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every_fifth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(ptr_1)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09147-DEC4-42B6-A7C5-8099082EB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3505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FORTRAN 2003 pointers can refer to a procedure instead of a data object.  </a:t>
            </a:r>
          </a:p>
          <a:p>
            <a:r>
              <a:rPr lang="en-US" dirty="0"/>
              <a:t>A procedure pointer is declared by the statement: </a:t>
            </a:r>
          </a:p>
          <a:p>
            <a:endParaRPr lang="en-US" dirty="0"/>
          </a:p>
          <a:p>
            <a:pPr lvl="1"/>
            <a:r>
              <a:rPr lang="en-US" dirty="0"/>
              <a:t>Has the same calling sequence as procedure 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sub1</a:t>
            </a:r>
          </a:p>
          <a:p>
            <a:pPr lvl="1"/>
            <a:r>
              <a:rPr lang="en-US" dirty="0"/>
              <a:t>Once declared the pointer will work with any subroutine with the same interface as sub1.</a:t>
            </a:r>
          </a:p>
          <a:p>
            <a:pPr lvl="1"/>
            <a:r>
              <a:rPr lang="en-US" dirty="0"/>
              <a:t>Must have an explicit interface.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316" y="2895600"/>
            <a:ext cx="5473367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(sub1), POINTER :: p =&gt; NULL()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4953000"/>
            <a:ext cx="2133600" cy="160043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p =&gt; sub1</a:t>
            </a:r>
          </a:p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    so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CALL p(a, b, c)</a:t>
            </a:r>
          </a:p>
          <a:p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 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identical to</a:t>
            </a:r>
          </a:p>
          <a:p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CALL sub1(a, b, c)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5410200"/>
            <a:ext cx="2133600" cy="73866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p =&gt; sub2</a:t>
            </a:r>
          </a:p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    so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CALL p(a, b, c)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4F325-E57F-4F65-B2B9-CFFB21D1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7467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Dynamic data structure </a:t>
            </a:r>
          </a:p>
          <a:p>
            <a:r>
              <a:rPr lang="en-US" dirty="0"/>
              <a:t>Consisting of repeated components (or nodes) </a:t>
            </a:r>
          </a:p>
          <a:p>
            <a:r>
              <a:rPr lang="en-US" dirty="0"/>
              <a:t>Arranged in an inverted tree structure.  </a:t>
            </a:r>
          </a:p>
          <a:p>
            <a:r>
              <a:rPr lang="en-US" dirty="0"/>
              <a:t>Each component is a derived data type that </a:t>
            </a:r>
          </a:p>
          <a:p>
            <a:pPr lvl="1"/>
            <a:r>
              <a:rPr lang="en-US" dirty="0"/>
              <a:t>Stores some sort of data</a:t>
            </a:r>
          </a:p>
          <a:p>
            <a:pPr lvl="1"/>
            <a:r>
              <a:rPr lang="en-US" dirty="0"/>
              <a:t>Two pointers to other variables of the same 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An important requirement is that components must be sortable according to some know criteria.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3962400"/>
            <a:ext cx="3886200" cy="1600438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TYPE :: person</a:t>
            </a:r>
          </a:p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  CHARACTER(</a:t>
            </a:r>
            <a:r>
              <a:rPr lang="en-US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len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=10) :: last</a:t>
            </a:r>
          </a:p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  CHARACTER(</a:t>
            </a:r>
            <a:r>
              <a:rPr lang="en-US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len</a:t>
            </a:r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=10) :: first</a:t>
            </a:r>
          </a:p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  CHARACTER :: mi</a:t>
            </a:r>
          </a:p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  TYPE(person), POINTER :: before</a:t>
            </a:r>
          </a:p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  TYPE(person), POINTER :: after</a:t>
            </a:r>
          </a:p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END TYPE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715000" y="4038600"/>
            <a:ext cx="2438400" cy="1447800"/>
            <a:chOff x="457200" y="2133600"/>
            <a:chExt cx="2438400" cy="1447800"/>
          </a:xfrm>
        </p:grpSpPr>
        <p:grpSp>
          <p:nvGrpSpPr>
            <p:cNvPr id="6" name="Group 10"/>
            <p:cNvGrpSpPr/>
            <p:nvPr/>
          </p:nvGrpSpPr>
          <p:grpSpPr>
            <a:xfrm>
              <a:off x="914400" y="2133600"/>
              <a:ext cx="1600200" cy="1447800"/>
              <a:chOff x="2895600" y="2286000"/>
              <a:chExt cx="1600200" cy="14478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" name="Group 9"/>
              <p:cNvGrpSpPr/>
              <p:nvPr/>
            </p:nvGrpSpPr>
            <p:grpSpPr>
              <a:xfrm>
                <a:off x="2895600" y="2971800"/>
                <a:ext cx="1600200" cy="762000"/>
                <a:chOff x="3695700" y="3200400"/>
                <a:chExt cx="1600200" cy="76200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rot="5400000">
                  <a:off x="3714750" y="3181350"/>
                  <a:ext cx="762000" cy="800100"/>
                </a:xfrm>
                <a:prstGeom prst="straightConnector1">
                  <a:avLst/>
                </a:prstGeom>
                <a:ln w="28575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rot="16200000" flipH="1">
                  <a:off x="4514850" y="3181350"/>
                  <a:ext cx="762000" cy="800100"/>
                </a:xfrm>
                <a:prstGeom prst="straightConnector1">
                  <a:avLst/>
                </a:prstGeom>
                <a:ln w="28575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 9"/>
              <p:cNvSpPr/>
              <p:nvPr/>
            </p:nvSpPr>
            <p:spPr>
              <a:xfrm>
                <a:off x="3200400" y="2286000"/>
                <a:ext cx="9906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Last</a:t>
                </a:r>
              </a:p>
              <a:p>
                <a:pPr algn="ctr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First</a:t>
                </a:r>
              </a:p>
              <a:p>
                <a:pPr algn="ctr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MI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2249269" y="3048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after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" y="304800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before</a:t>
              </a:r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E124707-1D6D-43F4-B192-713BEB30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667000" y="914400"/>
            <a:ext cx="3581400" cy="1905000"/>
            <a:chOff x="76200" y="2133600"/>
            <a:chExt cx="3581400" cy="1905000"/>
          </a:xfrm>
        </p:grpSpPr>
        <p:grpSp>
          <p:nvGrpSpPr>
            <p:cNvPr id="11" name="Group 10"/>
            <p:cNvGrpSpPr/>
            <p:nvPr/>
          </p:nvGrpSpPr>
          <p:grpSpPr>
            <a:xfrm>
              <a:off x="76200" y="2133600"/>
              <a:ext cx="3581400" cy="1905000"/>
              <a:chOff x="2057400" y="2286000"/>
              <a:chExt cx="3581400" cy="1905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0" name="Group 9"/>
              <p:cNvGrpSpPr/>
              <p:nvPr/>
            </p:nvGrpSpPr>
            <p:grpSpPr>
              <a:xfrm>
                <a:off x="2057400" y="2971800"/>
                <a:ext cx="3581400" cy="1219200"/>
                <a:chOff x="2857500" y="3200400"/>
                <a:chExt cx="3581400" cy="1219200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 rot="10800000" flipV="1">
                  <a:off x="2857500" y="3200400"/>
                  <a:ext cx="1638300" cy="1219200"/>
                </a:xfrm>
                <a:prstGeom prst="straightConnector1">
                  <a:avLst/>
                </a:prstGeom>
                <a:ln w="28575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4495800" y="3200400"/>
                  <a:ext cx="1943100" cy="1219200"/>
                </a:xfrm>
                <a:prstGeom prst="straightConnector1">
                  <a:avLst/>
                </a:prstGeom>
                <a:ln w="28575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Rectangle 4"/>
              <p:cNvSpPr/>
              <p:nvPr/>
            </p:nvSpPr>
            <p:spPr>
              <a:xfrm>
                <a:off x="3200400" y="2286000"/>
                <a:ext cx="9906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Jackson</a:t>
                </a:r>
              </a:p>
              <a:p>
                <a:pPr algn="ctr"/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Andrew</a:t>
                </a:r>
              </a:p>
              <a:p>
                <a:pPr algn="ctr"/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895600" y="32766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after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200" y="320040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before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86400" y="2819400"/>
            <a:ext cx="2438400" cy="1447800"/>
            <a:chOff x="457200" y="2133600"/>
            <a:chExt cx="2438400" cy="1447800"/>
          </a:xfrm>
        </p:grpSpPr>
        <p:grpSp>
          <p:nvGrpSpPr>
            <p:cNvPr id="16" name="Group 10"/>
            <p:cNvGrpSpPr/>
            <p:nvPr/>
          </p:nvGrpSpPr>
          <p:grpSpPr>
            <a:xfrm>
              <a:off x="914400" y="2133600"/>
              <a:ext cx="1600200" cy="1447800"/>
              <a:chOff x="2895600" y="2286000"/>
              <a:chExt cx="1600200" cy="14478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9" name="Group 9"/>
              <p:cNvGrpSpPr/>
              <p:nvPr/>
            </p:nvGrpSpPr>
            <p:grpSpPr>
              <a:xfrm>
                <a:off x="2895600" y="2971800"/>
                <a:ext cx="1600200" cy="762000"/>
                <a:chOff x="3695700" y="3200400"/>
                <a:chExt cx="1600200" cy="762000"/>
              </a:xfrm>
            </p:grpSpPr>
            <p:cxnSp>
              <p:nvCxnSpPr>
                <p:cNvPr id="21" name="Straight Arrow Connector 20"/>
                <p:cNvCxnSpPr/>
                <p:nvPr/>
              </p:nvCxnSpPr>
              <p:spPr>
                <a:xfrm rot="5400000">
                  <a:off x="3714750" y="3181350"/>
                  <a:ext cx="762000" cy="800100"/>
                </a:xfrm>
                <a:prstGeom prst="straightConnector1">
                  <a:avLst/>
                </a:prstGeom>
                <a:ln w="28575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rot="16200000" flipH="1">
                  <a:off x="4514850" y="3181350"/>
                  <a:ext cx="762000" cy="800100"/>
                </a:xfrm>
                <a:prstGeom prst="straightConnector1">
                  <a:avLst/>
                </a:prstGeom>
                <a:ln w="28575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Rectangle 19"/>
              <p:cNvSpPr/>
              <p:nvPr/>
            </p:nvSpPr>
            <p:spPr>
              <a:xfrm>
                <a:off x="3200400" y="2286000"/>
                <a:ext cx="9906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Johnson</a:t>
                </a:r>
              </a:p>
              <a:p>
                <a:pPr algn="ctr"/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James</a:t>
                </a:r>
              </a:p>
              <a:p>
                <a:pPr algn="ctr"/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249269" y="3048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after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" y="304800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before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28600" y="304800"/>
            <a:ext cx="23519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Jackson, Andrew D</a:t>
            </a:r>
          </a:p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Johnson, James R</a:t>
            </a:r>
          </a:p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Johnson, Jessie R</a:t>
            </a:r>
          </a:p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Johnson , Andrew C</a:t>
            </a:r>
          </a:p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Chapman, Stephen J</a:t>
            </a:r>
          </a:p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Gomez, Jose A</a:t>
            </a:r>
          </a:p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Chapman, Rosa P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858000" y="4343400"/>
            <a:ext cx="2120638" cy="1710154"/>
            <a:chOff x="609600" y="2133600"/>
            <a:chExt cx="2120638" cy="1710154"/>
          </a:xfrm>
        </p:grpSpPr>
        <p:grpSp>
          <p:nvGrpSpPr>
            <p:cNvPr id="25" name="Group 10"/>
            <p:cNvGrpSpPr/>
            <p:nvPr/>
          </p:nvGrpSpPr>
          <p:grpSpPr>
            <a:xfrm>
              <a:off x="914400" y="2133600"/>
              <a:ext cx="1600200" cy="1447800"/>
              <a:chOff x="2895600" y="2286000"/>
              <a:chExt cx="1600200" cy="14478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8" name="Group 9"/>
              <p:cNvGrpSpPr/>
              <p:nvPr/>
            </p:nvGrpSpPr>
            <p:grpSpPr>
              <a:xfrm>
                <a:off x="2895600" y="2971800"/>
                <a:ext cx="1600200" cy="762000"/>
                <a:chOff x="3695700" y="3200400"/>
                <a:chExt cx="1600200" cy="762000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rot="5400000">
                  <a:off x="3714750" y="3181350"/>
                  <a:ext cx="762000" cy="800100"/>
                </a:xfrm>
                <a:prstGeom prst="straightConnector1">
                  <a:avLst/>
                </a:prstGeom>
                <a:ln w="28575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rot="16200000" flipH="1">
                  <a:off x="4514850" y="3181350"/>
                  <a:ext cx="762000" cy="800100"/>
                </a:xfrm>
                <a:prstGeom prst="straightConnector1">
                  <a:avLst/>
                </a:prstGeom>
                <a:ln w="28575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ectangle 28"/>
              <p:cNvSpPr/>
              <p:nvPr/>
            </p:nvSpPr>
            <p:spPr>
              <a:xfrm>
                <a:off x="3200400" y="2286000"/>
                <a:ext cx="9906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Johnson</a:t>
                </a:r>
              </a:p>
              <a:p>
                <a:pPr algn="ctr"/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Jessie</a:t>
                </a:r>
              </a:p>
              <a:p>
                <a:pPr algn="ctr"/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2133600" y="3505200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after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" y="3505200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before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72000" y="4343400"/>
            <a:ext cx="2196838" cy="1710154"/>
            <a:chOff x="609600" y="2133600"/>
            <a:chExt cx="2196838" cy="1710154"/>
          </a:xfrm>
        </p:grpSpPr>
        <p:grpSp>
          <p:nvGrpSpPr>
            <p:cNvPr id="33" name="Group 10"/>
            <p:cNvGrpSpPr/>
            <p:nvPr/>
          </p:nvGrpSpPr>
          <p:grpSpPr>
            <a:xfrm>
              <a:off x="914400" y="2133600"/>
              <a:ext cx="1600200" cy="1447800"/>
              <a:chOff x="2895600" y="2286000"/>
              <a:chExt cx="1600200" cy="14478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36" name="Group 9"/>
              <p:cNvGrpSpPr/>
              <p:nvPr/>
            </p:nvGrpSpPr>
            <p:grpSpPr>
              <a:xfrm>
                <a:off x="2895600" y="2971800"/>
                <a:ext cx="1600200" cy="762000"/>
                <a:chOff x="3695700" y="3200400"/>
                <a:chExt cx="1600200" cy="762000"/>
              </a:xfrm>
            </p:grpSpPr>
            <p:cxnSp>
              <p:nvCxnSpPr>
                <p:cNvPr id="38" name="Straight Arrow Connector 37"/>
                <p:cNvCxnSpPr/>
                <p:nvPr/>
              </p:nvCxnSpPr>
              <p:spPr>
                <a:xfrm rot="5400000">
                  <a:off x="3714750" y="3181350"/>
                  <a:ext cx="762000" cy="800100"/>
                </a:xfrm>
                <a:prstGeom prst="straightConnector1">
                  <a:avLst/>
                </a:prstGeom>
                <a:ln w="28575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rot="16200000" flipH="1">
                  <a:off x="4514850" y="3181350"/>
                  <a:ext cx="762000" cy="800100"/>
                </a:xfrm>
                <a:prstGeom prst="straightConnector1">
                  <a:avLst/>
                </a:prstGeom>
                <a:ln w="28575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Rectangle 36"/>
              <p:cNvSpPr/>
              <p:nvPr/>
            </p:nvSpPr>
            <p:spPr>
              <a:xfrm>
                <a:off x="3200400" y="2286000"/>
                <a:ext cx="9906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Johnson</a:t>
                </a:r>
              </a:p>
              <a:p>
                <a:pPr algn="ctr"/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Andrew</a:t>
                </a:r>
              </a:p>
              <a:p>
                <a:pPr algn="ctr"/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209800" y="3505200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after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9600" y="3505200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before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914400" y="2819400"/>
            <a:ext cx="2438400" cy="1447800"/>
            <a:chOff x="457200" y="2133600"/>
            <a:chExt cx="2438400" cy="1447800"/>
          </a:xfrm>
        </p:grpSpPr>
        <p:grpSp>
          <p:nvGrpSpPr>
            <p:cNvPr id="41" name="Group 10"/>
            <p:cNvGrpSpPr/>
            <p:nvPr/>
          </p:nvGrpSpPr>
          <p:grpSpPr>
            <a:xfrm>
              <a:off x="914400" y="2133600"/>
              <a:ext cx="1600200" cy="1447800"/>
              <a:chOff x="2895600" y="2286000"/>
              <a:chExt cx="1600200" cy="14478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44" name="Group 9"/>
              <p:cNvGrpSpPr/>
              <p:nvPr/>
            </p:nvGrpSpPr>
            <p:grpSpPr>
              <a:xfrm>
                <a:off x="2895600" y="2971800"/>
                <a:ext cx="1600200" cy="762000"/>
                <a:chOff x="3695700" y="3200400"/>
                <a:chExt cx="1600200" cy="762000"/>
              </a:xfrm>
            </p:grpSpPr>
            <p:cxnSp>
              <p:nvCxnSpPr>
                <p:cNvPr id="46" name="Straight Arrow Connector 45"/>
                <p:cNvCxnSpPr/>
                <p:nvPr/>
              </p:nvCxnSpPr>
              <p:spPr>
                <a:xfrm rot="5400000">
                  <a:off x="3714750" y="3181350"/>
                  <a:ext cx="762000" cy="800100"/>
                </a:xfrm>
                <a:prstGeom prst="straightConnector1">
                  <a:avLst/>
                </a:prstGeom>
                <a:ln w="28575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rot="16200000" flipH="1">
                  <a:off x="4514850" y="3181350"/>
                  <a:ext cx="762000" cy="800100"/>
                </a:xfrm>
                <a:prstGeom prst="straightConnector1">
                  <a:avLst/>
                </a:prstGeom>
                <a:ln w="28575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Rectangle 44"/>
              <p:cNvSpPr/>
              <p:nvPr/>
            </p:nvSpPr>
            <p:spPr>
              <a:xfrm>
                <a:off x="3200400" y="2286000"/>
                <a:ext cx="9906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Chapman</a:t>
                </a:r>
              </a:p>
              <a:p>
                <a:pPr algn="ctr"/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Stephen</a:t>
                </a:r>
              </a:p>
              <a:p>
                <a:pPr algn="ctr"/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2249269" y="30480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after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7200" y="304800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before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209800" y="4343400"/>
            <a:ext cx="2196838" cy="1752600"/>
            <a:chOff x="609600" y="2133600"/>
            <a:chExt cx="2196838" cy="1752600"/>
          </a:xfrm>
        </p:grpSpPr>
        <p:grpSp>
          <p:nvGrpSpPr>
            <p:cNvPr id="49" name="Group 10"/>
            <p:cNvGrpSpPr/>
            <p:nvPr/>
          </p:nvGrpSpPr>
          <p:grpSpPr>
            <a:xfrm>
              <a:off x="914400" y="2133600"/>
              <a:ext cx="1600200" cy="1447800"/>
              <a:chOff x="2895600" y="2286000"/>
              <a:chExt cx="1600200" cy="14478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52" name="Group 9"/>
              <p:cNvGrpSpPr/>
              <p:nvPr/>
            </p:nvGrpSpPr>
            <p:grpSpPr>
              <a:xfrm>
                <a:off x="2895600" y="2971800"/>
                <a:ext cx="1600200" cy="762000"/>
                <a:chOff x="3695700" y="3200400"/>
                <a:chExt cx="1600200" cy="762000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 rot="5400000">
                  <a:off x="3714750" y="3181350"/>
                  <a:ext cx="762000" cy="800100"/>
                </a:xfrm>
                <a:prstGeom prst="straightConnector1">
                  <a:avLst/>
                </a:prstGeom>
                <a:ln w="28575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 rot="16200000" flipH="1">
                  <a:off x="4514850" y="3181350"/>
                  <a:ext cx="762000" cy="800100"/>
                </a:xfrm>
                <a:prstGeom prst="straightConnector1">
                  <a:avLst/>
                </a:prstGeom>
                <a:ln w="28575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Rectangle 52"/>
              <p:cNvSpPr/>
              <p:nvPr/>
            </p:nvSpPr>
            <p:spPr>
              <a:xfrm>
                <a:off x="3200400" y="2286000"/>
                <a:ext cx="9906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Gomez</a:t>
                </a:r>
              </a:p>
              <a:p>
                <a:pPr algn="ctr"/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Jose</a:t>
                </a:r>
              </a:p>
              <a:p>
                <a:pPr algn="ctr"/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2209800" y="3505200"/>
              <a:ext cx="596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after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9600" y="3547646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before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0" y="4343400"/>
            <a:ext cx="2170331" cy="1752600"/>
            <a:chOff x="685800" y="2133600"/>
            <a:chExt cx="2170331" cy="1752600"/>
          </a:xfrm>
        </p:grpSpPr>
        <p:grpSp>
          <p:nvGrpSpPr>
            <p:cNvPr id="57" name="Group 10"/>
            <p:cNvGrpSpPr/>
            <p:nvPr/>
          </p:nvGrpSpPr>
          <p:grpSpPr>
            <a:xfrm>
              <a:off x="914400" y="2133600"/>
              <a:ext cx="1600200" cy="1447800"/>
              <a:chOff x="2895600" y="2286000"/>
              <a:chExt cx="1600200" cy="14478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60" name="Group 9"/>
              <p:cNvGrpSpPr/>
              <p:nvPr/>
            </p:nvGrpSpPr>
            <p:grpSpPr>
              <a:xfrm>
                <a:off x="2895600" y="2971800"/>
                <a:ext cx="1600200" cy="762000"/>
                <a:chOff x="3695700" y="3200400"/>
                <a:chExt cx="1600200" cy="762000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 rot="5400000">
                  <a:off x="3714750" y="3181350"/>
                  <a:ext cx="762000" cy="800100"/>
                </a:xfrm>
                <a:prstGeom prst="straightConnector1">
                  <a:avLst/>
                </a:prstGeom>
                <a:ln w="28575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 rot="16200000" flipH="1">
                  <a:off x="4514850" y="3181350"/>
                  <a:ext cx="762000" cy="800100"/>
                </a:xfrm>
                <a:prstGeom prst="straightConnector1">
                  <a:avLst/>
                </a:prstGeom>
                <a:ln w="28575"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ectangle 60"/>
              <p:cNvSpPr/>
              <p:nvPr/>
            </p:nvSpPr>
            <p:spPr>
              <a:xfrm>
                <a:off x="3200400" y="2286000"/>
                <a:ext cx="9906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Chapman</a:t>
                </a:r>
              </a:p>
              <a:p>
                <a:pPr algn="ctr"/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Rosa</a:t>
                </a:r>
              </a:p>
              <a:p>
                <a:pPr algn="ctr"/>
                <a:r>
                  <a:rPr 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</a:t>
                </a: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209800" y="351686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after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5800" y="3505200"/>
              <a:ext cx="7665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before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A6329D-B71F-485C-8359-BEFC4C6A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20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20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0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Significance of Binary Tree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binary tree can be used to sort data</a:t>
            </a:r>
          </a:p>
          <a:p>
            <a:r>
              <a:rPr lang="en-US" dirty="0"/>
              <a:t>It is also a very efficient way to:</a:t>
            </a:r>
          </a:p>
          <a:p>
            <a:pPr lvl="1"/>
            <a:r>
              <a:rPr lang="en-US" dirty="0"/>
              <a:t>Store,</a:t>
            </a:r>
          </a:p>
          <a:p>
            <a:pPr lvl="1"/>
            <a:r>
              <a:rPr lang="en-US" dirty="0"/>
              <a:t>Search, and</a:t>
            </a:r>
          </a:p>
          <a:p>
            <a:pPr lvl="1"/>
            <a:r>
              <a:rPr lang="en-US" dirty="0"/>
              <a:t>Retrieve data values</a:t>
            </a:r>
          </a:p>
          <a:p>
            <a:r>
              <a:rPr lang="en-US" dirty="0"/>
              <a:t>The worst sort of data to store in a binary tree is sorted data.</a:t>
            </a:r>
          </a:p>
          <a:p>
            <a:r>
              <a:rPr lang="en-US" dirty="0"/>
              <a:t>Most databases are structured as binary trees.</a:t>
            </a:r>
          </a:p>
          <a:p>
            <a:pPr lvl="1"/>
            <a:r>
              <a:rPr lang="en-US" dirty="0"/>
              <a:t>They often include hashing techniques to partially randomize the order of the data stored</a:t>
            </a:r>
          </a:p>
          <a:p>
            <a:r>
              <a:rPr lang="en-US" dirty="0"/>
              <a:t>Because each node looks and behaves just like any other node, binary trees are perfectly suited for recursive procedures.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0380B-415C-416A-A7DD-307F9530B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Coding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Always nullify or assign all pointers as soon as they are created.</a:t>
            </a:r>
          </a:p>
          <a:p>
            <a:r>
              <a:rPr lang="en-US" dirty="0"/>
              <a:t>In sorting and swapping large arrays, it is more efficient to exchange pointers than it is to manipulate the data itself</a:t>
            </a:r>
          </a:p>
          <a:p>
            <a:r>
              <a:rPr lang="en-US" dirty="0"/>
              <a:t>Always nullify or reassign all pointers to a memory location when that memory is deallocated.</a:t>
            </a:r>
          </a:p>
          <a:p>
            <a:r>
              <a:rPr lang="en-US" dirty="0"/>
              <a:t>Always test the association status of any pointers passed to procedures as calling arguments.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40939-F318-4962-83D0-F9B74195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Pointers to Arrays and Derived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>
            <a:normAutofit/>
          </a:bodyPr>
          <a:lstStyle/>
          <a:p>
            <a:r>
              <a:rPr lang="en-US" dirty="0"/>
              <a:t>Pointer to derived data types may also be declared:</a:t>
            </a:r>
          </a:p>
          <a:p>
            <a:endParaRPr lang="en-US" dirty="0"/>
          </a:p>
          <a:p>
            <a:r>
              <a:rPr lang="en-US" dirty="0"/>
              <a:t>Pointers may also point to an array. </a:t>
            </a:r>
          </a:p>
          <a:p>
            <a:pPr lvl="1"/>
            <a:r>
              <a:rPr lang="en-US" dirty="0"/>
              <a:t>Declared with a deferred-shape array specification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16867" y="2754868"/>
            <a:ext cx="391026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TYPE(vector), POINTER :: p1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0567" y="5068669"/>
            <a:ext cx="5662866" cy="646331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INTEGER, DIMENSION(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: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), POINTER   :: p1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INTEGER, DIMENSION(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:,:</a:t>
            </a: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), POINTER :: p2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7CFAC-DEBF-4A1C-8212-C7ABA370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2514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pointer can point to any data object of the same type provided:</a:t>
            </a:r>
          </a:p>
          <a:p>
            <a:pPr lvl="1"/>
            <a:r>
              <a:rPr lang="en-US" dirty="0"/>
              <a:t>It has been declared to be a target.  </a:t>
            </a:r>
          </a:p>
          <a:p>
            <a:r>
              <a:rPr lang="en-US" dirty="0"/>
              <a:t>Target - a data object whose address has been made available for use with pointers. </a:t>
            </a:r>
          </a:p>
          <a:p>
            <a:pPr lvl="1"/>
            <a:r>
              <a:rPr lang="en-US" dirty="0"/>
              <a:t>Declared using by either including the TARGET attribute or by listing it in TARGET statement.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4114800"/>
            <a:ext cx="6248400" cy="2308324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REAL, TARGET :: a1 = 7.0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INTEGER, DIMENSION(10), TARGET ::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int_array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                     </a:t>
            </a:r>
            <a:r>
              <a:rPr lang="en-US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or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REAL :: a1 = 7.0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INTEGER, DIMENSION(10) ::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int_array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TARGET :: a1, </a:t>
            </a:r>
            <a:r>
              <a:rPr lang="en-US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int_array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350F1-22CC-40BE-8CC9-EA11963F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 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4191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pointer can be associated with a given target by means of a pointer assignment statement.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executed the memory address of the target is stored in the pointer.  </a:t>
            </a:r>
          </a:p>
          <a:p>
            <a:r>
              <a:rPr lang="en-US" dirty="0"/>
              <a:t>After this, any reference to the pointer will actually be a reference to the data stored in the target.</a:t>
            </a:r>
          </a:p>
          <a:p>
            <a:r>
              <a:rPr lang="en-US" dirty="0"/>
              <a:t>The value of one pointer can also be assigned to another. </a:t>
            </a:r>
          </a:p>
          <a:p>
            <a:r>
              <a:rPr lang="en-US" dirty="0"/>
              <a:t>After assignment, both pointers point directly and independently to the same target.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51533" y="2438400"/>
            <a:ext cx="2640933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pointer =&gt; target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3AC39-EDFC-4FA7-963F-0933B1E0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Association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1"/>
            <a:ext cx="8001000" cy="3809999"/>
          </a:xfrm>
        </p:spPr>
        <p:txBody>
          <a:bodyPr>
            <a:normAutofit fontScale="92500"/>
          </a:bodyPr>
          <a:lstStyle/>
          <a:p>
            <a:r>
              <a:rPr lang="en-US" dirty="0"/>
              <a:t>Association status indicates whether or not the pointer currently points to a valid target. </a:t>
            </a:r>
          </a:p>
          <a:p>
            <a:r>
              <a:rPr lang="en-US" dirty="0"/>
              <a:t>Three possible statuses:</a:t>
            </a:r>
          </a:p>
          <a:p>
            <a:pPr lvl="1"/>
            <a:r>
              <a:rPr lang="en-US" u="sng" dirty="0"/>
              <a:t>Undefined</a:t>
            </a:r>
            <a:r>
              <a:rPr lang="en-US" dirty="0"/>
              <a:t> – When first declared and before its used</a:t>
            </a:r>
          </a:p>
          <a:p>
            <a:pPr lvl="1"/>
            <a:r>
              <a:rPr lang="en-US" u="sng" dirty="0"/>
              <a:t>Associated </a:t>
            </a:r>
            <a:r>
              <a:rPr lang="en-US" dirty="0"/>
              <a:t>– The pointer is assigned a valid target</a:t>
            </a:r>
          </a:p>
          <a:p>
            <a:pPr lvl="1"/>
            <a:r>
              <a:rPr lang="en-US" u="sng" dirty="0"/>
              <a:t>Disassociated</a:t>
            </a:r>
            <a:r>
              <a:rPr lang="en-US" dirty="0"/>
              <a:t> – The pointer no longer points to a target and has not been assigned a new target.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BD388-C763-4C22-BA15-D66086EC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Setting and Determining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pointer can be disassociated with its targets by executing a NULLIFY statement.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Fortran provides the intrinsic function ASSOCIATED.</a:t>
            </a:r>
          </a:p>
          <a:p>
            <a:pPr lvl="1"/>
            <a:r>
              <a:rPr lang="en-US" dirty="0"/>
              <a:t>Used to determine the association status of a pointer. </a:t>
            </a:r>
          </a:p>
          <a:p>
            <a:pPr lvl="1"/>
            <a:r>
              <a:rPr lang="en-US" dirty="0"/>
              <a:t>The function has two forms: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dirty="0"/>
              <a:t>Returns TRUE if the pointer is associated with any target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Returns TRUE if the pointer is associated with the particular target included in the function.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09900" y="2209800"/>
            <a:ext cx="31242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NULLIFY (p1 [,p2, …])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4191000"/>
            <a:ext cx="45720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status =  ASSOCIATED(pointer)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6900" y="5421868"/>
            <a:ext cx="54102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status =  ASSOCIATED(pointer, target)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3327DC-E07A-4004-B9C3-2894BEA1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NULL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pointer’s status should be clarified as soon as it is created:</a:t>
            </a:r>
          </a:p>
          <a:p>
            <a:pPr lvl="1"/>
            <a:r>
              <a:rPr lang="en-US" dirty="0"/>
              <a:t>By assigning it to a target or </a:t>
            </a:r>
          </a:p>
          <a:p>
            <a:pPr lvl="1"/>
            <a:r>
              <a:rPr lang="en-US" dirty="0"/>
              <a:t>By nullifying it.</a:t>
            </a:r>
          </a:p>
          <a:p>
            <a:r>
              <a:rPr lang="en-US" dirty="0"/>
              <a:t>The Fortran intrinsic function, NULL(), can be used to nullify a pointer at the time it is declared.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6350" y="5562600"/>
            <a:ext cx="6591300" cy="923330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REAL, POINTER    :: p1 = NULL( ), p2 = NULL( )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INTEGER, POINTER :: I1 = NULL( )</a:t>
            </a: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903F0-9974-4FFD-A4D4-4FF855E2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NULLIFY and ASSOCIATED Function Example: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568284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5562600"/>
            <a:ext cx="3067988" cy="11001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C47F1-04AD-493E-B70B-39CE5521CA0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3820</TotalTime>
  <Words>1905</Words>
  <Application>Microsoft Office PowerPoint</Application>
  <PresentationFormat>On-screen Show (4:3)</PresentationFormat>
  <Paragraphs>336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monospaced for SAP</vt:lpstr>
      <vt:lpstr>Calibri</vt:lpstr>
      <vt:lpstr>Franklin Gothic Book</vt:lpstr>
      <vt:lpstr>Wingdings 2</vt:lpstr>
      <vt:lpstr>Technic</vt:lpstr>
      <vt:lpstr>Pointers and Dynamic Data Structures</vt:lpstr>
      <vt:lpstr>Pointers</vt:lpstr>
      <vt:lpstr>Pointers to Arrays and Derived Data Types</vt:lpstr>
      <vt:lpstr>Pointer Targets</vt:lpstr>
      <vt:lpstr>Pointer Assignment Statements</vt:lpstr>
      <vt:lpstr>Pointer Association Status</vt:lpstr>
      <vt:lpstr>Setting and Determining Status</vt:lpstr>
      <vt:lpstr>The NULL Function</vt:lpstr>
      <vt:lpstr>NULLIFY and ASSOCIATED Function Example:</vt:lpstr>
      <vt:lpstr>Using Pointers in Assignment Statements</vt:lpstr>
      <vt:lpstr>Using Pointers with Arrays</vt:lpstr>
      <vt:lpstr>Dynamic Memory Allocation with Pointers</vt:lpstr>
      <vt:lpstr>ALLOCATING Pointers</vt:lpstr>
      <vt:lpstr>DEALLOCATING Pointers</vt:lpstr>
      <vt:lpstr>Using Pointers as Components of Derived Data Types</vt:lpstr>
      <vt:lpstr>Linked List Example:</vt:lpstr>
      <vt:lpstr>Building a Link List</vt:lpstr>
      <vt:lpstr>Example: Creating a Linked List</vt:lpstr>
      <vt:lpstr>PowerPoint Presentation</vt:lpstr>
      <vt:lpstr>Arrays of Pointers</vt:lpstr>
      <vt:lpstr>Using Pointers in Procedures</vt:lpstr>
      <vt:lpstr>Pointer-Valued Functions</vt:lpstr>
      <vt:lpstr>More Pointer-Valued Function</vt:lpstr>
      <vt:lpstr>Procedure Pointers</vt:lpstr>
      <vt:lpstr>Binary Tree Structures</vt:lpstr>
      <vt:lpstr>PowerPoint Presentation</vt:lpstr>
      <vt:lpstr>The Significance of Binary Tree Structures</vt:lpstr>
      <vt:lpstr>Good Coding Practice</vt:lpstr>
    </vt:vector>
  </TitlesOfParts>
  <Company>Lockheed Martin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Engineers and Scientists</dc:title>
  <dc:creator>Mike Worthey</dc:creator>
  <cp:keywords/>
  <cp:lastModifiedBy>Worthey, Mike K (US)</cp:lastModifiedBy>
  <cp:revision>305</cp:revision>
  <dcterms:created xsi:type="dcterms:W3CDTF">2009-04-07T23:00:31Z</dcterms:created>
  <dcterms:modified xsi:type="dcterms:W3CDTF">2019-03-31T17:16:17Z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ACCT02\worthey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/>
  </property>
  <property fmtid="{D5CDD505-2E9C-101B-9397-08002B2CF9AE}" pid="12" name="ExpCountry">
    <vt:lpwstr/>
  </property>
</Properties>
</file>