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3"/>
  </p:notesMasterIdLst>
  <p:handoutMasterIdLst>
    <p:handoutMasterId r:id="rId44"/>
  </p:handoutMasterIdLst>
  <p:sldIdLst>
    <p:sldId id="278" r:id="rId2"/>
    <p:sldId id="369" r:id="rId3"/>
    <p:sldId id="370" r:id="rId4"/>
    <p:sldId id="397" r:id="rId5"/>
    <p:sldId id="371" r:id="rId6"/>
    <p:sldId id="372" r:id="rId7"/>
    <p:sldId id="373" r:id="rId8"/>
    <p:sldId id="375" r:id="rId9"/>
    <p:sldId id="376" r:id="rId10"/>
    <p:sldId id="398" r:id="rId11"/>
    <p:sldId id="377" r:id="rId12"/>
    <p:sldId id="378" r:id="rId13"/>
    <p:sldId id="399" r:id="rId14"/>
    <p:sldId id="379" r:id="rId15"/>
    <p:sldId id="400" r:id="rId16"/>
    <p:sldId id="401" r:id="rId17"/>
    <p:sldId id="380" r:id="rId18"/>
    <p:sldId id="381" r:id="rId19"/>
    <p:sldId id="382" r:id="rId20"/>
    <p:sldId id="402" r:id="rId21"/>
    <p:sldId id="383" r:id="rId22"/>
    <p:sldId id="40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404" r:id="rId31"/>
    <p:sldId id="405" r:id="rId32"/>
    <p:sldId id="406" r:id="rId33"/>
    <p:sldId id="391" r:id="rId34"/>
    <p:sldId id="392" r:id="rId35"/>
    <p:sldId id="393" r:id="rId36"/>
    <p:sldId id="407" r:id="rId37"/>
    <p:sldId id="408" r:id="rId38"/>
    <p:sldId id="394" r:id="rId39"/>
    <p:sldId id="395" r:id="rId40"/>
    <p:sldId id="409" r:id="rId41"/>
    <p:sldId id="367" r:id="rId42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-106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475" y="0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A9586-39CD-4D68-A283-7C6FD545947B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475" y="8758238"/>
            <a:ext cx="3005138" cy="460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7C6DB3-DE3F-4C29-8C16-56BC7DF888B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88C30A10-55C3-49C5-AEFD-304AFCACB3EF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C0845B2-0743-40EA-9326-A427D33B8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-c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52400"/>
            <a:ext cx="3505197" cy="59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400"/>
            </a:lvl2pPr>
            <a:lvl3pPr>
              <a:spcAft>
                <a:spcPts val="600"/>
              </a:spcAft>
              <a:defRPr sz="2200"/>
            </a:lvl3pPr>
            <a:lvl4pPr>
              <a:spcAft>
                <a:spcPts val="600"/>
              </a:spcAft>
              <a:defRPr sz="20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C1C41C-9241-42E6-B0AB-2B481F922A26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C1C41C-9241-42E6-B0AB-2B481F922A26}" type="datetimeFigureOut">
              <a:rPr lang="en-US" smtClean="0"/>
              <a:pPr/>
              <a:t>5/31/2012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57200" y="6019800"/>
            <a:ext cx="8229600" cy="70167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spcAft>
          <a:spcPts val="600"/>
        </a:spcAft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7086600" cy="1826363"/>
          </a:xfrm>
        </p:spPr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FORTRAN 2003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33800"/>
            <a:ext cx="7467600" cy="28956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The type of a pointer or dummy argument declared with a CLASS keyword in known as the </a:t>
            </a:r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declared type</a:t>
            </a:r>
          </a:p>
          <a:p>
            <a:r>
              <a:rPr lang="en-US" dirty="0" smtClean="0"/>
              <a:t>The type of the actual object assigned to the pointer or dummy argument at any time is known as the </a:t>
            </a:r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dynamic type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/>
              <a:t>Items declared with CLASS are said to be </a:t>
            </a:r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polymorphic</a:t>
            </a:r>
            <a:r>
              <a:rPr lang="en-US" dirty="0" smtClean="0"/>
              <a:t> because it will match more than one data type. </a:t>
            </a:r>
          </a:p>
          <a:p>
            <a:pPr lvl="1"/>
            <a:r>
              <a:rPr lang="en-US" dirty="0" smtClean="0"/>
              <a:t>Polymorphic items can access only those items of the declared type.</a:t>
            </a:r>
          </a:p>
          <a:p>
            <a:pPr lvl="2"/>
            <a:r>
              <a:rPr lang="en-US" dirty="0" smtClean="0"/>
              <a:t>This can be circumvented by using the SELECT TYPE construct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295400"/>
            <a:ext cx="8319338" cy="2286000"/>
            <a:chOff x="457200" y="1295400"/>
            <a:chExt cx="8319338" cy="2286000"/>
          </a:xfrm>
        </p:grpSpPr>
        <p:sp>
          <p:nvSpPr>
            <p:cNvPr id="10" name="Rectangle 9"/>
            <p:cNvSpPr/>
            <p:nvPr/>
          </p:nvSpPr>
          <p:spPr>
            <a:xfrm>
              <a:off x="457200" y="1295400"/>
              <a:ext cx="8305800" cy="228600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3000" y="1295400"/>
              <a:ext cx="1544012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TYPE :: point</a:t>
              </a:r>
            </a:p>
            <a:p>
              <a:r>
                <a:rPr lang="en-US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REAL :: x</a:t>
              </a:r>
            </a:p>
            <a:p>
              <a:r>
                <a:rPr lang="en-US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REAL :: y</a:t>
              </a:r>
            </a:p>
            <a:p>
              <a:r>
                <a:rPr lang="en-US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 TYPE</a:t>
              </a:r>
              <a:endPara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81400" y="1371600"/>
              <a:ext cx="380104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TYPE</a:t>
              </a:r>
              <a:r>
                <a:rPr lang="en-US" dirty="0" smtClean="0"/>
                <a:t>, </a:t>
              </a:r>
              <a:r>
                <a:rPr lang="en-US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EXTENDS(point) :: point_3d</a:t>
              </a:r>
            </a:p>
            <a:p>
              <a:r>
                <a:rPr lang="en-US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  REAL :: z</a:t>
              </a:r>
            </a:p>
            <a:p>
              <a:r>
                <a:rPr lang="en-US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</a:t>
              </a:r>
              <a:r>
                <a:rPr lang="en-US" dirty="0" smtClean="0"/>
                <a:t> </a:t>
              </a:r>
              <a:r>
                <a:rPr lang="en-US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TYPE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400" y="2667000"/>
              <a:ext cx="2980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TYPE(point), POINTER :: p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5800" y="3200400"/>
              <a:ext cx="31341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CLASS(point), POINTER :: 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38600" y="2667000"/>
              <a:ext cx="36086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Only accepts targets of type point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62400" y="3200400"/>
              <a:ext cx="4814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Accepts targets of type point or type point_3d</a:t>
              </a:r>
              <a:endParaRPr lang="en-US" dirty="0"/>
            </a:p>
          </p:txBody>
        </p:sp>
      </p:grp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Classes and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7467600" cy="2362200"/>
          </a:xfrm>
        </p:spPr>
        <p:txBody>
          <a:bodyPr/>
          <a:lstStyle/>
          <a:p>
            <a:r>
              <a:rPr lang="en-US" dirty="0" smtClean="0"/>
              <a:t>Each Fortran CLASS should be placed in its own separate module</a:t>
            </a:r>
          </a:p>
          <a:p>
            <a:pPr lvl="1"/>
            <a:r>
              <a:rPr lang="en-US" dirty="0" smtClean="0"/>
              <a:t>To control access to its components</a:t>
            </a:r>
          </a:p>
          <a:p>
            <a:pPr lvl="1"/>
            <a:r>
              <a:rPr lang="en-US" dirty="0" smtClean="0"/>
              <a:t>Have explicit interface to the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Fields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proper object-oriented programming:</a:t>
            </a:r>
          </a:p>
          <a:p>
            <a:pPr lvl="1"/>
            <a:r>
              <a:rPr lang="en-US" dirty="0" smtClean="0"/>
              <a:t>Data type should be declared with PUBLIC access</a:t>
            </a:r>
          </a:p>
          <a:p>
            <a:pPr lvl="1"/>
            <a:r>
              <a:rPr lang="en-US" dirty="0" smtClean="0"/>
              <a:t>Components should be declared with PRIVATE access</a:t>
            </a:r>
          </a:p>
          <a:p>
            <a:pPr lvl="1"/>
            <a:r>
              <a:rPr lang="en-US" dirty="0" smtClean="0"/>
              <a:t>With these declarations:</a:t>
            </a:r>
          </a:p>
          <a:p>
            <a:pPr lvl="2"/>
            <a:r>
              <a:rPr lang="en-US" dirty="0" smtClean="0"/>
              <a:t>Objects can be created outside of the module</a:t>
            </a:r>
          </a:p>
          <a:p>
            <a:pPr lvl="2"/>
            <a:r>
              <a:rPr lang="en-US" dirty="0" smtClean="0"/>
              <a:t>Not be possible to read or modify the instance variables outside of the module.</a:t>
            </a:r>
          </a:p>
          <a:p>
            <a:r>
              <a:rPr lang="en-US" dirty="0" smtClean="0"/>
              <a:t>In practice, we often do not declare the components to be PRIVATE.  </a:t>
            </a:r>
          </a:p>
          <a:p>
            <a:pPr lvl="1"/>
            <a:r>
              <a:rPr lang="en-US" dirty="0" smtClean="0"/>
              <a:t>If a Fortran object is to have subclasses that inherits from the superclass, then that data must be declared PUBLIC</a:t>
            </a:r>
          </a:p>
          <a:p>
            <a:pPr lvl="1"/>
            <a:r>
              <a:rPr lang="en-US" dirty="0" smtClean="0"/>
              <a:t>Fortran does not allow constructors to be used if data fields are declared to be PRIVATE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Fields 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1371600"/>
            <a:ext cx="4267200" cy="50593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the fields are declared PUBLIC, then a constructor can initialize the variables.</a:t>
            </a:r>
          </a:p>
          <a:p>
            <a:r>
              <a:rPr lang="en-US" sz="2800" dirty="0" smtClean="0"/>
              <a:t>If the fields are declared PRIVATE, then a special method must be written to initialize the variables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3300904" cy="3416320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complex_class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 NONE</a:t>
            </a: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TYPE, PUBLIC ::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PRIVATE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REAL :: re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REAL ::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TYPE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(insert methods)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MODULE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complex_class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105400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constructor for this class: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486400"/>
            <a:ext cx="3877985" cy="646331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CLASS(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POINTER :: p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=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(1., 2.)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Object-Oriented Procedures are bound to a particular class.</a:t>
            </a:r>
          </a:p>
          <a:p>
            <a:r>
              <a:rPr lang="en-US" dirty="0" smtClean="0"/>
              <a:t>They can only be used to work with data from that class.</a:t>
            </a:r>
          </a:p>
          <a:p>
            <a:r>
              <a:rPr lang="en-US" dirty="0" smtClean="0"/>
              <a:t>Type-bound procedures are created by:</a:t>
            </a:r>
          </a:p>
          <a:p>
            <a:pPr lvl="1"/>
            <a:r>
              <a:rPr lang="en-US" dirty="0" smtClean="0"/>
              <a:t>Adding a CONTAINS statement to the type definition.</a:t>
            </a:r>
          </a:p>
          <a:p>
            <a:pPr lvl="1"/>
            <a:r>
              <a:rPr lang="en-US" dirty="0" smtClean="0"/>
              <a:t>Declaring the bindings after that statement.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 Methods Example: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295400"/>
            <a:ext cx="4972836" cy="4801314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complex_class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 NONE</a:t>
            </a:r>
          </a:p>
          <a:p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TYPE, PUBLIC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PRIVATE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REAL :: re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REAL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PROCEDURE :: add =&gt;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add_complex_to_complex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TYPE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add_complex_to_complex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SUBROUTINE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add_complex_to_complex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(this, …)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CLASS(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:: this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…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END SUBROUTINE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add_complex_to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_complex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MODULE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complex_class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9" idx="1"/>
          </p:cNvCxnSpPr>
          <p:nvPr/>
        </p:nvCxnSpPr>
        <p:spPr>
          <a:xfrm rot="10800000" flipV="1">
            <a:off x="4572000" y="2226676"/>
            <a:ext cx="1143000" cy="1049923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2057400"/>
            <a:ext cx="3276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Subroutine bound to the data type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7400" y="1295400"/>
            <a:ext cx="3109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Subroutine access with the name add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rot="10800000" flipV="1">
            <a:off x="2743200" y="1587788"/>
            <a:ext cx="3124200" cy="1688812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43600" y="3505200"/>
            <a:ext cx="2714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Subroutine access declared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9" name="Straight Arrow Connector 18"/>
          <p:cNvCxnSpPr>
            <a:stCxn id="18" idx="1"/>
          </p:cNvCxnSpPr>
          <p:nvPr/>
        </p:nvCxnSpPr>
        <p:spPr>
          <a:xfrm rot="10800000" flipV="1">
            <a:off x="4267200" y="3674476"/>
            <a:ext cx="1676400" cy="440323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4813518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declared  type </a:t>
            </a:r>
            <a:r>
              <a:rPr lang="en-US" sz="16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r>
              <a:rPr lang="en-US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since PASS is the default for the bound procedures.  This means that the object to which it is bound is always passed as the first argument </a:t>
            </a:r>
            <a:endParaRPr lang="en-U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rot="10800000">
            <a:off x="4876800" y="5029201"/>
            <a:ext cx="990600" cy="692259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Creating  Generic Methods Example: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1219200"/>
            <a:ext cx="6248400" cy="5078313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complex_class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 NONE</a:t>
            </a:r>
          </a:p>
          <a:p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TYPE, PUBLIC ::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PRIVATE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REAL :: re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REAL ::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PRIVATE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PROCEDURE :: ac =&gt;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add_complex_to_complex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PROCEDURE ::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add_real_to_complex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GENERIC, PUBLIC :: add =&gt; ac,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TYPE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 ::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add_complex_to_complex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add_real_to_complex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SUBROUTINE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add_complex_to_complex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(this, …)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CLASS(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:: this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…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END SUBROUTINE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add_complex_to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_complex</a:t>
            </a:r>
          </a:p>
          <a:p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SUBROUTINE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add_real_to_complex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(this, …)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CLASS(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:: this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…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END SUBROUTINE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add_real_to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_complex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MODULE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complex_class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Objects for a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4800599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Objects can be instantiated by </a:t>
            </a:r>
            <a:r>
              <a:rPr lang="en-US" sz="2400" dirty="0" err="1" smtClean="0"/>
              <a:t>USEing</a:t>
            </a:r>
            <a:r>
              <a:rPr lang="en-US" sz="2400" dirty="0" smtClean="0"/>
              <a:t> the module and then declaring the object using the TYPE keyword: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If the fields have not be declared PRIVATE, then they can be initialized:</a:t>
            </a:r>
          </a:p>
          <a:p>
            <a:endParaRPr lang="en-US" sz="2400" dirty="0" smtClean="0"/>
          </a:p>
          <a:p>
            <a:r>
              <a:rPr lang="en-US" sz="2400" dirty="0" smtClean="0"/>
              <a:t>Once created, the methods  can be accessed using the object name and component selector”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9815" y="2767280"/>
            <a:ext cx="3644369" cy="1323439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complex_class</a:t>
            </a:r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 NONE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TYPE(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:: x, y, z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7700" y="5029200"/>
            <a:ext cx="7848600" cy="307777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TYPE(</a:t>
            </a:r>
            <a:r>
              <a:rPr 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:: x= </a:t>
            </a:r>
            <a:r>
              <a:rPr 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(1., 2.), y= </a:t>
            </a:r>
            <a:r>
              <a:rPr 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(3., 4.), z= </a:t>
            </a:r>
            <a:r>
              <a:rPr lang="en-US" sz="1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(5., 6.)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6607" y="6248400"/>
            <a:ext cx="2050785" cy="400110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=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x%add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(…)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timer Class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4676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Lets create a simple timer object</a:t>
            </a:r>
          </a:p>
          <a:p>
            <a:pPr lvl="1"/>
            <a:r>
              <a:rPr lang="en-US" dirty="0" smtClean="0"/>
              <a:t>We can use this object to measure how long different parts of a code take to execute.</a:t>
            </a:r>
          </a:p>
          <a:p>
            <a:r>
              <a:rPr lang="en-US" dirty="0" smtClean="0"/>
              <a:t>The elapsed-time class needs to contain the following:</a:t>
            </a:r>
          </a:p>
          <a:p>
            <a:pPr lvl="1"/>
            <a:r>
              <a:rPr lang="en-US" dirty="0" smtClean="0"/>
              <a:t>A method to store the start time.</a:t>
            </a:r>
          </a:p>
          <a:p>
            <a:pPr lvl="1"/>
            <a:r>
              <a:rPr lang="en-US" dirty="0" smtClean="0"/>
              <a:t>A method to return the elapsed time since the last start</a:t>
            </a:r>
          </a:p>
          <a:p>
            <a:pPr lvl="1"/>
            <a:r>
              <a:rPr lang="en-US" dirty="0" smtClean="0"/>
              <a:t>A field to store the time that the timer started running.</a:t>
            </a:r>
          </a:p>
          <a:p>
            <a:r>
              <a:rPr lang="en-US" dirty="0" smtClean="0"/>
              <a:t>To determine the current time we’ll use the intrinsic subroutine </a:t>
            </a:r>
            <a:r>
              <a:rPr lang="en-US" dirty="0" err="1" smtClean="0"/>
              <a:t>date_and_time</a:t>
            </a:r>
            <a:endParaRPr lang="en-US" dirty="0" smtClean="0"/>
          </a:p>
          <a:p>
            <a:pPr lvl="1"/>
            <a:r>
              <a:rPr lang="en-US" dirty="0" smtClean="0"/>
              <a:t>Returns an array of eight integers containing time information from a year down to the current millisecond.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7464" y="5562600"/>
            <a:ext cx="508907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209800" y="6581001"/>
            <a:ext cx="4407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make time1 a 64-bit real to provide sufficient precision </a:t>
            </a:r>
            <a:endParaRPr lang="en-US" sz="12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the timer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We’ll define the class in a series of steps:</a:t>
            </a:r>
          </a:p>
          <a:p>
            <a:pPr lvl="1"/>
            <a:r>
              <a:rPr lang="en-US" dirty="0" smtClean="0"/>
              <a:t>Define Instance Variables: </a:t>
            </a:r>
          </a:p>
          <a:p>
            <a:pPr lvl="2"/>
            <a:r>
              <a:rPr lang="en-US" dirty="0" smtClean="0"/>
              <a:t>Create a single variable called </a:t>
            </a:r>
            <a:r>
              <a:rPr lang="en-US" i="1" dirty="0" err="1" smtClean="0"/>
              <a:t>saved_time</a:t>
            </a:r>
            <a:r>
              <a:rPr lang="en-US" dirty="0" smtClean="0"/>
              <a:t>. </a:t>
            </a:r>
          </a:p>
          <a:p>
            <a:pPr lvl="2"/>
            <a:r>
              <a:rPr lang="en-US" dirty="0" smtClean="0"/>
              <a:t>It will contain the last time at which the </a:t>
            </a:r>
            <a:r>
              <a:rPr lang="en-US" dirty="0" err="1" smtClean="0"/>
              <a:t>start_time</a:t>
            </a:r>
            <a:r>
              <a:rPr lang="en-US" dirty="0" smtClean="0"/>
              <a:t> method was called.</a:t>
            </a:r>
          </a:p>
          <a:p>
            <a:pPr lvl="2"/>
            <a:r>
              <a:rPr lang="en-US" dirty="0" smtClean="0"/>
              <a:t>It must be 64-bit.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Create the Methods:</a:t>
            </a:r>
          </a:p>
          <a:p>
            <a:pPr lvl="2"/>
            <a:r>
              <a:rPr lang="en-US" dirty="0" smtClean="0"/>
              <a:t>The class must also include two methods to start the timer and to read the elapsed time.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4875" y="3657600"/>
            <a:ext cx="4894249" cy="1719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in Fortran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Fortran is not fundamentally an object-oriented language.</a:t>
            </a:r>
          </a:p>
          <a:p>
            <a:r>
              <a:rPr lang="en-US" dirty="0" smtClean="0"/>
              <a:t>FORTRAN 2003 introduced new features, allowing OOP style programming</a:t>
            </a:r>
          </a:p>
          <a:p>
            <a:pPr lvl="1"/>
            <a:r>
              <a:rPr lang="en-US" dirty="0" smtClean="0"/>
              <a:t>Extended data types</a:t>
            </a:r>
          </a:p>
          <a:p>
            <a:pPr lvl="1"/>
            <a:r>
              <a:rPr lang="en-US" dirty="0" smtClean="0"/>
              <a:t>Access controls</a:t>
            </a:r>
          </a:p>
          <a:p>
            <a:pPr lvl="1"/>
            <a:r>
              <a:rPr lang="en-US" dirty="0" smtClean="0"/>
              <a:t>Bound methods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 Class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962400" y="228600"/>
            <a:ext cx="4800600" cy="6440678"/>
            <a:chOff x="4191000" y="276345"/>
            <a:chExt cx="4800600" cy="6440678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5926"/>
            <a:stretch>
              <a:fillRect/>
            </a:stretch>
          </p:blipFill>
          <p:spPr bwMode="auto">
            <a:xfrm>
              <a:off x="4191000" y="2362200"/>
              <a:ext cx="4800600" cy="4354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91000" y="276345"/>
              <a:ext cx="4800600" cy="22382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the timer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use this class, the programmer must first instantiate a timer object:</a:t>
            </a:r>
          </a:p>
          <a:p>
            <a:endParaRPr lang="en-US" dirty="0" smtClean="0"/>
          </a:p>
          <a:p>
            <a:r>
              <a:rPr lang="en-US" dirty="0" smtClean="0"/>
              <a:t>This statement defines the object t of the timer class. </a:t>
            </a:r>
          </a:p>
          <a:p>
            <a:r>
              <a:rPr lang="en-US" dirty="0" smtClean="0"/>
              <a:t>The methods can now be called using that reference: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6607" y="2819400"/>
            <a:ext cx="2050785" cy="400110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TYPE(timer) :: t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9103" y="5486400"/>
            <a:ext cx="4225793" cy="369332"/>
          </a:xfrm>
          <a:prstGeom prst="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t%start_timer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and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t%elapsed_time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Program to Test the timer Class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9627" y="1482709"/>
            <a:ext cx="5564746" cy="389258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on the timer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instance variable or method declared with the PUBLIC keyword can be accessed by USE association</a:t>
            </a:r>
          </a:p>
          <a:p>
            <a:r>
              <a:rPr lang="en-US" dirty="0" smtClean="0"/>
              <a:t>Any instance variable or method declared PRIVATE is accessible only to the methods of the object </a:t>
            </a:r>
          </a:p>
          <a:p>
            <a:r>
              <a:rPr lang="en-US" dirty="0" smtClean="0"/>
              <a:t>You should always declare all instance variables to be PRIVATE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 class must usually provide a way to store data into, read data from, test the status of and manipulate its instance variables</a:t>
            </a:r>
          </a:p>
          <a:p>
            <a:r>
              <a:rPr lang="en-US" dirty="0" smtClean="0"/>
              <a:t>By convention, names of methods that store data begin with </a:t>
            </a:r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</a:t>
            </a:r>
            <a:r>
              <a:rPr lang="en-US" dirty="0" smtClean="0"/>
              <a:t> and are called </a:t>
            </a:r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methods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These methods should also check for data validity and consistency.</a:t>
            </a:r>
          </a:p>
          <a:p>
            <a:r>
              <a:rPr lang="en-US" dirty="0" smtClean="0"/>
              <a:t>Names of methods that read data begin with </a:t>
            </a:r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r>
              <a:rPr lang="en-US" dirty="0" smtClean="0"/>
              <a:t> and are called </a:t>
            </a:r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 methods</a:t>
            </a:r>
            <a:r>
              <a:rPr lang="en-US" dirty="0" smtClean="0"/>
              <a:t>.</a:t>
            </a:r>
          </a:p>
          <a:p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Predicate methods </a:t>
            </a:r>
            <a:r>
              <a:rPr lang="en-US" dirty="0" smtClean="0"/>
              <a:t>test for the truth or falsity of some condition.  They typically begin with </a:t>
            </a:r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n-US" dirty="0" smtClean="0"/>
              <a:t> and return a logical result.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Controlling Access to 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Declaring instance variables PRIVATE and methods PUBLIC makes the programs more modular.</a:t>
            </a:r>
          </a:p>
          <a:p>
            <a:r>
              <a:rPr lang="en-US" dirty="0" smtClean="0"/>
              <a:t>The public interface isolates the internals making incremental modification easier.</a:t>
            </a:r>
          </a:p>
          <a:p>
            <a:r>
              <a:rPr lang="en-US" dirty="0" smtClean="0"/>
              <a:t>There are exceptions: Utility methods – PRIVATE methods used to support PUBLIC methods.</a:t>
            </a:r>
          </a:p>
          <a:p>
            <a:pPr lvl="1"/>
            <a:r>
              <a:rPr lang="en-US" dirty="0" smtClean="0"/>
              <a:t>Not intended to be called directly by users.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467600" cy="51053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Finalizer - a method called by an object just before it is destroyed.</a:t>
            </a:r>
          </a:p>
          <a:p>
            <a:pPr lvl="1"/>
            <a:r>
              <a:rPr lang="en-US" dirty="0" smtClean="0"/>
              <a:t>Performs any cleanup necessary before the object is destroyed.</a:t>
            </a:r>
          </a:p>
          <a:p>
            <a:pPr lvl="1"/>
            <a:r>
              <a:rPr lang="en-US" dirty="0" smtClean="0"/>
              <a:t>Bound to a class by adding the FINAL keyword in the CONTAINS section of the type definition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When  an item of this data type is destroyed, the final subroutine </a:t>
            </a:r>
            <a:r>
              <a:rPr lang="en-US" dirty="0" err="1" smtClean="0"/>
              <a:t>clean_complex</a:t>
            </a:r>
            <a:r>
              <a:rPr lang="en-US" dirty="0" smtClean="0"/>
              <a:t> is called automatically.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19400" y="3810000"/>
            <a:ext cx="3505200" cy="1815882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TYPE, PUBLIC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PRIVATE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REAL :: re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REAL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FINAL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clean_complex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TYPE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complex_ob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Inheritance and 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7467600" cy="48307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Classes are organized in to a hierarchy.</a:t>
            </a:r>
          </a:p>
          <a:p>
            <a:r>
              <a:rPr lang="en-US" dirty="0" smtClean="0"/>
              <a:t>Lower-level classes inherit variables and methods from higher-level classes.</a:t>
            </a:r>
          </a:p>
          <a:p>
            <a:r>
              <a:rPr lang="en-US" dirty="0" smtClean="0"/>
              <a:t>The class just above a specific class is known as the immediate superclass</a:t>
            </a:r>
          </a:p>
          <a:p>
            <a:r>
              <a:rPr lang="en-US" dirty="0" smtClean="0"/>
              <a:t>Fortran is polymorphic:  . </a:t>
            </a:r>
          </a:p>
          <a:p>
            <a:pPr lvl="1"/>
            <a:r>
              <a:rPr lang="en-US" dirty="0" smtClean="0"/>
              <a:t>Behavior (methods) defined in a superclass, are: </a:t>
            </a:r>
          </a:p>
          <a:p>
            <a:pPr lvl="2"/>
            <a:r>
              <a:rPr lang="en-US" dirty="0" smtClean="0"/>
              <a:t>Automatically inherited by all subclasses unless it is explicitly overridden with a modified method. </a:t>
            </a:r>
          </a:p>
          <a:p>
            <a:pPr lvl="2"/>
            <a:r>
              <a:rPr lang="en-US" dirty="0" smtClean="0"/>
              <a:t>A subclass need only to provide methods to implement the differences between itself and its parent.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Superclasses and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305800" cy="2743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Objects of either the subclass may be treated as objects of the parent (superclass) class.</a:t>
            </a:r>
          </a:p>
          <a:p>
            <a:r>
              <a:rPr lang="en-US" dirty="0" smtClean="0"/>
              <a:t>Objects of the subclasses can be grouped together and treated as a </a:t>
            </a:r>
            <a:r>
              <a:rPr lang="en-US" i="1" dirty="0" smtClean="0"/>
              <a:t>single</a:t>
            </a:r>
            <a:r>
              <a:rPr lang="en-US" dirty="0" smtClean="0"/>
              <a:t> collection of objects of the superclass</a:t>
            </a:r>
          </a:p>
          <a:p>
            <a:r>
              <a:rPr lang="en-US" dirty="0" smtClean="0"/>
              <a:t>Objects of both subclasses:</a:t>
            </a:r>
          </a:p>
          <a:p>
            <a:pPr lvl="1"/>
            <a:r>
              <a:rPr lang="en-US" dirty="0" smtClean="0"/>
              <a:t>Inherit all PUBLIC instance variables and methods of the parent</a:t>
            </a:r>
          </a:p>
          <a:p>
            <a:pPr lvl="1"/>
            <a:r>
              <a:rPr lang="en-US" dirty="0" smtClean="0"/>
              <a:t>If an object is to work with instance variables or override methods defined in the parent, those components must be declared PUBLIC</a:t>
            </a:r>
            <a:endParaRPr lang="en-US" dirty="0"/>
          </a:p>
        </p:txBody>
      </p:sp>
      <p:sp>
        <p:nvSpPr>
          <p:cNvPr id="4" name="Oval 3"/>
          <p:cNvSpPr>
            <a:spLocks/>
          </p:cNvSpPr>
          <p:nvPr/>
        </p:nvSpPr>
        <p:spPr>
          <a:xfrm>
            <a:off x="3086100" y="1295400"/>
            <a:ext cx="2971800" cy="914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4"/>
          <p:cNvSpPr/>
          <p:nvPr/>
        </p:nvSpPr>
        <p:spPr>
          <a:xfrm>
            <a:off x="762000" y="2971800"/>
            <a:ext cx="2971800" cy="914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salaried employee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5638800" y="2971800"/>
            <a:ext cx="2971800" cy="9144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hourly employee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rot="5400000" flipH="1" flipV="1">
            <a:off x="2647950" y="1809750"/>
            <a:ext cx="762000" cy="15621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rot="16200000" flipV="1">
            <a:off x="5810250" y="1657350"/>
            <a:ext cx="762000" cy="18669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Defining and Using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4618"/>
            <a:ext cx="8077200" cy="586582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A class is declared a subclass of another by including an EXTENDS attribute in the type definition.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2064127"/>
            <a:ext cx="7467600" cy="4031873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TYPE, PUBLIC :: employee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Instance variables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CHARACTER(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=30)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first_name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CHARACTER(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=30)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last_name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CHARACTER(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=11)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ssn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REAL                           :: pay = 0.0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Bound procedures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PROCEDURE, PUBLIC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set_employee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set_employee_sub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PROCEDURE, PUBLIC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set_name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set_name_sub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PROCEDURE, PUBLIC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set_ssn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set_ssn_sub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PROCEDURE, PUBLIC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get_first_name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get_first_name_fn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PROCEDURE, PUBLIC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get_last_name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get_last_name_fn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PROCEDURE, PUBLIC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get_ssn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get_ssn_fn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PROCEDURE, PUBLIC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calc_pay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calc_pay_fn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TYPE employee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3745" y="60960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employee class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467600" cy="1143000"/>
          </a:xfrm>
        </p:spPr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2819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OOP - Process of programming modeling objects in software</a:t>
            </a:r>
          </a:p>
          <a:p>
            <a:r>
              <a:rPr lang="en-US" dirty="0" smtClean="0"/>
              <a:t>Any real object can be characterized by its properties and behaviors</a:t>
            </a:r>
          </a:p>
          <a:p>
            <a:r>
              <a:rPr lang="en-US" dirty="0" smtClean="0"/>
              <a:t>In software, each object consists of:</a:t>
            </a:r>
          </a:p>
          <a:p>
            <a:pPr lvl="1"/>
            <a:r>
              <a:rPr lang="en-US" dirty="0" smtClean="0"/>
              <a:t>Data (or properties) – Describe the essential characteristics</a:t>
            </a:r>
          </a:p>
          <a:p>
            <a:pPr lvl="1"/>
            <a:r>
              <a:rPr lang="en-US" dirty="0" smtClean="0"/>
              <a:t>Methods (or behaviors) – Describes how the object behaves and how the properties can be modified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952750" y="3810000"/>
            <a:ext cx="3238500" cy="2971800"/>
            <a:chOff x="533400" y="2133600"/>
            <a:chExt cx="3733800" cy="3543300"/>
          </a:xfrm>
        </p:grpSpPr>
        <p:grpSp>
          <p:nvGrpSpPr>
            <p:cNvPr id="10" name="Group 18"/>
            <p:cNvGrpSpPr/>
            <p:nvPr/>
          </p:nvGrpSpPr>
          <p:grpSpPr>
            <a:xfrm>
              <a:off x="533400" y="2133600"/>
              <a:ext cx="3733800" cy="3543300"/>
              <a:chOff x="2705100" y="1657350"/>
              <a:chExt cx="3733800" cy="3543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Oval 15"/>
              <p:cNvSpPr/>
              <p:nvPr/>
            </p:nvSpPr>
            <p:spPr>
              <a:xfrm>
                <a:off x="2705100" y="1657350"/>
                <a:ext cx="3733800" cy="35433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6" idx="1"/>
                <a:endCxn id="16" idx="5"/>
              </p:cNvCxnSpPr>
              <p:nvPr/>
            </p:nvCxnSpPr>
            <p:spPr>
              <a:xfrm rot="16200000" flipH="1">
                <a:off x="3319254" y="2108903"/>
                <a:ext cx="2505492" cy="26401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stCxn id="16" idx="7"/>
                <a:endCxn id="16" idx="3"/>
              </p:cNvCxnSpPr>
              <p:nvPr/>
            </p:nvCxnSpPr>
            <p:spPr>
              <a:xfrm rot="16200000" flipH="1" flipV="1">
                <a:off x="3319254" y="2108903"/>
                <a:ext cx="2505492" cy="26401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3648075" y="2533650"/>
                <a:ext cx="1847850" cy="17907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1828800" y="3581400"/>
              <a:ext cx="1129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Instance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Variables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0800000">
              <a:off x="1905000" y="4953000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905000" y="2438400"/>
              <a:ext cx="9541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3289012" y="3721388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16200000">
              <a:off x="622012" y="3721387"/>
              <a:ext cx="9541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457200" y="38862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object can be thought of as a cell.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96000" y="3657600"/>
            <a:ext cx="2895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Outer layers of methods form an interface between the instance variables and the outside world.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057400" y="4343400"/>
            <a:ext cx="914400" cy="381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1" idx="1"/>
            <a:endCxn id="14" idx="1"/>
          </p:cNvCxnSpPr>
          <p:nvPr/>
        </p:nvCxnSpPr>
        <p:spPr>
          <a:xfrm rot="10800000" flipV="1">
            <a:off x="5756592" y="4257765"/>
            <a:ext cx="339408" cy="6387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248400" y="58674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variables are said to be encapsulated</a:t>
            </a:r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9" name="Straight Arrow Connector 28"/>
          <p:cNvCxnSpPr>
            <a:stCxn id="28" idx="1"/>
          </p:cNvCxnSpPr>
          <p:nvPr/>
        </p:nvCxnSpPr>
        <p:spPr>
          <a:xfrm rot="10800000">
            <a:off x="5105400" y="5562600"/>
            <a:ext cx="1143000" cy="62796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</a:t>
            </a:r>
            <a:r>
              <a:rPr lang="en-US" dirty="0" err="1" smtClean="0"/>
              <a:t>Salaried_Employee</a:t>
            </a:r>
            <a:r>
              <a:rPr lang="en-US" dirty="0" smtClean="0"/>
              <a:t> Subclass: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7696200" cy="21336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Inherits all instance variables from class employee</a:t>
            </a:r>
          </a:p>
          <a:p>
            <a:r>
              <a:rPr lang="en-US" dirty="0" smtClean="0"/>
              <a:t>Adds a new instance variable - salary</a:t>
            </a:r>
          </a:p>
          <a:p>
            <a:r>
              <a:rPr lang="en-US" dirty="0" smtClean="0"/>
              <a:t>Inherits all the methods of the parent and:</a:t>
            </a:r>
          </a:p>
          <a:p>
            <a:pPr lvl="1"/>
            <a:r>
              <a:rPr lang="en-US" dirty="0" smtClean="0"/>
              <a:t>Adds an new method (</a:t>
            </a:r>
            <a:r>
              <a:rPr lang="en-US" dirty="0" err="1" smtClean="0"/>
              <a:t>set_salary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Overrides (replaces) method </a:t>
            </a:r>
            <a:r>
              <a:rPr lang="en-US" dirty="0" err="1" smtClean="0"/>
              <a:t>calc_pay</a:t>
            </a:r>
            <a:r>
              <a:rPr lang="en-US" dirty="0" smtClean="0"/>
              <a:t> with a new version of its own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7467600" cy="2308324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TYPE, PUBLIC, EXTENDS(employee)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salaried_employee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Instance variables</a:t>
            </a:r>
          </a:p>
          <a:p>
            <a:r>
              <a:rPr lang="en-US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REAL                           :: salary = 0.0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Bound procedures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PROCEDURE, PUBLIC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set_salary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set_salary_sub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PROCEDURE, PUBLIC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calc_pay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calc_pay_fn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TYPE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salaried_employee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Declaring </a:t>
            </a:r>
            <a:r>
              <a:rPr lang="en-US" dirty="0" err="1" smtClean="0"/>
              <a:t>Hourly_Employee</a:t>
            </a:r>
            <a:r>
              <a:rPr lang="en-US" dirty="0" smtClean="0"/>
              <a:t> Subclass: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43400"/>
            <a:ext cx="7696200" cy="22860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Inherits all instance variables from class employee</a:t>
            </a:r>
          </a:p>
          <a:p>
            <a:r>
              <a:rPr lang="en-US" dirty="0" smtClean="0"/>
              <a:t>Adds a new instance variable - rate</a:t>
            </a:r>
          </a:p>
          <a:p>
            <a:r>
              <a:rPr lang="en-US" dirty="0" smtClean="0"/>
              <a:t>Inherits all the methods of the parent and:</a:t>
            </a:r>
          </a:p>
          <a:p>
            <a:pPr lvl="1"/>
            <a:r>
              <a:rPr lang="en-US" dirty="0" smtClean="0"/>
              <a:t>Adds an new method (</a:t>
            </a:r>
            <a:r>
              <a:rPr lang="en-US" dirty="0" err="1" smtClean="0"/>
              <a:t>set_pay_rate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Overrides (replaces) method </a:t>
            </a:r>
            <a:r>
              <a:rPr lang="en-US" dirty="0" err="1" smtClean="0"/>
              <a:t>calc_pay</a:t>
            </a:r>
            <a:r>
              <a:rPr lang="en-US" dirty="0" smtClean="0"/>
              <a:t> with a new version of its own</a:t>
            </a:r>
          </a:p>
          <a:p>
            <a:r>
              <a:rPr lang="en-US" dirty="0" smtClean="0"/>
              <a:t>Any object of the subclass is an object of the superclass.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600200"/>
            <a:ext cx="7467600" cy="2308324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TYPE, PUBLIC, EXTENDS(employee)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hourly_employee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Instance variables</a:t>
            </a:r>
          </a:p>
          <a:p>
            <a:r>
              <a:rPr lang="en-US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PRIVATE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REAL                           :: rate = 0.0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US" sz="1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Bound procedures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PROCEDURE, PUBLIC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set_pay_rate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set_pay_rate_sub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PROCEDURE, PUBLIC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calc_pay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calc_pay_fn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TYPE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hourly_employee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Specifying the Employee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7467600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A complete listing of the Employee class module can be found in you book (pages 796-799)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Calling arguments in each bound method includes the object itself as the first parameter.  </a:t>
            </a:r>
          </a:p>
          <a:p>
            <a:pPr lvl="1"/>
            <a:r>
              <a:rPr lang="en-US" dirty="0" smtClean="0"/>
              <a:t>Whenever a bound method with the PASS attribute is referenced by an object, </a:t>
            </a:r>
            <a:r>
              <a:rPr lang="en-US" i="1" dirty="0" err="1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obj%method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dirty="0" smtClean="0"/>
              <a:t>, the object itself is passed as the method’s first argument.  </a:t>
            </a:r>
          </a:p>
          <a:p>
            <a:pPr lvl="1"/>
            <a:r>
              <a:rPr lang="en-US" dirty="0" smtClean="0"/>
              <a:t>This allows the method to access or modify the contents of the object if necessary.</a:t>
            </a:r>
          </a:p>
          <a:p>
            <a:r>
              <a:rPr lang="en-US" dirty="0" smtClean="0"/>
              <a:t>The CLASS keyword will work with either and object of class employee or with an object from any subclass</a:t>
            </a:r>
          </a:p>
          <a:p>
            <a:r>
              <a:rPr lang="en-US" dirty="0" smtClean="0"/>
              <a:t>To get polymorphic behavior (i.e. work with subclasses), we must always declare method arguments with the CLASS keyword.</a:t>
            </a:r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057400" y="2057400"/>
            <a:ext cx="4648200" cy="1569660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SUBROUTINE 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set_name_sub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(this, first, last)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 NONE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CLASS(employee)       :: this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=*)    :: first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=*)    :: last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Relationship between Superclass Objects and Subclass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3886200" cy="3581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subclass object may be treated as an object of its superclass.</a:t>
            </a:r>
          </a:p>
          <a:p>
            <a:r>
              <a:rPr lang="en-US" dirty="0" smtClean="0"/>
              <a:t>Objects can be manipulated with pointers to the subclass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 smtClean="0"/>
              <a:t> to the superclass</a:t>
            </a:r>
          </a:p>
          <a:p>
            <a:r>
              <a:rPr lang="en-US" dirty="0" smtClean="0"/>
              <a:t>An object of a superclass is </a:t>
            </a:r>
            <a:r>
              <a:rPr lang="en-US" i="1" u="sng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n-US" dirty="0" smtClean="0"/>
              <a:t> an object of its subclass.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191000" y="1447800"/>
            <a:ext cx="4572000" cy="5257800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test_employee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hourly_employee_class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salaried_employee_class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 NONE</a:t>
            </a:r>
          </a:p>
          <a:p>
            <a:r>
              <a:rPr lang="en-US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Declare variables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CLASS(employee), POINTER :: emp1, emp2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TYPE(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salaried_employee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POINTER ::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sal_emp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TYPE(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hourly_employee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POINTER ::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hourly_emp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istat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Create an object of type “</a:t>
            </a:r>
            <a:r>
              <a:rPr lang="en-US" sz="1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salaried_employee</a:t>
            </a:r>
            <a:r>
              <a:rPr lang="en-US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ALLOCATE (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sal_emp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STAT=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istat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Initialize the data in this object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sal_emp%set_employee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(‘John’, ‘Jones’,’111-11-111’)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sal_emp%set_salary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(3000.00)</a:t>
            </a:r>
          </a:p>
          <a:p>
            <a:r>
              <a:rPr lang="en-US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Create an object of type “</a:t>
            </a:r>
            <a:r>
              <a:rPr lang="en-US" sz="1200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hourly_employee</a:t>
            </a:r>
            <a:r>
              <a:rPr lang="en-US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ALLOCATE (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hourly_emp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STAT=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istat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hourly_emp%set_employee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(‘Jane’, ‘Jones’,’112-11-123’)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sal_emp%set_rate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(12.50)</a:t>
            </a:r>
          </a:p>
          <a:p>
            <a:r>
              <a:rPr lang="en-US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Create pointers to “employees”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emp1 =&gt;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sal_emp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emp2 =&gt;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hourly_emp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 Calculate pay using subclass pointers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WRITE(*,*) ‘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Pay =‘,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sal_emp%calcu_pay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(160.)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WRITE(*,*) ‘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Pay =‘,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hourly_emp%calcu_pay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(160.)</a:t>
            </a:r>
          </a:p>
          <a:p>
            <a:r>
              <a:rPr lang="en-US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 Calculate pay using superclass pointers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WRITE(*,*) ‘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Pay =‘, Emp1%calcu_pay(160.)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WRITE(*,*) ‘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Pay =‘, Emp2%calcu_pay(160.)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PROGRAM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Polymorphism</a:t>
            </a:r>
            <a:r>
              <a:rPr lang="en-US" dirty="0" smtClean="0"/>
              <a:t> - The ability to automatically select the proper method to apply to each object based on the subclass that object belongs to.</a:t>
            </a:r>
          </a:p>
          <a:p>
            <a:r>
              <a:rPr lang="en-US" dirty="0" smtClean="0"/>
              <a:t>Polymorphism works only when methods are defined in the superclass and overridden in the various subclasses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SELECT TYPE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method call like 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emp1%set_rate( ) </a:t>
            </a:r>
            <a:r>
              <a:rPr lang="en-US" dirty="0" smtClean="0"/>
              <a:t>is illegal because: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emp1</a:t>
            </a:r>
            <a:r>
              <a:rPr lang="en-US" dirty="0" smtClean="0"/>
              <a:t> was declared using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CLASS(employee)</a:t>
            </a:r>
          </a:p>
          <a:p>
            <a:pPr lvl="2"/>
            <a:r>
              <a:rPr lang="en-US" dirty="0" smtClean="0"/>
              <a:t>It can only see items defined in the declared class</a:t>
            </a:r>
          </a:p>
          <a:p>
            <a:pPr lvl="1"/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set_rate</a:t>
            </a:r>
            <a:r>
              <a:rPr lang="en-US" dirty="0" smtClean="0"/>
              <a:t> defined only in the subclass</a:t>
            </a:r>
          </a:p>
          <a:p>
            <a:r>
              <a:rPr lang="en-US" dirty="0" smtClean="0"/>
              <a:t>Using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TYPE </a:t>
            </a:r>
            <a:r>
              <a:rPr lang="en-US" dirty="0" smtClean="0"/>
              <a:t>gets around this limitation.</a:t>
            </a:r>
          </a:p>
          <a:p>
            <a:pPr lvl="1"/>
            <a:r>
              <a:rPr lang="en-US" dirty="0" smtClean="0"/>
              <a:t>Allows explicit determination of the type of subclass an object belongs to, while being referenced with a superclass pointer.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 TYPE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9530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declared type of 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dirty="0" smtClean="0"/>
              <a:t> should be the superclass of the other types in the construct.</a:t>
            </a:r>
          </a:p>
          <a:p>
            <a:r>
              <a:rPr lang="en-US" dirty="0" smtClean="0"/>
              <a:t>If the input </a:t>
            </a:r>
            <a:r>
              <a:rPr lang="en-US" sz="31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dirty="0" smtClean="0"/>
              <a:t> has the dynamic type </a:t>
            </a:r>
            <a:r>
              <a:rPr lang="en-US" sz="31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type1</a:t>
            </a:r>
            <a:r>
              <a:rPr lang="en-US" dirty="0" smtClean="0"/>
              <a:t> then </a:t>
            </a:r>
          </a:p>
          <a:p>
            <a:pPr lvl="1"/>
            <a:r>
              <a:rPr lang="en-US" dirty="0" smtClean="0"/>
              <a:t>The statements in block 1 are executed.</a:t>
            </a:r>
          </a:p>
          <a:p>
            <a:pPr lvl="1"/>
            <a:r>
              <a:rPr lang="en-US" dirty="0" smtClean="0"/>
              <a:t>And the </a:t>
            </a:r>
            <a:r>
              <a:rPr lang="en-US" sz="25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dirty="0" smtClean="0"/>
              <a:t> pointer will be treated as being </a:t>
            </a:r>
            <a:r>
              <a:rPr lang="en-US" sz="25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type1</a:t>
            </a:r>
            <a:r>
              <a:rPr lang="en-US" dirty="0" smtClean="0"/>
              <a:t> during execution.</a:t>
            </a:r>
          </a:p>
          <a:p>
            <a:r>
              <a:rPr lang="en-US" dirty="0" smtClean="0"/>
              <a:t>If the input </a:t>
            </a:r>
            <a:r>
              <a:rPr lang="en-US" sz="31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dirty="0" smtClean="0"/>
              <a:t> has the dynamic type </a:t>
            </a:r>
            <a:r>
              <a:rPr lang="en-US" sz="31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type2</a:t>
            </a:r>
            <a:r>
              <a:rPr lang="en-US" dirty="0" smtClean="0"/>
              <a:t> then </a:t>
            </a:r>
          </a:p>
          <a:p>
            <a:pPr lvl="1"/>
            <a:r>
              <a:rPr lang="en-US" dirty="0" smtClean="0"/>
              <a:t>The statements in block 2 are executed.</a:t>
            </a:r>
          </a:p>
          <a:p>
            <a:pPr lvl="1"/>
            <a:r>
              <a:rPr lang="en-US" dirty="0" smtClean="0"/>
              <a:t>And the </a:t>
            </a:r>
            <a:r>
              <a:rPr lang="en-US" sz="25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dirty="0" smtClean="0"/>
              <a:t> pointer will be treated as being </a:t>
            </a:r>
            <a:r>
              <a:rPr lang="en-US" sz="25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type2</a:t>
            </a:r>
            <a:r>
              <a:rPr lang="en-US" dirty="0" smtClean="0"/>
              <a:t> during execution.</a:t>
            </a:r>
          </a:p>
          <a:p>
            <a:r>
              <a:rPr lang="en-US" dirty="0" smtClean="0"/>
              <a:t>If the dynamic type of </a:t>
            </a:r>
            <a:r>
              <a:rPr lang="en-US" sz="31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dirty="0" smtClean="0"/>
              <a:t> does not exactly match any of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IS </a:t>
            </a:r>
            <a:r>
              <a:rPr lang="en-US" dirty="0" smtClean="0"/>
              <a:t>clauses then</a:t>
            </a:r>
          </a:p>
          <a:p>
            <a:pPr lvl="1"/>
            <a:r>
              <a:rPr lang="en-US" dirty="0" smtClean="0"/>
              <a:t>The structure will look at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IS</a:t>
            </a:r>
            <a:r>
              <a:rPr lang="en-US" dirty="0" smtClean="0"/>
              <a:t> clauses</a:t>
            </a:r>
          </a:p>
          <a:p>
            <a:pPr lvl="1"/>
            <a:r>
              <a:rPr lang="en-US" dirty="0" smtClean="0"/>
              <a:t>It will execute the code block the provides the best match to the dynamic type of </a:t>
            </a:r>
            <a:r>
              <a:rPr lang="en-US" sz="25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</a:t>
            </a:r>
            <a:r>
              <a:rPr lang="en-US" sz="2500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dirty="0" smtClean="0"/>
              <a:t> pointer will be treated as being as the type of declared class during execution.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62600" y="1295400"/>
            <a:ext cx="2971800" cy="3539430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[name:] SELECT TYPE (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IS ( type1 )    [name]</a:t>
            </a:r>
          </a:p>
          <a:p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Block 1</a:t>
            </a:r>
          </a:p>
          <a:p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IS ( type2 )    [name]</a:t>
            </a:r>
          </a:p>
          <a:p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Block 2</a:t>
            </a:r>
          </a:p>
          <a:p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IS ( type3 )  [name]</a:t>
            </a:r>
          </a:p>
          <a:p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Block 3</a:t>
            </a:r>
          </a:p>
          <a:p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SELECT [name]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4800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SELECT TYPE Example: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57800" y="41493"/>
            <a:ext cx="3352800" cy="6740307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test_select_type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IMPLICIT NONE</a:t>
            </a:r>
          </a:p>
          <a:p>
            <a:r>
              <a:rPr lang="en-US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Declare a 2D Point type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:: point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REAL :: x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REAL :: y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TYPE point</a:t>
            </a:r>
          </a:p>
          <a:p>
            <a:r>
              <a:rPr lang="en-US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Declare a 3D point type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TYPE, EXTENDS(point) :: point3D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REAL :: z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TYPE point3D</a:t>
            </a:r>
          </a:p>
          <a:p>
            <a:r>
              <a:rPr lang="en-US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Declare a 2D point with temp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TYPE, EXTENDS(point)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point_temp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REAL :: temp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TYPE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point_temp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sz="1200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Declare variables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TYPE(point), TARGET :: p2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TYPE(point3d), TARGET :: p3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TYPE(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point_temp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TARGET :: pt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CLASS(point), POINTER :: p</a:t>
            </a:r>
          </a:p>
          <a:p>
            <a:r>
              <a:rPr lang="en-US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Initialize objects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p2%x = 1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  <a:p>
            <a:r>
              <a:rPr lang="en-US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Assign on of the objects to “p”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p=&gt;pt</a:t>
            </a:r>
          </a:p>
          <a:p>
            <a:r>
              <a:rPr lang="en-US" sz="1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Access the data in that object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TYPE (p)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IS ( point3d)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WRITE(*,*)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p%x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p%y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p%z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IS (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point_temp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WRITE(*,*)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p%x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p%y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p%temp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IS ( point )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WRITE(*,*)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p%x</a:t>
            </a:r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p%y</a:t>
            </a:r>
            <a:endParaRPr lang="en-US" sz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SELECT</a:t>
            </a:r>
          </a:p>
          <a:p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PROGRAM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Straight Arrow Connector 3"/>
          <p:cNvCxnSpPr>
            <a:stCxn id="8" idx="3"/>
          </p:cNvCxnSpPr>
          <p:nvPr/>
        </p:nvCxnSpPr>
        <p:spPr>
          <a:xfrm>
            <a:off x="4800600" y="4181565"/>
            <a:ext cx="533400" cy="54283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52400" y="35814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Pointer </a:t>
            </a:r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 smtClean="0"/>
              <a:t> has a declare type of 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Target </a:t>
            </a:r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</a:t>
            </a:r>
            <a:r>
              <a:rPr lang="en-US" dirty="0" smtClean="0"/>
              <a:t> has a declared type of </a:t>
            </a:r>
            <a:r>
              <a:rPr 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point_temp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pointer </a:t>
            </a:r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 smtClean="0"/>
              <a:t> has a dynamic type of </a:t>
            </a:r>
            <a:r>
              <a:rPr 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point_temp</a:t>
            </a:r>
            <a:endParaRPr lang="en-US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1676400"/>
            <a:ext cx="3424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pt</a:t>
            </a:r>
            <a:r>
              <a:rPr lang="en-US" dirty="0" smtClean="0"/>
              <a:t> is declared 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point_temp</a:t>
            </a:r>
            <a:endParaRPr lang="en-US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/>
              <a:t>a subclass of 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1" idx="3"/>
          </p:cNvCxnSpPr>
          <p:nvPr/>
        </p:nvCxnSpPr>
        <p:spPr>
          <a:xfrm>
            <a:off x="3729777" y="1999566"/>
            <a:ext cx="1604223" cy="1581834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28600" y="2590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 smtClean="0"/>
              <a:t> is declared  using the 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dirty="0" smtClean="0"/>
              <a:t> keyword to be of type 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733800" y="2895600"/>
            <a:ext cx="1600200" cy="9144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2400" y="4800600"/>
            <a:ext cx="45961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construct will identify the dynamic</a:t>
            </a:r>
          </a:p>
          <a:p>
            <a:r>
              <a:rPr lang="en-US" dirty="0" smtClean="0"/>
              <a:t>type of </a:t>
            </a:r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 </a:t>
            </a:r>
            <a:r>
              <a:rPr lang="en-US" dirty="0" smtClean="0"/>
              <a:t>and execute the statement block</a:t>
            </a:r>
          </a:p>
          <a:p>
            <a:r>
              <a:rPr lang="en-US" dirty="0" smtClean="0"/>
              <a:t>associated with that type. It also treats </a:t>
            </a:r>
            <a:r>
              <a:rPr lang="en-US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 smtClean="0"/>
              <a:t> as</a:t>
            </a:r>
          </a:p>
          <a:p>
            <a:r>
              <a:rPr lang="en-US" dirty="0" smtClean="0"/>
              <a:t>type </a:t>
            </a:r>
            <a:r>
              <a:rPr 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point_temp</a:t>
            </a:r>
            <a:r>
              <a:rPr lang="en-US" dirty="0" smtClean="0"/>
              <a:t>, allowing access to the</a:t>
            </a:r>
          </a:p>
          <a:p>
            <a:r>
              <a:rPr lang="en-US" dirty="0" smtClean="0"/>
              <a:t>variables and methods defined in that </a:t>
            </a:r>
          </a:p>
          <a:p>
            <a:r>
              <a:rPr lang="en-US" dirty="0" smtClean="0"/>
              <a:t>subclass.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724400" y="5677764"/>
            <a:ext cx="762000" cy="151536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Preventing Methods from being overridden in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696200" cy="236219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It is sometimes desirable to ensure that one or more methods are not modified in subclasses of a given superclass.</a:t>
            </a:r>
          </a:p>
          <a:p>
            <a:r>
              <a:rPr lang="en-US" dirty="0" smtClean="0"/>
              <a:t>This is accomplished by declaring them in the binding with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NON_OVERRIDABLE</a:t>
            </a:r>
            <a:r>
              <a:rPr lang="en-US" dirty="0" smtClean="0"/>
              <a:t> attribute.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038600"/>
            <a:ext cx="6400800" cy="2369880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</a:p>
          <a:p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:: point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REAL :: x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REAL :: y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PROCEDURE, NON_OVERRIDABLE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my_proc</a:t>
            </a:r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=&gt;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my_proc_sub</a:t>
            </a:r>
            <a:endParaRPr lang="en-US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… </a:t>
            </a:r>
          </a:p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TYPE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For polymorphism to work, polymorphic methods must be bound to the parent class and inherited in all subclasses.</a:t>
            </a:r>
          </a:p>
          <a:p>
            <a:r>
              <a:rPr lang="en-US" dirty="0" smtClean="0"/>
              <a:t>But if you never declare any objects of the parent class, the actual methods in that class may never be used.</a:t>
            </a:r>
          </a:p>
          <a:p>
            <a:r>
              <a:rPr lang="en-US" dirty="0" smtClean="0"/>
              <a:t>Abstract methods, (deferred methods) allow the declaration of  bindings and interface definitions, without writing actual methods. </a:t>
            </a:r>
          </a:p>
          <a:p>
            <a:r>
              <a:rPr lang="en-US" dirty="0" smtClean="0"/>
              <a:t>The types containing abstract methods are known as abstract types (as opposed to concrete types).</a:t>
            </a:r>
          </a:p>
          <a:p>
            <a:r>
              <a:rPr lang="en-US" dirty="0" smtClean="0"/>
              <a:t>Abstract methods are declared using the DEFERRED attribute in the type definition and an ABSTRACT INTERFACE to define the calling sequence.</a:t>
            </a:r>
          </a:p>
          <a:p>
            <a:r>
              <a:rPr lang="en-US" dirty="0" smtClean="0"/>
              <a:t>A deferred method is declared with the following statement:</a:t>
            </a:r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The name in the parentheses after the PROCEDURE declaration is the name of the abstract interface that applies to the method</a:t>
            </a:r>
          </a:p>
          <a:p>
            <a:pPr lvl="1"/>
            <a:r>
              <a:rPr lang="en-US" dirty="0" err="1" smtClean="0"/>
              <a:t>calc_pay</a:t>
            </a:r>
            <a:r>
              <a:rPr lang="en-US" dirty="0" smtClean="0"/>
              <a:t> is the actual name of the method.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4953000"/>
            <a:ext cx="6248400" cy="338554"/>
          </a:xfrm>
          <a:prstGeom prst="rect">
            <a:avLst/>
          </a:prstGeom>
          <a:solidFill>
            <a:srgbClr val="002060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(CALC_PAYX), PUBLIC, DEFERRED  :: </a:t>
            </a:r>
            <a:r>
              <a:rPr lang="en-US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calc_pay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Variables and methods in an object are known as instance variables and instance methods</a:t>
            </a:r>
          </a:p>
          <a:p>
            <a:r>
              <a:rPr lang="en-US" dirty="0" smtClean="0"/>
              <a:t>Each object has its own copies of the instance variables but all objects of that type share the same instance methods</a:t>
            </a:r>
          </a:p>
          <a:p>
            <a:r>
              <a:rPr lang="en-US" dirty="0" smtClean="0"/>
              <a:t>Encapsulation is used to hide the implementation details from other objects in the program</a:t>
            </a:r>
          </a:p>
          <a:p>
            <a:pPr lvl="1"/>
            <a:r>
              <a:rPr lang="en-US" dirty="0" smtClean="0"/>
              <a:t>This provides modularity allowing an object to be written and maintained independently of the source code of other objects</a:t>
            </a:r>
          </a:p>
          <a:p>
            <a:pPr lvl="1"/>
            <a:r>
              <a:rPr lang="en-US" dirty="0" smtClean="0"/>
              <a:t>Allows information hiding through a public interface that other objects communicate with.  An objects variables and methods can be changed at any time without introducing side effects.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employee Class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457200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4900" y="1295400"/>
            <a:ext cx="40005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Coding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Always make instance variables private</a:t>
            </a:r>
          </a:p>
          <a:p>
            <a:r>
              <a:rPr lang="en-US" dirty="0" smtClean="0"/>
              <a:t>Use SET methods to check validity and consistency of input data</a:t>
            </a:r>
          </a:p>
          <a:p>
            <a:r>
              <a:rPr lang="en-US" dirty="0" smtClean="0"/>
              <a:t>Define predicate methods to test conditions associated with any classes you create</a:t>
            </a:r>
          </a:p>
          <a:p>
            <a:r>
              <a:rPr lang="en-US" dirty="0" smtClean="0"/>
              <a:t>Utilize polymorphism to treat objects of different subclasses as objects of a single superclass. </a:t>
            </a:r>
          </a:p>
          <a:p>
            <a:pPr lvl="1"/>
            <a:r>
              <a:rPr lang="en-US" dirty="0" smtClean="0"/>
              <a:t>Declare all polymorphic methods in a common superclass, then override them in each subclass</a:t>
            </a:r>
          </a:p>
          <a:p>
            <a:pPr lvl="1"/>
            <a:r>
              <a:rPr lang="en-US" dirty="0" smtClean="0"/>
              <a:t>Use abstract classes to define broad types of behaviors and use concrete subclasses to provide implementation details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/>
          <a:lstStyle/>
          <a:p>
            <a:r>
              <a:rPr lang="en-US" dirty="0" smtClean="0"/>
              <a:t>Messages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914400"/>
            <a:ext cx="5181600" cy="1600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Objects communicate by passing messages. </a:t>
            </a:r>
          </a:p>
          <a:p>
            <a:r>
              <a:rPr lang="en-US" sz="2000" dirty="0" smtClean="0"/>
              <a:t>These messages are just method calls</a:t>
            </a:r>
          </a:p>
          <a:p>
            <a:endParaRPr lang="en-US" sz="2000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1143000"/>
            <a:ext cx="3276600" cy="2933700"/>
            <a:chOff x="533400" y="2133600"/>
            <a:chExt cx="3733800" cy="3543300"/>
          </a:xfrm>
        </p:grpSpPr>
        <p:grpSp>
          <p:nvGrpSpPr>
            <p:cNvPr id="5" name="Group 18"/>
            <p:cNvGrpSpPr/>
            <p:nvPr/>
          </p:nvGrpSpPr>
          <p:grpSpPr>
            <a:xfrm>
              <a:off x="533400" y="2133600"/>
              <a:ext cx="3733800" cy="3543300"/>
              <a:chOff x="2705100" y="1657350"/>
              <a:chExt cx="3733800" cy="3543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Oval 10"/>
              <p:cNvSpPr/>
              <p:nvPr/>
            </p:nvSpPr>
            <p:spPr>
              <a:xfrm>
                <a:off x="2705100" y="1657350"/>
                <a:ext cx="3733800" cy="35433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1"/>
                <a:endCxn id="11" idx="5"/>
              </p:cNvCxnSpPr>
              <p:nvPr/>
            </p:nvCxnSpPr>
            <p:spPr>
              <a:xfrm rot="16200000" flipH="1">
                <a:off x="3319254" y="2108903"/>
                <a:ext cx="2505492" cy="26401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1" idx="7"/>
                <a:endCxn id="11" idx="3"/>
              </p:cNvCxnSpPr>
              <p:nvPr/>
            </p:nvCxnSpPr>
            <p:spPr>
              <a:xfrm rot="16200000" flipH="1" flipV="1">
                <a:off x="3319254" y="2108903"/>
                <a:ext cx="2505492" cy="26401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3648075" y="2533650"/>
                <a:ext cx="1847850" cy="17907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1828800" y="3581400"/>
              <a:ext cx="1129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Instance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Variables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08820" y="4953000"/>
              <a:ext cx="1146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 4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08820" y="2438400"/>
              <a:ext cx="1146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 2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3192832" y="3721388"/>
              <a:ext cx="11464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 3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525832" y="3721387"/>
              <a:ext cx="11464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 1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876800" y="3581400"/>
            <a:ext cx="3276600" cy="2933700"/>
            <a:chOff x="533400" y="2133600"/>
            <a:chExt cx="3733800" cy="3543300"/>
          </a:xfrm>
        </p:grpSpPr>
        <p:grpSp>
          <p:nvGrpSpPr>
            <p:cNvPr id="16" name="Group 18"/>
            <p:cNvGrpSpPr/>
            <p:nvPr/>
          </p:nvGrpSpPr>
          <p:grpSpPr>
            <a:xfrm>
              <a:off x="533400" y="2133600"/>
              <a:ext cx="3733800" cy="3543300"/>
              <a:chOff x="2705100" y="1657350"/>
              <a:chExt cx="3733800" cy="3543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Oval 21"/>
              <p:cNvSpPr/>
              <p:nvPr/>
            </p:nvSpPr>
            <p:spPr>
              <a:xfrm>
                <a:off x="2705100" y="1657350"/>
                <a:ext cx="3733800" cy="35433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/>
              <p:cNvCxnSpPr>
                <a:stCxn id="22" idx="1"/>
                <a:endCxn id="22" idx="5"/>
              </p:cNvCxnSpPr>
              <p:nvPr/>
            </p:nvCxnSpPr>
            <p:spPr>
              <a:xfrm rot="16200000" flipH="1">
                <a:off x="3319254" y="2108903"/>
                <a:ext cx="2505492" cy="26401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2" idx="7"/>
                <a:endCxn id="22" idx="3"/>
              </p:cNvCxnSpPr>
              <p:nvPr/>
            </p:nvCxnSpPr>
            <p:spPr>
              <a:xfrm rot="16200000" flipH="1" flipV="1">
                <a:off x="3319254" y="2108903"/>
                <a:ext cx="2505492" cy="26401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>
                <a:off x="3648075" y="2533650"/>
                <a:ext cx="1847850" cy="17907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1828800" y="3581400"/>
              <a:ext cx="1129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Instance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Variables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08820" y="4953000"/>
              <a:ext cx="1146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 4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808820" y="2438400"/>
              <a:ext cx="1146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 2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3192832" y="3721388"/>
              <a:ext cx="11464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 3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16200000">
              <a:off x="525832" y="3721387"/>
              <a:ext cx="114646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 1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Arc 25"/>
          <p:cNvSpPr/>
          <p:nvPr/>
        </p:nvSpPr>
        <p:spPr>
          <a:xfrm>
            <a:off x="2209800" y="2476500"/>
            <a:ext cx="4191000" cy="2209800"/>
          </a:xfrm>
          <a:prstGeom prst="arc">
            <a:avLst>
              <a:gd name="adj1" fmla="val 16158015"/>
              <a:gd name="adj2" fmla="val 21540734"/>
            </a:avLst>
          </a:prstGeom>
          <a:ln w="28575">
            <a:solidFill>
              <a:srgbClr val="FFC000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04800" y="5029200"/>
            <a:ext cx="4473675" cy="1740932"/>
            <a:chOff x="304800" y="4876800"/>
            <a:chExt cx="4473675" cy="174093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TextBox 27"/>
            <p:cNvSpPr txBox="1"/>
            <p:nvPr/>
          </p:nvSpPr>
          <p:spPr>
            <a:xfrm>
              <a:off x="609600" y="6248400"/>
              <a:ext cx="35189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message:  obj_b%method4 (1,2)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4800" y="5334000"/>
              <a:ext cx="13484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Object name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7800" y="4876800"/>
              <a:ext cx="14398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Method name</a:t>
              </a:r>
              <a:endParaRPr lang="en-US" sz="16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67000" y="5257800"/>
              <a:ext cx="21114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Required parameters</a:t>
              </a:r>
              <a:endParaRPr lang="en-US" sz="1600" dirty="0"/>
            </a:p>
          </p:txBody>
        </p:sp>
        <p:cxnSp>
          <p:nvCxnSpPr>
            <p:cNvPr id="32" name="Straight Arrow Connector 31"/>
            <p:cNvCxnSpPr>
              <a:stCxn id="29" idx="2"/>
            </p:cNvCxnSpPr>
            <p:nvPr/>
          </p:nvCxnSpPr>
          <p:spPr>
            <a:xfrm rot="16200000" flipH="1">
              <a:off x="1154087" y="5497489"/>
              <a:ext cx="652048" cy="100217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0" idx="2"/>
            </p:cNvCxnSpPr>
            <p:nvPr/>
          </p:nvCxnSpPr>
          <p:spPr>
            <a:xfrm rot="16200000" flipH="1">
              <a:off x="2015131" y="5367931"/>
              <a:ext cx="1109246" cy="804091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1" idx="2"/>
            </p:cNvCxnSpPr>
            <p:nvPr/>
          </p:nvCxnSpPr>
          <p:spPr>
            <a:xfrm rot="16200000" flipH="1">
              <a:off x="3364145" y="5954947"/>
              <a:ext cx="728248" cy="11062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41677" y="24384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obj_a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204077" y="4953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obj_b</a:t>
            </a:r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0" y="4267200"/>
            <a:ext cx="5181600" cy="6096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message has three components:</a:t>
            </a: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20624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4267200" cy="4572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Software blueprints from which objects are made.</a:t>
            </a:r>
          </a:p>
          <a:p>
            <a:pPr lvl="1"/>
            <a:r>
              <a:rPr lang="en-US" sz="1600" dirty="0" smtClean="0"/>
              <a:t>Specifies the number and type of variables</a:t>
            </a:r>
          </a:p>
          <a:p>
            <a:pPr lvl="1"/>
            <a:r>
              <a:rPr lang="en-US" sz="1600" dirty="0" smtClean="0"/>
              <a:t>Specifies the methods</a:t>
            </a:r>
          </a:p>
          <a:p>
            <a:r>
              <a:rPr lang="en-US" sz="2000" dirty="0" smtClean="0"/>
              <a:t>Each component is known as a member.  There are two types:</a:t>
            </a:r>
          </a:p>
          <a:p>
            <a:pPr lvl="1"/>
            <a:r>
              <a:rPr lang="en-US" sz="1600" dirty="0" smtClean="0"/>
              <a:t>Fields – specify the data types</a:t>
            </a:r>
          </a:p>
          <a:p>
            <a:pPr lvl="1"/>
            <a:r>
              <a:rPr lang="en-US" sz="1600" dirty="0" smtClean="0"/>
              <a:t>Methods – specifies the operations on those fields</a:t>
            </a:r>
          </a:p>
          <a:p>
            <a:r>
              <a:rPr lang="en-US" sz="2000" dirty="0" smtClean="0"/>
              <a:t>Objects are instantiated in memory from the class blueprint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343400" y="152400"/>
            <a:ext cx="4740807" cy="6324600"/>
            <a:chOff x="3429000" y="152400"/>
            <a:chExt cx="5655207" cy="6629400"/>
          </a:xfrm>
        </p:grpSpPr>
        <p:grpSp>
          <p:nvGrpSpPr>
            <p:cNvPr id="4" name="Group 3"/>
            <p:cNvGrpSpPr/>
            <p:nvPr/>
          </p:nvGrpSpPr>
          <p:grpSpPr>
            <a:xfrm>
              <a:off x="6400800" y="152400"/>
              <a:ext cx="2286000" cy="2095500"/>
              <a:chOff x="533400" y="2133600"/>
              <a:chExt cx="3733800" cy="3543300"/>
            </a:xfrm>
          </p:grpSpPr>
          <p:grpSp>
            <p:nvGrpSpPr>
              <p:cNvPr id="5" name="Group 18"/>
              <p:cNvGrpSpPr/>
              <p:nvPr/>
            </p:nvGrpSpPr>
            <p:grpSpPr>
              <a:xfrm>
                <a:off x="533400" y="2133600"/>
                <a:ext cx="3733800" cy="3543300"/>
                <a:chOff x="2705100" y="1657350"/>
                <a:chExt cx="3733800" cy="35433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Oval 10"/>
                <p:cNvSpPr/>
                <p:nvPr/>
              </p:nvSpPr>
              <p:spPr>
                <a:xfrm>
                  <a:off x="2705100" y="1657350"/>
                  <a:ext cx="3733800" cy="3543300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>
                  <a:stCxn id="11" idx="1"/>
                  <a:endCxn id="11" idx="5"/>
                </p:cNvCxnSpPr>
                <p:nvPr/>
              </p:nvCxnSpPr>
              <p:spPr>
                <a:xfrm rot="16200000" flipH="1">
                  <a:off x="3319254" y="2108903"/>
                  <a:ext cx="2505492" cy="264019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11" idx="7"/>
                  <a:endCxn id="11" idx="3"/>
                </p:cNvCxnSpPr>
                <p:nvPr/>
              </p:nvCxnSpPr>
              <p:spPr>
                <a:xfrm rot="16200000" flipH="1" flipV="1">
                  <a:off x="3319254" y="2108903"/>
                  <a:ext cx="2505492" cy="264019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3648075" y="2533650"/>
                  <a:ext cx="1847850" cy="1790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1980542" y="3581400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re,  </a:t>
                </a:r>
                <a:r>
                  <a:rPr 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im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05001" y="4953000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05001" y="24384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3289012" y="3721388"/>
                <a:ext cx="954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6200000">
                <a:off x="622013" y="3721387"/>
                <a:ext cx="954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6400800" y="2438400"/>
              <a:ext cx="2286000" cy="2095500"/>
              <a:chOff x="533400" y="2133600"/>
              <a:chExt cx="3733800" cy="3543300"/>
            </a:xfrm>
          </p:grpSpPr>
          <p:grpSp>
            <p:nvGrpSpPr>
              <p:cNvPr id="16" name="Group 18"/>
              <p:cNvGrpSpPr/>
              <p:nvPr/>
            </p:nvGrpSpPr>
            <p:grpSpPr>
              <a:xfrm>
                <a:off x="533400" y="2133600"/>
                <a:ext cx="3733800" cy="3543300"/>
                <a:chOff x="2705100" y="1657350"/>
                <a:chExt cx="3733800" cy="35433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" name="Oval 21"/>
                <p:cNvSpPr/>
                <p:nvPr/>
              </p:nvSpPr>
              <p:spPr>
                <a:xfrm>
                  <a:off x="2705100" y="1657350"/>
                  <a:ext cx="3733800" cy="3543300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/>
                <p:cNvCxnSpPr>
                  <a:stCxn id="22" idx="1"/>
                  <a:endCxn id="22" idx="5"/>
                </p:cNvCxnSpPr>
                <p:nvPr/>
              </p:nvCxnSpPr>
              <p:spPr>
                <a:xfrm rot="16200000" flipH="1">
                  <a:off x="3319254" y="2108903"/>
                  <a:ext cx="2505492" cy="264019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>
                  <a:stCxn id="22" idx="7"/>
                  <a:endCxn id="22" idx="3"/>
                </p:cNvCxnSpPr>
                <p:nvPr/>
              </p:nvCxnSpPr>
              <p:spPr>
                <a:xfrm rot="16200000" flipH="1" flipV="1">
                  <a:off x="3319254" y="2108903"/>
                  <a:ext cx="2505492" cy="264019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648075" y="2533650"/>
                  <a:ext cx="1847850" cy="1790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" name="TextBox 16"/>
              <p:cNvSpPr txBox="1"/>
              <p:nvPr/>
            </p:nvSpPr>
            <p:spPr>
              <a:xfrm>
                <a:off x="1980542" y="3581400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re,  </a:t>
                </a:r>
                <a:r>
                  <a:rPr 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im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05001" y="4953000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1905001" y="24384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5400000">
                <a:off x="3289012" y="3721388"/>
                <a:ext cx="954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16200000">
                <a:off x="622013" y="3721387"/>
                <a:ext cx="954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477000" y="4686300"/>
              <a:ext cx="2286000" cy="2095500"/>
              <a:chOff x="533400" y="2133600"/>
              <a:chExt cx="3733800" cy="3543300"/>
            </a:xfrm>
          </p:grpSpPr>
          <p:grpSp>
            <p:nvGrpSpPr>
              <p:cNvPr id="27" name="Group 18"/>
              <p:cNvGrpSpPr/>
              <p:nvPr/>
            </p:nvGrpSpPr>
            <p:grpSpPr>
              <a:xfrm>
                <a:off x="533400" y="2133600"/>
                <a:ext cx="3733800" cy="3543300"/>
                <a:chOff x="2705100" y="1657350"/>
                <a:chExt cx="3733800" cy="35433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3" name="Oval 32"/>
                <p:cNvSpPr/>
                <p:nvPr/>
              </p:nvSpPr>
              <p:spPr>
                <a:xfrm>
                  <a:off x="2705100" y="1657350"/>
                  <a:ext cx="3733800" cy="3543300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/>
                <p:cNvCxnSpPr>
                  <a:stCxn id="33" idx="1"/>
                  <a:endCxn id="33" idx="5"/>
                </p:cNvCxnSpPr>
                <p:nvPr/>
              </p:nvCxnSpPr>
              <p:spPr>
                <a:xfrm rot="16200000" flipH="1">
                  <a:off x="3319254" y="2108903"/>
                  <a:ext cx="2505492" cy="264019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>
                  <a:stCxn id="33" idx="7"/>
                  <a:endCxn id="33" idx="3"/>
                </p:cNvCxnSpPr>
                <p:nvPr/>
              </p:nvCxnSpPr>
              <p:spPr>
                <a:xfrm rot="16200000" flipH="1" flipV="1">
                  <a:off x="3319254" y="2108903"/>
                  <a:ext cx="2505492" cy="264019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/>
                <p:cNvSpPr/>
                <p:nvPr/>
              </p:nvSpPr>
              <p:spPr>
                <a:xfrm>
                  <a:off x="3648075" y="2533650"/>
                  <a:ext cx="1847850" cy="1790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1980542" y="3581400"/>
                <a:ext cx="825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re,  </a:t>
                </a:r>
                <a:r>
                  <a:rPr 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im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905001" y="4953000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905001" y="24384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3289012" y="3721388"/>
                <a:ext cx="954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16200000">
                <a:off x="622013" y="3721387"/>
                <a:ext cx="954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505200" y="2590800"/>
              <a:ext cx="2286000" cy="2095500"/>
              <a:chOff x="3200400" y="2590800"/>
              <a:chExt cx="2286000" cy="2095500"/>
            </a:xfrm>
          </p:grpSpPr>
          <p:grpSp>
            <p:nvGrpSpPr>
              <p:cNvPr id="38" name="Group 18"/>
              <p:cNvGrpSpPr/>
              <p:nvPr/>
            </p:nvGrpSpPr>
            <p:grpSpPr>
              <a:xfrm>
                <a:off x="3200400" y="2590800"/>
                <a:ext cx="2286000" cy="2095500"/>
                <a:chOff x="2705100" y="1657350"/>
                <a:chExt cx="3733800" cy="35433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4" name="Oval 43"/>
                <p:cNvSpPr/>
                <p:nvPr/>
              </p:nvSpPr>
              <p:spPr>
                <a:xfrm>
                  <a:off x="2705100" y="1657350"/>
                  <a:ext cx="3733800" cy="35433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" name="Straight Connector 44"/>
                <p:cNvCxnSpPr>
                  <a:stCxn id="44" idx="1"/>
                  <a:endCxn id="44" idx="5"/>
                </p:cNvCxnSpPr>
                <p:nvPr/>
              </p:nvCxnSpPr>
              <p:spPr>
                <a:xfrm rot="16200000" flipH="1">
                  <a:off x="3319254" y="2108903"/>
                  <a:ext cx="2505492" cy="264019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>
                  <a:stCxn id="44" idx="7"/>
                  <a:endCxn id="44" idx="3"/>
                </p:cNvCxnSpPr>
                <p:nvPr/>
              </p:nvCxnSpPr>
              <p:spPr>
                <a:xfrm rot="16200000" flipH="1" flipV="1">
                  <a:off x="3319254" y="2108903"/>
                  <a:ext cx="2505492" cy="264019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Oval 46"/>
                <p:cNvSpPr/>
                <p:nvPr/>
              </p:nvSpPr>
              <p:spPr>
                <a:xfrm>
                  <a:off x="3648075" y="2533650"/>
                  <a:ext cx="1847850" cy="1790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/>
              <p:cNvSpPr txBox="1"/>
              <p:nvPr/>
            </p:nvSpPr>
            <p:spPr>
              <a:xfrm>
                <a:off x="4086405" y="3447026"/>
                <a:ext cx="505633" cy="218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re,  </a:t>
                </a:r>
                <a:r>
                  <a:rPr lang="en-US" dirty="0" err="1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im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4040156" y="4258187"/>
                <a:ext cx="584147" cy="218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040156" y="2771058"/>
                <a:ext cx="584148" cy="218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rot="5400000">
                <a:off x="4897455" y="3525965"/>
                <a:ext cx="564257" cy="226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16200000">
                <a:off x="3264598" y="3525964"/>
                <a:ext cx="564257" cy="2261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49" name="Straight Arrow Connector 48"/>
            <p:cNvCxnSpPr/>
            <p:nvPr/>
          </p:nvCxnSpPr>
          <p:spPr>
            <a:xfrm rot="5400000" flipH="1" flipV="1">
              <a:off x="5295900" y="1638300"/>
              <a:ext cx="1066800" cy="99060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867400" y="3657600"/>
              <a:ext cx="4572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5181600" y="4648200"/>
              <a:ext cx="1143000" cy="91440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3429000" y="4800600"/>
              <a:ext cx="18133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 </a:t>
              </a:r>
              <a:r>
                <a:rPr lang="en-US" sz="1600" dirty="0" err="1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complex_ob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077200" y="1981200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Object  a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01000" y="4343400"/>
              <a:ext cx="10070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Object  b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8136993" y="6400800"/>
            <a:ext cx="10070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 c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Footer Placeholder 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 Hierarchy and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4800600" cy="4800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Classes in OOP are organized in a class hierarchy.</a:t>
            </a:r>
          </a:p>
          <a:p>
            <a:pPr lvl="1"/>
            <a:r>
              <a:rPr lang="en-US" dirty="0" smtClean="0"/>
              <a:t>Highest level classes having a very general behavior.</a:t>
            </a:r>
          </a:p>
          <a:p>
            <a:pPr lvl="1"/>
            <a:r>
              <a:rPr lang="en-US" dirty="0" smtClean="0"/>
              <a:t>Lower-levels become more specific.</a:t>
            </a:r>
          </a:p>
          <a:p>
            <a:pPr lvl="2"/>
            <a:r>
              <a:rPr lang="en-US" dirty="0" smtClean="0"/>
              <a:t>Based on and derived from a higher level class</a:t>
            </a:r>
          </a:p>
          <a:p>
            <a:pPr lvl="2"/>
            <a:r>
              <a:rPr lang="en-US" dirty="0" smtClean="0"/>
              <a:t>Inherit both instance variables and methods of the classes from which they are derived.</a:t>
            </a:r>
          </a:p>
          <a:p>
            <a:r>
              <a:rPr lang="en-US" dirty="0" smtClean="0"/>
              <a:t>The class on which a new class is based on is called a superclass.</a:t>
            </a:r>
          </a:p>
          <a:p>
            <a:r>
              <a:rPr lang="en-US" dirty="0" smtClean="0"/>
              <a:t>The new class is called a subclass.</a:t>
            </a:r>
          </a:p>
          <a:p>
            <a:pPr lvl="1"/>
            <a:r>
              <a:rPr lang="en-US" dirty="0" smtClean="0"/>
              <a:t>Normally adds instance variables and methods of its own</a:t>
            </a:r>
          </a:p>
          <a:p>
            <a:pPr lvl="1"/>
            <a:r>
              <a:rPr lang="en-US" dirty="0" smtClean="0"/>
              <a:t>It can override some methods of the superclass</a:t>
            </a:r>
          </a:p>
          <a:p>
            <a:r>
              <a:rPr lang="en-US" dirty="0" smtClean="0"/>
              <a:t>Inheritance allows a programmer to define behaviors only once in a superclass and reuse them in different subclasses</a:t>
            </a:r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4924513" y="1219200"/>
            <a:ext cx="4219487" cy="5457444"/>
            <a:chOff x="4924513" y="1219200"/>
            <a:chExt cx="4219487" cy="5457444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5715000" y="1295400"/>
              <a:ext cx="2538984" cy="2409444"/>
              <a:chOff x="533400" y="2133600"/>
              <a:chExt cx="3733800" cy="3543300"/>
            </a:xfrm>
          </p:grpSpPr>
          <p:grpSp>
            <p:nvGrpSpPr>
              <p:cNvPr id="5" name="Group 18"/>
              <p:cNvGrpSpPr/>
              <p:nvPr/>
            </p:nvGrpSpPr>
            <p:grpSpPr>
              <a:xfrm>
                <a:off x="533400" y="2133600"/>
                <a:ext cx="3733800" cy="3543300"/>
                <a:chOff x="2705100" y="1657350"/>
                <a:chExt cx="3733800" cy="354330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1" name="Oval 10"/>
                <p:cNvSpPr/>
                <p:nvPr/>
              </p:nvSpPr>
              <p:spPr>
                <a:xfrm>
                  <a:off x="2705100" y="1657350"/>
                  <a:ext cx="3733800" cy="3543300"/>
                </a:xfrm>
                <a:prstGeom prst="ellipse">
                  <a:avLst/>
                </a:prstGeom>
                <a:solidFill>
                  <a:schemeClr val="bg2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Connector 11"/>
                <p:cNvCxnSpPr>
                  <a:stCxn id="11" idx="1"/>
                  <a:endCxn id="11" idx="5"/>
                </p:cNvCxnSpPr>
                <p:nvPr/>
              </p:nvCxnSpPr>
              <p:spPr>
                <a:xfrm rot="16200000" flipH="1">
                  <a:off x="3319254" y="2108903"/>
                  <a:ext cx="2505492" cy="264019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>
                  <a:stCxn id="11" idx="7"/>
                  <a:endCxn id="11" idx="3"/>
                </p:cNvCxnSpPr>
                <p:nvPr/>
              </p:nvCxnSpPr>
              <p:spPr>
                <a:xfrm rot="16200000" flipH="1" flipV="1">
                  <a:off x="3319254" y="2108903"/>
                  <a:ext cx="2505492" cy="2640194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Oval 13"/>
                <p:cNvSpPr/>
                <p:nvPr/>
              </p:nvSpPr>
              <p:spPr>
                <a:xfrm>
                  <a:off x="3648075" y="2533650"/>
                  <a:ext cx="1847850" cy="17907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/>
              <p:cNvSpPr txBox="1"/>
              <p:nvPr/>
            </p:nvSpPr>
            <p:spPr>
              <a:xfrm>
                <a:off x="2085218" y="3581400"/>
                <a:ext cx="616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X, Y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905001" y="4953000"/>
                <a:ext cx="954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905001" y="2438400"/>
                <a:ext cx="954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3289012" y="3721388"/>
                <a:ext cx="954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 rot="16200000">
                <a:off x="622013" y="3721387"/>
                <a:ext cx="9541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791200" y="4267200"/>
              <a:ext cx="2538984" cy="2409444"/>
              <a:chOff x="5943600" y="4267200"/>
              <a:chExt cx="2538984" cy="2409444"/>
            </a:xfrm>
          </p:grpSpPr>
          <p:grpSp>
            <p:nvGrpSpPr>
              <p:cNvPr id="15" name="Group 14"/>
              <p:cNvGrpSpPr>
                <a:grpSpLocks noChangeAspect="1"/>
              </p:cNvGrpSpPr>
              <p:nvPr/>
            </p:nvGrpSpPr>
            <p:grpSpPr>
              <a:xfrm>
                <a:off x="5943600" y="4267200"/>
                <a:ext cx="2538984" cy="2409444"/>
                <a:chOff x="533400" y="2133600"/>
                <a:chExt cx="3733800" cy="3543300"/>
              </a:xfrm>
            </p:grpSpPr>
            <p:grpSp>
              <p:nvGrpSpPr>
                <p:cNvPr id="16" name="Group 18"/>
                <p:cNvGrpSpPr/>
                <p:nvPr/>
              </p:nvGrpSpPr>
              <p:grpSpPr>
                <a:xfrm>
                  <a:off x="533400" y="2133600"/>
                  <a:ext cx="3733800" cy="3543300"/>
                  <a:chOff x="2705100" y="1657350"/>
                  <a:chExt cx="3733800" cy="3543300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2705100" y="1657350"/>
                    <a:ext cx="3733800" cy="3543300"/>
                  </a:xfrm>
                  <a:prstGeom prst="ellipse">
                    <a:avLst/>
                  </a:prstGeom>
                  <a:solidFill>
                    <a:schemeClr val="bg2">
                      <a:lumMod val="40000"/>
                      <a:lumOff val="6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" name="Straight Connector 22"/>
                  <p:cNvCxnSpPr>
                    <a:stCxn id="22" idx="1"/>
                    <a:endCxn id="22" idx="5"/>
                  </p:cNvCxnSpPr>
                  <p:nvPr/>
                </p:nvCxnSpPr>
                <p:spPr>
                  <a:xfrm rot="16200000" flipH="1">
                    <a:off x="3319254" y="2108903"/>
                    <a:ext cx="2505492" cy="2640194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>
                    <a:stCxn id="22" idx="7"/>
                    <a:endCxn id="22" idx="3"/>
                  </p:cNvCxnSpPr>
                  <p:nvPr/>
                </p:nvCxnSpPr>
                <p:spPr>
                  <a:xfrm rot="16200000" flipH="1" flipV="1">
                    <a:off x="3319254" y="2108903"/>
                    <a:ext cx="2505492" cy="2640194"/>
                  </a:xfrm>
                  <a:prstGeom prst="line">
                    <a:avLst/>
                  </a:prstGeom>
                  <a:ln w="28575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Oval 24"/>
                  <p:cNvSpPr/>
                  <p:nvPr/>
                </p:nvSpPr>
                <p:spPr>
                  <a:xfrm>
                    <a:off x="3648075" y="2533650"/>
                    <a:ext cx="1847850" cy="17907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" name="TextBox 16"/>
                <p:cNvSpPr txBox="1"/>
                <p:nvPr/>
              </p:nvSpPr>
              <p:spPr>
                <a:xfrm>
                  <a:off x="1701050" y="3254188"/>
                  <a:ext cx="1367740" cy="14030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Inherited: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X, Y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New: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z</a:t>
                  </a:r>
                  <a:endPara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1766047" y="4823012"/>
                  <a:ext cx="1148504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New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Method</a:t>
                  </a:r>
                  <a:endPara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1734728" y="2245659"/>
                  <a:ext cx="1294660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Inherited</a:t>
                  </a:r>
                </a:p>
                <a:p>
                  <a:pPr algn="ctr"/>
                  <a:r>
                    <a:rPr lang="en-US" sz="1400" dirty="0" smtClean="0"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Method</a:t>
                  </a:r>
                  <a:endParaRPr lang="en-US" sz="1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 rot="5400000">
                <a:off x="7670025" y="5207775"/>
                <a:ext cx="8803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Inherited</a:t>
                </a: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 rot="16200000">
                <a:off x="5841226" y="5207774"/>
                <a:ext cx="88036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Inherited</a:t>
                </a:r>
              </a:p>
              <a:p>
                <a:pPr algn="ctr"/>
                <a:r>
                  <a:rPr lang="en-US" sz="1400" dirty="0" smtClean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Method</a:t>
                </a:r>
                <a:endParaRPr lang="en-US" sz="1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 rot="5400000">
              <a:off x="6782594" y="3961606"/>
              <a:ext cx="457200" cy="1588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981913" y="3810000"/>
              <a:ext cx="942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Inheritance</a:t>
              </a:r>
              <a:endPara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772400" y="1219200"/>
              <a:ext cx="1329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 Vector_2D</a:t>
              </a:r>
              <a:endPara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814084" y="4191000"/>
              <a:ext cx="13299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Class Vector_3D</a:t>
              </a:r>
              <a:endPara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6" name="Straight Arrow Connector 35"/>
            <p:cNvCxnSpPr>
              <a:stCxn id="38" idx="2"/>
              <a:endCxn id="39" idx="0"/>
            </p:cNvCxnSpPr>
            <p:nvPr/>
          </p:nvCxnSpPr>
          <p:spPr>
            <a:xfrm rot="16200000" flipH="1">
              <a:off x="4537936" y="3982220"/>
              <a:ext cx="1752600" cy="36559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arrow"/>
              <a:tailEnd type="arrow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924513" y="2847201"/>
              <a:ext cx="9428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Superclass</a:t>
              </a:r>
              <a:endPara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29200" y="4876800"/>
              <a:ext cx="8066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Subclass</a:t>
              </a:r>
              <a:endPara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Fortran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Components of a Fortran class:</a:t>
            </a:r>
          </a:p>
          <a:p>
            <a:pPr lvl="1"/>
            <a:r>
              <a:rPr lang="en-US" dirty="0" smtClean="0"/>
              <a:t>Fields – define the instance variables.</a:t>
            </a:r>
          </a:p>
          <a:p>
            <a:pPr lvl="1"/>
            <a:r>
              <a:rPr lang="en-US" dirty="0" smtClean="0"/>
              <a:t>Methods – implement the behavior of a class.</a:t>
            </a:r>
          </a:p>
          <a:p>
            <a:pPr lvl="1"/>
            <a:r>
              <a:rPr lang="en-US" dirty="0" smtClean="0"/>
              <a:t>Constructor – initializes the instance variables when it is created</a:t>
            </a:r>
          </a:p>
          <a:p>
            <a:pPr lvl="1"/>
            <a:r>
              <a:rPr lang="en-US" dirty="0" smtClean="0"/>
              <a:t>Finalizer – Just before an object is destroyed, the method performs any necessary cleanup.</a:t>
            </a:r>
          </a:p>
          <a:p>
            <a:r>
              <a:rPr lang="en-US" dirty="0" smtClean="0"/>
              <a:t>Members accessed by referring to an object using the component selector (%)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105400" y="1981200"/>
            <a:ext cx="3733800" cy="3543300"/>
            <a:chOff x="4953000" y="381000"/>
            <a:chExt cx="3733800" cy="3543300"/>
          </a:xfrm>
        </p:grpSpPr>
        <p:grpSp>
          <p:nvGrpSpPr>
            <p:cNvPr id="5" name="Group 25"/>
            <p:cNvGrpSpPr/>
            <p:nvPr/>
          </p:nvGrpSpPr>
          <p:grpSpPr>
            <a:xfrm>
              <a:off x="4953000" y="381000"/>
              <a:ext cx="3733800" cy="3543300"/>
              <a:chOff x="2705100" y="1657350"/>
              <a:chExt cx="3733800" cy="3543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Oval 10"/>
              <p:cNvSpPr/>
              <p:nvPr/>
            </p:nvSpPr>
            <p:spPr>
              <a:xfrm>
                <a:off x="2705100" y="1657350"/>
                <a:ext cx="3733800" cy="3543300"/>
              </a:xfrm>
              <a:prstGeom prst="ellipse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/>
              <p:cNvCxnSpPr>
                <a:stCxn id="11" idx="1"/>
                <a:endCxn id="11" idx="5"/>
              </p:cNvCxnSpPr>
              <p:nvPr/>
            </p:nvCxnSpPr>
            <p:spPr>
              <a:xfrm rot="16200000" flipH="1">
                <a:off x="3319254" y="2108903"/>
                <a:ext cx="2505492" cy="26401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>
                <a:stCxn id="11" idx="7"/>
                <a:endCxn id="11" idx="3"/>
              </p:cNvCxnSpPr>
              <p:nvPr/>
            </p:nvCxnSpPr>
            <p:spPr>
              <a:xfrm rot="16200000" flipH="1" flipV="1">
                <a:off x="3319254" y="2108903"/>
                <a:ext cx="2505492" cy="2640194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3648075" y="2533650"/>
                <a:ext cx="1847850" cy="17907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TextBox 5"/>
            <p:cNvSpPr txBox="1"/>
            <p:nvPr/>
          </p:nvSpPr>
          <p:spPr>
            <a:xfrm>
              <a:off x="6239844" y="1676400"/>
              <a:ext cx="114646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Fields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(new and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inherited)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73306" y="3200400"/>
              <a:ext cx="10567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Finalizer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3007" y="685800"/>
              <a:ext cx="1377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Constructor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7708612" y="1830289"/>
              <a:ext cx="95410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New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4906961" y="1830288"/>
              <a:ext cx="12234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Inherited</a:t>
              </a:r>
            </a:p>
            <a:p>
              <a:pPr algn="ctr"/>
              <a:r>
                <a:rPr lang="en-US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Method(s)</a:t>
              </a:r>
              <a:endPara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19200" y="5629870"/>
            <a:ext cx="3647152" cy="92333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: </a:t>
            </a:r>
          </a:p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Variable - 	</a:t>
            </a:r>
            <a:r>
              <a:rPr 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my_obj%a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Method - 	</a:t>
            </a:r>
            <a:r>
              <a:rPr lang="en-US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my_obj%proc</a:t>
            </a:r>
            <a:r>
              <a:rPr lang="en-US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r>
              <a:rPr lang="en-US" dirty="0" smtClean="0"/>
              <a:t>The CLASS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CLASS keyword is a variant of the TYPE keyword</a:t>
            </a:r>
          </a:p>
          <a:p>
            <a:r>
              <a:rPr lang="en-US" dirty="0" smtClean="0"/>
              <a:t>Any allocatable item, pointer or dummy argument declared with the CLASS(type) keyword is polymorphic, since it will match that data type or any extension of that data type.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4113</TotalTime>
  <Words>3554</Words>
  <Application>Microsoft Office PowerPoint</Application>
  <PresentationFormat>On-screen Show (4:3)</PresentationFormat>
  <Paragraphs>597</Paragraphs>
  <Slides>41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Technic</vt:lpstr>
      <vt:lpstr>Object-Oriented Programming</vt:lpstr>
      <vt:lpstr>Object-Oriented Programming in Fortran</vt:lpstr>
      <vt:lpstr>Objects</vt:lpstr>
      <vt:lpstr>More on Objects</vt:lpstr>
      <vt:lpstr>Messages</vt:lpstr>
      <vt:lpstr>Classes</vt:lpstr>
      <vt:lpstr>Class Hierarchy and Inheritance</vt:lpstr>
      <vt:lpstr>Structure of a Fortran Class</vt:lpstr>
      <vt:lpstr>The CLASS Keyword</vt:lpstr>
      <vt:lpstr>CLASS Example:</vt:lpstr>
      <vt:lpstr>Implementing Classes and Objects</vt:lpstr>
      <vt:lpstr>Declaring Fields</vt:lpstr>
      <vt:lpstr>Declaring Fields Example:</vt:lpstr>
      <vt:lpstr>Creating Methods</vt:lpstr>
      <vt:lpstr>Creating  Methods Example:</vt:lpstr>
      <vt:lpstr>Creating  Generic Methods Example:</vt:lpstr>
      <vt:lpstr>Creating Objects for a Class</vt:lpstr>
      <vt:lpstr>A timer Class Example</vt:lpstr>
      <vt:lpstr>Implementing the timer Class</vt:lpstr>
      <vt:lpstr>Timer Class</vt:lpstr>
      <vt:lpstr>Using the timer Class</vt:lpstr>
      <vt:lpstr>A Program to Test the timer Class</vt:lpstr>
      <vt:lpstr>Comments on the timer Class</vt:lpstr>
      <vt:lpstr>Categories of Methods</vt:lpstr>
      <vt:lpstr>Controlling Access to Class Members</vt:lpstr>
      <vt:lpstr>Finalizers</vt:lpstr>
      <vt:lpstr>Inheritance and Polymorphism</vt:lpstr>
      <vt:lpstr>Superclasses and Subclasses</vt:lpstr>
      <vt:lpstr>Defining and Using Subclasses</vt:lpstr>
      <vt:lpstr>Declaring Salaried_Employee Subclass:</vt:lpstr>
      <vt:lpstr>Declaring Hourly_Employee Subclass:</vt:lpstr>
      <vt:lpstr>Specifying the Employee Class</vt:lpstr>
      <vt:lpstr>Relationship between Superclass Objects and Subclass objects</vt:lpstr>
      <vt:lpstr>Polymorphism</vt:lpstr>
      <vt:lpstr>The SELECT TYPE Construct</vt:lpstr>
      <vt:lpstr>SELECT TYPE Form</vt:lpstr>
      <vt:lpstr>SELECT TYPE Example:</vt:lpstr>
      <vt:lpstr>Preventing Methods from being overridden in Subclasses</vt:lpstr>
      <vt:lpstr>Abstract Classes</vt:lpstr>
      <vt:lpstr>Abstract employee Class</vt:lpstr>
      <vt:lpstr>Good Coding Practice</vt:lpstr>
    </vt:vector>
  </TitlesOfParts>
  <Company>Lockheed Martin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Engineers and Scientists</dc:title>
  <dc:creator>Mike Worthey</dc:creator>
  <cp:lastModifiedBy>XP64 User</cp:lastModifiedBy>
  <cp:revision>344</cp:revision>
  <dcterms:created xsi:type="dcterms:W3CDTF">2009-04-07T23:00:31Z</dcterms:created>
  <dcterms:modified xsi:type="dcterms:W3CDTF">2012-05-31T20:27:32Z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Author">
    <vt:lpwstr>ACCT02\worthey</vt:lpwstr>
  </property>
  <property fmtid="{D5CDD505-2E9C-101B-9397-08002B2CF9AE}" pid="3" name="Document Sensitivity">
    <vt:lpwstr>1</vt:lpwstr>
  </property>
  <property fmtid="{D5CDD505-2E9C-101B-9397-08002B2CF9AE}" pid="4" name="ThirdParty">
    <vt:lpwstr/>
  </property>
  <property fmtid="{D5CDD505-2E9C-101B-9397-08002B2CF9AE}" pid="5" name="OCI Restriction">
    <vt:bool>false</vt:bool>
  </property>
  <property fmtid="{D5CDD505-2E9C-101B-9397-08002B2CF9AE}" pid="6" name="OCI Additional Info">
    <vt:lpwstr/>
  </property>
  <property fmtid="{D5CDD505-2E9C-101B-9397-08002B2CF9AE}" pid="7" name="Allow Header Overwrite">
    <vt:bool>true</vt:bool>
  </property>
  <property fmtid="{D5CDD505-2E9C-101B-9397-08002B2CF9AE}" pid="8" name="Allow Footer Overwrite">
    <vt:bool>true</vt:bool>
  </property>
  <property fmtid="{D5CDD505-2E9C-101B-9397-08002B2CF9AE}" pid="9" name="Multiple Selected">
    <vt:lpwstr>-1</vt:lpwstr>
  </property>
  <property fmtid="{D5CDD505-2E9C-101B-9397-08002B2CF9AE}" pid="10" name="SIPLongWording">
    <vt:lpwstr/>
  </property>
</Properties>
</file>