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handoutMasterIdLst>
    <p:handoutMasterId r:id="rId39"/>
  </p:handoutMasterIdLst>
  <p:sldIdLst>
    <p:sldId id="279" r:id="rId2"/>
    <p:sldId id="363" r:id="rId3"/>
    <p:sldId id="391" r:id="rId4"/>
    <p:sldId id="365" r:id="rId5"/>
    <p:sldId id="366" r:id="rId6"/>
    <p:sldId id="367" r:id="rId7"/>
    <p:sldId id="392" r:id="rId8"/>
    <p:sldId id="368" r:id="rId9"/>
    <p:sldId id="369" r:id="rId10"/>
    <p:sldId id="376" r:id="rId11"/>
    <p:sldId id="370" r:id="rId12"/>
    <p:sldId id="393" r:id="rId13"/>
    <p:sldId id="394" r:id="rId14"/>
    <p:sldId id="395" r:id="rId15"/>
    <p:sldId id="371" r:id="rId16"/>
    <p:sldId id="372" r:id="rId17"/>
    <p:sldId id="373" r:id="rId18"/>
    <p:sldId id="396" r:id="rId19"/>
    <p:sldId id="374" r:id="rId20"/>
    <p:sldId id="375" r:id="rId21"/>
    <p:sldId id="377" r:id="rId22"/>
    <p:sldId id="397" r:id="rId23"/>
    <p:sldId id="378" r:id="rId24"/>
    <p:sldId id="398" r:id="rId25"/>
    <p:sldId id="379" r:id="rId26"/>
    <p:sldId id="399" r:id="rId27"/>
    <p:sldId id="381" r:id="rId28"/>
    <p:sldId id="382" r:id="rId29"/>
    <p:sldId id="383" r:id="rId30"/>
    <p:sldId id="385" r:id="rId31"/>
    <p:sldId id="386" r:id="rId32"/>
    <p:sldId id="387" r:id="rId33"/>
    <p:sldId id="388" r:id="rId34"/>
    <p:sldId id="389" r:id="rId35"/>
    <p:sldId id="400" r:id="rId36"/>
    <p:sldId id="362" r:id="rId37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C79F-040B-4455-B16A-9C811B8050D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90852-F282-474A-98C6-503A3BF0EA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1967" y="6607145"/>
            <a:ext cx="65" cy="200055"/>
          </a:xfrm>
          <a:prstGeom prst="rect">
            <a:avLst/>
          </a:prstGeom>
        </p:spPr>
        <p:txBody>
          <a:bodyPr vert="horz" wrap="none" lIns="0" rIns="0" bIns="0" anchor="b" anchorCtr="1">
            <a:spAutoFit/>
          </a:bodyPr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67" y="6607145"/>
            <a:ext cx="65" cy="200055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Redundant, Obsolescent, and Deleted FORTRAN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Memory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077200" cy="34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Fortran includes two statements that permit different variables to physically share the same memory locations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EQUIVALENCE</a:t>
            </a:r>
          </a:p>
          <a:p>
            <a:r>
              <a:rPr lang="en-US" dirty="0"/>
              <a:t>Both have been replaced by better methods in Fortran 90 and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COMMON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Before Fortran 90, information was shared among procedures through COMMON blocks.</a:t>
            </a:r>
          </a:p>
          <a:p>
            <a:r>
              <a:rPr lang="en-US" dirty="0"/>
              <a:t>A COMMON block is a declared region of memory that is accessible to every procedure containing the block:</a:t>
            </a:r>
          </a:p>
          <a:p>
            <a:endParaRPr lang="en-US" dirty="0"/>
          </a:p>
          <a:p>
            <a:r>
              <a:rPr lang="en-US" dirty="0"/>
              <a:t>A COMMON block could contained:</a:t>
            </a:r>
          </a:p>
          <a:p>
            <a:pPr lvl="1"/>
            <a:r>
              <a:rPr lang="en-US" dirty="0"/>
              <a:t> Any mixture of real, integer, and logical variables or</a:t>
            </a:r>
          </a:p>
          <a:p>
            <a:pPr lvl="1"/>
            <a:r>
              <a:rPr lang="en-US" dirty="0"/>
              <a:t>Character data but not both</a:t>
            </a:r>
          </a:p>
          <a:p>
            <a:pPr lvl="1"/>
            <a:r>
              <a:rPr lang="en-US" dirty="0"/>
              <a:t>This restriction was removed in Fortran 90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3657600"/>
            <a:ext cx="46101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COMMON /name/ var1, var2, var3,…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COMMON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procedure can have as many COMMON blocks as the programmer wishes</a:t>
            </a:r>
          </a:p>
          <a:p>
            <a:r>
              <a:rPr lang="en-US" dirty="0"/>
              <a:t>Each separate COMMON must have a unique name.</a:t>
            </a:r>
          </a:p>
          <a:p>
            <a:pPr lvl="1"/>
            <a:r>
              <a:rPr lang="en-US" dirty="0"/>
              <a:t>COMMON block names are global in scope</a:t>
            </a:r>
          </a:p>
          <a:p>
            <a:r>
              <a:rPr lang="en-US" dirty="0"/>
              <a:t>The size of arrays </a:t>
            </a:r>
          </a:p>
          <a:p>
            <a:pPr lvl="1"/>
            <a:r>
              <a:rPr lang="en-US" dirty="0"/>
              <a:t>May be declared in the COMMON block or</a:t>
            </a:r>
          </a:p>
          <a:p>
            <a:pPr lvl="1"/>
            <a:r>
              <a:rPr lang="en-US" dirty="0"/>
              <a:t>The type declaration statement, not both.</a:t>
            </a:r>
          </a:p>
          <a:p>
            <a:r>
              <a:rPr lang="en-US" dirty="0"/>
              <a:t>Fortran allocates all COMMON with the same name to the same region of memory</a:t>
            </a:r>
          </a:p>
          <a:p>
            <a:pPr lvl="1"/>
            <a:r>
              <a:rPr lang="en-US" dirty="0"/>
              <a:t>Data saved there by one procedure may be read and used by another.</a:t>
            </a:r>
          </a:p>
          <a:p>
            <a:pPr lvl="1"/>
            <a:r>
              <a:rPr lang="en-US" dirty="0"/>
              <a:t>COMMON bocks do not have to be the same length in every 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Block 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1517" y="1676400"/>
            <a:ext cx="370096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Problems with COMMON Blocks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876800"/>
            <a:ext cx="7467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Proper use must ensure all variables:</a:t>
            </a:r>
          </a:p>
          <a:p>
            <a:pPr lvl="1"/>
            <a:r>
              <a:rPr lang="en-US" dirty="0"/>
              <a:t>Appear in the same order</a:t>
            </a:r>
          </a:p>
          <a:p>
            <a:pPr lvl="1"/>
            <a:r>
              <a:rPr lang="en-US" dirty="0"/>
              <a:t>Have the same type and size</a:t>
            </a:r>
          </a:p>
          <a:p>
            <a:r>
              <a:rPr lang="en-US" dirty="0"/>
              <a:t>It’s a good programming practice to keep the same names for each variable in every procedure.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24100" y="1600200"/>
            <a:ext cx="4495800" cy="3048000"/>
            <a:chOff x="2133600" y="2462212"/>
            <a:chExt cx="2867025" cy="19335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2462212"/>
              <a:ext cx="857250" cy="193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2775" y="2462213"/>
              <a:ext cx="857250" cy="193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43375" y="2462213"/>
              <a:ext cx="857250" cy="193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Data Subprogram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3657600"/>
          </a:xfrm>
        </p:spPr>
        <p:txBody>
          <a:bodyPr>
            <a:noAutofit/>
          </a:bodyPr>
          <a:lstStyle/>
          <a:p>
            <a:r>
              <a:rPr lang="en-US" sz="2000" dirty="0"/>
              <a:t>The DATA statement may not be used in a main program or procedure to initialize variables in COMMON</a:t>
            </a:r>
          </a:p>
          <a:p>
            <a:r>
              <a:rPr lang="en-US" sz="2000" dirty="0"/>
              <a:t>A BLOCK DATA subprogram</a:t>
            </a:r>
          </a:p>
          <a:p>
            <a:pPr lvl="1"/>
            <a:r>
              <a:rPr lang="en-US" sz="1800" dirty="0"/>
              <a:t>Is the </a:t>
            </a:r>
            <a:r>
              <a:rPr lang="en-US" sz="1800" u="sng" dirty="0"/>
              <a:t>one</a:t>
            </a:r>
            <a:r>
              <a:rPr lang="en-US" sz="1800" dirty="0"/>
              <a:t> place where variables used in COMMON are initialized.</a:t>
            </a:r>
          </a:p>
          <a:p>
            <a:r>
              <a:rPr lang="en-US" sz="2000" dirty="0"/>
              <a:t>This subprogram:</a:t>
            </a:r>
          </a:p>
          <a:p>
            <a:pPr lvl="1"/>
            <a:r>
              <a:rPr lang="en-US" sz="1800" dirty="0"/>
              <a:t>Begins with the BLOCK DATA statement</a:t>
            </a:r>
          </a:p>
          <a:p>
            <a:pPr lvl="1"/>
            <a:r>
              <a:rPr lang="en-US" sz="1800" dirty="0"/>
              <a:t>Can contain any number of type definition, COMMON, and DATA statements</a:t>
            </a:r>
          </a:p>
          <a:p>
            <a:pPr lvl="1"/>
            <a:r>
              <a:rPr lang="en-US" sz="1800" dirty="0"/>
              <a:t>May not contain any executable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5181600"/>
            <a:ext cx="4724400" cy="14773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BLOCK DATA initial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INTEGER ival1, ival2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COMMON /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mydata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/ ival1, ival2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DATA ival1, ival2 /1,2/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END BLOCK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Unlabeled COMMON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467600" cy="2286000"/>
          </a:xfrm>
        </p:spPr>
        <p:txBody>
          <a:bodyPr/>
          <a:lstStyle/>
          <a:p>
            <a:r>
              <a:rPr lang="en-US" dirty="0"/>
              <a:t>A single unnamed COMMON block may be used in a program</a:t>
            </a:r>
          </a:p>
          <a:p>
            <a:r>
              <a:rPr lang="en-US" dirty="0"/>
              <a:t>It behaves just like a named COMMON except it has no name.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EQUIVALENCE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common practice was to reuse portions of memory for scratch calculations in different procedures.</a:t>
            </a:r>
          </a:p>
          <a:p>
            <a:r>
              <a:rPr lang="en-US" dirty="0"/>
              <a:t>EQUIVALENCE is a mechanism used to  assign two or more variables to the same memory location.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variable appearing within the parenthesis is assigned to the same memory location</a:t>
            </a:r>
          </a:p>
          <a:p>
            <a:r>
              <a:rPr lang="en-US" dirty="0"/>
              <a:t>The statement must appear in the declaration section,</a:t>
            </a:r>
          </a:p>
          <a:p>
            <a:pPr lvl="1"/>
            <a:r>
              <a:rPr lang="en-US" dirty="0"/>
              <a:t>After the type declarations and</a:t>
            </a:r>
          </a:p>
          <a:p>
            <a:pPr lvl="1"/>
            <a:r>
              <a:rPr lang="en-US" dirty="0"/>
              <a:t>Before the DATA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00" y="3244334"/>
            <a:ext cx="4191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EQUIVALENCE (var1, var2, …)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219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EQUIVALENCE with Array elements fixes the relative relationship of all elements within both arrays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2524125" cy="291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00600" y="4191000"/>
            <a:ext cx="4114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EQUIVALENCE (i1(2,1), J1(4))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Undesirable Subprogram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467600" cy="2590800"/>
          </a:xfrm>
        </p:spPr>
        <p:txBody>
          <a:bodyPr/>
          <a:lstStyle/>
          <a:p>
            <a:r>
              <a:rPr lang="en-US" dirty="0"/>
              <a:t>Alternate Subroutine Returns</a:t>
            </a:r>
          </a:p>
          <a:p>
            <a:r>
              <a:rPr lang="en-US" dirty="0"/>
              <a:t>Alternate Entry Points</a:t>
            </a:r>
          </a:p>
          <a:p>
            <a:r>
              <a:rPr lang="en-US" dirty="0"/>
              <a:t>The statement function</a:t>
            </a:r>
          </a:p>
          <a:p>
            <a:r>
              <a:rPr lang="en-US" dirty="0"/>
              <a:t>Passing intrinsic functions as arguments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Pre-FORTRAN 90 Character Restrictions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 set for naming variables included</a:t>
            </a:r>
          </a:p>
          <a:p>
            <a:pPr lvl="1"/>
            <a:r>
              <a:rPr lang="en-US" dirty="0"/>
              <a:t>Uppercase A to Z and Digits 0 to 9</a:t>
            </a:r>
          </a:p>
          <a:p>
            <a:pPr lvl="1"/>
            <a:r>
              <a:rPr lang="en-US" dirty="0"/>
              <a:t>Lowercase were undefined in the standard but usually made equivalent to uppercase</a:t>
            </a:r>
          </a:p>
          <a:p>
            <a:r>
              <a:rPr lang="en-US" dirty="0"/>
              <a:t>Fortran names were restricted to a maximum of six characters.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Subroutine Returns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These are statement labels passed as calling arguments used to decide where to return control once the subroutine completes.</a:t>
            </a:r>
          </a:p>
          <a:p>
            <a:r>
              <a:rPr lang="en-US" dirty="0"/>
              <a:t>Alternate Returns are specified in the follow manner:</a:t>
            </a:r>
          </a:p>
          <a:p>
            <a:pPr lvl="1"/>
            <a:r>
              <a:rPr lang="en-US" dirty="0"/>
              <a:t>The statement labels (proceeded by an *) used with all possible returns are specified in the CALL statement: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alternate returns are specified in the SUBROUTINE statement by an *: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particular statement that the subroutine returns to is specified on the RETURN statement: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k is the position of the alternate return to executed. (k values in this example are 100 and  200)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3124200"/>
            <a:ext cx="4038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CALL sub(a, b, *100, *200)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4191000"/>
            <a:ext cx="3886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SUBROUTINE sub(x, y, *, *)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5105400"/>
            <a:ext cx="1447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RETURN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Entry 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start execution at different point in a procedure using the ENTRY statement.</a:t>
            </a:r>
          </a:p>
          <a:p>
            <a:r>
              <a:rPr lang="en-US" dirty="0"/>
              <a:t>The ENTRY statement has the form:</a:t>
            </a:r>
          </a:p>
          <a:p>
            <a:endParaRPr lang="en-US" dirty="0"/>
          </a:p>
          <a:p>
            <a:r>
              <a:rPr lang="en-US" dirty="0"/>
              <a:t>A common use occurred when a subprogram need to be initialized the first time but not thereafter.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886200"/>
            <a:ext cx="3886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ENTRY name (arg1, arg2, …)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ENTRY point 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749" y="1344567"/>
            <a:ext cx="3428502" cy="482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Statement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Chapter 7 introduced external functions:</a:t>
            </a:r>
          </a:p>
          <a:p>
            <a:pPr lvl="1"/>
            <a:r>
              <a:rPr lang="en-US" dirty="0"/>
              <a:t>Returns a single value</a:t>
            </a:r>
          </a:p>
          <a:p>
            <a:pPr lvl="1"/>
            <a:r>
              <a:rPr lang="en-US" dirty="0"/>
              <a:t>Input values passed via an argument list</a:t>
            </a:r>
          </a:p>
          <a:p>
            <a:pPr lvl="1"/>
            <a:r>
              <a:rPr lang="en-US" dirty="0"/>
              <a:t>Invoked by being named in an expression</a:t>
            </a:r>
          </a:p>
          <a:p>
            <a:r>
              <a:rPr lang="en-US" dirty="0"/>
              <a:t>Chapter 9 introduced internal functions:</a:t>
            </a:r>
          </a:p>
          <a:p>
            <a:pPr lvl="1"/>
            <a:r>
              <a:rPr lang="en-US" dirty="0"/>
              <a:t>Similar to external functions except:</a:t>
            </a:r>
          </a:p>
          <a:p>
            <a:pPr lvl="2"/>
            <a:r>
              <a:rPr lang="en-US" dirty="0"/>
              <a:t>Entirely contain within another program unit</a:t>
            </a:r>
          </a:p>
          <a:p>
            <a:pPr lvl="2"/>
            <a:r>
              <a:rPr lang="en-US" dirty="0"/>
              <a:t>May only be invoked in that program unit</a:t>
            </a:r>
          </a:p>
          <a:p>
            <a:r>
              <a:rPr lang="en-US" dirty="0"/>
              <a:t>A third type of function is the statement function</a:t>
            </a:r>
          </a:p>
          <a:p>
            <a:pPr lvl="1"/>
            <a:r>
              <a:rPr lang="en-US" dirty="0"/>
              <a:t>Consists of a single statement</a:t>
            </a:r>
          </a:p>
          <a:p>
            <a:pPr lvl="1"/>
            <a:r>
              <a:rPr lang="en-US" dirty="0"/>
              <a:t>Must be defined in the declaration section</a:t>
            </a:r>
          </a:p>
          <a:p>
            <a:pPr lvl="1"/>
            <a:r>
              <a:rPr lang="en-US" dirty="0"/>
              <a:t>Calling arguments must be variables, constants or array elements.</a:t>
            </a:r>
          </a:p>
          <a:p>
            <a:pPr lvl="2"/>
            <a:r>
              <a:rPr lang="en-US" dirty="0"/>
              <a:t>Not possible to pass whole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Function Example: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7138" y="2133600"/>
            <a:ext cx="588972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12838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Intrinsic Functions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is possible to pass a specific intrinsic function as a calling argument</a:t>
            </a:r>
          </a:p>
          <a:p>
            <a:pPr lvl="1"/>
            <a:r>
              <a:rPr lang="en-US" dirty="0"/>
              <a:t>A pointer to that function is passed to the procedure</a:t>
            </a:r>
          </a:p>
          <a:p>
            <a:pPr lvl="1"/>
            <a:r>
              <a:rPr lang="en-US" dirty="0"/>
              <a:t>If the corresponding dummy argument is used as a function, then the intrinsic function is used in its place.</a:t>
            </a:r>
          </a:p>
          <a:p>
            <a:pPr lvl="1"/>
            <a:r>
              <a:rPr lang="en-US" dirty="0"/>
              <a:t>GENERIC intrinsic functions may not be used.</a:t>
            </a:r>
          </a:p>
          <a:p>
            <a:r>
              <a:rPr lang="en-US" dirty="0"/>
              <a:t>A specific intrinsic function must be declared in an INTRINSIC statement before it can be passed.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Statement must appear in the declaration section</a:t>
            </a:r>
          </a:p>
          <a:p>
            <a:pPr lvl="1"/>
            <a:r>
              <a:rPr lang="en-US" dirty="0"/>
              <a:t>Used by the compiler to distinguish the difference between a variable and a function of the same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4343400"/>
            <a:ext cx="3886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INTRINSIC name1, name2,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Intrinsic Function Passing Example: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262" y="2667000"/>
            <a:ext cx="4413476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52636" y="4227278"/>
            <a:ext cx="5334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Sin,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PAUSE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Used to pause a program at certain points while a user examines the results displayed on a screen.</a:t>
            </a:r>
          </a:p>
          <a:p>
            <a:r>
              <a:rPr lang="en-US" dirty="0"/>
              <a:t>The general form:</a:t>
            </a:r>
          </a:p>
          <a:p>
            <a:endParaRPr lang="en-US" dirty="0"/>
          </a:p>
          <a:p>
            <a:pPr lvl="1"/>
            <a:r>
              <a:rPr lang="en-US" dirty="0"/>
              <a:t>Where the prompt is an optional value to be displayed when PAUSE is executed</a:t>
            </a:r>
          </a:p>
          <a:p>
            <a:r>
              <a:rPr lang="en-US" dirty="0"/>
              <a:t>Same function is possible with WRITE and READ statements with more flexibility</a:t>
            </a:r>
          </a:p>
          <a:p>
            <a:r>
              <a:rPr lang="en-US" dirty="0"/>
              <a:t>Has been deleted form the Fortran Standard.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3352800"/>
            <a:ext cx="1981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PAUSE prompt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Statement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STOP statement can also include an argument</a:t>
            </a:r>
          </a:p>
          <a:p>
            <a:r>
              <a:rPr lang="en-US" dirty="0"/>
              <a:t>The general form is :</a:t>
            </a:r>
          </a:p>
          <a:p>
            <a:endParaRPr lang="en-US" dirty="0"/>
          </a:p>
          <a:p>
            <a:pPr lvl="1"/>
            <a:r>
              <a:rPr lang="en-US" dirty="0"/>
              <a:t>Where the </a:t>
            </a:r>
            <a:r>
              <a:rPr lang="en-US" dirty="0" err="1"/>
              <a:t>stop_value</a:t>
            </a:r>
            <a:r>
              <a:rPr lang="en-US" dirty="0"/>
              <a:t> is an optional value displayed when the STOP is executed.</a:t>
            </a:r>
          </a:p>
          <a:p>
            <a:pPr lvl="1"/>
            <a:r>
              <a:rPr lang="en-US" dirty="0"/>
              <a:t>Useful in identifying which STOP statement executed when a program has multiple STOPs.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76600"/>
            <a:ext cx="2286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STOP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stop_value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Prior to Fortran 90 all program units terminated with an END statement instead of a END PROGRAM, END SUBROUTINE, etc.</a:t>
            </a:r>
          </a:p>
          <a:p>
            <a:r>
              <a:rPr lang="en-US" dirty="0"/>
              <a:t>For backward compatibility END is still accepted.</a:t>
            </a:r>
          </a:p>
          <a:p>
            <a:r>
              <a:rPr lang="en-US" dirty="0"/>
              <a:t>Internal procedures and module procedures must end with an END SUBROUTINE or END FUNCTION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Obsolescent Source Form</a:t>
            </a:r>
          </a:p>
        </p:txBody>
      </p:sp>
      <p:pic>
        <p:nvPicPr>
          <p:cNvPr id="4" name="Content Placeholder 3" descr="Punch-card-blue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466" y="2027237"/>
            <a:ext cx="8055257" cy="35353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-129548" y="3301080"/>
            <a:ext cx="1920750" cy="8314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677320" y="2963736"/>
            <a:ext cx="1248486" cy="2715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976564" y="2759158"/>
            <a:ext cx="838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6389312" y="3532229"/>
            <a:ext cx="2434599" cy="3718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4820" y="3074987"/>
            <a:ext cx="402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7 - Start of FORTRAN 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9570" y="3513137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6 – Reserved for Continuation Statement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795" y="4179887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1 – Used for Comment Statement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3695" y="4694237"/>
            <a:ext cx="41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72 - End of FORTRAN Statement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838200" y="1752600"/>
            <a:ext cx="381000" cy="3810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>
            <a:off x="4305300" y="-1181100"/>
            <a:ext cx="381000" cy="6248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7810500" y="15621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92217" y="13716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 instructions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2800" y="13716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 ID Field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13716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Label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33500" y="6019800"/>
            <a:ext cx="64770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Declared Obsolescent in FORTRAN 95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Arithmetic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467600" cy="3687763"/>
          </a:xfrm>
        </p:spPr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arithmetic_expression</a:t>
            </a:r>
            <a:r>
              <a:rPr lang="en-US" dirty="0"/>
              <a:t> is </a:t>
            </a:r>
          </a:p>
          <a:p>
            <a:pPr lvl="1"/>
            <a:r>
              <a:rPr lang="en-US" dirty="0"/>
              <a:t>Negative, control pass to statement label1</a:t>
            </a:r>
          </a:p>
          <a:p>
            <a:pPr lvl="1"/>
            <a:r>
              <a:rPr lang="en-US" dirty="0"/>
              <a:t>Zero, control passed to statement label2</a:t>
            </a:r>
          </a:p>
          <a:p>
            <a:pPr lvl="1"/>
            <a:r>
              <a:rPr lang="en-US" dirty="0"/>
              <a:t>Positive, control passed to statement label3</a:t>
            </a:r>
          </a:p>
          <a:p>
            <a:r>
              <a:rPr lang="en-US" dirty="0"/>
              <a:t>Very old, dates back to the origins of Fortran in 1954.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0" y="1676400"/>
            <a:ext cx="7086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IF 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arithmetic_expression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 label1, label2, label3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Unconditional GOTO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GOTO statement has the form:</a:t>
            </a:r>
          </a:p>
          <a:p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i="1" dirty="0"/>
              <a:t>label</a:t>
            </a:r>
            <a:r>
              <a:rPr lang="en-US" dirty="0"/>
              <a:t> is the label (or name) of an executable statement.</a:t>
            </a:r>
          </a:p>
          <a:p>
            <a:pPr lvl="1"/>
            <a:r>
              <a:rPr lang="en-US" dirty="0"/>
              <a:t>When executed control jumps unconditionally to the statement with the specified label.</a:t>
            </a:r>
          </a:p>
          <a:p>
            <a:r>
              <a:rPr lang="en-US" dirty="0"/>
              <a:t>GOTO was often combined with IF statements to create loops and conditional branches.</a:t>
            </a:r>
          </a:p>
          <a:p>
            <a:r>
              <a:rPr lang="en-US" dirty="0"/>
              <a:t>Excess use of the GOTO promotes spaghetti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3300" y="2133600"/>
            <a:ext cx="20574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GO TO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label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Computed GO TO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467600" cy="373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Label-1 thru label-k are statement labels of executable Fortran statements</a:t>
            </a:r>
          </a:p>
          <a:p>
            <a:r>
              <a:rPr lang="en-US" dirty="0"/>
              <a:t>The </a:t>
            </a:r>
            <a:r>
              <a:rPr lang="en-US" dirty="0" err="1"/>
              <a:t>int_expr</a:t>
            </a:r>
            <a:r>
              <a:rPr lang="en-US" dirty="0"/>
              <a:t> is a integer expression that yields a value of 1 thru k</a:t>
            </a:r>
          </a:p>
          <a:p>
            <a:r>
              <a:rPr lang="en-US" dirty="0"/>
              <a:t>When the expression value is equal to the position number of  a label the control is transferred to the statement at that label.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535668"/>
            <a:ext cx="6553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GO TO (label-1, label-2, …, label-k)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int_expr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Assigned GO TO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There are two forms of this statement: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this statement is executed  a statement label must be assigned to </a:t>
            </a:r>
            <a:r>
              <a:rPr lang="en-US" dirty="0" err="1"/>
              <a:t>int_var</a:t>
            </a:r>
            <a:r>
              <a:rPr lang="en-US" dirty="0"/>
              <a:t> using the ASSIGN statement:</a:t>
            </a:r>
          </a:p>
          <a:p>
            <a:endParaRPr lang="en-US" dirty="0"/>
          </a:p>
          <a:p>
            <a:r>
              <a:rPr lang="en-US" dirty="0"/>
              <a:t>In the first form -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int_var</a:t>
            </a:r>
            <a:r>
              <a:rPr lang="en-US" dirty="0"/>
              <a:t> contains the statement number of the statement to be executed next.</a:t>
            </a:r>
          </a:p>
          <a:p>
            <a:pPr lvl="1"/>
            <a:r>
              <a:rPr lang="en-US" dirty="0"/>
              <a:t>The program checks the value of </a:t>
            </a:r>
            <a:r>
              <a:rPr lang="en-US" dirty="0" err="1"/>
              <a:t>int_var</a:t>
            </a:r>
            <a:r>
              <a:rPr lang="en-US" dirty="0"/>
              <a:t> against the label list</a:t>
            </a:r>
          </a:p>
          <a:p>
            <a:pPr lvl="1"/>
            <a:r>
              <a:rPr lang="en-US" dirty="0"/>
              <a:t> If it matches then control is transferred to that statement</a:t>
            </a:r>
          </a:p>
          <a:p>
            <a:pPr lvl="1"/>
            <a:r>
              <a:rPr lang="en-US" dirty="0"/>
              <a:t>If no match then an error occurs</a:t>
            </a:r>
          </a:p>
          <a:p>
            <a:r>
              <a:rPr lang="en-US" dirty="0"/>
              <a:t>The second form </a:t>
            </a:r>
          </a:p>
          <a:p>
            <a:pPr lvl="1"/>
            <a:r>
              <a:rPr lang="en-US" dirty="0"/>
              <a:t>No error checking is performed </a:t>
            </a:r>
          </a:p>
          <a:p>
            <a:pPr lvl="1"/>
            <a:r>
              <a:rPr lang="en-US" dirty="0"/>
              <a:t>Control is transferred to the label in </a:t>
            </a:r>
            <a:r>
              <a:rPr lang="en-US" dirty="0" err="1"/>
              <a:t>int_var</a:t>
            </a:r>
            <a:r>
              <a:rPr lang="en-US" dirty="0"/>
              <a:t>  provided its valid</a:t>
            </a:r>
          </a:p>
          <a:p>
            <a:pPr lvl="1"/>
            <a:r>
              <a:rPr lang="en-US" dirty="0"/>
              <a:t>Otherwise Control transfer to the next statement  after the GO TO.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535668"/>
            <a:ext cx="51054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GO TO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int_var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(label-1, label-2, …)</a:t>
            </a:r>
            <a:endParaRPr lang="en-US" sz="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069068"/>
            <a:ext cx="2286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GO TO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int_var</a:t>
            </a:r>
            <a:endParaRPr lang="en-US" sz="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20690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3124200"/>
            <a:ext cx="3733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ASSIGN label TO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int_var</a:t>
            </a:r>
            <a:endParaRPr lang="en-US" sz="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Forms of DO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Early DO Loops had the structure: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Many programmers developed the habit of ending DO loops with the CONTINUE statement: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700" y="3581400"/>
            <a:ext cx="3276600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DO 100 I = 1, 100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a(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 = b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100 b = b + 1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900" y="2286000"/>
            <a:ext cx="4648200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DO 100 I =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istart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iend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incr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…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100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9900" y="5486400"/>
            <a:ext cx="3124200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DO 100 I = 1, 100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  a(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 = b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  b = b + 1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100 CONTINUE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Loops in Fortran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7467600" cy="3657600"/>
          </a:xfrm>
        </p:spPr>
        <p:txBody>
          <a:bodyPr>
            <a:normAutofit/>
          </a:bodyPr>
          <a:lstStyle/>
          <a:p>
            <a:r>
              <a:rPr lang="en-US" sz="2800" dirty="0"/>
              <a:t>The Fortran 77 standard allow the use of single and double precision real numbers to be used as DO loop </a:t>
            </a:r>
            <a:r>
              <a:rPr lang="en-US" sz="2800" dirty="0" err="1"/>
              <a:t>indicies</a:t>
            </a:r>
            <a:endParaRPr lang="en-US" sz="2800" dirty="0"/>
          </a:p>
          <a:p>
            <a:r>
              <a:rPr lang="en-US" sz="2800" dirty="0"/>
              <a:t>This was a bad decision since the behavior of the DO loops with real indices varied from processor to processor.</a:t>
            </a:r>
          </a:p>
          <a:p>
            <a:r>
              <a:rPr lang="en-US" sz="2800" dirty="0"/>
              <a:t>This feature has been deleted in Fortran 95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features described here should be used in any new Fortran programs. With the possible exception of the STOP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467600" cy="2362200"/>
          </a:xfrm>
        </p:spPr>
        <p:txBody>
          <a:bodyPr/>
          <a:lstStyle/>
          <a:p>
            <a:r>
              <a:rPr lang="en-US" dirty="0"/>
              <a:t>Before Fortran 90 there were two types of real variables:</a:t>
            </a:r>
          </a:p>
          <a:p>
            <a:pPr lvl="1"/>
            <a:r>
              <a:rPr lang="en-US" dirty="0"/>
              <a:t>REAL and DOUBLE PRECISION</a:t>
            </a:r>
          </a:p>
          <a:p>
            <a:pPr lvl="1"/>
            <a:r>
              <a:rPr lang="en-US" dirty="0"/>
              <a:t>The exact precision and range varied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Pre-Fortran 90 Specification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form of many specification statements was different.</a:t>
            </a:r>
          </a:p>
          <a:p>
            <a:r>
              <a:rPr lang="en-US" dirty="0"/>
              <a:t>Double colons (::) were not used.</a:t>
            </a:r>
          </a:p>
          <a:p>
            <a:r>
              <a:rPr lang="en-US" dirty="0"/>
              <a:t>Initialize variables in type declaration wasn’t possible.</a:t>
            </a:r>
          </a:p>
          <a:p>
            <a:r>
              <a:rPr lang="en-US" dirty="0"/>
              <a:t>Character length was declared:</a:t>
            </a:r>
          </a:p>
          <a:p>
            <a:endParaRPr lang="en-US" dirty="0"/>
          </a:p>
          <a:p>
            <a:r>
              <a:rPr lang="en-US" dirty="0"/>
              <a:t>Pre-Fortran 90 type specification statements: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135868"/>
            <a:ext cx="5029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CHARACTER*20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, var2, var1*5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962400"/>
            <a:ext cx="7696200" cy="230832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list of integer variables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list of real variables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DOUBLE PRECISION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list of double precision variables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COMPLEX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list of complex variables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LOGICAL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list of logical variables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CHARACTER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list of character variables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CHARACTER*&lt;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len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&gt;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list of character variables</a:t>
            </a:r>
          </a:p>
          <a:p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IMPICIT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By default, named constants and variables that begin with:</a:t>
            </a:r>
          </a:p>
          <a:p>
            <a:pPr lvl="1"/>
            <a:r>
              <a:rPr lang="en-US" dirty="0"/>
              <a:t>I through N are INTEGERS</a:t>
            </a:r>
          </a:p>
          <a:p>
            <a:pPr lvl="1"/>
            <a:r>
              <a:rPr lang="en-US" dirty="0"/>
              <a:t>All others are REAL</a:t>
            </a:r>
          </a:p>
          <a:p>
            <a:r>
              <a:rPr lang="en-US" dirty="0"/>
              <a:t>The IMPLICIT statement overrides this.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0" y="4495800"/>
            <a:ext cx="6896100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IMPICIT COMPLEX (a-c, i, z), DOUBLE PRECISION d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 i1, i2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declare the length of arrays</a:t>
            </a:r>
          </a:p>
          <a:p>
            <a:r>
              <a:rPr lang="en-US" dirty="0"/>
              <a:t>Has the general form:</a:t>
            </a:r>
          </a:p>
          <a:p>
            <a:endParaRPr lang="en-US" dirty="0"/>
          </a:p>
          <a:p>
            <a:r>
              <a:rPr lang="en-US" dirty="0"/>
              <a:t>Dimension declares the length of the array not its type.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8450" y="2895600"/>
            <a:ext cx="34671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DIMENSION array(i, j),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Fortran 90 it was not possible to initialize variables in a type declaration</a:t>
            </a:r>
          </a:p>
          <a:p>
            <a:r>
              <a:rPr lang="en-US" dirty="0"/>
              <a:t>Variables were initialized by a separate DATA statement. </a:t>
            </a:r>
          </a:p>
          <a:p>
            <a:r>
              <a:rPr lang="en-US" dirty="0"/>
              <a:t>The DATA statement has the form: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" y="4419600"/>
            <a:ext cx="7696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DATA variable names /values/, variable names /values/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5334000"/>
            <a:ext cx="7562850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 a1(2,2)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DATA a1 /1., 2., 3., 4./    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assigned in column order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DATA a1, b1, c1 /1., 2*0.0/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DATA ((a2(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i,j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), j=1,2), i=1,2) /1., 2., 3., 4./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PARAMETER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362200"/>
          </a:xfrm>
        </p:spPr>
        <p:txBody>
          <a:bodyPr/>
          <a:lstStyle/>
          <a:p>
            <a:r>
              <a:rPr lang="en-US" dirty="0"/>
              <a:t>Introduced in Fortran 77</a:t>
            </a:r>
          </a:p>
          <a:p>
            <a:r>
              <a:rPr lang="en-US" dirty="0"/>
              <a:t>Used to declare parameters</a:t>
            </a:r>
          </a:p>
          <a:p>
            <a:r>
              <a:rPr lang="en-US" dirty="0"/>
              <a:t>Currently retained for backward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4191000"/>
            <a:ext cx="3543300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 SIZE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PARAMETER (Size = 1000)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498068"/>
            <a:ext cx="47244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INTEGER, PARAMETER :: SIZE = 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0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Fortran 90: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3496</TotalTime>
  <Words>1988</Words>
  <Application>Microsoft Office PowerPoint</Application>
  <PresentationFormat>On-screen Show (4:3)</PresentationFormat>
  <Paragraphs>295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monospaced for SAP</vt:lpstr>
      <vt:lpstr>Calibri</vt:lpstr>
      <vt:lpstr>Franklin Gothic Book</vt:lpstr>
      <vt:lpstr>Wingdings 2</vt:lpstr>
      <vt:lpstr>Technic</vt:lpstr>
      <vt:lpstr>Redundant, Obsolescent, and Deleted FORTRAN Features</vt:lpstr>
      <vt:lpstr>Pre-FORTRAN 90 Character Restrictions</vt:lpstr>
      <vt:lpstr>Obsolescent Source Form</vt:lpstr>
      <vt:lpstr>Redundant Data Type</vt:lpstr>
      <vt:lpstr>Pre-Fortran 90 Specification Statements</vt:lpstr>
      <vt:lpstr>The IMPICIT Statement</vt:lpstr>
      <vt:lpstr>The DIMENSION Statement</vt:lpstr>
      <vt:lpstr>The Data Statement</vt:lpstr>
      <vt:lpstr>The PARAMETER Statement</vt:lpstr>
      <vt:lpstr>Sharing Memory Locations</vt:lpstr>
      <vt:lpstr>The COMMON Statement</vt:lpstr>
      <vt:lpstr>More about COMMON Blocks</vt:lpstr>
      <vt:lpstr>COMMON Block Example:</vt:lpstr>
      <vt:lpstr>Potential Problems with COMMON Blocks</vt:lpstr>
      <vt:lpstr>The BLOCK Data Subprogram</vt:lpstr>
      <vt:lpstr>The Unlabeled COMMON Statement</vt:lpstr>
      <vt:lpstr>The EQUIVALENCE Statement</vt:lpstr>
      <vt:lpstr>Arrays and EQUIVALENCE</vt:lpstr>
      <vt:lpstr>Undesirable Subprogram Features</vt:lpstr>
      <vt:lpstr>Alternate Subroutine Returns </vt:lpstr>
      <vt:lpstr>Alternate Entry Points </vt:lpstr>
      <vt:lpstr>Alternate ENTRY point Example:</vt:lpstr>
      <vt:lpstr>The Statement Function </vt:lpstr>
      <vt:lpstr>Statement Function Example:</vt:lpstr>
      <vt:lpstr>Passing Intrinsic Functions as Arguments</vt:lpstr>
      <vt:lpstr>Intrinsic Function Passing Example:</vt:lpstr>
      <vt:lpstr>The PAUSE Statement</vt:lpstr>
      <vt:lpstr>STOP Statement Arguments </vt:lpstr>
      <vt:lpstr>The END Statement</vt:lpstr>
      <vt:lpstr>The Arithmetic IF Statement</vt:lpstr>
      <vt:lpstr>The Unconditional GOTO Statement</vt:lpstr>
      <vt:lpstr>The Computed GO TO Statement</vt:lpstr>
      <vt:lpstr>The Assigned GO TO Statement</vt:lpstr>
      <vt:lpstr>Older Forms of DO Loops</vt:lpstr>
      <vt:lpstr>DO Loops in Fortran 77</vt:lpstr>
      <vt:lpstr>Good Coding Practice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Worthey, Mike K (US)</cp:lastModifiedBy>
  <cp:revision>273</cp:revision>
  <dcterms:created xsi:type="dcterms:W3CDTF">2009-04-07T23:00:31Z</dcterms:created>
  <dcterms:modified xsi:type="dcterms:W3CDTF">2019-03-31T14:54:19Z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ACCT02\worthey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