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handoutMasterIdLst>
    <p:handoutMasterId r:id="rId33"/>
  </p:handoutMasterIdLst>
  <p:sldIdLst>
    <p:sldId id="266" r:id="rId2"/>
    <p:sldId id="317" r:id="rId3"/>
    <p:sldId id="314" r:id="rId4"/>
    <p:sldId id="320" r:id="rId5"/>
    <p:sldId id="315" r:id="rId6"/>
    <p:sldId id="316" r:id="rId7"/>
    <p:sldId id="319" r:id="rId8"/>
    <p:sldId id="321" r:id="rId9"/>
    <p:sldId id="318" r:id="rId10"/>
    <p:sldId id="284" r:id="rId11"/>
    <p:sldId id="304" r:id="rId12"/>
    <p:sldId id="285" r:id="rId13"/>
    <p:sldId id="286" r:id="rId14"/>
    <p:sldId id="287" r:id="rId15"/>
    <p:sldId id="288" r:id="rId16"/>
    <p:sldId id="289" r:id="rId17"/>
    <p:sldId id="293" r:id="rId18"/>
    <p:sldId id="301" r:id="rId19"/>
    <p:sldId id="302" r:id="rId20"/>
    <p:sldId id="303" r:id="rId21"/>
    <p:sldId id="294" r:id="rId22"/>
    <p:sldId id="309" r:id="rId23"/>
    <p:sldId id="308" r:id="rId24"/>
    <p:sldId id="310" r:id="rId25"/>
    <p:sldId id="295" r:id="rId26"/>
    <p:sldId id="296" r:id="rId27"/>
    <p:sldId id="312" r:id="rId28"/>
    <p:sldId id="297" r:id="rId29"/>
    <p:sldId id="298" r:id="rId30"/>
    <p:sldId id="299" r:id="rId3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ECBA8C-F1C6-4327-9D93-0D7F253B64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95F31-0FCF-4D08-A610-80E1F1FE58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5196-10B2-493D-BD9A-9C7AB4D90CE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FD957-607A-497A-A3C4-2697D7D41F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CF477-0F84-4BCC-B641-6DDD743EC9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4D874-16DC-4439-8898-4CA7B72A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947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71967" y="6607145"/>
            <a:ext cx="65" cy="200055"/>
          </a:xfrm>
          <a:prstGeom prst="rect">
            <a:avLst/>
          </a:prstGeom>
        </p:spPr>
        <p:txBody>
          <a:bodyPr vert="horz" wrap="none" lIns="0" rIns="0" bIns="0" anchor="b" anchorCtr="1">
            <a:spAutoFit/>
          </a:bodyPr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95.org/downloads.s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B1E72-8DF2-4D8C-8A17-4EA8F3BC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67" y="6607145"/>
            <a:ext cx="65" cy="200055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95600"/>
            <a:ext cx="86732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FORTRAN Character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FORTRAN 95 consists of 85 symbols</a:t>
            </a:r>
          </a:p>
          <a:p>
            <a:r>
              <a:rPr lang="en-US" dirty="0"/>
              <a:t>FORTRAN 2003 consists of 96 symbols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Note: FORTRAN is </a:t>
            </a:r>
            <a:r>
              <a:rPr lang="en-US" b="1" i="1" u="sng" dirty="0"/>
              <a:t>not</a:t>
            </a:r>
            <a:r>
              <a:rPr lang="en-US" i="1" dirty="0"/>
              <a:t> case sensitive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DDAC98-7B3A-4B8E-A942-A5A29505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143000"/>
          </a:xfrm>
        </p:spPr>
        <p:txBody>
          <a:bodyPr/>
          <a:lstStyle/>
          <a:p>
            <a:r>
              <a:rPr lang="en-US" dirty="0"/>
              <a:t>FORTRAN 77 Statement</a:t>
            </a:r>
          </a:p>
        </p:txBody>
      </p:sp>
      <p:pic>
        <p:nvPicPr>
          <p:cNvPr id="4" name="Content Placeholder 3" descr="Punch-card-blue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466" y="1888957"/>
            <a:ext cx="8055257" cy="35353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-129548" y="3162800"/>
            <a:ext cx="1920750" cy="8314"/>
          </a:xfrm>
          <a:prstGeom prst="straightConnector1">
            <a:avLst/>
          </a:prstGeom>
          <a:ln w="38100">
            <a:solidFill>
              <a:srgbClr val="00206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677320" y="2825456"/>
            <a:ext cx="1248486" cy="2715"/>
          </a:xfrm>
          <a:prstGeom prst="straightConnector1">
            <a:avLst/>
          </a:prstGeom>
          <a:ln w="38100">
            <a:solidFill>
              <a:srgbClr val="00206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976564" y="2620878"/>
            <a:ext cx="838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6389312" y="3393949"/>
            <a:ext cx="2434599" cy="3718"/>
          </a:xfrm>
          <a:prstGeom prst="straightConnector1">
            <a:avLst/>
          </a:prstGeom>
          <a:ln w="38100">
            <a:solidFill>
              <a:srgbClr val="00206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4820" y="2936707"/>
            <a:ext cx="402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Col. 7 - Start of FORTRAN 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9570" y="3374857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Col. 6 – Reserved for Continuation Statement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3795" y="4041607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Col. 1 – Used for Comment Statement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3695" y="4555957"/>
            <a:ext cx="414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Col. 72 - End of FORTRAN Statement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B99E0-126B-47F5-B977-112AF450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FORTRAN95/03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Statement types</a:t>
            </a:r>
          </a:p>
          <a:p>
            <a:pPr lvl="1"/>
            <a:r>
              <a:rPr lang="en-US" dirty="0"/>
              <a:t>Executable Statements</a:t>
            </a:r>
          </a:p>
          <a:p>
            <a:pPr lvl="2"/>
            <a:r>
              <a:rPr lang="en-US" dirty="0"/>
              <a:t>Describes actions taken by the program when executed</a:t>
            </a:r>
          </a:p>
          <a:p>
            <a:pPr lvl="1"/>
            <a:r>
              <a:rPr lang="en-US" dirty="0"/>
              <a:t>Non-executable Statements</a:t>
            </a:r>
          </a:p>
          <a:p>
            <a:pPr lvl="2"/>
            <a:r>
              <a:rPr lang="en-US" dirty="0"/>
              <a:t>Provides information necessary for proper operation of the program</a:t>
            </a:r>
          </a:p>
          <a:p>
            <a:r>
              <a:rPr lang="en-US" dirty="0"/>
              <a:t>Each line may be up to 132 characters long.</a:t>
            </a:r>
          </a:p>
          <a:p>
            <a:r>
              <a:rPr lang="en-US" dirty="0"/>
              <a:t>Statements may be continued on the next line by ending the current line (and optionally starting the next line) with “&amp;”.</a:t>
            </a:r>
          </a:p>
          <a:p>
            <a:r>
              <a:rPr lang="en-US" dirty="0"/>
              <a:t>FORTRAN 95 statement can be continued up to 40 lines ( FORTRAN 2003 Statement – 256 lines).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DFF1B-6B03-423A-A1FA-E267B273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7467600" cy="3200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statement label can be any number between 1 and 99999.</a:t>
            </a:r>
          </a:p>
          <a:p>
            <a:r>
              <a:rPr lang="en-US" dirty="0"/>
              <a:t>It is the name of the statement.</a:t>
            </a:r>
          </a:p>
          <a:p>
            <a:r>
              <a:rPr lang="en-US" dirty="0"/>
              <a:t>It must be unique within the program.</a:t>
            </a:r>
          </a:p>
          <a:p>
            <a:r>
              <a:rPr lang="en-US" dirty="0"/>
              <a:t>Statement labels are rare in modern FORTRAN codes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410260"/>
            <a:ext cx="5638800" cy="2018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0ABE1-EAF5-4BA7-81F7-65A63089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characters following an exclamation point (!) are comments.</a:t>
            </a:r>
          </a:p>
          <a:p>
            <a:pPr lvl="1"/>
            <a:r>
              <a:rPr lang="en-US" dirty="0"/>
              <a:t>Comments may appear on the same line as an executable statement</a:t>
            </a:r>
          </a:p>
          <a:p>
            <a:pPr lvl="1"/>
            <a:r>
              <a:rPr lang="en-US" dirty="0"/>
              <a:t>All text from the</a:t>
            </a:r>
            <a:r>
              <a:rPr lang="en-US" i="1" dirty="0"/>
              <a:t> ! </a:t>
            </a:r>
            <a:r>
              <a:rPr lang="en-US" dirty="0"/>
              <a:t>to the end of the line are ignored by the compiler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Older FORTRAN code uses a “C” or “ * ” in column 1 to designate a comment statement.</a:t>
            </a:r>
          </a:p>
          <a:p>
            <a:r>
              <a:rPr lang="en-US" dirty="0"/>
              <a:t>Comments help us document the proper operation of the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D45A7-E4E9-458B-B873-DC9CF792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FORTRAN programs are divided into three sections: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declaration section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Consists of non-executable statements at the beginning of the code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Used to define:</a:t>
            </a:r>
          </a:p>
          <a:p>
            <a:pPr lvl="3">
              <a:spcAft>
                <a:spcPts val="600"/>
              </a:spcAft>
            </a:pPr>
            <a:r>
              <a:rPr lang="en-US" dirty="0"/>
              <a:t>The name of the program</a:t>
            </a:r>
          </a:p>
          <a:p>
            <a:pPr lvl="3">
              <a:spcAft>
                <a:spcPts val="600"/>
              </a:spcAft>
            </a:pPr>
            <a:r>
              <a:rPr lang="en-US" dirty="0"/>
              <a:t>The number and type of variables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execution section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Consists of one or more statements describing the actions to be performed by the program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termination section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Consists of a statement or statements stopping the execution of the program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Tells the compiler that the program is complete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E61D5-5E66-46BA-AD4A-F1979D2A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7467600" cy="4831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30FB6-2F9C-41B0-B1C8-E9ECD9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FORTRAN constant is a data object defined before program execution</a:t>
            </a:r>
          </a:p>
          <a:p>
            <a:r>
              <a:rPr lang="en-US" dirty="0"/>
              <a:t>A FORTRAN variable is a data object that can change during execution</a:t>
            </a:r>
          </a:p>
          <a:p>
            <a:pPr lvl="1"/>
            <a:r>
              <a:rPr lang="en-US" dirty="0"/>
              <a:t>FORTRAN 77 variable names limited to 6 characters</a:t>
            </a:r>
          </a:p>
          <a:p>
            <a:pPr lvl="1"/>
            <a:r>
              <a:rPr lang="en-US" dirty="0"/>
              <a:t>FORTRAN 90/95 variable names can be up to 31 characters long</a:t>
            </a:r>
          </a:p>
          <a:p>
            <a:pPr lvl="1"/>
            <a:r>
              <a:rPr lang="en-US" dirty="0"/>
              <a:t>FORTRAN 2003 variable names can be up to 63 characters long</a:t>
            </a:r>
          </a:p>
          <a:p>
            <a:r>
              <a:rPr lang="en-US" dirty="0"/>
              <a:t>Data types of FORTRAN constants and variables:</a:t>
            </a:r>
          </a:p>
          <a:p>
            <a:pPr lvl="1"/>
            <a:r>
              <a:rPr lang="en-US" dirty="0"/>
              <a:t>5 Intrinsic data types:</a:t>
            </a:r>
          </a:p>
          <a:p>
            <a:pPr lvl="2"/>
            <a:r>
              <a:rPr lang="en-US" dirty="0"/>
              <a:t>INTEGER, REAL, COMPLEX, LOGICAL, CHARACTER</a:t>
            </a:r>
          </a:p>
          <a:p>
            <a:pPr lvl="1"/>
            <a:r>
              <a:rPr lang="en-US" dirty="0"/>
              <a:t>Derived data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9F93A-647C-4669-9165-671A409E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Default and Explicit 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Default typing -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Any variable beginning with I, J, K, L, M, or N is an INTEGER variable.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Any variable starting with another letter is a REAL variable.</a:t>
            </a:r>
          </a:p>
          <a:p>
            <a:pPr>
              <a:spcAft>
                <a:spcPts val="600"/>
              </a:spcAft>
            </a:pPr>
            <a:r>
              <a:rPr lang="en-US" dirty="0"/>
              <a:t>Explicit typing –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These variables are declared at the beginning of the program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CHARACTER and other intrinsic type variables must be Explicitly declared.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6BE8C-7CD8-46B1-94B7-C3AD4DAB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Declaration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46637"/>
            <a:ext cx="7467600" cy="14779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Type declaration statements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Placed just after the PROGRAM statement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Placed before first execution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55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:: </a:t>
            </a:r>
            <a:r>
              <a:rPr lang="en-US" i="1" dirty="0"/>
              <a:t>var1 [, var2, var3, …]</a:t>
            </a:r>
          </a:p>
          <a:p>
            <a:r>
              <a:rPr lang="en-US" dirty="0"/>
              <a:t>REAL :: </a:t>
            </a:r>
            <a:r>
              <a:rPr lang="en-US" i="1" dirty="0"/>
              <a:t>var1 [, var2, var3, …]</a:t>
            </a:r>
          </a:p>
          <a:p>
            <a:r>
              <a:rPr lang="en-US" i="1" dirty="0"/>
              <a:t>CHARACTER (Len = &lt;Len&gt;) :: var1 [, var2, var3, …]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11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8194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200400"/>
            <a:ext cx="3858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:: </a:t>
            </a:r>
            <a:r>
              <a:rPr lang="en-US" i="1" dirty="0"/>
              <a:t>day, month, year</a:t>
            </a:r>
          </a:p>
          <a:p>
            <a:r>
              <a:rPr lang="en-US" dirty="0"/>
              <a:t>REAL        :: </a:t>
            </a:r>
            <a:r>
              <a:rPr lang="en-US" i="1" dirty="0"/>
              <a:t>second</a:t>
            </a:r>
          </a:p>
          <a:p>
            <a:r>
              <a:rPr lang="en-US" i="1" dirty="0"/>
              <a:t>CHARACTER (Len = 10) :: first, last</a:t>
            </a:r>
          </a:p>
          <a:p>
            <a:r>
              <a:rPr lang="en-US" i="1" dirty="0"/>
              <a:t>CHARACTER         :: initial</a:t>
            </a:r>
          </a:p>
          <a:p>
            <a:r>
              <a:rPr lang="en-US" i="1" dirty="0"/>
              <a:t>CHARACTER (15) :: id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3A3BE-F76E-4401-90D4-929CA16E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FORTRAN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07D24-2B3B-4250-A3B9-A1ED0140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9257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Named constants are defined using the PARAMETER attribute of a type declaration statement</a:t>
            </a:r>
          </a:p>
          <a:p>
            <a:pPr>
              <a:spcAft>
                <a:spcPts val="600"/>
              </a:spcAft>
            </a:pPr>
            <a:r>
              <a:rPr lang="en-US" dirty="0"/>
              <a:t>If the constant is of type CHARACTER, then the length of the constant does not need to be specified since the constant is defined in the same statement.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91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Type, PARAMETER :: name = value [, name2 = value2, name3 = value3, …]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743200"/>
            <a:ext cx="399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REAL, PARAMETER :: pi = 3.141593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383268"/>
            <a:ext cx="11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3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39B3-3FF3-4D8D-A5CE-8CAE7D90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&amp;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Calculations are specified with an assignment statement :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equal sign is the assignment operator</a:t>
            </a:r>
          </a:p>
          <a:p>
            <a:pPr>
              <a:spcAft>
                <a:spcPts val="600"/>
              </a:spcAft>
            </a:pPr>
            <a:r>
              <a:rPr lang="en-US" dirty="0"/>
              <a:t>In FORTRAN the “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dirty="0"/>
              <a:t> “ means: Store the value of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expression</a:t>
            </a:r>
            <a:r>
              <a:rPr lang="en-US" dirty="0"/>
              <a:t> into location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variable-name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Standard arithmetic operators: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+ Addition, - Subtraction, * Multiplication, / Division, ** Exponentiation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following rules apply: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No two operators may occur side by side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Implied multiplication is illegal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Parentheses may be used to group terms whenever desired.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2133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Variable-name = expression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E5D90-F643-4456-AAAB-A3536114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257800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Integer Arithmetic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Always produce an integer result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computer automatically truncates the fractional part of the result</a:t>
            </a:r>
          </a:p>
          <a:p>
            <a:pPr>
              <a:spcAft>
                <a:spcPts val="600"/>
              </a:spcAft>
            </a:pPr>
            <a:r>
              <a:rPr lang="en-US" dirty="0"/>
              <a:t>Real Arithmetic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Arithmetic between real constants and variables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Always produce a real result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Numbers are stored with limited precision so quantities that are theoretically equal may not be equal when evaluated.</a:t>
            </a:r>
          </a:p>
          <a:p>
            <a:pPr>
              <a:spcAft>
                <a:spcPts val="600"/>
              </a:spcAft>
            </a:pPr>
            <a:r>
              <a:rPr lang="en-US" dirty="0"/>
              <a:t>Mixed-Mode Arithmetic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An operation between an integer and a real number is called a mixed-mode operation.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An expression containing one or more mixed-mode operations is called a mixed-mode expression.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 mix-mode operations, FORTRAN converts the integer into a real number then performs the operation to obtain a REAL result.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automatic conversion does not occur until  a real number and an integer both appear in the same operation.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Automatic type conversion also occurs when the variable to which the expression is assigned is of a different type than the result of the expression.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4A011-89AD-4971-A40E-EA41C6F0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3058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contents of all parentheses are evaluated first, starting from the innermost pair and working out.</a:t>
            </a:r>
          </a:p>
          <a:p>
            <a:pPr>
              <a:spcAft>
                <a:spcPts val="600"/>
              </a:spcAft>
            </a:pPr>
            <a:r>
              <a:rPr lang="en-US" dirty="0"/>
              <a:t>All exponentials are evaluated, working from right to left.</a:t>
            </a:r>
          </a:p>
          <a:p>
            <a:pPr>
              <a:spcAft>
                <a:spcPts val="600"/>
              </a:spcAft>
            </a:pPr>
            <a:r>
              <a:rPr lang="en-US" dirty="0"/>
              <a:t>All multiplications and divisions are evaluated, working left to right.</a:t>
            </a:r>
          </a:p>
          <a:p>
            <a:pPr>
              <a:spcAft>
                <a:spcPts val="600"/>
              </a:spcAft>
            </a:pPr>
            <a:r>
              <a:rPr lang="en-US" dirty="0"/>
              <a:t>All additions and subtractions are evaluated, working left to right.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28E08-1346-47EE-80FE-D054C9F7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FORTRAN 95/2003 includes five type conversion functions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</a:t>
            </a:r>
            <a:r>
              <a:rPr lang="en-US" i="1" dirty="0"/>
              <a:t>,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</a:t>
            </a:r>
            <a:r>
              <a:rPr lang="en-US" i="1" dirty="0"/>
              <a:t>,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NINT</a:t>
            </a:r>
            <a:r>
              <a:rPr lang="en-US" i="1" dirty="0"/>
              <a:t>,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CEILING</a:t>
            </a:r>
            <a:r>
              <a:rPr lang="en-US" i="1" dirty="0"/>
              <a:t>,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/>
              <a:t>and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FLOOR</a:t>
            </a:r>
            <a:r>
              <a:rPr lang="en-US" dirty="0"/>
              <a:t>. </a:t>
            </a:r>
          </a:p>
          <a:p>
            <a:r>
              <a:rPr lang="en-US" dirty="0"/>
              <a:t>These functions allow explicit control of the conversion between integer and real values.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91" y="4286250"/>
            <a:ext cx="8715217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B2F9D-873F-4355-9EC3-70CF46B9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Many of the most common functions are built directly into the FORTRAN language.</a:t>
            </a:r>
          </a:p>
          <a:p>
            <a:pPr>
              <a:spcAft>
                <a:spcPts val="600"/>
              </a:spcAft>
            </a:pPr>
            <a:r>
              <a:rPr lang="en-US" dirty="0"/>
              <a:t>A FORTRAN function takes one or more input values, and calculates a single output.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Input values are know as arguments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Output of a function is a single number, logical value, or character string which can be used together  with other functions, constants, and variables in FORTRAN expressions.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Functions may be used in expressions anywhere that a constant or variable may be used.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Functions may never appear on the left side of the assignment operator since they are not memory locations and nothing can be stored in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5880D-EFA1-4480-9E66-C2449B2E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List-Directed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6569" y="3135868"/>
            <a:ext cx="2210862" cy="369332"/>
          </a:xfrm>
          <a:prstGeom prst="rect">
            <a:avLst/>
          </a:prstGeom>
          <a:solidFill>
            <a:schemeClr val="tx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READ (*,*) </a:t>
            </a:r>
            <a:r>
              <a:rPr lang="en-US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input-list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49580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The TYPE of the variables in the variable list determine the required format of the input data.</a:t>
            </a:r>
          </a:p>
          <a:p>
            <a:pPr>
              <a:defRPr/>
            </a:pPr>
            <a:r>
              <a:rPr lang="en-US" dirty="0"/>
              <a:t>Values to be read must match the variables in the input list both in order and TYPE.</a:t>
            </a:r>
          </a:p>
          <a:p>
            <a:pPr>
              <a:defRPr/>
            </a:pPr>
            <a:r>
              <a:rPr lang="en-US" dirty="0"/>
              <a:t>Each read statement begins reading from a new line of input data.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0">
              <a:defRPr/>
            </a:pPr>
            <a:r>
              <a:rPr lang="en-US" i="1" dirty="0"/>
              <a:t>input-list</a:t>
            </a:r>
          </a:p>
          <a:p>
            <a:pPr lvl="1">
              <a:defRPr/>
            </a:pPr>
            <a:r>
              <a:rPr lang="en-US" dirty="0"/>
              <a:t>List of variables into which the values being read are placed.</a:t>
            </a:r>
          </a:p>
          <a:p>
            <a:pPr lvl="1">
              <a:defRPr/>
            </a:pPr>
            <a:r>
              <a:rPr lang="en-US" dirty="0"/>
              <a:t>Multiple variables are separated by a comma</a:t>
            </a:r>
          </a:p>
          <a:p>
            <a:pPr lvl="0">
              <a:defRPr/>
            </a:pPr>
            <a:r>
              <a:rPr lang="en-US" i="1" dirty="0"/>
              <a:t>READ (*,*)</a:t>
            </a:r>
          </a:p>
          <a:p>
            <a:pPr lvl="1"/>
            <a:r>
              <a:rPr lang="en-US" dirty="0"/>
              <a:t>The first field specifies the input/output unit from which the data is being read.  The asterisk indicates the data is to be read from standard input.</a:t>
            </a:r>
          </a:p>
          <a:p>
            <a:pPr lvl="1">
              <a:defRPr/>
            </a:pPr>
            <a:r>
              <a:rPr lang="en-US" dirty="0"/>
              <a:t>The second field in the parentheses specifies the format in which the data is to be read.  The asterisk in this field means that list-directed input is to be used.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6152-ECB1-485A-B56C-630878A8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List-Directed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TYPE of the values in the output list of the write statement determine the format of the output data.</a:t>
            </a:r>
          </a:p>
          <a:p>
            <a:r>
              <a:rPr lang="en-US" dirty="0"/>
              <a:t>The output list may contain constants, variables, functions, and expressions. In each case the value is output to the standard output device</a:t>
            </a:r>
          </a:p>
          <a:p>
            <a:r>
              <a:rPr lang="en-US" dirty="0"/>
              <a:t>The two asterisks has the same meaning as for a list-directed read statement</a:t>
            </a:r>
          </a:p>
          <a:p>
            <a:r>
              <a:rPr lang="en-US" dirty="0"/>
              <a:t>The output list is a list of data items that are to be written out.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5273" y="1600200"/>
            <a:ext cx="2454518" cy="369332"/>
          </a:xfrm>
          <a:prstGeom prst="rect">
            <a:avLst/>
          </a:prstGeom>
          <a:solidFill>
            <a:schemeClr val="tx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WRITE (*,*) </a:t>
            </a:r>
            <a:r>
              <a:rPr lang="en-US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output-list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1AC5-0EE9-4489-963D-0DDC449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three methods for initializing variables in a FORTRAN program</a:t>
            </a:r>
          </a:p>
          <a:p>
            <a:pPr lvl="1"/>
            <a:r>
              <a:rPr lang="en-US" dirty="0"/>
              <a:t>Assignment Statements</a:t>
            </a:r>
          </a:p>
          <a:p>
            <a:pPr lvl="1"/>
            <a:r>
              <a:rPr lang="en-US" dirty="0"/>
              <a:t>READ Statements</a:t>
            </a:r>
          </a:p>
          <a:p>
            <a:pPr lvl="1"/>
            <a:r>
              <a:rPr lang="en-US" dirty="0"/>
              <a:t>Initialization in the TYPE declaration statement</a:t>
            </a:r>
          </a:p>
          <a:p>
            <a:pPr lvl="1"/>
            <a:endParaRPr lang="en-US" dirty="0"/>
          </a:p>
          <a:p>
            <a:r>
              <a:rPr lang="en-US" dirty="0"/>
              <a:t>Uninitialized variables can present a serious problem since they are handled differently by different compilers and computers.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514600"/>
            <a:ext cx="922047" cy="369332"/>
          </a:xfrm>
          <a:prstGeom prst="rect">
            <a:avLst/>
          </a:prstGeom>
          <a:solidFill>
            <a:schemeClr val="tx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X = 5.0</a:t>
            </a:r>
            <a:endParaRPr lang="en-US" i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1938" y="2971800"/>
            <a:ext cx="2266711" cy="369332"/>
          </a:xfrm>
          <a:prstGeom prst="rect">
            <a:avLst/>
          </a:prstGeom>
          <a:solidFill>
            <a:schemeClr val="tx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READ (*,*) i, X, Y, 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974068"/>
            <a:ext cx="4083169" cy="369332"/>
          </a:xfrm>
          <a:prstGeom prst="rect">
            <a:avLst/>
          </a:prstGeom>
          <a:solidFill>
            <a:schemeClr val="tx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type :: var1 = value, [</a:t>
            </a:r>
            <a:r>
              <a:rPr lang="en-US" i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var2 = value, …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AA345-8E64-44D5-A5CB-B00F373B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NONE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9530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This statement disables the default typing provisions of FORTRAN.</a:t>
            </a:r>
          </a:p>
          <a:p>
            <a:pPr>
              <a:spcAft>
                <a:spcPts val="600"/>
              </a:spcAft>
            </a:pPr>
            <a:r>
              <a:rPr lang="en-US" dirty="0"/>
              <a:t>Any variable that does not appear in an explicit type declaration statement is considered an error</a:t>
            </a:r>
          </a:p>
          <a:p>
            <a:pPr>
              <a:spcAft>
                <a:spcPts val="600"/>
              </a:spcAft>
            </a:pPr>
            <a:r>
              <a:rPr lang="en-US" dirty="0"/>
              <a:t>The programmer must explicitly declare the type of every variable in the program.</a:t>
            </a:r>
          </a:p>
          <a:p>
            <a:pPr>
              <a:spcAft>
                <a:spcPts val="600"/>
              </a:spcAft>
            </a:pPr>
            <a:r>
              <a:rPr lang="en-US" dirty="0"/>
              <a:t>Advantages of using this statement: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majority of errors are simple typographical errors.  The IMPLICIT NONE statement catches these errors at compile time.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It helps make the code more maintainable by requiring that all the variables used in the code be declared at the beginning of the code.</a:t>
            </a:r>
          </a:p>
          <a:p>
            <a:pPr>
              <a:spcAft>
                <a:spcPts val="600"/>
              </a:spcAft>
            </a:pPr>
            <a:r>
              <a:rPr lang="en-US" dirty="0"/>
              <a:t>Use of this statement becomes more and more important as the size of the programming project increases.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41FD9-D2A3-4F96-8D40-0EE382C7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7315200" cy="38100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Creating a FORTRAN executable is a two step process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Compiling Source Code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Linking the Object Code to System Libraries</a:t>
            </a:r>
          </a:p>
          <a:p>
            <a:pPr>
              <a:spcAft>
                <a:spcPts val="600"/>
              </a:spcAft>
            </a:pPr>
            <a:r>
              <a:rPr lang="en-US" dirty="0"/>
              <a:t>Compilers on LM Systems: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Intel Fortran Compiler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GNU GCC Compiler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G95 Compiler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F77 Compiler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676400"/>
            <a:ext cx="1326004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Executable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Program</a:t>
            </a:r>
          </a:p>
        </p:txBody>
      </p:sp>
      <p:cxnSp>
        <p:nvCxnSpPr>
          <p:cNvPr id="9" name="Straight Arrow Connector 8"/>
          <p:cNvCxnSpPr>
            <a:stCxn id="10" idx="3"/>
            <a:endCxn id="19" idx="1"/>
          </p:cNvCxnSpPr>
          <p:nvPr/>
        </p:nvCxnSpPr>
        <p:spPr>
          <a:xfrm>
            <a:off x="2819400" y="2019300"/>
            <a:ext cx="762000" cy="1588"/>
          </a:xfrm>
          <a:prstGeom prst="straightConnector1">
            <a:avLst/>
          </a:prstGeom>
          <a:ln w="57150">
            <a:solidFill>
              <a:srgbClr val="00B0F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9" idx="3"/>
            <a:endCxn id="6" idx="1"/>
          </p:cNvCxnSpPr>
          <p:nvPr/>
        </p:nvCxnSpPr>
        <p:spPr>
          <a:xfrm flipV="1">
            <a:off x="5257800" y="1999566"/>
            <a:ext cx="685800" cy="19734"/>
          </a:xfrm>
          <a:prstGeom prst="straightConnector1">
            <a:avLst/>
          </a:prstGeom>
          <a:ln w="57150">
            <a:solidFill>
              <a:srgbClr val="00B0F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Multidocument 9"/>
          <p:cNvSpPr/>
          <p:nvPr/>
        </p:nvSpPr>
        <p:spPr>
          <a:xfrm>
            <a:off x="1143000" y="1371600"/>
            <a:ext cx="1676400" cy="1295400"/>
          </a:xfrm>
          <a:prstGeom prst="flowChartMultidocumen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19" name="Flowchart: Multidocument 18"/>
          <p:cNvSpPr/>
          <p:nvPr/>
        </p:nvSpPr>
        <p:spPr>
          <a:xfrm>
            <a:off x="3581400" y="1371600"/>
            <a:ext cx="1676400" cy="1295400"/>
          </a:xfrm>
          <a:prstGeom prst="flowChartMultidocumen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files</a:t>
            </a: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F9AC8-CF9E-49F7-83CE-2CA3300D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Programming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 meaningful variable names whenever possible.</a:t>
            </a:r>
          </a:p>
          <a:p>
            <a:r>
              <a:rPr lang="en-US" dirty="0"/>
              <a:t>Always use the IMPLICIT NONE statement to catch typographical errors at compilation time</a:t>
            </a:r>
          </a:p>
          <a:p>
            <a:r>
              <a:rPr lang="en-US" dirty="0"/>
              <a:t>Create a data directory in each program you write.</a:t>
            </a:r>
          </a:p>
          <a:p>
            <a:pPr lvl="1"/>
            <a:r>
              <a:rPr lang="en-US" dirty="0"/>
              <a:t>Explicitly declare and define each variable in the program.</a:t>
            </a:r>
          </a:p>
          <a:p>
            <a:pPr lvl="1"/>
            <a:r>
              <a:rPr lang="en-US" dirty="0"/>
              <a:t>Should include the physical units associated with each variable.</a:t>
            </a:r>
          </a:p>
          <a:p>
            <a:r>
              <a:rPr lang="en-US" dirty="0"/>
              <a:t>Use a consistent number of significant digits in constants.</a:t>
            </a:r>
          </a:p>
          <a:p>
            <a:r>
              <a:rPr lang="en-US" dirty="0"/>
              <a:t>Be sure to specify all constants with as much precision as your computer will support.</a:t>
            </a:r>
          </a:p>
          <a:p>
            <a:r>
              <a:rPr lang="en-US" dirty="0"/>
              <a:t>Use integer arithmetic only for things intrinsically integer such as counters.</a:t>
            </a:r>
          </a:p>
          <a:p>
            <a:r>
              <a:rPr lang="en-US" dirty="0"/>
              <a:t>Avoid mixed-mode arithmetic except for exponentiation.</a:t>
            </a:r>
          </a:p>
          <a:p>
            <a:r>
              <a:rPr lang="en-US" dirty="0"/>
              <a:t>Use parentheses whenever necessary to improve the readability of your expressions.</a:t>
            </a:r>
          </a:p>
          <a:p>
            <a:r>
              <a:rPr lang="en-US" dirty="0"/>
              <a:t>Initialize all variables before using them.</a:t>
            </a:r>
          </a:p>
          <a:p>
            <a:r>
              <a:rPr lang="en-US" dirty="0"/>
              <a:t>Echo input data to make sure you are reading what you expected.</a:t>
            </a:r>
          </a:p>
          <a:p>
            <a:r>
              <a:rPr lang="en-US" dirty="0"/>
              <a:t>Always print the physical units associated with any value being written out.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8A4A9-64EA-4A0A-A655-572A6F5D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84A346-DA91-4351-B9DE-A495CE0D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at LMMFC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5486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Fortran source files are indicated by names ending in ".f", ".F", ".for", ".FOR", ".f90", ".F90", ".f95", ".F95", ".f03" and ".F03".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Fixed form source compatible with old f77 files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 Files ending in ".f", ".F", ".for", and ".FOR“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Free source form</a:t>
            </a:r>
            <a:endParaRPr lang="en-US" sz="2200" dirty="0"/>
          </a:p>
          <a:p>
            <a:pPr lvl="1">
              <a:spcAft>
                <a:spcPts val="600"/>
              </a:spcAft>
            </a:pPr>
            <a:r>
              <a:rPr lang="en-US" sz="1800" dirty="0"/>
              <a:t>. Files ending in ".f90", ".F90", ".f95", ".F95", ".f03" and ".F03".</a:t>
            </a:r>
          </a:p>
          <a:p>
            <a:pPr>
              <a:spcAft>
                <a:spcPts val="600"/>
              </a:spcAft>
            </a:pPr>
            <a:r>
              <a:rPr lang="en-US" sz="2900" dirty="0"/>
              <a:t>Files ending in uppercase letters are preprocessed with the C preprocessor by default, files ending in lowercase letters are not preprocessed.</a:t>
            </a:r>
            <a:endParaRPr lang="en-US" sz="2900" i="1" dirty="0"/>
          </a:p>
          <a:p>
            <a:pPr>
              <a:spcAft>
                <a:spcPts val="600"/>
              </a:spcAft>
            </a:pPr>
            <a:endParaRPr lang="en-US" sz="14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0408-4B00-45D6-B42D-7148DCA8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Invoking the FORTRAN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f77 compiler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Standard FORTRAN 77 compile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Invoking the f77 compiler:</a:t>
            </a:r>
          </a:p>
          <a:p>
            <a:pPr lvl="2">
              <a:spcAft>
                <a:spcPts val="600"/>
              </a:spcAft>
            </a:pPr>
            <a:r>
              <a:rPr lang="en-US" sz="1400" dirty="0"/>
              <a:t>f77 –o </a:t>
            </a:r>
            <a:r>
              <a:rPr lang="en-US" sz="1400" i="1" dirty="0"/>
              <a:t>program source1.f source2.f source3.f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G95 compiler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FORTRAN 95 with 2003 extension</a:t>
            </a:r>
          </a:p>
          <a:p>
            <a:pPr lvl="1"/>
            <a:r>
              <a:rPr lang="en-US" sz="1800" u="sng" dirty="0">
                <a:solidFill>
                  <a:srgbClr val="00B0F0"/>
                </a:solidFill>
                <a:hlinkClick r:id="rId3"/>
              </a:rPr>
              <a:t>http://www.g95.org/downloads.shtml</a:t>
            </a:r>
            <a:endParaRPr lang="en-US" sz="1800" u="sng" dirty="0">
              <a:solidFill>
                <a:srgbClr val="00B0F0"/>
              </a:solidFill>
            </a:endParaRPr>
          </a:p>
          <a:p>
            <a:pPr lvl="1"/>
            <a:r>
              <a:rPr lang="en-US" sz="1800" dirty="0"/>
              <a:t>Invoking the G95 compiler: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sz="1400" dirty="0"/>
              <a:t>g95   –o </a:t>
            </a:r>
            <a:r>
              <a:rPr lang="en-US" sz="1400" i="1" dirty="0"/>
              <a:t>executable source1.f95 source2.F90 source3.f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Intel Fortran Compiler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FORTRAN 95 with 2003 extension</a:t>
            </a:r>
          </a:p>
          <a:p>
            <a:pPr lvl="1">
              <a:spcAft>
                <a:spcPts val="600"/>
              </a:spcAft>
            </a:pPr>
            <a:r>
              <a:rPr lang="en-US" sz="1800" u="sng" dirty="0">
                <a:solidFill>
                  <a:srgbClr val="00B0F0"/>
                </a:solidFill>
              </a:rPr>
              <a:t>http://www.intel.com/software/products/compilers/docs/flin/main_for/index.htm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Invoking the Intel compiler: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sz="1400" dirty="0"/>
              <a:t>ifort  ––o </a:t>
            </a:r>
            <a:r>
              <a:rPr lang="en-US" sz="1400" i="1" dirty="0"/>
              <a:t>executable source1.f95 source2.f90 source3.F90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83B49-B2FB-49D3-945E-2053D94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82D9E-DF08-46E3-8220-4692C3A9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VISUAL STUDIO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29996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90600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558EE9-B894-4121-B5C2-646384E4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FORTRAN Language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264AD-A165-4F6E-9705-01C6035B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3270</TotalTime>
  <Words>1919</Words>
  <Application>Microsoft Office PowerPoint</Application>
  <PresentationFormat>On-screen Show (4:3)</PresentationFormat>
  <Paragraphs>252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Franklin Gothic Book</vt:lpstr>
      <vt:lpstr>Wingdings 2</vt:lpstr>
      <vt:lpstr>Technic</vt:lpstr>
      <vt:lpstr>Basic Elements</vt:lpstr>
      <vt:lpstr>Compiling FORTRAN</vt:lpstr>
      <vt:lpstr>Compiling and Linking</vt:lpstr>
      <vt:lpstr>LINUX</vt:lpstr>
      <vt:lpstr>Compilers at LMMFC</vt:lpstr>
      <vt:lpstr>Invoking the FORTRAN Compilers</vt:lpstr>
      <vt:lpstr>WINDOWS</vt:lpstr>
      <vt:lpstr>MICROSOFT VISUAL STUDIO</vt:lpstr>
      <vt:lpstr>The FORTRAN Language</vt:lpstr>
      <vt:lpstr>The FORTRAN Character Set</vt:lpstr>
      <vt:lpstr>FORTRAN 77 Statement</vt:lpstr>
      <vt:lpstr>FORTRAN95/03 Statements</vt:lpstr>
      <vt:lpstr>Statement Labels</vt:lpstr>
      <vt:lpstr>Comments</vt:lpstr>
      <vt:lpstr>Program Structure</vt:lpstr>
      <vt:lpstr>Simple Program</vt:lpstr>
      <vt:lpstr>Constants and Variables</vt:lpstr>
      <vt:lpstr>Default and Explicit Variable Types</vt:lpstr>
      <vt:lpstr>Type Declaration Statements</vt:lpstr>
      <vt:lpstr>Named Constants</vt:lpstr>
      <vt:lpstr>Assignments &amp; Calculations</vt:lpstr>
      <vt:lpstr>FORTRAN Arithmetic</vt:lpstr>
      <vt:lpstr>Hierarchy of Operations</vt:lpstr>
      <vt:lpstr>TYPE Conversion Functions</vt:lpstr>
      <vt:lpstr>Intrinsic Functions</vt:lpstr>
      <vt:lpstr>List-Directed Input</vt:lpstr>
      <vt:lpstr>List-Directed Output</vt:lpstr>
      <vt:lpstr>Variable Initialization</vt:lpstr>
      <vt:lpstr>IMPLICIT NONE</vt:lpstr>
      <vt:lpstr>Good Programming Practices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keywords/>
  <cp:lastModifiedBy>Worthey, Mike K (US)</cp:lastModifiedBy>
  <cp:revision>239</cp:revision>
  <dcterms:created xsi:type="dcterms:W3CDTF">2009-04-07T23:00:31Z</dcterms:created>
  <dcterms:modified xsi:type="dcterms:W3CDTF">2019-03-30T19:52:23Z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ACCT02\worthey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