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265" r:id="rId2"/>
    <p:sldId id="325" r:id="rId3"/>
    <p:sldId id="326" r:id="rId4"/>
    <p:sldId id="328" r:id="rId5"/>
    <p:sldId id="327" r:id="rId6"/>
    <p:sldId id="314" r:id="rId7"/>
    <p:sldId id="329" r:id="rId8"/>
    <p:sldId id="316" r:id="rId9"/>
    <p:sldId id="330" r:id="rId10"/>
    <p:sldId id="321" r:id="rId11"/>
    <p:sldId id="331" r:id="rId12"/>
    <p:sldId id="332" r:id="rId13"/>
    <p:sldId id="333" r:id="rId14"/>
    <p:sldId id="334" r:id="rId15"/>
    <p:sldId id="322" r:id="rId16"/>
    <p:sldId id="335" r:id="rId17"/>
    <p:sldId id="324" r:id="rId18"/>
    <p:sldId id="338" r:id="rId19"/>
    <p:sldId id="307" r:id="rId20"/>
    <p:sldId id="336" r:id="rId21"/>
    <p:sldId id="319" r:id="rId22"/>
    <p:sldId id="337" r:id="rId23"/>
    <p:sldId id="305" r:id="rId24"/>
    <p:sldId id="339" r:id="rId25"/>
    <p:sldId id="306" r:id="rId26"/>
    <p:sldId id="320" r:id="rId27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88C30A10-55C3-49C5-AEFD-304AFCACB3EF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C0845B2-0743-40EA-9326-A427D33B8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-c.bmp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52400"/>
            <a:ext cx="3505197" cy="59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400"/>
            </a:lvl2pPr>
            <a:lvl3pPr>
              <a:spcAft>
                <a:spcPts val="600"/>
              </a:spcAft>
              <a:defRPr sz="2200"/>
            </a:lvl3pPr>
            <a:lvl4pPr>
              <a:spcAft>
                <a:spcPts val="600"/>
              </a:spcAft>
              <a:defRPr sz="20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C1C41C-9241-42E6-B0AB-2B481F922A26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C1C41C-9241-42E6-B0AB-2B481F922A26}" type="datetimeFigureOut">
              <a:rPr lang="en-US" smtClean="0"/>
              <a:pPr/>
              <a:t>9/21/2009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spcAft>
          <a:spcPts val="600"/>
        </a:spcAft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Design and Branching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7467600" cy="2895599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two basic types of Logical operators</a:t>
            </a:r>
          </a:p>
          <a:p>
            <a:pPr lvl="1"/>
            <a:r>
              <a:rPr lang="en-US" dirty="0" smtClean="0">
                <a:hlinkClick r:id="rId3" action="ppaction://hlinksldjump"/>
              </a:rPr>
              <a:t>Relational operators</a:t>
            </a:r>
            <a:endParaRPr lang="en-US" dirty="0" smtClean="0"/>
          </a:p>
          <a:p>
            <a:pPr lvl="1"/>
            <a:r>
              <a:rPr lang="en-US" dirty="0" smtClean="0">
                <a:hlinkClick r:id="rId4" action="ppaction://hlinksldjump"/>
              </a:rPr>
              <a:t>Combinational operators</a:t>
            </a:r>
            <a:endParaRPr lang="en-US" dirty="0" smtClean="0"/>
          </a:p>
        </p:txBody>
      </p:sp>
      <p:sp>
        <p:nvSpPr>
          <p:cNvPr id="5" name="Action Button: Return 4">
            <a:hlinkClick r:id="" action="ppaction://hlinkshowjump?jump=lastslideviewed" highlightClick="1"/>
          </p:cNvPr>
          <p:cNvSpPr/>
          <p:nvPr/>
        </p:nvSpPr>
        <p:spPr>
          <a:xfrm>
            <a:off x="7696200" y="6324600"/>
            <a:ext cx="1295400" cy="381000"/>
          </a:xfrm>
          <a:prstGeom prst="actionButtonRetur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96200" cy="43433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Operators with two numerical or character operands that yield a logical result.</a:t>
            </a:r>
          </a:p>
          <a:p>
            <a:r>
              <a:rPr lang="en-US" dirty="0" smtClean="0"/>
              <a:t>Results depend on the relationship between the two operands.</a:t>
            </a:r>
          </a:p>
          <a:p>
            <a:r>
              <a:rPr lang="en-US" dirty="0" smtClean="0"/>
              <a:t>The general form is: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  <a:r>
              <a:rPr lang="en-US" baseline="-25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op a</a:t>
            </a:r>
            <a:r>
              <a:rPr lang="en-US" baseline="-25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</a:p>
          <a:p>
            <a:r>
              <a:rPr lang="en-US" dirty="0" smtClean="0"/>
              <a:t>There are two forms of each </a:t>
            </a:r>
            <a:r>
              <a:rPr lang="en-US" dirty="0" smtClean="0">
                <a:hlinkClick r:id="rId2" action="ppaction://hlinksldjump"/>
              </a:rPr>
              <a:t>relational operator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Symbols – (introduced in FORTRAN 90)</a:t>
            </a:r>
          </a:p>
          <a:p>
            <a:pPr lvl="1"/>
            <a:r>
              <a:rPr lang="en-US" dirty="0" smtClean="0"/>
              <a:t>Characters surrounded by periods – (Holdover from earlier versions of FORTRAN)</a:t>
            </a:r>
          </a:p>
          <a:p>
            <a:r>
              <a:rPr lang="en-US" dirty="0" smtClean="0"/>
              <a:t>Evaluated after all arithmetic operations.</a:t>
            </a:r>
          </a:p>
          <a:p>
            <a:r>
              <a:rPr lang="en-US" dirty="0" smtClean="0"/>
              <a:t>Comparing Data</a:t>
            </a:r>
          </a:p>
          <a:p>
            <a:pPr lvl="1"/>
            <a:r>
              <a:rPr lang="en-US" dirty="0" smtClean="0"/>
              <a:t>When comparing integers and real numbers the integer is converted to a real before the comparison is performed.</a:t>
            </a:r>
          </a:p>
          <a:p>
            <a:pPr lvl="1"/>
            <a:r>
              <a:rPr lang="en-US" dirty="0" smtClean="0"/>
              <a:t>Comparison of numerical and Character data is illegal.</a:t>
            </a:r>
            <a:endParaRPr lang="en-US" dirty="0"/>
          </a:p>
        </p:txBody>
      </p:sp>
      <p:sp>
        <p:nvSpPr>
          <p:cNvPr id="5" name="Action Button: Return 4">
            <a:hlinkClick r:id="" action="ppaction://hlinkshowjump?jump=lastslideviewed" highlightClick="1"/>
          </p:cNvPr>
          <p:cNvSpPr/>
          <p:nvPr/>
        </p:nvSpPr>
        <p:spPr>
          <a:xfrm>
            <a:off x="7696200" y="6324600"/>
            <a:ext cx="1295400" cy="381000"/>
          </a:xfrm>
          <a:prstGeom prst="actionButtonRetur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Logic Operators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8897" t="5996" r="13676"/>
          <a:stretch>
            <a:fillRect/>
          </a:stretch>
        </p:blipFill>
        <p:spPr bwMode="auto">
          <a:xfrm>
            <a:off x="990600" y="2438400"/>
            <a:ext cx="6591375" cy="2551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Action Button: Return 5">
            <a:hlinkClick r:id="" action="ppaction://hlinkshowjump?jump=lastslideviewed" highlightClick="1"/>
          </p:cNvPr>
          <p:cNvSpPr/>
          <p:nvPr/>
        </p:nvSpPr>
        <p:spPr>
          <a:xfrm>
            <a:off x="7696200" y="6324600"/>
            <a:ext cx="1295400" cy="381000"/>
          </a:xfrm>
          <a:prstGeom prst="actionButtonRetur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3352800" y="4267200"/>
            <a:ext cx="1676400" cy="533400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Combinational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Operator with one or two logical operands that yield a logical result.</a:t>
            </a:r>
          </a:p>
          <a:p>
            <a:r>
              <a:rPr lang="en-US" dirty="0" smtClean="0"/>
              <a:t>There are four binary operators: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.OR.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.EQV.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.NEQV.</a:t>
            </a:r>
          </a:p>
          <a:p>
            <a:r>
              <a:rPr lang="en-US" dirty="0" smtClean="0"/>
              <a:t>And one unary operator: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.NOT.</a:t>
            </a:r>
          </a:p>
          <a:p>
            <a:r>
              <a:rPr lang="en-US" dirty="0" smtClean="0"/>
              <a:t>The general form is: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ush Script MT" pitchFamily="66" charset="0"/>
              </a:rPr>
              <a:t>l</a:t>
            </a:r>
            <a:r>
              <a:rPr lang="en-US" baseline="-25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.op.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ush Script MT" pitchFamily="66" charset="0"/>
              </a:rPr>
              <a:t>l</a:t>
            </a:r>
            <a:r>
              <a:rPr lang="en-US" baseline="-25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hlinkClick r:id="rId3" action="ppaction://hlinksldjump"/>
              </a:rPr>
              <a:t>Hierarchy of operations</a:t>
            </a:r>
            <a:r>
              <a:rPr lang="en-US" dirty="0" smtClean="0"/>
              <a:t>: Evaluated after all arithmetic operations and all relational operations have been evaluated.</a:t>
            </a:r>
          </a:p>
        </p:txBody>
      </p:sp>
      <p:sp>
        <p:nvSpPr>
          <p:cNvPr id="7" name="Action Button: Return 6">
            <a:hlinkClick r:id="" action="ppaction://hlinkshowjump?jump=lastslideviewed" highlightClick="1"/>
          </p:cNvPr>
          <p:cNvSpPr/>
          <p:nvPr/>
        </p:nvSpPr>
        <p:spPr>
          <a:xfrm>
            <a:off x="7696200" y="6324600"/>
            <a:ext cx="1295400" cy="381000"/>
          </a:xfrm>
          <a:prstGeom prst="actionButtonRetur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 arithmetic operators are evaluated first in the order previously described.</a:t>
            </a:r>
          </a:p>
          <a:p>
            <a:r>
              <a:rPr lang="en-US" dirty="0" smtClean="0"/>
              <a:t>All relational operators (==, /=, &gt;, &gt;=, &lt;, &lt;=) are evaluated working from left to right.</a:t>
            </a:r>
          </a:p>
          <a:p>
            <a:r>
              <a:rPr lang="en-US" dirty="0" smtClean="0"/>
              <a:t>All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.NOT. </a:t>
            </a:r>
            <a:r>
              <a:rPr lang="en-US" dirty="0" smtClean="0"/>
              <a:t>operators are evaluated</a:t>
            </a:r>
          </a:p>
          <a:p>
            <a:r>
              <a:rPr lang="en-US" dirty="0" smtClean="0"/>
              <a:t>All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.AND. </a:t>
            </a:r>
            <a:r>
              <a:rPr lang="en-US" dirty="0" smtClean="0"/>
              <a:t>operators are evaluated, working left to right.</a:t>
            </a:r>
          </a:p>
          <a:p>
            <a:r>
              <a:rPr lang="en-US" dirty="0" smtClean="0"/>
              <a:t>All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.OR. </a:t>
            </a:r>
            <a:r>
              <a:rPr lang="en-US" dirty="0" smtClean="0"/>
              <a:t>operators are evaluated, working from left to right.</a:t>
            </a:r>
          </a:p>
          <a:p>
            <a:r>
              <a:rPr lang="en-US" dirty="0" smtClean="0"/>
              <a:t>All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.EQV.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.NEQV. </a:t>
            </a:r>
            <a:r>
              <a:rPr lang="en-US" dirty="0" smtClean="0"/>
              <a:t>operators are evaluated, working from left to right.</a:t>
            </a:r>
          </a:p>
        </p:txBody>
      </p:sp>
      <p:sp>
        <p:nvSpPr>
          <p:cNvPr id="5" name="Action Button: Return 4">
            <a:hlinkClick r:id="" action="ppaction://hlinkshowjump?jump=lastslideviewed" highlightClick="1"/>
          </p:cNvPr>
          <p:cNvSpPr/>
          <p:nvPr/>
        </p:nvSpPr>
        <p:spPr>
          <a:xfrm>
            <a:off x="7696200" y="6324600"/>
            <a:ext cx="1295400" cy="381000"/>
          </a:xfrm>
          <a:prstGeom prst="actionButtonRetur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Combinational 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638800"/>
            <a:ext cx="7467600" cy="5333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Again, the period surrounding the characters is important.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935" y="2057400"/>
            <a:ext cx="8576129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Action Button: Return 5">
            <a:hlinkClick r:id="" action="ppaction://hlinkshowjump?jump=lastslideviewed" highlightClick="1"/>
          </p:cNvPr>
          <p:cNvSpPr/>
          <p:nvPr/>
        </p:nvSpPr>
        <p:spPr>
          <a:xfrm>
            <a:off x="7696200" y="6324600"/>
            <a:ext cx="1295400" cy="381000"/>
          </a:xfrm>
          <a:prstGeom prst="actionButtonRetur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Values in Input and Output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a logical variable appears in a list-directed READ statement</a:t>
            </a:r>
          </a:p>
          <a:p>
            <a:pPr lvl="1"/>
            <a:r>
              <a:rPr lang="en-US" dirty="0" smtClean="0"/>
              <a:t>Corresponding value must be a character or group of characters beginning with either:</a:t>
            </a:r>
          </a:p>
          <a:p>
            <a:pPr lvl="2"/>
            <a:r>
              <a:rPr lang="en-US" dirty="0" smtClean="0"/>
              <a:t>T for .TRUE.  or</a:t>
            </a:r>
          </a:p>
          <a:p>
            <a:pPr lvl="2"/>
            <a:r>
              <a:rPr lang="en-US" dirty="0" smtClean="0"/>
              <a:t>F for .FALSE.</a:t>
            </a:r>
          </a:p>
          <a:p>
            <a:r>
              <a:rPr lang="en-US" dirty="0" smtClean="0"/>
              <a:t>If a logical variable appears in a list-directed WRITE statement</a:t>
            </a:r>
          </a:p>
          <a:p>
            <a:pPr lvl="1"/>
            <a:r>
              <a:rPr lang="en-US" dirty="0" smtClean="0"/>
              <a:t>The output will be either a single character:</a:t>
            </a:r>
          </a:p>
          <a:p>
            <a:pPr lvl="2"/>
            <a:r>
              <a:rPr lang="en-US" dirty="0" smtClean="0"/>
              <a:t>T for .TRUE  or</a:t>
            </a:r>
          </a:p>
          <a:p>
            <a:pPr lvl="2"/>
            <a:r>
              <a:rPr lang="en-US" dirty="0" smtClean="0"/>
              <a:t>F for .FALSE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Constructs: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467600" cy="4068763"/>
          </a:xfrm>
        </p:spPr>
        <p:txBody>
          <a:bodyPr/>
          <a:lstStyle/>
          <a:p>
            <a:r>
              <a:rPr lang="en-US" dirty="0" smtClean="0"/>
              <a:t>FORTRAN statements that select and execute specific sections of code will skipping other sections.</a:t>
            </a:r>
          </a:p>
          <a:p>
            <a:r>
              <a:rPr lang="en-US" dirty="0" smtClean="0"/>
              <a:t>Two variations:</a:t>
            </a:r>
          </a:p>
          <a:p>
            <a:pPr lvl="1"/>
            <a:r>
              <a:rPr lang="en-US" dirty="0" smtClean="0"/>
              <a:t>IF Construct</a:t>
            </a:r>
          </a:p>
          <a:p>
            <a:pPr lvl="1"/>
            <a:r>
              <a:rPr lang="en-US" dirty="0" smtClean="0"/>
              <a:t>SELECT CASE Construct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5637"/>
            <a:ext cx="6629400" cy="1826363"/>
          </a:xfrm>
        </p:spPr>
        <p:txBody>
          <a:bodyPr/>
          <a:lstStyle/>
          <a:p>
            <a:r>
              <a:rPr lang="en-US" dirty="0" smtClean="0"/>
              <a:t>The Block IF Construct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3429000"/>
            <a:ext cx="6629400" cy="1066688"/>
          </a:xfrm>
        </p:spPr>
        <p:txBody>
          <a:bodyPr/>
          <a:lstStyle/>
          <a:p>
            <a:r>
              <a:rPr lang="en-US" dirty="0" smtClean="0"/>
              <a:t>Specifies that a block of code will be executed if and only if a certain logical expression is true.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Block Construct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3429000" cy="4525963"/>
          </a:xfr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i="1" dirty="0" smtClean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None/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[name: ] 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IF (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logical_expr_1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 THEN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Statement 1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Statement 2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…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ELSE IF (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logical_expr_2</a:t>
            </a: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 THEN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[name]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Statement 1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Statement 2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…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ELSE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[name]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Statement 1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Statement 2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….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END IF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[name]</a:t>
            </a:r>
            <a:endParaRPr lang="en-US" i="1" dirty="0">
              <a:solidFill>
                <a:schemeClr val="accent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600200"/>
            <a:ext cx="5029200" cy="5105400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 smtClean="0"/>
              <a:t>Specifies that a block of code be executed if and only if a certain logical expression is TRUE.</a:t>
            </a:r>
          </a:p>
          <a:p>
            <a:r>
              <a:rPr lang="en-US" sz="3600" dirty="0" smtClean="0"/>
              <a:t>ELSE IF and ELSE clauses allows alternate sections of code to be executed if preceding logical statements are FALSE.</a:t>
            </a:r>
          </a:p>
          <a:p>
            <a:r>
              <a:rPr lang="en-US" sz="3600" dirty="0" smtClean="0"/>
              <a:t>IF blocks may be nested. Two blocks are said to be nested if one lies entirely within a single code block.</a:t>
            </a:r>
          </a:p>
          <a:p>
            <a:r>
              <a:rPr lang="en-US" sz="3600" dirty="0" smtClean="0"/>
              <a:t>IF blocks can not overlap.</a:t>
            </a:r>
          </a:p>
          <a:p>
            <a:r>
              <a:rPr lang="en-US" sz="3600" dirty="0" smtClean="0"/>
              <a:t>IF blocks can be named.</a:t>
            </a:r>
          </a:p>
          <a:p>
            <a:pPr lvl="1"/>
            <a:r>
              <a:rPr lang="en-US" sz="3200" dirty="0" smtClean="0"/>
              <a:t>Name must begin with a letter</a:t>
            </a:r>
          </a:p>
          <a:p>
            <a:pPr lvl="1"/>
            <a:r>
              <a:rPr lang="en-US" sz="3200" dirty="0" smtClean="0"/>
              <a:t>Name can be up to 31 alphanumeric characters</a:t>
            </a:r>
          </a:p>
          <a:p>
            <a:pPr lvl="1"/>
            <a:r>
              <a:rPr lang="en-US" sz="3200" dirty="0" smtClean="0"/>
              <a:t>Helps the programmers and the compiler keep the IF block straight.</a:t>
            </a:r>
          </a:p>
          <a:p>
            <a:r>
              <a:rPr lang="en-US" sz="3600" dirty="0" smtClean="0">
                <a:hlinkClick r:id="rId3" action="ppaction://hlinksldjump"/>
              </a:rPr>
              <a:t>Example:</a:t>
            </a:r>
            <a:endParaRPr lang="en-US" sz="3600" dirty="0" smtClean="0"/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Top-Down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Natural tendency to start programming without wasting time thinking about the problem.</a:t>
            </a:r>
          </a:p>
          <a:p>
            <a:pPr lvl="1"/>
            <a:r>
              <a:rPr lang="en-US" dirty="0" smtClean="0"/>
              <a:t>Works for small tasks </a:t>
            </a:r>
          </a:p>
          <a:p>
            <a:pPr lvl="1"/>
            <a:r>
              <a:rPr lang="en-US" dirty="0" smtClean="0"/>
              <a:t>Fails miserable for large ones</a:t>
            </a:r>
          </a:p>
          <a:p>
            <a:r>
              <a:rPr lang="en-US" dirty="0" smtClean="0"/>
              <a:t>Programming is easy.  It’s knowing what to program that’s hard.</a:t>
            </a:r>
          </a:p>
          <a:p>
            <a:r>
              <a:rPr lang="en-US" dirty="0" smtClean="0"/>
              <a:t>Top-down design is the process where:</a:t>
            </a:r>
          </a:p>
          <a:p>
            <a:pPr lvl="1"/>
            <a:r>
              <a:rPr lang="en-US" dirty="0" smtClean="0"/>
              <a:t>Start with the large task.</a:t>
            </a:r>
          </a:p>
          <a:p>
            <a:pPr lvl="1"/>
            <a:r>
              <a:rPr lang="en-US" dirty="0" smtClean="0"/>
              <a:t>Break it down to more easily understood subtasks.</a:t>
            </a:r>
          </a:p>
          <a:p>
            <a:pPr lvl="1"/>
            <a:r>
              <a:rPr lang="en-US" dirty="0" smtClean="0"/>
              <a:t>Code and test each subtask.</a:t>
            </a:r>
          </a:p>
          <a:p>
            <a:pPr lvl="1"/>
            <a:r>
              <a:rPr lang="en-US" dirty="0" smtClean="0"/>
              <a:t>Integrate and test the total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Block Construct Example</a:t>
            </a:r>
            <a:endParaRPr lang="en-US" dirty="0"/>
          </a:p>
        </p:txBody>
      </p:sp>
      <p:sp>
        <p:nvSpPr>
          <p:cNvPr id="3" name="Action Button: Return 2">
            <a:hlinkClick r:id="" action="ppaction://hlinkshowjump?jump=lastslideviewed" highlightClick="1"/>
          </p:cNvPr>
          <p:cNvSpPr/>
          <p:nvPr/>
        </p:nvSpPr>
        <p:spPr>
          <a:xfrm>
            <a:off x="7696200" y="6324600"/>
            <a:ext cx="1295400" cy="381000"/>
          </a:xfrm>
          <a:prstGeom prst="actionButtonRetur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6741745" cy="4414837"/>
          </a:xfrm>
          <a:prstGeom prst="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524000"/>
            <a:ext cx="4281487" cy="2059822"/>
          </a:xfrm>
          <a:prstGeom prst="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Logical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form of the block IF is a single statement: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form of the logical IF is equivalent to a block IF construct with only one statement.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92799" y="3244334"/>
            <a:ext cx="332655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IF (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logical_expr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)  Statement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5637"/>
            <a:ext cx="6629400" cy="1826363"/>
          </a:xfrm>
        </p:spPr>
        <p:txBody>
          <a:bodyPr/>
          <a:lstStyle/>
          <a:p>
            <a:r>
              <a:rPr lang="en-US" dirty="0" smtClean="0"/>
              <a:t>The SELECT CASE Construct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3429000"/>
            <a:ext cx="6629400" cy="1066688"/>
          </a:xfrm>
        </p:spPr>
        <p:txBody>
          <a:bodyPr/>
          <a:lstStyle/>
          <a:p>
            <a:r>
              <a:rPr lang="en-US" dirty="0" smtClean="0"/>
              <a:t>Permits the programmer to select a particular code block to execute based on the value of a single integer, character, or logical expression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 CASE Construct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Case “name”</a:t>
            </a:r>
          </a:p>
          <a:p>
            <a:pPr lvl="1"/>
            <a:r>
              <a:rPr lang="en-US" dirty="0" smtClean="0"/>
              <a:t>Unique within program</a:t>
            </a:r>
          </a:p>
          <a:p>
            <a:pPr lvl="1"/>
            <a:r>
              <a:rPr lang="en-US" dirty="0" smtClean="0"/>
              <a:t>Must be on:</a:t>
            </a:r>
          </a:p>
          <a:p>
            <a:pPr lvl="2"/>
            <a:r>
              <a:rPr lang="en-US" dirty="0" smtClean="0"/>
              <a:t>SELECT CASE statement</a:t>
            </a:r>
          </a:p>
          <a:p>
            <a:pPr lvl="2"/>
            <a:r>
              <a:rPr lang="en-US" dirty="0" smtClean="0"/>
              <a:t>END SELECT statement</a:t>
            </a:r>
          </a:p>
          <a:p>
            <a:pPr lvl="1"/>
            <a:r>
              <a:rPr lang="en-US" dirty="0" smtClean="0"/>
              <a:t>Optional on:</a:t>
            </a:r>
          </a:p>
          <a:p>
            <a:pPr lvl="2"/>
            <a:r>
              <a:rPr lang="en-US" dirty="0" smtClean="0"/>
              <a:t>CASE statement</a:t>
            </a:r>
          </a:p>
          <a:p>
            <a:r>
              <a:rPr lang="en-US" dirty="0" smtClean="0"/>
              <a:t>CASE DEFAULT</a:t>
            </a:r>
          </a:p>
          <a:p>
            <a:pPr lvl="1"/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Only executes if case_expr is outside of the values of all </a:t>
            </a:r>
            <a:r>
              <a:rPr lang="en-US" dirty="0" err="1" smtClean="0"/>
              <a:t>case_selectors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Example: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4478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Form: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05000"/>
            <a:ext cx="3886641" cy="42473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[name:] SELECT CASE (case_expr)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CASE (case_selector1) [name]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Statement 1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Statement 2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…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CASE (case_selector2) [name]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Statement 1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Statement 2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…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….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CASE DEFAULT [name]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   Statement 1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   Statement 2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    …</a:t>
            </a:r>
          </a:p>
          <a:p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END SELECT [name]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CASE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7931" y="2286000"/>
            <a:ext cx="6688138" cy="3143250"/>
          </a:xfrm>
          <a:prstGeom prst="rect">
            <a:avLst/>
          </a:prstGeom>
          <a:noFill/>
          <a:ln w="9525">
            <a:solidFill>
              <a:schemeClr val="bg1">
                <a:lumMod val="75000"/>
                <a:lumOff val="2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ction Button: Return 6">
            <a:hlinkClick r:id="" action="ppaction://hlinkshowjump?jump=lastslideviewed" highlightClick="1"/>
          </p:cNvPr>
          <p:cNvSpPr/>
          <p:nvPr/>
        </p:nvSpPr>
        <p:spPr>
          <a:xfrm>
            <a:off x="7696200" y="6324600"/>
            <a:ext cx="1295400" cy="381000"/>
          </a:xfrm>
          <a:prstGeom prst="actionButtonRetur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467600" cy="30480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Case-selector</a:t>
            </a:r>
            <a:r>
              <a:rPr lang="en-US" dirty="0" smtClean="0"/>
              <a:t> can take on one of four values:</a:t>
            </a:r>
          </a:p>
          <a:p>
            <a:pPr lvl="1"/>
            <a:r>
              <a:rPr lang="en-US" sz="2000" dirty="0" smtClean="0"/>
              <a:t>(</a:t>
            </a:r>
            <a:r>
              <a:rPr lang="en-US" sz="2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Case-value</a:t>
            </a:r>
            <a:r>
              <a:rPr lang="en-US" sz="2000" dirty="0" smtClean="0"/>
              <a:t>)   Execute block if 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case-value == case_expr</a:t>
            </a:r>
          </a:p>
          <a:p>
            <a:pPr lvl="1"/>
            <a:r>
              <a:rPr lang="en-US" sz="2000" dirty="0" smtClean="0"/>
              <a:t>(</a:t>
            </a:r>
            <a:r>
              <a:rPr lang="en-US" sz="2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Low-value:</a:t>
            </a:r>
            <a:r>
              <a:rPr lang="en-US" sz="2000" dirty="0" smtClean="0"/>
              <a:t> </a:t>
            </a:r>
            <a:r>
              <a:rPr lang="en-US" sz="2000" dirty="0" smtClean="0"/>
              <a:t>)   </a:t>
            </a:r>
            <a:r>
              <a:rPr lang="en-US" sz="2000" dirty="0" smtClean="0"/>
              <a:t>Execute </a:t>
            </a:r>
            <a:r>
              <a:rPr lang="en-US" sz="2000" dirty="0" smtClean="0"/>
              <a:t>block if 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low-value   &lt;= case_expr</a:t>
            </a:r>
          </a:p>
          <a:p>
            <a:pPr lvl="1"/>
            <a:r>
              <a:rPr lang="en-US" sz="2000" dirty="0" smtClean="0"/>
              <a:t>(</a:t>
            </a:r>
            <a:r>
              <a:rPr lang="en-US" sz="2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:High-value </a:t>
            </a:r>
            <a:r>
              <a:rPr lang="en-US" sz="2000" dirty="0" smtClean="0"/>
              <a:t>)  Execute block if 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case_expr  &lt;= high-value</a:t>
            </a:r>
          </a:p>
          <a:p>
            <a:pPr lvl="1"/>
            <a:r>
              <a:rPr lang="en-US" sz="2000" dirty="0" smtClean="0"/>
              <a:t>(</a:t>
            </a:r>
            <a:r>
              <a:rPr lang="en-US" sz="2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low-value : high-value</a:t>
            </a:r>
            <a:r>
              <a:rPr lang="en-US" sz="2000" dirty="0" smtClean="0"/>
              <a:t>) Execute block if</a:t>
            </a:r>
          </a:p>
          <a:p>
            <a:pPr lvl="1">
              <a:buNone/>
            </a:pPr>
            <a:r>
              <a:rPr lang="en-US" sz="2000" dirty="0" smtClean="0"/>
              <a:t>                                   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low-value &lt;= case_expr &lt;= high-value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Programming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Always indent code block IF and CASE constructs to make them more readable.</a:t>
            </a:r>
          </a:p>
          <a:p>
            <a:r>
              <a:rPr lang="en-US" dirty="0" smtClean="0"/>
              <a:t>Be cautious about testing for equality with real variables in an IF construct, since round-off errors may cause two variables that should be equal to fail a test.  Instead, test to see if the variables are nearly equal within the round-off error expected.</a:t>
            </a:r>
          </a:p>
          <a:p>
            <a:r>
              <a:rPr lang="en-US" dirty="0" smtClean="0"/>
              <a:t>Always include a DEFAULT CASE clause in your case constructs to trap any logical errors or illegal inputs that might occur.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Design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Clearly state the Problem.</a:t>
            </a:r>
          </a:p>
          <a:p>
            <a:pPr lvl="1"/>
            <a:r>
              <a:rPr lang="en-US" dirty="0" smtClean="0"/>
              <a:t>Programs are written to fulfill a perceived need.</a:t>
            </a:r>
          </a:p>
          <a:p>
            <a:pPr lvl="1"/>
            <a:r>
              <a:rPr lang="en-US" dirty="0" smtClean="0"/>
              <a:t>Develop a clear understanding of the problem that need to be solved.</a:t>
            </a:r>
          </a:p>
          <a:p>
            <a:pPr lvl="1"/>
            <a:r>
              <a:rPr lang="en-US" dirty="0" smtClean="0"/>
              <a:t>A clear statement of the problem will prevent misunderstanding and helps the designer organize his or her thoughts.</a:t>
            </a:r>
          </a:p>
          <a:p>
            <a:r>
              <a:rPr lang="en-US" dirty="0" smtClean="0"/>
              <a:t>Define the inputs and output required.</a:t>
            </a:r>
          </a:p>
          <a:p>
            <a:r>
              <a:rPr lang="en-US" dirty="0" smtClean="0"/>
              <a:t>Design the algorithm.</a:t>
            </a:r>
          </a:p>
          <a:p>
            <a:pPr lvl="1"/>
            <a:r>
              <a:rPr lang="en-US" dirty="0" smtClean="0"/>
              <a:t>Define the step-by-step procedure for finding the solution to the problem.</a:t>
            </a:r>
          </a:p>
          <a:p>
            <a:pPr lvl="1"/>
            <a:r>
              <a:rPr lang="en-US" dirty="0" smtClean="0"/>
              <a:t>Break the problem down (decompose) into a series of subtasks where each subtask performs a simple clearly understandable job.</a:t>
            </a:r>
          </a:p>
          <a:p>
            <a:pPr lvl="1"/>
            <a:r>
              <a:rPr lang="en-US" dirty="0" smtClean="0"/>
              <a:t>Refine each task until each step is clearly outline using </a:t>
            </a:r>
            <a:r>
              <a:rPr lang="en-US" dirty="0" smtClean="0">
                <a:hlinkClick r:id="rId2" action="ppaction://hlinksldjump"/>
              </a:rPr>
              <a:t>pseudo-code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Turn the algorithm into FORTRAN code.</a:t>
            </a:r>
          </a:p>
          <a:p>
            <a:pPr lvl="1"/>
            <a:r>
              <a:rPr lang="en-US" dirty="0" smtClean="0"/>
              <a:t>If you have completed the decomposition and refinement process properly, this step will be very easy and straight forward.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 and Flowcharts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Construct - used to describe the algorithm that you intend to implement.</a:t>
            </a:r>
          </a:p>
          <a:p>
            <a:pPr lvl="1"/>
            <a:r>
              <a:rPr lang="en-US" dirty="0" smtClean="0"/>
              <a:t>Pseudo-code </a:t>
            </a:r>
          </a:p>
          <a:p>
            <a:pPr lvl="2"/>
            <a:r>
              <a:rPr lang="en-US" dirty="0" smtClean="0"/>
              <a:t>A hybrid mix of FORTRAN and English</a:t>
            </a:r>
          </a:p>
          <a:p>
            <a:pPr lvl="2"/>
            <a:r>
              <a:rPr lang="en-US" dirty="0" smtClean="0"/>
              <a:t>Structured like FORTRAN</a:t>
            </a:r>
          </a:p>
          <a:p>
            <a:pPr lvl="2"/>
            <a:r>
              <a:rPr lang="en-US" dirty="0" smtClean="0"/>
              <a:t>Good for rapid the changes during preliminary development</a:t>
            </a:r>
          </a:p>
          <a:p>
            <a:pPr lvl="1"/>
            <a:r>
              <a:rPr lang="en-US" dirty="0" smtClean="0"/>
              <a:t>Flowcharts</a:t>
            </a:r>
          </a:p>
          <a:p>
            <a:pPr lvl="2"/>
            <a:r>
              <a:rPr lang="en-US" dirty="0" smtClean="0"/>
              <a:t>Describe the algorithm graphically</a:t>
            </a:r>
          </a:p>
          <a:p>
            <a:pPr lvl="2"/>
            <a:r>
              <a:rPr lang="en-US" dirty="0" smtClean="0"/>
              <a:t>Not useful during preliminary stages of development.</a:t>
            </a:r>
          </a:p>
          <a:p>
            <a:endParaRPr lang="en-US" dirty="0" smtClean="0"/>
          </a:p>
        </p:txBody>
      </p:sp>
      <p:sp>
        <p:nvSpPr>
          <p:cNvPr id="4" name="Action Button: Return 3">
            <a:hlinkClick r:id="" action="ppaction://hlinkshowjump?jump=lastslideviewed" highlightClick="1"/>
          </p:cNvPr>
          <p:cNvSpPr/>
          <p:nvPr/>
        </p:nvSpPr>
        <p:spPr>
          <a:xfrm>
            <a:off x="7467600" y="5943600"/>
            <a:ext cx="1295400" cy="381000"/>
          </a:xfrm>
          <a:prstGeom prst="actionButtonRetur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Testing goals:</a:t>
            </a:r>
          </a:p>
          <a:p>
            <a:pPr lvl="1"/>
            <a:r>
              <a:rPr lang="en-US" dirty="0" smtClean="0"/>
              <a:t>Verify that it works for all legal input data sets.</a:t>
            </a:r>
          </a:p>
          <a:p>
            <a:pPr lvl="1"/>
            <a:r>
              <a:rPr lang="en-US" dirty="0" smtClean="0"/>
              <a:t>Test all possible branches to confirm that the program operates correctly for all possible circumstances.</a:t>
            </a:r>
          </a:p>
          <a:p>
            <a:r>
              <a:rPr lang="en-US" dirty="0" smtClean="0"/>
              <a:t>Unit testing: Test the individual components to verify that each performing as designed.</a:t>
            </a:r>
          </a:p>
          <a:p>
            <a:r>
              <a:rPr lang="en-US" dirty="0" smtClean="0"/>
              <a:t>Build-up the program and test the interaction of the individual components.</a:t>
            </a:r>
          </a:p>
          <a:p>
            <a:r>
              <a:rPr lang="en-US" dirty="0" smtClean="0"/>
              <a:t>The first complete build of the program is usually called an alpha release.</a:t>
            </a:r>
          </a:p>
          <a:p>
            <a:pPr lvl="1"/>
            <a:r>
              <a:rPr lang="en-US" dirty="0" smtClean="0"/>
              <a:t>Exercised by the programmers and others close to the development to identify and remove any serious bugs</a:t>
            </a:r>
          </a:p>
          <a:p>
            <a:r>
              <a:rPr lang="en-US" dirty="0" smtClean="0"/>
              <a:t>The Beta release is prepared and release to a limited number of friendly users for use in normal everyday use.</a:t>
            </a:r>
          </a:p>
          <a:p>
            <a:pPr lvl="1"/>
            <a:r>
              <a:rPr lang="en-US" dirty="0" smtClean="0"/>
              <a:t>Errors are reported back to the developers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Top-Down Design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Clearly state the problem.</a:t>
            </a:r>
          </a:p>
          <a:p>
            <a:r>
              <a:rPr lang="en-US" dirty="0" smtClean="0"/>
              <a:t>Define the inputs require and the outputs to be produced.</a:t>
            </a:r>
          </a:p>
          <a:p>
            <a:r>
              <a:rPr lang="en-US" dirty="0" smtClean="0"/>
              <a:t>Design the algorithm that you intend to implement in the program. Use pseudo-code or flow charts to outline program.</a:t>
            </a:r>
          </a:p>
          <a:p>
            <a:r>
              <a:rPr lang="en-US" dirty="0" smtClean="0"/>
              <a:t>Turn the algorithm into FORTRAN Statements.</a:t>
            </a:r>
          </a:p>
          <a:p>
            <a:r>
              <a:rPr lang="en-US" dirty="0" smtClean="0"/>
              <a:t>Test the resulting program.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6629400" cy="1826363"/>
          </a:xfrm>
        </p:spPr>
        <p:txBody>
          <a:bodyPr>
            <a:normAutofit/>
          </a:bodyPr>
          <a:lstStyle/>
          <a:p>
            <a:r>
              <a:rPr lang="en-US" dirty="0" smtClean="0"/>
              <a:t>Logical Constants, Variables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57300" y="3962400"/>
            <a:ext cx="6629400" cy="1066688"/>
          </a:xfrm>
        </p:spPr>
        <p:txBody>
          <a:bodyPr/>
          <a:lstStyle/>
          <a:p>
            <a:r>
              <a:rPr lang="en-US" dirty="0" smtClean="0"/>
              <a:t>Most FORTAN branching structures are controlled by logical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Constants,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Logical data type contains one of only two possible values: </a:t>
            </a:r>
          </a:p>
          <a:p>
            <a:pPr lvl="1"/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.TRUE. 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.FALSE.</a:t>
            </a:r>
          </a:p>
          <a:p>
            <a:pPr lvl="1">
              <a:buNone/>
            </a:pPr>
            <a:r>
              <a:rPr lang="en-US" sz="2200" b="1" i="1" dirty="0" smtClean="0"/>
              <a:t>(Note: the period surrounding the value is important.)</a:t>
            </a:r>
          </a:p>
          <a:p>
            <a:r>
              <a:rPr lang="en-US" dirty="0" smtClean="0"/>
              <a:t>A Logical variable is a variable containing a value of the logical data type.</a:t>
            </a:r>
          </a:p>
          <a:p>
            <a:r>
              <a:rPr lang="en-US" dirty="0" smtClean="0"/>
              <a:t>A logical variable is declared using the LOGICAL statement: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2799" y="5791200"/>
            <a:ext cx="375840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LOGICAL :: var1 [, var2, var3, …]</a:t>
            </a:r>
            <a:endParaRPr lang="en-US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Assignments and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Logical calculations are performed with an assignment statement</a:t>
            </a:r>
          </a:p>
          <a:p>
            <a:pPr algn="ctr">
              <a:buNone/>
            </a:pP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logical_variable_name</a:t>
            </a:r>
            <a:r>
              <a:rPr 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20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logical_expression</a:t>
            </a:r>
            <a:endParaRPr lang="en-US" sz="20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/>
              <a:t>The expression to the right of the equal sign can be any combination of valid logical constants, variables, and operators.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hlinkClick r:id="rId2" action="ppaction://hlinksldjump"/>
              </a:rPr>
              <a:t>logical operator </a:t>
            </a:r>
            <a:r>
              <a:rPr lang="en-US" dirty="0" smtClean="0"/>
              <a:t>is an operator on numeric, character, or logical data that yields a logical result.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3491</TotalTime>
  <Words>1416</Words>
  <Application>Microsoft Office PowerPoint</Application>
  <PresentationFormat>On-screen Show (4:3)</PresentationFormat>
  <Paragraphs>196</Paragraphs>
  <Slides>26</Slides>
  <Notes>11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Technic</vt:lpstr>
      <vt:lpstr>Program Design and Branching Structures</vt:lpstr>
      <vt:lpstr>Introduction to Top-Down Design</vt:lpstr>
      <vt:lpstr>Top-Down Design Steps</vt:lpstr>
      <vt:lpstr>Pseudo-Code and Flowcharts</vt:lpstr>
      <vt:lpstr>Testing the Code</vt:lpstr>
      <vt:lpstr>Top-Down Design Summary</vt:lpstr>
      <vt:lpstr>Logical Constants, Variables and Operators</vt:lpstr>
      <vt:lpstr>Logical Constants, Variables</vt:lpstr>
      <vt:lpstr>Logical Assignments and Calculations</vt:lpstr>
      <vt:lpstr>Logical Operators</vt:lpstr>
      <vt:lpstr>Relational Operators</vt:lpstr>
      <vt:lpstr>Relational Logic Operators</vt:lpstr>
      <vt:lpstr>Combinational Logical Operators</vt:lpstr>
      <vt:lpstr>Hierarchy of operations</vt:lpstr>
      <vt:lpstr>Combinational Logical Operators</vt:lpstr>
      <vt:lpstr>Logical Values in Input and Output Statements</vt:lpstr>
      <vt:lpstr>Control Constructs: Branches</vt:lpstr>
      <vt:lpstr>The Block IF Construct</vt:lpstr>
      <vt:lpstr>IF Block Construct</vt:lpstr>
      <vt:lpstr>IF Block Construct Example</vt:lpstr>
      <vt:lpstr>The Logical IF Statement</vt:lpstr>
      <vt:lpstr>The SELECT CASE Construct</vt:lpstr>
      <vt:lpstr>The SELECT CASE Construct</vt:lpstr>
      <vt:lpstr>SELECT CASE Example</vt:lpstr>
      <vt:lpstr>Case Selection</vt:lpstr>
      <vt:lpstr>Good Programming Practice</vt:lpstr>
    </vt:vector>
  </TitlesOfParts>
  <Company>Lockheed Martin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Engineers and Scientists</dc:title>
  <dc:creator>Mike Worthey</dc:creator>
  <cp:lastModifiedBy>Mike Worthey</cp:lastModifiedBy>
  <cp:revision>270</cp:revision>
  <dcterms:created xsi:type="dcterms:W3CDTF">2009-04-07T23:00:31Z</dcterms:created>
  <dcterms:modified xsi:type="dcterms:W3CDTF">2009-09-21T22:09:30Z</dcterms:modified>
</cp:coreProperties>
</file>