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63" r:id="rId2"/>
    <p:sldId id="325" r:id="rId3"/>
    <p:sldId id="326" r:id="rId4"/>
    <p:sldId id="330" r:id="rId5"/>
    <p:sldId id="344" r:id="rId6"/>
    <p:sldId id="345" r:id="rId7"/>
    <p:sldId id="328" r:id="rId8"/>
    <p:sldId id="329" r:id="rId9"/>
    <p:sldId id="337" r:id="rId10"/>
    <p:sldId id="343" r:id="rId11"/>
    <p:sldId id="336" r:id="rId12"/>
    <p:sldId id="338" r:id="rId13"/>
    <p:sldId id="331" r:id="rId14"/>
    <p:sldId id="339" r:id="rId15"/>
    <p:sldId id="340" r:id="rId16"/>
    <p:sldId id="341" r:id="rId17"/>
    <p:sldId id="333" r:id="rId18"/>
    <p:sldId id="334" r:id="rId19"/>
    <p:sldId id="342" r:id="rId20"/>
    <p:sldId id="335" r:id="rId21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02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88C30A10-55C3-49C5-AEFD-304AFCACB3EF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4C0845B2-0743-40EA-9326-A427D33B82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-c.bmp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152400"/>
            <a:ext cx="3505197" cy="595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400"/>
            </a:lvl2pPr>
            <a:lvl3pPr>
              <a:spcAft>
                <a:spcPts val="600"/>
              </a:spcAft>
              <a:defRPr sz="2200"/>
            </a:lvl3pPr>
            <a:lvl4pPr>
              <a:spcAft>
                <a:spcPts val="600"/>
              </a:spcAft>
              <a:defRPr sz="20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EC1C41C-9241-42E6-B0AB-2B481F922A26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EC1C41C-9241-42E6-B0AB-2B481F922A26}" type="datetimeFigureOut">
              <a:rPr lang="en-US" smtClean="0"/>
              <a:pPr/>
              <a:t>9/23/2009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spcAft>
          <a:spcPts val="600"/>
        </a:spcAft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spcAft>
          <a:spcPts val="600"/>
        </a:spcAft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and Character Manipulation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DO Loop Example 1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14525"/>
            <a:ext cx="6033065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676400"/>
            <a:ext cx="4095965" cy="198120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DO Loop </a:t>
            </a:r>
            <a:r>
              <a:rPr lang="en-US" dirty="0" smtClean="0"/>
              <a:t>Example 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469474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3962400"/>
            <a:ext cx="5794218" cy="1828800"/>
          </a:xfrm>
          <a:prstGeom prst="rect">
            <a:avLst/>
          </a:prstGeom>
          <a:noFill/>
          <a:ln w="9525">
            <a:solidFill>
              <a:schemeClr val="bg1">
                <a:lumMod val="85000"/>
                <a:lumOff val="1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Loops – Operational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Indenting the body of the DO loop is strongly recommended to improve code readability.</a:t>
            </a:r>
          </a:p>
          <a:p>
            <a:r>
              <a:rPr lang="en-US" dirty="0" smtClean="0"/>
              <a:t>The index variable of a DO loop must not be modified anywhere within the DO loop.</a:t>
            </a:r>
          </a:p>
          <a:p>
            <a:r>
              <a:rPr lang="en-US" dirty="0" smtClean="0"/>
              <a:t>If the number of iterations calculated are less than or equal to zero, then the statements in the body will never execute.</a:t>
            </a:r>
          </a:p>
          <a:p>
            <a:r>
              <a:rPr lang="en-US" dirty="0" smtClean="0"/>
              <a:t>It is possible for a DO loop to count down as well as up.</a:t>
            </a:r>
          </a:p>
          <a:p>
            <a:r>
              <a:rPr lang="en-US" dirty="0" smtClean="0"/>
              <a:t>The index variable and control parameters of a DO loop should always be type integer.</a:t>
            </a:r>
          </a:p>
          <a:p>
            <a:r>
              <a:rPr lang="en-US" dirty="0" smtClean="0"/>
              <a:t>It is possible to branch out of a DO loop at any time while the DO loop is executing.</a:t>
            </a:r>
          </a:p>
          <a:p>
            <a:pPr lvl="1"/>
            <a:r>
              <a:rPr lang="en-US" dirty="0" smtClean="0"/>
              <a:t>When this occurs the index variable retains the value it had when the branch occurred.</a:t>
            </a:r>
          </a:p>
          <a:p>
            <a:r>
              <a:rPr lang="en-US" dirty="0" smtClean="0"/>
              <a:t>According to the FORTRAN standard, the value of the index variable will be undefined when the loop is completed.</a:t>
            </a:r>
          </a:p>
          <a:p>
            <a:pPr lvl="1" algn="ctr">
              <a:buNone/>
            </a:pPr>
            <a:r>
              <a:rPr lang="en-US" b="1" i="1" dirty="0" smtClean="0"/>
              <a:t>DON’T COUNT ON IT RETAINING ITS VALUE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Naming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3886200"/>
          </a:xfrm>
          <a:solidFill>
            <a:schemeClr val="tx1"/>
          </a:solidFill>
          <a:ln>
            <a:solidFill>
              <a:schemeClr val="bg1"/>
            </a:solidFill>
          </a:ln>
          <a:effectLst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</a:rPr>
              <a:t>[name: ] </a:t>
            </a:r>
            <a:r>
              <a:rPr lang="en-US" sz="1600" b="1" dirty="0" smtClean="0">
                <a:solidFill>
                  <a:schemeClr val="bg1"/>
                </a:solidFill>
              </a:rPr>
              <a:t>DO</a:t>
            </a:r>
            <a:r>
              <a:rPr lang="en-US" sz="1600" b="1" dirty="0" smtClean="0"/>
              <a:t> </a:t>
            </a:r>
            <a:r>
              <a:rPr lang="en-US" sz="1600" b="1" i="1" dirty="0" smtClean="0">
                <a:solidFill>
                  <a:schemeClr val="accent2">
                    <a:lumMod val="75000"/>
                  </a:schemeClr>
                </a:solidFill>
              </a:rPr>
              <a:t>index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=</a:t>
            </a:r>
            <a:r>
              <a:rPr lang="en-US" sz="1600" b="1" dirty="0" smtClean="0"/>
              <a:t> </a:t>
            </a:r>
            <a:r>
              <a:rPr lang="en-US" sz="1600" b="1" i="1" dirty="0" smtClean="0">
                <a:solidFill>
                  <a:schemeClr val="accent2">
                    <a:lumMod val="75000"/>
                  </a:schemeClr>
                </a:solidFill>
              </a:rPr>
              <a:t>istart, iend, incr</a:t>
            </a:r>
          </a:p>
          <a:p>
            <a:pPr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statement  1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statement  2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…	</a:t>
            </a:r>
          </a:p>
          <a:p>
            <a:pPr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IF ( </a:t>
            </a:r>
            <a:r>
              <a:rPr lang="en-US" sz="1600" b="1" i="1" dirty="0" smtClean="0">
                <a:solidFill>
                  <a:schemeClr val="accent2">
                    <a:lumMod val="75000"/>
                  </a:schemeClr>
                </a:solidFill>
              </a:rPr>
              <a:t>logical_expr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) CYCLE </a:t>
            </a:r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</a:rPr>
              <a:t>[name: ] 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600" b="1" dirty="0" smtClean="0"/>
              <a:t>	</a:t>
            </a:r>
            <a:r>
              <a:rPr lang="en-US" sz="1600" b="1" dirty="0" smtClean="0">
                <a:solidFill>
                  <a:schemeClr val="bg1"/>
                </a:solidFill>
              </a:rPr>
              <a:t>…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IF ( </a:t>
            </a:r>
            <a:r>
              <a:rPr lang="en-US" sz="1600" b="1" i="1" dirty="0" smtClean="0">
                <a:solidFill>
                  <a:schemeClr val="accent2">
                    <a:lumMod val="75000"/>
                  </a:schemeClr>
                </a:solidFill>
              </a:rPr>
              <a:t>logical_expr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) EXIT </a:t>
            </a:r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</a:rPr>
              <a:t>[name: ] 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…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	statement  n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bg1"/>
                </a:solidFill>
              </a:rPr>
              <a:t>END DO </a:t>
            </a:r>
            <a:r>
              <a:rPr lang="en-US" sz="1600" b="1" i="1" dirty="0" smtClean="0">
                <a:solidFill>
                  <a:schemeClr val="accent1">
                    <a:lumMod val="75000"/>
                  </a:schemeClr>
                </a:solidFill>
              </a:rPr>
              <a:t>[name: ]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6482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Name must begin with a letter.</a:t>
            </a:r>
          </a:p>
          <a:p>
            <a:r>
              <a:rPr lang="en-US" sz="2800" dirty="0" smtClean="0"/>
              <a:t>Name can be up to 31 alphanumeric characters.</a:t>
            </a:r>
          </a:p>
          <a:p>
            <a:r>
              <a:rPr lang="en-US" sz="2800" dirty="0" smtClean="0"/>
              <a:t>Must begin with a letter.</a:t>
            </a:r>
          </a:p>
          <a:p>
            <a:r>
              <a:rPr lang="en-US" sz="2800" dirty="0" smtClean="0"/>
              <a:t>Including the name on CYCLE and EXIT statements is optional</a:t>
            </a:r>
          </a:p>
          <a:p>
            <a:r>
              <a:rPr lang="en-US" sz="2800" dirty="0" smtClean="0"/>
              <a:t>Why do it ?</a:t>
            </a:r>
          </a:p>
          <a:p>
            <a:pPr lvl="1"/>
            <a:r>
              <a:rPr lang="en-US" sz="2400" dirty="0" smtClean="0"/>
              <a:t>Helps the programmers and the compiler keep the DO loop straight.</a:t>
            </a:r>
          </a:p>
          <a:p>
            <a:pPr lvl="1"/>
            <a:r>
              <a:rPr lang="en-US" sz="2400" dirty="0" smtClean="0"/>
              <a:t>Makes the programmers intentions explicitly clear</a:t>
            </a:r>
          </a:p>
          <a:p>
            <a:pPr lvl="1"/>
            <a:r>
              <a:rPr lang="en-US" sz="2400" dirty="0" smtClean="0"/>
              <a:t>Helps the compiler flag the specific location of an error when one occurs</a:t>
            </a:r>
          </a:p>
          <a:p>
            <a:pPr lvl="1"/>
            <a:endParaRPr lang="en-US" sz="2400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Loops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0" y="1143000"/>
            <a:ext cx="43434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It is possible for one DO loop to be completely inside another DO loop (i.e. nested).</a:t>
            </a:r>
          </a:p>
          <a:p>
            <a:r>
              <a:rPr lang="en-US" sz="2000" dirty="0" smtClean="0"/>
              <a:t>Note that the inner DO loop executes completely before the index variable of the outer DO loop is incremented.</a:t>
            </a:r>
          </a:p>
          <a:p>
            <a:r>
              <a:rPr lang="en-US" sz="2000" dirty="0" smtClean="0"/>
              <a:t>When the FORTRAN compiler encounters an END DO statement, it associates that statement with the innermost currently open loop.</a:t>
            </a:r>
          </a:p>
          <a:p>
            <a:r>
              <a:rPr lang="en-US" sz="2000" dirty="0" smtClean="0"/>
              <a:t>Naming the loops helps keep things straight and allows the compiler to catch errors in the nested structure.</a:t>
            </a:r>
          </a:p>
          <a:p>
            <a:r>
              <a:rPr lang="en-US" sz="2000" dirty="0" smtClean="0"/>
              <a:t>If the DO loops are nested, they must have independent index variables</a:t>
            </a:r>
          </a:p>
          <a:p>
            <a:r>
              <a:rPr lang="en-US" sz="2000" dirty="0" smtClean="0"/>
              <a:t>If two loops are to be nested, one must lie completely within the other.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582" y="1295400"/>
            <a:ext cx="3626618" cy="320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756" y="4495800"/>
            <a:ext cx="4438244" cy="2286000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CYCLE and EXIT in Nested Loops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1166018"/>
            <a:ext cx="4343400" cy="4525963"/>
          </a:xfrm>
        </p:spPr>
        <p:txBody>
          <a:bodyPr/>
          <a:lstStyle/>
          <a:p>
            <a:r>
              <a:rPr lang="en-US" dirty="0" smtClean="0"/>
              <a:t>If a CYCLE or EXIT statement appears inside an unnamed set of nested loops then they refer to the innermost loop containing them.</a:t>
            </a:r>
          </a:p>
          <a:p>
            <a:r>
              <a:rPr lang="en-US" dirty="0" smtClean="0"/>
              <a:t>Specifying the loop name with the CYCLE or EXIT indicates which loop the statement refers to.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086" y="1219200"/>
            <a:ext cx="434791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5334000"/>
            <a:ext cx="5065993" cy="147637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 Assignments and Manipulations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Character data can be manipulated using character expressions.</a:t>
            </a:r>
          </a:p>
          <a:p>
            <a:r>
              <a:rPr lang="en-US" dirty="0" smtClean="0"/>
              <a:t>A character expression can be any combination of valid character constant, variables, operators, and functions.</a:t>
            </a:r>
          </a:p>
          <a:p>
            <a:r>
              <a:rPr lang="en-US" dirty="0" smtClean="0"/>
              <a:t>A character operator is an operator that yields a character result.</a:t>
            </a:r>
          </a:p>
          <a:p>
            <a:r>
              <a:rPr lang="en-US" dirty="0" smtClean="0"/>
              <a:t>A character function is any function that yields a character result.</a:t>
            </a:r>
          </a:p>
          <a:p>
            <a:r>
              <a:rPr lang="en-US" dirty="0" smtClean="0"/>
              <a:t>There are two basic types of character operators:</a:t>
            </a:r>
          </a:p>
          <a:p>
            <a:pPr lvl="1"/>
            <a:r>
              <a:rPr lang="en-US" dirty="0" smtClean="0"/>
              <a:t>Substring specifications</a:t>
            </a:r>
          </a:p>
          <a:p>
            <a:pPr lvl="1"/>
            <a:r>
              <a:rPr lang="en-US" dirty="0" smtClean="0"/>
              <a:t>Concatenation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Character Assignments</a:t>
            </a:r>
          </a:p>
          <a:p>
            <a:pPr lvl="1"/>
            <a:r>
              <a:rPr lang="en-US" dirty="0" smtClean="0"/>
              <a:t>Character expressions shorter than the variable will be padded with blanks </a:t>
            </a:r>
          </a:p>
          <a:p>
            <a:pPr lvl="1" algn="ctr">
              <a:buNone/>
            </a:pPr>
            <a:r>
              <a:rPr lang="en-US" dirty="0" smtClean="0"/>
              <a:t>Character(10) :: Name     </a:t>
            </a:r>
          </a:p>
          <a:p>
            <a:pPr lvl="1" algn="ctr">
              <a:buNone/>
            </a:pPr>
            <a:r>
              <a:rPr lang="en-US" dirty="0" smtClean="0"/>
              <a:t>Name = ‘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Aggie</a:t>
            </a:r>
            <a:r>
              <a:rPr lang="en-US" i="1" strike="sngStrike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bbbbb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Character expressions longer than the variable will be truncated, and the excess character length discarded</a:t>
            </a:r>
          </a:p>
          <a:p>
            <a:pPr lvl="1" algn="ctr">
              <a:buNone/>
            </a:pPr>
            <a:r>
              <a:rPr lang="en-US" dirty="0" smtClean="0"/>
              <a:t>Character(2) :: Name</a:t>
            </a:r>
          </a:p>
          <a:p>
            <a:pPr lvl="1" algn="ctr">
              <a:buNone/>
            </a:pPr>
            <a:r>
              <a:rPr lang="en-US" dirty="0" smtClean="0"/>
              <a:t>Name = ‘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Ag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Substring Specifications</a:t>
            </a:r>
          </a:p>
          <a:p>
            <a:pPr lvl="1"/>
            <a:r>
              <a:rPr lang="en-US" dirty="0" smtClean="0"/>
              <a:t>Selects a portion of a character variable</a:t>
            </a:r>
          </a:p>
          <a:p>
            <a:pPr lvl="1"/>
            <a:r>
              <a:rPr lang="en-US" dirty="0" smtClean="0"/>
              <a:t>Treats that portion as an independent character string</a:t>
            </a:r>
          </a:p>
          <a:p>
            <a:pPr lvl="1" algn="ctr">
              <a:buNone/>
            </a:pPr>
            <a:r>
              <a:rPr lang="en-US" dirty="0" smtClean="0"/>
              <a:t>Name(2:4) = ‘</a:t>
            </a:r>
            <a:r>
              <a:rPr lang="en-US" dirty="0" err="1" smtClean="0"/>
              <a:t>ggi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The substring points to the same memory location as the characters 2 thru 4 of Name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Manipulations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Concatenation Operator (//)</a:t>
            </a:r>
          </a:p>
          <a:p>
            <a:pPr lvl="1"/>
            <a:r>
              <a:rPr lang="en-US" dirty="0" smtClean="0"/>
              <a:t>Allows two or more strings or substrings to be joined together: </a:t>
            </a:r>
          </a:p>
          <a:p>
            <a:pPr lvl="1" algn="ctr">
              <a:buNone/>
            </a:pPr>
            <a:r>
              <a:rPr lang="en-US" dirty="0" smtClean="0"/>
              <a:t>A = ‘TEST’  B=‘PT109’  C=‘TITLE’</a:t>
            </a:r>
          </a:p>
          <a:p>
            <a:pPr lvl="1" algn="ctr">
              <a:buNone/>
            </a:pPr>
            <a:r>
              <a:rPr lang="en-US" dirty="0" smtClean="0"/>
              <a:t>D = B(1:1) // C(5:5) // A(3:4) // ‘ ‘ // B(3:5)</a:t>
            </a:r>
          </a:p>
          <a:p>
            <a:pPr lvl="1" algn="ctr">
              <a:buNone/>
            </a:pPr>
            <a:r>
              <a:rPr lang="en-US" dirty="0" smtClean="0"/>
              <a:t>D = ‘PEST 109’</a:t>
            </a:r>
          </a:p>
          <a:p>
            <a:r>
              <a:rPr lang="en-US" dirty="0" smtClean="0"/>
              <a:t>Comparing Characters using Relational Operators</a:t>
            </a:r>
          </a:p>
          <a:p>
            <a:pPr lvl="1"/>
            <a:r>
              <a:rPr lang="en-US" dirty="0" smtClean="0"/>
              <a:t>Character strings can be compared in logical expressions</a:t>
            </a:r>
          </a:p>
          <a:p>
            <a:pPr lvl="1"/>
            <a:r>
              <a:rPr lang="en-US" dirty="0" smtClean="0"/>
              <a:t>The result is a logical value of either .TRUE. Or .FALSE.</a:t>
            </a:r>
          </a:p>
          <a:p>
            <a:pPr lvl="1"/>
            <a:r>
              <a:rPr lang="en-US" dirty="0" smtClean="0"/>
              <a:t>Character strings can not be compared with numbers</a:t>
            </a:r>
          </a:p>
          <a:p>
            <a:pPr lvl="1"/>
            <a:r>
              <a:rPr lang="en-US" dirty="0" smtClean="0"/>
              <a:t>Comparison is based on the collating sequence of the characters</a:t>
            </a:r>
          </a:p>
          <a:p>
            <a:pPr lvl="1"/>
            <a:r>
              <a:rPr lang="en-US" dirty="0" smtClean="0"/>
              <a:t>The collating sequence is the order in which they appear within a specific character set, Examples:</a:t>
            </a:r>
          </a:p>
          <a:p>
            <a:pPr lvl="1" algn="ctr">
              <a:buNone/>
            </a:pPr>
            <a:r>
              <a:rPr lang="en-US" dirty="0" smtClean="0"/>
              <a:t>AAAAB &gt; AAAAA</a:t>
            </a:r>
          </a:p>
          <a:p>
            <a:pPr lvl="1" algn="ctr">
              <a:buNone/>
            </a:pPr>
            <a:r>
              <a:rPr lang="en-US" dirty="0" smtClean="0"/>
              <a:t>AB &gt; AAAAC  and AAAAA &gt; AAAA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 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953000"/>
            <a:ext cx="7467600" cy="609600"/>
          </a:xfrm>
        </p:spPr>
        <p:txBody>
          <a:bodyPr/>
          <a:lstStyle/>
          <a:p>
            <a:r>
              <a:rPr lang="en-US" sz="1800" dirty="0" smtClean="0"/>
              <a:t>For a complete listing see Appendix B.7 in the back of your text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871" y="1981200"/>
            <a:ext cx="763792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76200" dir="2700000" algn="tl" rotWithShape="0">
              <a:schemeClr val="tx2">
                <a:lumMod val="25000"/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Constructs: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Loops are FORTRAN constructs that permit us to execute a sequence of statements more than once.</a:t>
            </a:r>
          </a:p>
          <a:p>
            <a:r>
              <a:rPr lang="en-US" dirty="0" smtClean="0"/>
              <a:t>There are two types of loops:</a:t>
            </a:r>
          </a:p>
          <a:p>
            <a:pPr lvl="1"/>
            <a:r>
              <a:rPr lang="en-US" dirty="0" smtClean="0"/>
              <a:t>While Loops</a:t>
            </a:r>
          </a:p>
          <a:p>
            <a:pPr lvl="2"/>
            <a:r>
              <a:rPr lang="en-US" dirty="0" smtClean="0"/>
              <a:t>Code is repeated an undefined number of times until some user-specified condition is satisfied.</a:t>
            </a:r>
          </a:p>
          <a:p>
            <a:pPr lvl="1"/>
            <a:r>
              <a:rPr lang="en-US" dirty="0" smtClean="0"/>
              <a:t>Iterative (or counting) Loops</a:t>
            </a:r>
          </a:p>
          <a:p>
            <a:pPr lvl="2"/>
            <a:r>
              <a:rPr lang="en-US" dirty="0" smtClean="0"/>
              <a:t>Code is repeated a specified number of times.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Coding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 Always indent code blocks in DO and IF blocks to make the code more readable.</a:t>
            </a:r>
          </a:p>
          <a:p>
            <a:r>
              <a:rPr lang="en-US" dirty="0" smtClean="0"/>
              <a:t>Use the While loop to  repeat sections of code when you don’t know in advance how many time you need to loop.</a:t>
            </a:r>
          </a:p>
          <a:p>
            <a:r>
              <a:rPr lang="en-US" dirty="0" smtClean="0"/>
              <a:t>Use the counting DO loop to repeat sections of code when you know in advance how often the loop will be executed.</a:t>
            </a:r>
          </a:p>
          <a:p>
            <a:r>
              <a:rPr lang="en-US" dirty="0" smtClean="0"/>
              <a:t>Never modify the value of the DO loop index while inside the loop.</a:t>
            </a:r>
          </a:p>
          <a:p>
            <a:r>
              <a:rPr lang="en-US" dirty="0" smtClean="0"/>
              <a:t>Assign names to large complicated loops or IF constructs, especially if they are nested.</a:t>
            </a:r>
          </a:p>
          <a:p>
            <a:r>
              <a:rPr lang="en-US" dirty="0" smtClean="0"/>
              <a:t>Use loop names with CYCLE and EXIT statements in nested loops to make certain that the proper loop is affected by the action of the statement.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1828800"/>
          </a:xfr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…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IF ( 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logical_expr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 EXIT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…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END DO</a:t>
            </a:r>
            <a:endParaRPr 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1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Block of statements between DO and END DO are repeated indefinitely until the 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logical_expr</a:t>
            </a:r>
            <a:r>
              <a:rPr lang="en-US" dirty="0" smtClean="0"/>
              <a:t> in the IF statement is executed.</a:t>
            </a:r>
          </a:p>
          <a:p>
            <a:r>
              <a:rPr lang="en-US" dirty="0" smtClean="0"/>
              <a:t>Control then transfers to the first statement after the END DO</a:t>
            </a:r>
          </a:p>
          <a:p>
            <a:r>
              <a:rPr lang="en-US" dirty="0" smtClean="0"/>
              <a:t>There may be more than one EXIT statement.</a:t>
            </a:r>
          </a:p>
          <a:p>
            <a:r>
              <a:rPr lang="en-US" dirty="0" smtClean="0"/>
              <a:t>A good practice is have a single entry point and a single exit point.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CYCLE and EXIT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886200" cy="4114799"/>
          </a:xfrm>
          <a:solidFill>
            <a:schemeClr val="tx1"/>
          </a:solidFill>
          <a:ln>
            <a:solidFill>
              <a:schemeClr val="bg1"/>
            </a:solidFill>
          </a:ln>
          <a:effectLst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Arial monospaced for SAP" pitchFamily="49" charset="0"/>
              </a:rPr>
              <a:t>DO</a:t>
            </a:r>
            <a:r>
              <a:rPr lang="en-US" sz="1600" b="1" dirty="0" smtClean="0">
                <a:latin typeface="Arial monospaced for SAP" pitchFamily="49" charset="0"/>
              </a:rPr>
              <a:t> </a:t>
            </a:r>
            <a:r>
              <a:rPr lang="en-US" sz="1600" b="1" i="1" dirty="0" smtClean="0">
                <a:solidFill>
                  <a:schemeClr val="accent2">
                    <a:lumMod val="75000"/>
                  </a:schemeClr>
                </a:solidFill>
                <a:latin typeface="Arial monospaced for SAP" pitchFamily="49" charset="0"/>
              </a:rPr>
              <a:t>index</a:t>
            </a:r>
            <a:r>
              <a:rPr lang="en-US" sz="1600" b="1" dirty="0" smtClean="0">
                <a:latin typeface="Arial monospaced for SAP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Arial monospaced for SAP" pitchFamily="49" charset="0"/>
              </a:rPr>
              <a:t>=</a:t>
            </a:r>
            <a:r>
              <a:rPr lang="en-US" sz="1600" b="1" dirty="0" smtClean="0">
                <a:latin typeface="Arial monospaced for SAP" pitchFamily="49" charset="0"/>
              </a:rPr>
              <a:t> </a:t>
            </a:r>
            <a:r>
              <a:rPr lang="en-US" sz="1600" b="1" i="1" dirty="0" smtClean="0">
                <a:solidFill>
                  <a:schemeClr val="accent2">
                    <a:lumMod val="75000"/>
                  </a:schemeClr>
                </a:solidFill>
                <a:latin typeface="Arial monospaced for SAP" pitchFamily="49" charset="0"/>
              </a:rPr>
              <a:t>istart, iend, incr</a:t>
            </a:r>
          </a:p>
          <a:p>
            <a:pPr>
              <a:buNone/>
            </a:pPr>
            <a:r>
              <a:rPr lang="en-US" sz="1600" b="1" dirty="0" smtClean="0">
                <a:latin typeface="Arial monospaced for SAP" pitchFamily="49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latin typeface="Arial monospaced for SAP" pitchFamily="49" charset="0"/>
              </a:rPr>
              <a:t>statement  1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Arial monospaced for SAP" pitchFamily="49" charset="0"/>
              </a:rPr>
              <a:t>	statement  2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Arial monospaced for SAP" pitchFamily="49" charset="0"/>
              </a:rPr>
              <a:t>	…	</a:t>
            </a:r>
          </a:p>
          <a:p>
            <a:pPr>
              <a:buNone/>
            </a:pPr>
            <a:r>
              <a:rPr lang="en-US" sz="1600" b="1" dirty="0" smtClean="0">
                <a:latin typeface="Arial monospaced for SAP" pitchFamily="49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latin typeface="Arial monospaced for SAP" pitchFamily="49" charset="0"/>
              </a:rPr>
              <a:t>IF ( </a:t>
            </a:r>
            <a:r>
              <a:rPr lang="en-US" sz="1600" b="1" i="1" dirty="0" smtClean="0">
                <a:solidFill>
                  <a:schemeClr val="accent2">
                    <a:lumMod val="75000"/>
                  </a:schemeClr>
                </a:solidFill>
                <a:latin typeface="Arial monospaced for SAP" pitchFamily="49" charset="0"/>
              </a:rPr>
              <a:t>logical_expr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Arial monospaced for SAP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Arial monospaced for SAP" pitchFamily="49" charset="0"/>
              </a:rPr>
              <a:t>) CYCLE</a:t>
            </a:r>
          </a:p>
          <a:p>
            <a:pPr>
              <a:buNone/>
            </a:pPr>
            <a:r>
              <a:rPr lang="en-US" sz="1600" b="1" dirty="0" smtClean="0">
                <a:latin typeface="Arial monospaced for SAP" pitchFamily="49" charset="0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latin typeface="Arial monospaced for SAP" pitchFamily="49" charset="0"/>
              </a:rPr>
              <a:t>…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Arial monospaced for SAP" pitchFamily="49" charset="0"/>
              </a:rPr>
              <a:t>	IF ( </a:t>
            </a:r>
            <a:r>
              <a:rPr lang="en-US" sz="1600" b="1" i="1" dirty="0" smtClean="0">
                <a:solidFill>
                  <a:schemeClr val="accent2">
                    <a:lumMod val="75000"/>
                  </a:schemeClr>
                </a:solidFill>
                <a:latin typeface="Arial monospaced for SAP" pitchFamily="49" charset="0"/>
              </a:rPr>
              <a:t>logical_expr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Arial monospaced for SAP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Arial monospaced for SAP" pitchFamily="49" charset="0"/>
              </a:rPr>
              <a:t>) EXIT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Arial monospaced for SAP" pitchFamily="49" charset="0"/>
              </a:rPr>
              <a:t>	…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Arial monospaced for SAP" pitchFamily="49" charset="0"/>
              </a:rPr>
              <a:t>	statement  n</a:t>
            </a:r>
          </a:p>
          <a:p>
            <a:pPr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Arial monospaced for SAP" pitchFamily="49" charset="0"/>
              </a:rPr>
              <a:t>END DO</a:t>
            </a:r>
            <a:endParaRPr lang="en-US" sz="1600" b="1" dirty="0">
              <a:solidFill>
                <a:schemeClr val="bg1"/>
              </a:solidFill>
              <a:latin typeface="Arial monospaced for SAP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1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When FORTRAN encounters a CYCLE statement in the body of the DO LOOP:	</a:t>
            </a:r>
          </a:p>
          <a:p>
            <a:pPr lvl="1"/>
            <a:r>
              <a:rPr lang="en-US" dirty="0" smtClean="0"/>
              <a:t>Execution of the current iterative cycle stops</a:t>
            </a:r>
          </a:p>
          <a:p>
            <a:pPr lvl="1"/>
            <a:r>
              <a:rPr lang="en-US" dirty="0" smtClean="0"/>
              <a:t>Control is returned to the top of the DO LOOP</a:t>
            </a:r>
          </a:p>
          <a:p>
            <a:pPr lvl="1"/>
            <a:r>
              <a:rPr lang="en-US" dirty="0" smtClean="0"/>
              <a:t>The loop index will be incremented</a:t>
            </a:r>
          </a:p>
          <a:p>
            <a:pPr lvl="1"/>
            <a:r>
              <a:rPr lang="en-US" dirty="0" smtClean="0"/>
              <a:t>execution will resume again if the counter has not reached it’s limit.</a:t>
            </a:r>
          </a:p>
          <a:p>
            <a:r>
              <a:rPr lang="en-US" dirty="0" smtClean="0"/>
              <a:t>When FORTRAN encounters a EXIT Statement</a:t>
            </a:r>
          </a:p>
          <a:p>
            <a:pPr lvl="1"/>
            <a:r>
              <a:rPr lang="en-US" dirty="0" smtClean="0"/>
              <a:t>Execution of the loop is halted</a:t>
            </a:r>
          </a:p>
          <a:p>
            <a:pPr lvl="1"/>
            <a:r>
              <a:rPr lang="en-US" dirty="0" smtClean="0"/>
              <a:t>Control is transferred to the first statement following the END DO</a:t>
            </a:r>
          </a:p>
          <a:p>
            <a:r>
              <a:rPr lang="en-US" dirty="0" smtClean="0"/>
              <a:t>The EXIT and CYCLE statements can occur in either type of DO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Example 1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882" y="1828800"/>
            <a:ext cx="517711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447800"/>
            <a:ext cx="5601130" cy="2257425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Example 2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62070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1504561"/>
            <a:ext cx="4286250" cy="1924439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657600" cy="2209800"/>
          </a:xfr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 WHILE ( 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logical_expr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statement 1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statement 2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	…	</a:t>
            </a:r>
          </a:p>
          <a:p>
            <a:pPr>
              <a:buNone/>
            </a:pPr>
            <a:r>
              <a:rPr lang="en-US" sz="20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END DO</a:t>
            </a:r>
            <a:endParaRPr 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41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is an alternate form of the WHILE loop.</a:t>
            </a:r>
          </a:p>
          <a:p>
            <a:r>
              <a:rPr lang="en-US" dirty="0" smtClean="0"/>
              <a:t>The exit test must always occur at the top of the loop.</a:t>
            </a:r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logical_expr</a:t>
            </a:r>
            <a:r>
              <a:rPr lang="en-US" dirty="0" smtClean="0"/>
              <a:t> is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r>
              <a:rPr lang="en-US" dirty="0" smtClean="0"/>
              <a:t>, the statements inside the loop will execute.</a:t>
            </a:r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logical_expr</a:t>
            </a:r>
            <a:r>
              <a:rPr lang="en-US" dirty="0" smtClean="0"/>
              <a:t> is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r>
              <a:rPr lang="en-US" dirty="0" smtClean="0"/>
              <a:t>, control is passed to the first executable statement after the END DO</a:t>
            </a:r>
          </a:p>
          <a:p>
            <a:r>
              <a:rPr lang="en-US" dirty="0" smtClean="0"/>
              <a:t>This is a special case of the more general WHILE loop.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6172200"/>
            <a:ext cx="7467600" cy="4572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No Reason to Ever Use It 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Iterative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828800"/>
            <a:ext cx="3657600" cy="2514600"/>
          </a:xfr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DO 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index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= </a:t>
            </a:r>
            <a:r>
              <a:rPr lang="en-US" sz="2800" i="1" dirty="0" smtClean="0">
                <a:solidFill>
                  <a:schemeClr val="accent2">
                    <a:lumMod val="75000"/>
                  </a:schemeClr>
                </a:solidFill>
              </a:rPr>
              <a:t>istart, iend, incr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statement  1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statement  2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…	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	statement  n</a:t>
            </a:r>
          </a:p>
          <a:p>
            <a:pPr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END DO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828800"/>
            <a:ext cx="50292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This loops executes a code block a specific number of times.</a:t>
            </a:r>
          </a:p>
          <a:p>
            <a:r>
              <a:rPr lang="en-US" dirty="0" smtClean="0"/>
              <a:t>The 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index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istart</a:t>
            </a:r>
            <a:r>
              <a:rPr lang="en-US" dirty="0" smtClean="0"/>
              <a:t>,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iend</a:t>
            </a:r>
            <a:r>
              <a:rPr lang="en-US" dirty="0" smtClean="0"/>
              <a:t>, and 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incr</a:t>
            </a:r>
            <a:r>
              <a:rPr lang="en-US" dirty="0" smtClean="0"/>
              <a:t> parameters control the loop</a:t>
            </a:r>
          </a:p>
          <a:p>
            <a:pPr lvl="1"/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index</a:t>
            </a:r>
            <a:r>
              <a:rPr lang="en-US" dirty="0" smtClean="0"/>
              <a:t> - counter</a:t>
            </a:r>
          </a:p>
          <a:p>
            <a:pPr lvl="1"/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istart</a:t>
            </a:r>
            <a:r>
              <a:rPr lang="en-US" dirty="0" smtClean="0"/>
              <a:t> - initial value of the counter</a:t>
            </a:r>
          </a:p>
          <a:p>
            <a:pPr lvl="1"/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iend</a:t>
            </a:r>
            <a:r>
              <a:rPr lang="en-US" dirty="0" smtClean="0"/>
              <a:t> - final value of the counter </a:t>
            </a:r>
          </a:p>
          <a:p>
            <a:pPr lvl="1"/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incr</a:t>
            </a:r>
            <a:r>
              <a:rPr lang="en-US" dirty="0" smtClean="0"/>
              <a:t> - increment used to update index</a:t>
            </a:r>
          </a:p>
          <a:p>
            <a:pPr lvl="2"/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incr </a:t>
            </a:r>
            <a:r>
              <a:rPr lang="en-US" dirty="0" smtClean="0"/>
              <a:t>is optional</a:t>
            </a:r>
          </a:p>
          <a:p>
            <a:pPr lvl="2"/>
            <a:r>
              <a:rPr lang="en-US" dirty="0" smtClean="0"/>
              <a:t>If 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incr </a:t>
            </a:r>
            <a:r>
              <a:rPr lang="en-US" dirty="0" smtClean="0"/>
              <a:t>is not specified, assumed to be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Iterative DO Loop –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00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Each of the three DO loop parameters 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istart, iend, incr</a:t>
            </a:r>
            <a:r>
              <a:rPr lang="en-US" dirty="0" smtClean="0"/>
              <a:t>) may be a constant, a variable, or an expression.</a:t>
            </a:r>
          </a:p>
          <a:p>
            <a:pPr lvl="1"/>
            <a:r>
              <a:rPr lang="en-US" dirty="0" smtClean="0"/>
              <a:t>If a variable or an expression, the value is calculated </a:t>
            </a:r>
            <a:r>
              <a:rPr lang="en-US" b="1" i="1" u="sng" dirty="0" smtClean="0"/>
              <a:t>before</a:t>
            </a:r>
            <a:r>
              <a:rPr lang="en-US" dirty="0" smtClean="0"/>
              <a:t> the start of the loop.</a:t>
            </a:r>
          </a:p>
          <a:p>
            <a:r>
              <a:rPr lang="en-US" dirty="0" smtClean="0"/>
              <a:t>At the beginning of the loop the program assigns the value istart to the control variable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index</a:t>
            </a:r>
            <a:r>
              <a:rPr lang="en-US" dirty="0" smtClean="0"/>
              <a:t>. If </a:t>
            </a:r>
          </a:p>
          <a:p>
            <a:pPr algn="ctr">
              <a:buNone/>
            </a:pP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index∙incr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≤ 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iend∙incr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dirty="0" smtClean="0"/>
              <a:t>      then the program executes the statements within the body of the loop.</a:t>
            </a:r>
          </a:p>
          <a:p>
            <a:r>
              <a:rPr lang="en-US" dirty="0" smtClean="0"/>
              <a:t>After the statements in the body of the loop have been executed, the control variable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index</a:t>
            </a:r>
            <a:r>
              <a:rPr lang="en-US" dirty="0" smtClean="0"/>
              <a:t> is recalculated 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index = index+ incr</a:t>
            </a:r>
          </a:p>
          <a:p>
            <a:pPr>
              <a:buNone/>
            </a:pPr>
            <a:r>
              <a:rPr lang="en-US" dirty="0" smtClean="0"/>
              <a:t>      Provided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index</a:t>
            </a:r>
            <a:r>
              <a:rPr lang="en-US" dirty="0" smtClean="0"/>
              <a:t> is still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≤ iend</a:t>
            </a:r>
            <a:r>
              <a:rPr lang="en-US" dirty="0" smtClean="0"/>
              <a:t>, the program executes the statements within the body again.</a:t>
            </a:r>
          </a:p>
          <a:p>
            <a:r>
              <a:rPr lang="en-US" dirty="0" smtClean="0"/>
              <a:t>The total number of iterations performed can be determined using the formula:</a:t>
            </a:r>
          </a:p>
          <a:p>
            <a:pPr algn="ctr">
              <a:buNone/>
            </a:pP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iter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= (iend – istart + incr) / incr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3598</TotalTime>
  <Words>1304</Words>
  <Application>Microsoft Office PowerPoint</Application>
  <PresentationFormat>On-screen Show (4:3)</PresentationFormat>
  <Paragraphs>189</Paragraphs>
  <Slides>20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Technic</vt:lpstr>
      <vt:lpstr>Loops and Character Manipulation</vt:lpstr>
      <vt:lpstr>Control Constructs: Loops</vt:lpstr>
      <vt:lpstr>The While Loop</vt:lpstr>
      <vt:lpstr>CYCLE and EXIT Statements</vt:lpstr>
      <vt:lpstr>While Loop Example 1</vt:lpstr>
      <vt:lpstr>WHILE Loop Example 2</vt:lpstr>
      <vt:lpstr>The DO WHILE Loop</vt:lpstr>
      <vt:lpstr>The Iterative Loop</vt:lpstr>
      <vt:lpstr>Iterative DO Loop – How it Works</vt:lpstr>
      <vt:lpstr>Iterative DO Loop Example 1</vt:lpstr>
      <vt:lpstr>Iterative DO Loop Example 2</vt:lpstr>
      <vt:lpstr>DO Loops – Operational Details</vt:lpstr>
      <vt:lpstr>Naming Loops</vt:lpstr>
      <vt:lpstr>Nesting Loops</vt:lpstr>
      <vt:lpstr>CYCLE and EXIT in Nested Loops</vt:lpstr>
      <vt:lpstr>Character Assignments and Manipulations</vt:lpstr>
      <vt:lpstr>Character Assignments</vt:lpstr>
      <vt:lpstr>Character Manipulations</vt:lpstr>
      <vt:lpstr>Character Intrinsic Functions</vt:lpstr>
      <vt:lpstr>Good Coding Practice</vt:lpstr>
    </vt:vector>
  </TitlesOfParts>
  <Company>Lockheed Martin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Engineers and Scientists</dc:title>
  <dc:creator>Mike Worthey</dc:creator>
  <cp:lastModifiedBy>Mike Worthey</cp:lastModifiedBy>
  <cp:revision>268</cp:revision>
  <dcterms:created xsi:type="dcterms:W3CDTF">2009-04-07T23:00:31Z</dcterms:created>
  <dcterms:modified xsi:type="dcterms:W3CDTF">2009-09-23T20:34:44Z</dcterms:modified>
</cp:coreProperties>
</file>