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7"/>
  </p:notesMasterIdLst>
  <p:sldIdLst>
    <p:sldId id="267" r:id="rId2"/>
    <p:sldId id="351" r:id="rId3"/>
    <p:sldId id="352" r:id="rId4"/>
    <p:sldId id="336" r:id="rId5"/>
    <p:sldId id="350" r:id="rId6"/>
    <p:sldId id="337" r:id="rId7"/>
    <p:sldId id="340" r:id="rId8"/>
    <p:sldId id="357" r:id="rId9"/>
    <p:sldId id="338" r:id="rId10"/>
    <p:sldId id="341" r:id="rId11"/>
    <p:sldId id="342" r:id="rId12"/>
    <p:sldId id="343" r:id="rId13"/>
    <p:sldId id="344" r:id="rId14"/>
    <p:sldId id="353" r:id="rId15"/>
    <p:sldId id="345" r:id="rId16"/>
    <p:sldId id="346" r:id="rId17"/>
    <p:sldId id="347" r:id="rId18"/>
    <p:sldId id="348" r:id="rId19"/>
    <p:sldId id="355" r:id="rId20"/>
    <p:sldId id="358" r:id="rId21"/>
    <p:sldId id="359" r:id="rId22"/>
    <p:sldId id="360" r:id="rId23"/>
    <p:sldId id="349" r:id="rId24"/>
    <p:sldId id="356" r:id="rId25"/>
    <p:sldId id="339" r:id="rId26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88C30A10-55C3-49C5-AEFD-304AFCACB3EF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C0845B2-0743-40EA-9326-A427D33B8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-c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52400"/>
            <a:ext cx="3505197" cy="595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400"/>
            </a:lvl2pPr>
            <a:lvl3pPr>
              <a:spcAft>
                <a:spcPts val="600"/>
              </a:spcAft>
              <a:defRPr sz="2200"/>
            </a:lvl3pPr>
            <a:lvl4pPr>
              <a:spcAft>
                <a:spcPts val="600"/>
              </a:spcAft>
              <a:defRPr sz="20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C1C41C-9241-42E6-B0AB-2B481F922A26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C1C41C-9241-42E6-B0AB-2B481F922A26}" type="datetimeFigureOut">
              <a:rPr lang="en-US" smtClean="0"/>
              <a:pPr/>
              <a:t>4/19/2012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spcAft>
          <a:spcPts val="600"/>
        </a:spcAft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I/O Concepts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FORMAT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7467600" cy="46482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The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="1" dirty="0" smtClean="0"/>
              <a:t> </a:t>
            </a:r>
            <a:r>
              <a:rPr lang="en-US" dirty="0" smtClean="0"/>
              <a:t>Descriptor – Integer Output</a:t>
            </a:r>
          </a:p>
          <a:p>
            <a:pPr lvl="1"/>
            <a:r>
              <a:rPr lang="en-US" dirty="0" smtClean="0"/>
              <a:t>General form:  </a:t>
            </a:r>
            <a:r>
              <a:rPr lang="en-US" i="1" dirty="0" err="1" smtClean="0"/>
              <a:t>r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  <a:cs typeface="Times New Roman" pitchFamily="18" charset="0"/>
              </a:rPr>
              <a:t>I</a:t>
            </a:r>
            <a:r>
              <a:rPr lang="en-US" i="1" dirty="0" err="1" smtClean="0"/>
              <a:t>w</a:t>
            </a:r>
            <a:r>
              <a:rPr lang="en-US" dirty="0" smtClean="0"/>
              <a:t> or </a:t>
            </a:r>
            <a:r>
              <a:rPr lang="en-US" i="1" dirty="0" err="1" smtClean="0"/>
              <a:t>r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  <a:cs typeface="Times New Roman" pitchFamily="18" charset="0"/>
              </a:rPr>
              <a:t>I</a:t>
            </a:r>
            <a:r>
              <a:rPr lang="en-US" i="1" dirty="0" err="1" smtClean="0"/>
              <a:t>w.m</a:t>
            </a:r>
            <a:endParaRPr lang="en-US" i="1" dirty="0" smtClean="0"/>
          </a:p>
          <a:p>
            <a:pPr lvl="2"/>
            <a:r>
              <a:rPr lang="en-US" i="1" dirty="0" smtClean="0"/>
              <a:t>Where </a:t>
            </a:r>
            <a:r>
              <a:rPr lang="en-US" b="1" i="1" dirty="0" smtClean="0"/>
              <a:t>r</a:t>
            </a:r>
            <a:r>
              <a:rPr lang="en-US" i="1" dirty="0" smtClean="0"/>
              <a:t> is the number of times the format is repeated</a:t>
            </a:r>
          </a:p>
          <a:p>
            <a:pPr lvl="2"/>
            <a:r>
              <a:rPr lang="en-US" i="1" dirty="0" smtClean="0"/>
              <a:t>Where </a:t>
            </a:r>
            <a:r>
              <a:rPr lang="en-US" b="1" i="1" dirty="0" smtClean="0"/>
              <a:t>w</a:t>
            </a:r>
            <a:r>
              <a:rPr lang="en-US" i="1" dirty="0" smtClean="0"/>
              <a:t> represents the width in characters </a:t>
            </a:r>
          </a:p>
          <a:p>
            <a:pPr lvl="2"/>
            <a:r>
              <a:rPr lang="en-US" i="1" dirty="0" smtClean="0"/>
              <a:t>And </a:t>
            </a:r>
            <a:r>
              <a:rPr lang="en-US" b="1" i="1" dirty="0" smtClean="0"/>
              <a:t>m</a:t>
            </a:r>
            <a:r>
              <a:rPr lang="en-US" i="1" dirty="0" smtClean="0"/>
              <a:t> represents the minimum number of digits to display</a:t>
            </a:r>
          </a:p>
          <a:p>
            <a:pPr lvl="1"/>
            <a:r>
              <a:rPr lang="en-US" dirty="0" smtClean="0"/>
              <a:t>Integer values output are right justified.</a:t>
            </a:r>
          </a:p>
          <a:p>
            <a:pPr lvl="1"/>
            <a:r>
              <a:rPr lang="en-US" dirty="0" smtClean="0"/>
              <a:t>Integer values larger than the allocated space are output as asterisks.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  <a:cs typeface="Times New Roman" pitchFamily="18" charset="0"/>
              </a:rPr>
              <a:t>F</a:t>
            </a:r>
            <a:r>
              <a:rPr lang="en-US" dirty="0" smtClean="0"/>
              <a:t> Descriptor – Real Output</a:t>
            </a:r>
          </a:p>
          <a:p>
            <a:pPr lvl="1"/>
            <a:r>
              <a:rPr lang="en-US" dirty="0" smtClean="0"/>
              <a:t>General form:  </a:t>
            </a:r>
            <a:r>
              <a:rPr lang="en-US" i="1" dirty="0" err="1" smtClean="0"/>
              <a:t>r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  <a:cs typeface="Times New Roman" pitchFamily="18" charset="0"/>
              </a:rPr>
              <a:t>F</a:t>
            </a:r>
            <a:r>
              <a:rPr lang="en-US" i="1" dirty="0" err="1" smtClean="0"/>
              <a:t>w.d</a:t>
            </a:r>
            <a:endParaRPr lang="en-US" i="1" dirty="0" smtClean="0"/>
          </a:p>
          <a:p>
            <a:pPr lvl="2"/>
            <a:r>
              <a:rPr lang="en-US" i="1" dirty="0" smtClean="0"/>
              <a:t>Where </a:t>
            </a:r>
            <a:r>
              <a:rPr lang="en-US" b="1" i="1" dirty="0" smtClean="0"/>
              <a:t>r</a:t>
            </a:r>
            <a:r>
              <a:rPr lang="en-US" i="1" dirty="0" smtClean="0"/>
              <a:t> is the number of times the format is repeated</a:t>
            </a:r>
          </a:p>
          <a:p>
            <a:pPr lvl="2"/>
            <a:r>
              <a:rPr lang="en-US" i="1" dirty="0" smtClean="0"/>
              <a:t>Where </a:t>
            </a:r>
            <a:r>
              <a:rPr lang="en-US" b="1" i="1" dirty="0" smtClean="0"/>
              <a:t>w</a:t>
            </a:r>
            <a:r>
              <a:rPr lang="en-US" i="1" dirty="0" smtClean="0"/>
              <a:t> represents the width in characters </a:t>
            </a:r>
          </a:p>
          <a:p>
            <a:pPr lvl="2"/>
            <a:r>
              <a:rPr lang="en-US" i="1" dirty="0" smtClean="0"/>
              <a:t>And </a:t>
            </a:r>
            <a:r>
              <a:rPr lang="en-US" b="1" i="1" dirty="0" smtClean="0"/>
              <a:t>d</a:t>
            </a:r>
            <a:r>
              <a:rPr lang="en-US" i="1" dirty="0" smtClean="0"/>
              <a:t> represents the number of digits to the right of the decimal to be displayed</a:t>
            </a:r>
          </a:p>
          <a:p>
            <a:pPr lvl="1"/>
            <a:r>
              <a:rPr lang="en-US" dirty="0" smtClean="0"/>
              <a:t>Output is right justified</a:t>
            </a:r>
          </a:p>
          <a:p>
            <a:pPr lvl="1"/>
            <a:r>
              <a:rPr lang="en-US" dirty="0" smtClean="0"/>
              <a:t>Displayed value will be rounded if internal value has more significant digits than the display format.</a:t>
            </a:r>
          </a:p>
          <a:p>
            <a:pPr lvl="1"/>
            <a:r>
              <a:rPr lang="en-US" dirty="0" smtClean="0"/>
              <a:t>Zeros will be added to the displayed value if the internal representation has less significant digits.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Even More FORMAT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  <a:cs typeface="Times New Roman" pitchFamily="18" charset="0"/>
              </a:rPr>
              <a:t>E</a:t>
            </a:r>
            <a:r>
              <a:rPr lang="en-US" dirty="0" smtClean="0"/>
              <a:t> Descriptor – Real Output</a:t>
            </a:r>
          </a:p>
          <a:p>
            <a:pPr lvl="1"/>
            <a:r>
              <a:rPr lang="en-US" dirty="0" smtClean="0"/>
              <a:t>General form: </a:t>
            </a:r>
            <a:r>
              <a:rPr lang="en-US" i="1" dirty="0" err="1" smtClean="0"/>
              <a:t>r</a:t>
            </a:r>
            <a:r>
              <a:rPr lang="en-US" b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  <a:cs typeface="Times New Roman" pitchFamily="18" charset="0"/>
              </a:rPr>
              <a:t>E</a:t>
            </a:r>
            <a:r>
              <a:rPr lang="en-US" i="1" dirty="0" err="1" smtClean="0"/>
              <a:t>w.d</a:t>
            </a:r>
            <a:endParaRPr lang="en-US" i="1" dirty="0" smtClean="0"/>
          </a:p>
          <a:p>
            <a:pPr lvl="1"/>
            <a:r>
              <a:rPr lang="en-US" dirty="0" smtClean="0"/>
              <a:t>Real values are displayed as a number between 0.1 and 1.0 raised to a power of 10.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dirty="0" smtClean="0"/>
              <a:t> Descriptor – True Scientific Notation</a:t>
            </a:r>
          </a:p>
          <a:p>
            <a:pPr lvl="1"/>
            <a:r>
              <a:rPr lang="en-US" dirty="0" smtClean="0"/>
              <a:t>General form: </a:t>
            </a:r>
            <a:r>
              <a:rPr lang="en-US" i="1" dirty="0" err="1" smtClean="0"/>
              <a:t>r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i="1" dirty="0" err="1" smtClean="0"/>
              <a:t>w.d</a:t>
            </a:r>
            <a:endParaRPr lang="en-US" dirty="0" smtClean="0"/>
          </a:p>
          <a:p>
            <a:pPr lvl="1"/>
            <a:r>
              <a:rPr lang="en-US" dirty="0" smtClean="0"/>
              <a:t>Outputs a number between 1.0 and 10.0 times a power of 10.</a:t>
            </a:r>
          </a:p>
          <a:p>
            <a:pPr lvl="1"/>
            <a:r>
              <a:rPr lang="en-US" dirty="0" smtClean="0"/>
              <a:t>Output is right justified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/>
              <a:t> Descriptor – Logical Output</a:t>
            </a:r>
          </a:p>
          <a:p>
            <a:pPr lvl="1"/>
            <a:r>
              <a:rPr lang="en-US" dirty="0" smtClean="0"/>
              <a:t>General form: </a:t>
            </a:r>
            <a:r>
              <a:rPr lang="en-US" i="1" dirty="0" err="1" smtClean="0"/>
              <a:t>r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i="1" dirty="0" err="1" smtClean="0"/>
              <a:t>w</a:t>
            </a:r>
            <a:endParaRPr lang="en-US" i="1" dirty="0" smtClean="0"/>
          </a:p>
          <a:p>
            <a:pPr lvl="1"/>
            <a:r>
              <a:rPr lang="en-US" dirty="0" smtClean="0"/>
              <a:t>Outputs the value of a logical variable as either T or F.</a:t>
            </a:r>
          </a:p>
          <a:p>
            <a:pPr lvl="1"/>
            <a:r>
              <a:rPr lang="en-US" dirty="0" smtClean="0"/>
              <a:t>Output is right justified.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 Descriptor – Character Output</a:t>
            </a:r>
          </a:p>
          <a:p>
            <a:pPr lvl="1"/>
            <a:r>
              <a:rPr lang="en-US" dirty="0" smtClean="0"/>
              <a:t>General form: </a:t>
            </a:r>
            <a:r>
              <a:rPr lang="en-US" i="1" dirty="0" err="1" smtClean="0"/>
              <a:t>r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  or  </a:t>
            </a:r>
            <a:r>
              <a:rPr lang="en-US" i="1" dirty="0" err="1" smtClean="0"/>
              <a:t>r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i="1" dirty="0" err="1" smtClean="0"/>
              <a:t>w</a:t>
            </a:r>
            <a:endParaRPr lang="en-US" i="1" dirty="0" smtClean="0"/>
          </a:p>
          <a:p>
            <a:pPr lvl="1"/>
            <a:r>
              <a:rPr lang="en-US" dirty="0" smtClean="0"/>
              <a:t>Output is right justified</a:t>
            </a:r>
          </a:p>
          <a:p>
            <a:pPr lvl="1"/>
            <a:r>
              <a:rPr lang="en-US" dirty="0" smtClean="0"/>
              <a:t>If the field is not large enough, the variable will be truncated in the display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FORMAT Descriptors, Last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525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Horizontal Positioning</a:t>
            </a:r>
          </a:p>
          <a:p>
            <a:pPr lvl="1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</a:rPr>
              <a:t>X</a:t>
            </a:r>
            <a:r>
              <a:rPr lang="en-US" dirty="0" smtClean="0"/>
              <a:t> descriptor - adding a space</a:t>
            </a:r>
          </a:p>
          <a:p>
            <a:pPr lvl="2"/>
            <a:r>
              <a:rPr lang="en-US" dirty="0" smtClean="0"/>
              <a:t>Used to insert one or more blanks into a line.</a:t>
            </a:r>
          </a:p>
          <a:p>
            <a:pPr lvl="2"/>
            <a:r>
              <a:rPr lang="en-US" dirty="0" smtClean="0"/>
              <a:t>General form: </a:t>
            </a:r>
            <a:r>
              <a:rPr lang="en-US" i="1" dirty="0" err="1" smtClean="0"/>
              <a:t>r</a:t>
            </a:r>
            <a:r>
              <a:rPr lang="en-US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  <a:cs typeface="Times New Roman" pitchFamily="18" charset="0"/>
              </a:rPr>
              <a:t>X</a:t>
            </a:r>
            <a:endParaRPr lang="en-US" dirty="0" smtClean="0">
              <a:solidFill>
                <a:schemeClr val="accent2">
                  <a:lumMod val="40000"/>
                  <a:lumOff val="60000"/>
                </a:schemeClr>
              </a:solidFill>
              <a:latin typeface="Arial monospaced for SAP" pitchFamily="49" charset="0"/>
              <a:cs typeface="Times New Roman" pitchFamily="18" charset="0"/>
            </a:endParaRPr>
          </a:p>
          <a:p>
            <a:pPr lvl="1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  <a:cs typeface="Times New Roman" pitchFamily="18" charset="0"/>
              </a:rPr>
              <a:t>T</a:t>
            </a:r>
            <a:r>
              <a:rPr lang="en-US" dirty="0" smtClean="0">
                <a:cs typeface="Times New Roman" pitchFamily="18" charset="0"/>
              </a:rPr>
              <a:t> descriptor – adding a tab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Used to jump to a specific column</a:t>
            </a:r>
          </a:p>
          <a:p>
            <a:pPr lvl="2"/>
            <a:r>
              <a:rPr lang="en-US" dirty="0" smtClean="0">
                <a:cs typeface="Times New Roman" pitchFamily="18" charset="0"/>
              </a:rPr>
              <a:t>General form: </a:t>
            </a:r>
            <a:r>
              <a:rPr lang="en-US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  <a:cs typeface="Times New Roman" pitchFamily="18" charset="0"/>
              </a:rPr>
              <a:t>Tc</a:t>
            </a:r>
            <a:endParaRPr lang="en-US" dirty="0" smtClean="0">
              <a:latin typeface="Arial monospaced for SAP" pitchFamily="49" charset="0"/>
            </a:endParaRPr>
          </a:p>
          <a:p>
            <a:r>
              <a:rPr lang="en-US" dirty="0" smtClean="0"/>
              <a:t>Repeating Groups of Format Descriptors</a:t>
            </a:r>
          </a:p>
          <a:p>
            <a:pPr lvl="1"/>
            <a:r>
              <a:rPr lang="en-US" dirty="0" smtClean="0"/>
              <a:t>It is possible to repeat whole groups of format descriptors by enclosing them in parentheses.  Example: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</a:rPr>
              <a:t>100 FORMAT (1X, 2(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</a:rPr>
              <a:t>6, 2F10.2))</a:t>
            </a:r>
          </a:p>
          <a:p>
            <a:pPr lvl="1"/>
            <a:r>
              <a:rPr lang="en-US" dirty="0" smtClean="0"/>
              <a:t>Format descriptor may be nested as well.</a:t>
            </a:r>
          </a:p>
          <a:p>
            <a:r>
              <a:rPr lang="en-US" dirty="0" smtClean="0"/>
              <a:t>Changing Output Lines</a:t>
            </a:r>
          </a:p>
          <a:p>
            <a:pPr lvl="1"/>
            <a:r>
              <a:rPr lang="en-US" dirty="0" smtClean="0"/>
              <a:t>The slash (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</a:rPr>
              <a:t>/</a:t>
            </a:r>
            <a:r>
              <a:rPr lang="en-US" dirty="0" smtClean="0"/>
              <a:t>) descriptor causes the current buffer to be sent to the printer and a new output buffer to be started.</a:t>
            </a:r>
          </a:p>
          <a:p>
            <a:pPr lvl="1"/>
            <a:r>
              <a:rPr lang="en-US" dirty="0" smtClean="0"/>
              <a:t>Each slash starts a new line and that new line has a control character at the beginning.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Formats are Used During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  <a:cs typeface="Times New Roman" pitchFamily="18" charset="0"/>
              </a:rPr>
              <a:t>WRITE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</a:rPr>
              <a:t>s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  <a:latin typeface="Arial monospaced for SAP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Formats are scanned in order from left to right.</a:t>
            </a:r>
          </a:p>
          <a:p>
            <a:r>
              <a:rPr lang="en-US" dirty="0" smtClean="0"/>
              <a:t>If a format descriptor has a repetitive count associated with it, the descriptor will be used the number of times specified in the repetition count before the next descriptor will be used.</a:t>
            </a:r>
          </a:p>
          <a:p>
            <a:r>
              <a:rPr lang="en-US" dirty="0" smtClean="0"/>
              <a:t>If a group of format descriptors included within parentheses has a repetition count associated with it, the entire group will be used the number of times specified in the repetition count before the next descriptor is used</a:t>
            </a:r>
          </a:p>
          <a:p>
            <a:r>
              <a:rPr lang="en-US" dirty="0" smtClean="0"/>
              <a:t>The use of the format stops at the first format descriptor without a corresponding variable, or at the end of the format, which ever comes first.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Examples: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5962608" cy="531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143000"/>
            <a:ext cx="4502348" cy="344060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5105400"/>
            <a:ext cx="6553200" cy="9144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Formatted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</a:rPr>
              <a:t>READ</a:t>
            </a:r>
            <a:r>
              <a:rPr lang="en-US" dirty="0" smtClean="0">
                <a:latin typeface="+mn-lt"/>
              </a:rPr>
              <a:t> Statements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Like the formatted write statement, it is possible to specify the exact manner in which the contents of an input buffer are to be interpreted.</a:t>
            </a:r>
          </a:p>
          <a:p>
            <a:r>
              <a:rPr lang="en-US" dirty="0" smtClean="0"/>
              <a:t>Format Descriptors used in formatted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READ’s</a:t>
            </a:r>
            <a:r>
              <a:rPr lang="en-US" dirty="0" smtClean="0"/>
              <a:t> are the same as those found in formatted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WRITE’s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Requires your input file to be </a:t>
            </a:r>
            <a:r>
              <a:rPr lang="en-US" u="sng" dirty="0" smtClean="0"/>
              <a:t>precisely</a:t>
            </a:r>
            <a:r>
              <a:rPr lang="en-US" dirty="0" smtClean="0"/>
              <a:t> formatted.</a:t>
            </a:r>
          </a:p>
          <a:p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A better approach is to use a list directed </a:t>
            </a:r>
            <a:r>
              <a:rPr lang="en-US" b="1" dirty="0" smtClean="0">
                <a:solidFill>
                  <a:srgbClr val="002060"/>
                </a:solidFill>
                <a:latin typeface="Arial monospaced for SAP" pitchFamily="49" charset="0"/>
              </a:rPr>
              <a:t>READ</a:t>
            </a:r>
            <a:r>
              <a:rPr lang="en-US" dirty="0" smtClean="0">
                <a:solidFill>
                  <a:schemeClr val="tx2">
                    <a:lumMod val="25000"/>
                  </a:schemeClr>
                </a:solidFill>
              </a:rPr>
              <a:t> statement.</a:t>
            </a:r>
            <a:endParaRPr lang="en-US" dirty="0">
              <a:solidFill>
                <a:schemeClr val="tx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File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5334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</a:t>
            </a:r>
            <a:r>
              <a:rPr lang="en-US" i="1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</a:t>
            </a:r>
            <a:r>
              <a:rPr lang="en-US" dirty="0" smtClean="0"/>
              <a:t> is a standard structure utilized by FORTRAN to hold data for use in a program.</a:t>
            </a:r>
          </a:p>
          <a:p>
            <a:pPr lvl="1"/>
            <a:r>
              <a:rPr lang="en-US" dirty="0" smtClean="0"/>
              <a:t>Consists of one or more lines of related data.</a:t>
            </a:r>
          </a:p>
          <a:p>
            <a:pPr lvl="1"/>
            <a:r>
              <a:rPr lang="en-US" dirty="0" smtClean="0"/>
              <a:t>Each line is called a record.</a:t>
            </a:r>
          </a:p>
          <a:p>
            <a:pPr lvl="1"/>
            <a:r>
              <a:rPr lang="en-US" dirty="0" smtClean="0"/>
              <a:t>Stored in secondary memory.</a:t>
            </a:r>
            <a:endParaRPr lang="en-US" dirty="0"/>
          </a:p>
          <a:p>
            <a:pPr lvl="1"/>
            <a:r>
              <a:rPr lang="en-US" dirty="0" smtClean="0"/>
              <a:t>Data can be read using both:</a:t>
            </a:r>
          </a:p>
          <a:p>
            <a:pPr lvl="2"/>
            <a:r>
              <a:rPr lang="en-US" dirty="0" smtClean="0"/>
              <a:t>Sequential access (data read in consecutive order)</a:t>
            </a:r>
          </a:p>
          <a:p>
            <a:pPr lvl="3"/>
            <a:r>
              <a:rPr lang="en-US" dirty="0" smtClean="0"/>
              <a:t>Default access technique used in FORTRAN</a:t>
            </a:r>
          </a:p>
          <a:p>
            <a:pPr lvl="2"/>
            <a:r>
              <a:rPr lang="en-US" dirty="0" smtClean="0"/>
              <a:t>Direct access (data read by jumping from one record to another anywhere within the file)</a:t>
            </a:r>
          </a:p>
          <a:p>
            <a:r>
              <a:rPr lang="en-US" dirty="0" smtClean="0"/>
              <a:t>An </a:t>
            </a:r>
            <a:r>
              <a:rPr lang="en-US" i="1" u="sng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I/O unit </a:t>
            </a:r>
            <a:r>
              <a:rPr lang="en-US" dirty="0" smtClean="0"/>
              <a:t>is FORTRAN’s way of selecting the desired file that will either be read or written to. </a:t>
            </a:r>
          </a:p>
          <a:p>
            <a:pPr lvl="1"/>
            <a:r>
              <a:rPr lang="en-US" dirty="0" smtClean="0"/>
              <a:t>The I/O unit corresponds to the first asterisk in either the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</a:rPr>
              <a:t>READ(*,*) </a:t>
            </a:r>
            <a:r>
              <a:rPr lang="en-US" dirty="0" smtClean="0"/>
              <a:t>or the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</a:rPr>
              <a:t>WRITE(*,*) </a:t>
            </a:r>
            <a:r>
              <a:rPr lang="en-US" dirty="0" smtClean="0"/>
              <a:t>statements.</a:t>
            </a:r>
          </a:p>
          <a:p>
            <a:pPr lvl="1"/>
            <a:r>
              <a:rPr lang="en-US" dirty="0" smtClean="0"/>
              <a:t>Replacing the asterisk with a unit number, the corresponding read or write statement will be to the device corresponding to that number.</a:t>
            </a:r>
          </a:p>
          <a:p>
            <a:pPr lvl="1"/>
            <a:r>
              <a:rPr lang="en-US" dirty="0" smtClean="0"/>
              <a:t>The I/O unit number must be of type INTEGER.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FORTRAN I/O Control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0"/>
            <a:ext cx="7467600" cy="28194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Certain unit numbers are predefined to be connected to certain input or output devices and don’t require an OPEN statement.</a:t>
            </a:r>
          </a:p>
          <a:p>
            <a:pPr lvl="1"/>
            <a:r>
              <a:rPr lang="en-US" dirty="0" smtClean="0"/>
              <a:t>Unit 5 – typically defined at standard input</a:t>
            </a:r>
          </a:p>
          <a:p>
            <a:pPr lvl="1"/>
            <a:r>
              <a:rPr lang="en-US" dirty="0" smtClean="0"/>
              <a:t>Unit 6 – typically defined as standard output</a:t>
            </a:r>
          </a:p>
          <a:p>
            <a:pPr lvl="1"/>
            <a:r>
              <a:rPr lang="en-US" dirty="0" smtClean="0"/>
              <a:t>Unit 0 – typically defined as standard error</a:t>
            </a:r>
          </a:p>
          <a:p>
            <a:r>
              <a:rPr lang="en-US" dirty="0" smtClean="0"/>
              <a:t>If you need to write to standard input / output / error then use an asterisk.</a:t>
            </a:r>
          </a:p>
          <a:p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FORTRAN 2003 has added a special mechanism to allow the user to determine the i/o units associated with standard i/o devices.</a:t>
            </a:r>
          </a:p>
          <a:p>
            <a:pPr lvl="1"/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9791" y="1371600"/>
            <a:ext cx="8524417" cy="2057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</a:rPr>
              <a:t>OPEN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876800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UNIT=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int_expr</a:t>
            </a:r>
            <a:r>
              <a:rPr lang="en-US" dirty="0" smtClean="0"/>
              <a:t>  clause indicating the i/o unit number to associate with this file.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FILE=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char_expr</a:t>
            </a:r>
            <a:r>
              <a:rPr lang="en-US" dirty="0" smtClean="0"/>
              <a:t>  clause specifying the name of the file to be opened.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STATUS=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char_expr</a:t>
            </a:r>
            <a:r>
              <a:rPr lang="en-US" dirty="0" smtClean="0"/>
              <a:t>  clause specifying the status of the file to be opened.  Where the char_expr is one of the following:</a:t>
            </a:r>
          </a:p>
          <a:p>
            <a:pPr lvl="1"/>
            <a:r>
              <a:rPr lang="en-US" dirty="0" smtClean="0"/>
              <a:t>‘OLD’ – Signifies that the file already exists.</a:t>
            </a:r>
          </a:p>
          <a:p>
            <a:pPr lvl="1"/>
            <a:r>
              <a:rPr lang="en-US" dirty="0" smtClean="0"/>
              <a:t>‘NEW’ – A new file is created, if a file of the same name exists the open returns an error.</a:t>
            </a:r>
          </a:p>
          <a:p>
            <a:pPr lvl="1"/>
            <a:r>
              <a:rPr lang="en-US" dirty="0" smtClean="0"/>
              <a:t>‘REPLACE’ – A new file is created and may overwrite an existing file with the same name.</a:t>
            </a:r>
          </a:p>
          <a:p>
            <a:pPr lvl="1"/>
            <a:r>
              <a:rPr lang="en-US" dirty="0" smtClean="0"/>
              <a:t>‘SCRATCH’ – Temporary file that will be deleted automatically when closed</a:t>
            </a:r>
          </a:p>
          <a:p>
            <a:pPr lvl="1"/>
            <a:r>
              <a:rPr lang="en-US" dirty="0" smtClean="0"/>
              <a:t>‘UNKOWN’ – We’ll cover in Chapter 14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ACTION=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char_expr</a:t>
            </a:r>
            <a:r>
              <a:rPr lang="en-US" dirty="0" smtClean="0"/>
              <a:t>  clause specifying whether a file is to be opened for reading only, for writing only, or for both reading and writing. Where the char_expr is one of the following:</a:t>
            </a:r>
          </a:p>
          <a:p>
            <a:pPr lvl="1"/>
            <a:r>
              <a:rPr lang="en-US" dirty="0" smtClean="0"/>
              <a:t>‘READ’</a:t>
            </a:r>
          </a:p>
          <a:p>
            <a:pPr lvl="1"/>
            <a:r>
              <a:rPr lang="en-US" dirty="0" smtClean="0"/>
              <a:t>‘WRITE’</a:t>
            </a:r>
          </a:p>
          <a:p>
            <a:pPr lvl="1"/>
            <a:r>
              <a:rPr lang="en-US" dirty="0" smtClean="0"/>
              <a:t>‘READWRITE’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IOSTAT=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int_var</a:t>
            </a:r>
            <a:r>
              <a:rPr lang="en-US" dirty="0" smtClean="0"/>
              <a:t>  clause specifying the name of an integer variable in which the status of the open operation can be returned.</a:t>
            </a:r>
          </a:p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IOMSG=char_var</a:t>
            </a: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 clause specifying the name of a character variable that will contain a message in an error occurs.  (FORTRAN 2003)</a:t>
            </a:r>
            <a:endParaRPr lang="en-US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1068" y="1295400"/>
            <a:ext cx="6829932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OPEN( </a:t>
            </a:r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unit, file, status, action, iostat, iomsg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Statement Example: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86818"/>
            <a:ext cx="5562600" cy="5353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1708699"/>
            <a:ext cx="4502348" cy="344060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5715000"/>
            <a:ext cx="7772400" cy="3619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WRITE</a:t>
            </a:r>
            <a:r>
              <a:rPr lang="en-US" dirty="0" smtClean="0"/>
              <a:t> Statement, Revisited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685800" y="3810000"/>
            <a:ext cx="7467600" cy="2514600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 smtClean="0"/>
              <a:t>The first field specifies the input/output unit  where the data is to be written.  </a:t>
            </a:r>
          </a:p>
          <a:p>
            <a:r>
              <a:rPr lang="en-US" sz="3400" dirty="0" smtClean="0"/>
              <a:t>The asterisk in the first field indicates the data is to be written to standard output.</a:t>
            </a:r>
          </a:p>
          <a:p>
            <a:pPr>
              <a:defRPr/>
            </a:pPr>
            <a:r>
              <a:rPr lang="en-US" sz="3400" dirty="0" smtClean="0"/>
              <a:t>The second field in the parentheses specifies the format in which the data is to be written.  </a:t>
            </a:r>
          </a:p>
          <a:p>
            <a:pPr>
              <a:defRPr/>
            </a:pPr>
            <a:r>
              <a:rPr lang="en-US" sz="3400" dirty="0" smtClean="0"/>
              <a:t>The asterisk in the second field indicates that list-directed output is to be used.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447800" y="1447800"/>
            <a:ext cx="5456605" cy="1742420"/>
            <a:chOff x="1219200" y="2133600"/>
            <a:chExt cx="5456605" cy="1742420"/>
          </a:xfrm>
        </p:grpSpPr>
        <p:sp>
          <p:nvSpPr>
            <p:cNvPr id="5" name="TextBox 4"/>
            <p:cNvSpPr txBox="1"/>
            <p:nvPr/>
          </p:nvSpPr>
          <p:spPr>
            <a:xfrm>
              <a:off x="2133600" y="3352800"/>
              <a:ext cx="44951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WRITE(*,  *) var1, var2, …</a:t>
              </a:r>
              <a:endParaRPr lang="en-US" sz="28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rot="16200000" flipH="1">
              <a:off x="2781300" y="2628900"/>
              <a:ext cx="990600" cy="609600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 flipV="1">
              <a:off x="4038600" y="2667000"/>
              <a:ext cx="990600" cy="762000"/>
            </a:xfrm>
            <a:prstGeom prst="straightConnector1">
              <a:avLst/>
            </a:prstGeom>
            <a:ln w="25400">
              <a:solidFill>
                <a:schemeClr val="accent2">
                  <a:lumMod val="60000"/>
                  <a:lumOff val="40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029200" y="2438400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Specifies How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0" y="2133600"/>
              <a:ext cx="18646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Specifies Where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CLOSE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057400"/>
            <a:ext cx="7467600" cy="4068763"/>
          </a:xfrm>
        </p:spPr>
        <p:txBody>
          <a:bodyPr/>
          <a:lstStyle/>
          <a:p>
            <a:r>
              <a:rPr lang="en-US" dirty="0" smtClean="0"/>
              <a:t>Releases the File and the I/O unit associated with it.</a:t>
            </a:r>
          </a:p>
          <a:p>
            <a:r>
              <a:rPr lang="en-US" dirty="0" smtClean="0"/>
              <a:t>On program Termination the file closes automatically.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90634" y="1600200"/>
            <a:ext cx="2562732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CLOSE(</a:t>
            </a:r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close-list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)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1500" y="304800"/>
            <a:ext cx="8001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IOSTAT</a:t>
            </a:r>
            <a:r>
              <a:rPr lang="en-US" sz="4000" dirty="0" smtClean="0"/>
              <a:t> in the </a:t>
            </a:r>
            <a:r>
              <a:rPr lang="en-US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READ</a:t>
            </a:r>
            <a:r>
              <a:rPr lang="en-US" sz="4000" dirty="0" smtClean="0"/>
              <a:t> Statement</a:t>
            </a:r>
            <a:endParaRPr lang="en-US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 algn="ctr">
              <a:buNone/>
            </a:pPr>
            <a:endParaRPr lang="en-US" dirty="0" smtClean="0"/>
          </a:p>
          <a:p>
            <a:r>
              <a:rPr lang="en-US" dirty="0" smtClean="0"/>
              <a:t>When reading a file:</a:t>
            </a:r>
          </a:p>
          <a:p>
            <a:pPr lvl="1"/>
            <a:r>
              <a:rPr lang="en-US" dirty="0" smtClean="0"/>
              <a:t>READ Successful : IOSTAT returns 0</a:t>
            </a:r>
          </a:p>
          <a:p>
            <a:pPr lvl="1"/>
            <a:r>
              <a:rPr lang="en-US" dirty="0" smtClean="0"/>
              <a:t>READ Unsuccessful : IOSTAT returns a positive integer corresponding to the system error message.</a:t>
            </a:r>
          </a:p>
          <a:p>
            <a:r>
              <a:rPr lang="en-US" dirty="0" smtClean="0"/>
              <a:t>Reading beyond the end of file:</a:t>
            </a:r>
          </a:p>
          <a:p>
            <a:pPr lvl="1"/>
            <a:r>
              <a:rPr lang="en-US" dirty="0" smtClean="0"/>
              <a:t>If no IOSTAT clause is present, any attempt to read beyond the end of file will abort the program.</a:t>
            </a:r>
          </a:p>
          <a:p>
            <a:pPr lvl="1"/>
            <a:r>
              <a:rPr lang="en-US" dirty="0" smtClean="0"/>
              <a:t>If IOSTAT clause is present, IOSTAT is set to a negative number.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4117" y="1524000"/>
            <a:ext cx="219576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IOSTAT=</a:t>
            </a:r>
            <a:r>
              <a:rPr lang="en-US" b="1" i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int_var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T</a:t>
            </a:r>
            <a:r>
              <a:rPr lang="en-US" sz="4000" dirty="0" smtClean="0"/>
              <a:t>he </a:t>
            </a:r>
            <a:r>
              <a:rPr lang="en-US" sz="40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IOMSG</a:t>
            </a:r>
            <a:r>
              <a:rPr lang="en-US" sz="4000" dirty="0" smtClean="0"/>
              <a:t> in the </a:t>
            </a:r>
            <a:r>
              <a:rPr lang="en-US" sz="40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READ</a:t>
            </a:r>
            <a:r>
              <a:rPr lang="en-US" sz="4000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7467600" cy="4068763"/>
          </a:xfrm>
        </p:spPr>
        <p:txBody>
          <a:bodyPr/>
          <a:lstStyle/>
          <a:p>
            <a:r>
              <a:rPr lang="en-US" dirty="0" smtClean="0"/>
              <a:t>NEW in 2003</a:t>
            </a:r>
          </a:p>
          <a:p>
            <a:r>
              <a:rPr lang="en-US" dirty="0" smtClean="0"/>
              <a:t>If the IOMSG clause is included and return i/o status is nonzero, then the character string returned by IOMSG will explain in words what went wrong.</a:t>
            </a:r>
          </a:p>
          <a:p>
            <a:r>
              <a:rPr lang="en-US" dirty="0" smtClean="0"/>
              <a:t>Recommended that the program display this message to the user.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74117" y="1524000"/>
            <a:ext cx="2195766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IOMSG=</a:t>
            </a:r>
            <a:r>
              <a:rPr lang="en-US" b="1" i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onospaced for SAP" pitchFamily="49" charset="0"/>
              </a:rPr>
              <a:t>chr_var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monospaced for SAP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FORTRAN provides two statements that allow us to move around in a sequential file: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BACKSPACE (UNIT=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unit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)</a:t>
            </a:r>
            <a:r>
              <a:rPr lang="en-US" dirty="0" smtClean="0"/>
              <a:t>– Moves back one record each time it is called.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REWIND(UNIT=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unit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)</a:t>
            </a:r>
            <a:r>
              <a:rPr lang="en-US" dirty="0" smtClean="0"/>
              <a:t>–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smtClean="0"/>
              <a:t>Moves back to the beginning of the file.</a:t>
            </a:r>
          </a:p>
          <a:p>
            <a:r>
              <a:rPr lang="en-US" dirty="0" smtClean="0"/>
              <a:t>Both statements can also include an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IOSTAT= </a:t>
            </a:r>
            <a:r>
              <a:rPr lang="en-US" dirty="0" smtClean="0"/>
              <a:t>clause to detect errors during the operation.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 Example: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0543" y="1600200"/>
            <a:ext cx="6822914" cy="459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Coding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72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Always be careful to match the type of data in a </a:t>
            </a:r>
            <a:r>
              <a:rPr lang="en-US" dirty="0" smtClean="0">
                <a:latin typeface="Arial monospaced for SAP" pitchFamily="49" charset="0"/>
              </a:rPr>
              <a:t>WRITE</a:t>
            </a:r>
            <a:r>
              <a:rPr lang="en-US" dirty="0" smtClean="0"/>
              <a:t> statement to the type of descriptors in the format.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Arial monospaced for SAP" pitchFamily="49" charset="0"/>
              </a:rPr>
              <a:t>ES</a:t>
            </a:r>
            <a:r>
              <a:rPr lang="en-US" dirty="0" smtClean="0"/>
              <a:t> format descriptor instead of </a:t>
            </a:r>
            <a:r>
              <a:rPr lang="en-US" dirty="0" smtClean="0">
                <a:latin typeface="Arial monospaced for SAP" pitchFamily="49" charset="0"/>
              </a:rPr>
              <a:t>E</a:t>
            </a:r>
            <a:r>
              <a:rPr lang="en-US" dirty="0" smtClean="0"/>
              <a:t> when displaying data in exponential format when displaying output in scientific notation.</a:t>
            </a:r>
          </a:p>
          <a:p>
            <a:r>
              <a:rPr lang="en-US" dirty="0" smtClean="0"/>
              <a:t>Use and asterisk instead of an i/o unit number when reading standard input or writing standard output.</a:t>
            </a:r>
          </a:p>
          <a:p>
            <a:r>
              <a:rPr lang="en-US" dirty="0" smtClean="0"/>
              <a:t>Always open input files with </a:t>
            </a:r>
            <a:r>
              <a:rPr lang="en-US" dirty="0" smtClean="0">
                <a:latin typeface="Arial monospaced for SAP" pitchFamily="49" charset="0"/>
              </a:rPr>
              <a:t>STATUS = ‘OLD’ </a:t>
            </a:r>
            <a:r>
              <a:rPr lang="en-US" dirty="0" smtClean="0"/>
              <a:t>and </a:t>
            </a:r>
            <a:r>
              <a:rPr lang="en-US" dirty="0" smtClean="0">
                <a:latin typeface="Arial monospaced for SAP" pitchFamily="49" charset="0"/>
              </a:rPr>
              <a:t>ACTION=‘READ’.</a:t>
            </a:r>
          </a:p>
          <a:p>
            <a:r>
              <a:rPr lang="en-US" dirty="0" smtClean="0"/>
              <a:t>Open output files with </a:t>
            </a:r>
            <a:r>
              <a:rPr lang="en-US" dirty="0" smtClean="0">
                <a:latin typeface="Arial monospaced for SAP" pitchFamily="49" charset="0"/>
              </a:rPr>
              <a:t>STATUS=‘NEW’ </a:t>
            </a:r>
            <a:r>
              <a:rPr lang="en-US" dirty="0" smtClean="0"/>
              <a:t>to create a new output file.</a:t>
            </a:r>
          </a:p>
          <a:p>
            <a:r>
              <a:rPr lang="en-US" dirty="0" smtClean="0"/>
              <a:t>Open output files with </a:t>
            </a:r>
            <a:r>
              <a:rPr lang="en-US" dirty="0" smtClean="0">
                <a:latin typeface="Arial monospaced for SAP" pitchFamily="49" charset="0"/>
              </a:rPr>
              <a:t>STATUS=‘REPLACE’ </a:t>
            </a:r>
            <a:r>
              <a:rPr lang="en-US" dirty="0" smtClean="0"/>
              <a:t>if you want to overwrite an existing file.</a:t>
            </a:r>
          </a:p>
          <a:p>
            <a:r>
              <a:rPr lang="en-US" dirty="0" smtClean="0"/>
              <a:t>Open scratch files with </a:t>
            </a:r>
            <a:r>
              <a:rPr lang="en-US" dirty="0" smtClean="0">
                <a:latin typeface="Arial monospaced for SAP" pitchFamily="49" charset="0"/>
              </a:rPr>
              <a:t>STATUS=‘SCRATCH’ </a:t>
            </a:r>
            <a:r>
              <a:rPr lang="en-US" dirty="0" smtClean="0"/>
              <a:t>that will be automatically deleted upon closing.</a:t>
            </a:r>
          </a:p>
          <a:p>
            <a:r>
              <a:rPr lang="en-US" dirty="0" smtClean="0"/>
              <a:t>Always use the </a:t>
            </a:r>
            <a:r>
              <a:rPr lang="en-US" dirty="0" smtClean="0">
                <a:latin typeface="Arial monospaced for SAP" pitchFamily="49" charset="0"/>
              </a:rPr>
              <a:t>IOSTAT=</a:t>
            </a:r>
            <a:r>
              <a:rPr lang="en-US" dirty="0" smtClean="0"/>
              <a:t> clause when reading from disk files to detect and EOF or error condition.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FORMAT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895600"/>
          </a:xfrm>
        </p:spPr>
        <p:txBody>
          <a:bodyPr/>
          <a:lstStyle/>
          <a:p>
            <a:r>
              <a:rPr lang="en-US" dirty="0" smtClean="0"/>
              <a:t>A format is used to specify the exact manner in which variables my be printed or read.</a:t>
            </a:r>
          </a:p>
          <a:p>
            <a:r>
              <a:rPr lang="en-US" dirty="0" smtClean="0"/>
              <a:t>Example:</a:t>
            </a:r>
          </a:p>
          <a:p>
            <a:pPr algn="ctr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100 FORMAT(1x,’The results for iteration: ‘,I3,’ are ‘,F10.3)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6482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Statement Label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867400" y="5410200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Format Descriptors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86400" y="2895600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Text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V="1">
            <a:off x="990600" y="4267200"/>
            <a:ext cx="609600" cy="30480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2895600" y="4191000"/>
            <a:ext cx="3048000" cy="129540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V="1">
            <a:off x="5639337" y="4496336"/>
            <a:ext cx="1250324" cy="577403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6477000" y="4724400"/>
            <a:ext cx="1295400" cy="7620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 flipV="1">
            <a:off x="4953000" y="3200400"/>
            <a:ext cx="609600" cy="53340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>
            <a:off x="5905500" y="3314700"/>
            <a:ext cx="609600" cy="38100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FORMATS and FORMATTED </a:t>
            </a:r>
            <a:r>
              <a:rPr lang="en-US" sz="40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monospaced for SAP" pitchFamily="49" charset="0"/>
              </a:rPr>
              <a:t>WRITE</a:t>
            </a:r>
            <a:r>
              <a:rPr lang="en-US" sz="4000" dirty="0" smtClean="0"/>
              <a:t> STATEMENTS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62500" lnSpcReduction="20000"/>
          </a:bodyPr>
          <a:lstStyle/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  <a:cs typeface="Times New Roman" pitchFamily="18" charset="0"/>
              </a:rPr>
              <a:t>    WRITE(*,100) i, result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Arial monospaced for SAP" pitchFamily="49" charset="0"/>
                <a:cs typeface="Times New Roman" pitchFamily="18" charset="0"/>
              </a:rPr>
              <a:t>100 FORMAT (‘ The result for iteration ‘, I3, ‘ is ‘, F7.3)</a:t>
            </a:r>
          </a:p>
          <a:p>
            <a:pPr mar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 smtClean="0">
              <a:solidFill>
                <a:schemeClr val="accent2">
                  <a:lumMod val="40000"/>
                  <a:lumOff val="60000"/>
                </a:schemeClr>
              </a:solidFill>
              <a:latin typeface="Arial monospaced for SAP" pitchFamily="49" charset="0"/>
              <a:cs typeface="Times New Roman" pitchFamily="18" charset="0"/>
            </a:endParaRPr>
          </a:p>
          <a:p>
            <a:r>
              <a:rPr lang="en-US" dirty="0" smtClean="0">
                <a:cs typeface="Times New Roman" pitchFamily="18" charset="0"/>
              </a:rPr>
              <a:t>The statement label of the format statement is included within the parentheses of the WRITE statement.</a:t>
            </a:r>
          </a:p>
          <a:p>
            <a:r>
              <a:rPr lang="en-US" dirty="0" smtClean="0">
                <a:cs typeface="Times New Roman" pitchFamily="18" charset="0"/>
              </a:rPr>
              <a:t>Format descriptors that describe how the variables are to be written out.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Format descriptor, I3 – specifies that a space 3 characters wide will be used to print out the variable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i</a:t>
            </a:r>
            <a:endParaRPr lang="en-US" dirty="0" smtClean="0">
              <a:solidFill>
                <a:schemeClr val="accent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1"/>
            <a:r>
              <a:rPr lang="en-US" dirty="0" smtClean="0">
                <a:cs typeface="Times New Roman" pitchFamily="18" charset="0"/>
              </a:rPr>
              <a:t>Format descriptor, F7.3 – specifies that a space 7 characters wide will be used to print out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result</a:t>
            </a:r>
            <a:r>
              <a:rPr lang="en-US" dirty="0" smtClean="0">
                <a:cs typeface="Times New Roman" pitchFamily="18" charset="0"/>
              </a:rPr>
              <a:t>, In addition, the variable will be printed with 3 digits to the right of the decimal.</a:t>
            </a:r>
          </a:p>
          <a:p>
            <a:r>
              <a:rPr lang="en-US" dirty="0" smtClean="0">
                <a:cs typeface="Times New Roman" pitchFamily="18" charset="0"/>
              </a:rPr>
              <a:t>Results :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The result for iteration 21 is    3.142                              </a:t>
            </a:r>
            <a:r>
              <a:rPr lang="en-US" dirty="0" smtClean="0">
                <a:cs typeface="Times New Roman" pitchFamily="18" charset="0"/>
              </a:rPr>
              <a:t>(formatted)</a:t>
            </a:r>
          </a:p>
          <a:p>
            <a:pPr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itchFamily="18" charset="0"/>
              </a:rPr>
              <a:t>The result for iteration             21 is          3.141593      </a:t>
            </a:r>
            <a:r>
              <a:rPr lang="en-US" dirty="0" smtClean="0">
                <a:cs typeface="Times New Roman" pitchFamily="18" charset="0"/>
              </a:rPr>
              <a:t>(free format)</a:t>
            </a:r>
          </a:p>
          <a:p>
            <a:r>
              <a:rPr lang="en-US" dirty="0" smtClean="0">
                <a:cs typeface="Times New Roman" pitchFamily="18" charset="0"/>
              </a:rPr>
              <a:t>Note</a:t>
            </a:r>
          </a:p>
          <a:p>
            <a:endParaRPr lang="en-US" dirty="0" smtClean="0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Times New Roman" pitchFamily="18" charset="0"/>
              </a:rPr>
              <a:t>Formats may be specified: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In a FORMAT Statement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In a character constant or variable</a:t>
            </a:r>
          </a:p>
          <a:p>
            <a:pPr lvl="1"/>
            <a:r>
              <a:rPr lang="en-US" dirty="0" smtClean="0">
                <a:cs typeface="Times New Roman" pitchFamily="18" charset="0"/>
              </a:rPr>
              <a:t>Directly in the WRITE statement</a:t>
            </a:r>
          </a:p>
          <a:p>
            <a:r>
              <a:rPr lang="en-US" dirty="0" smtClean="0">
                <a:cs typeface="Times New Roman" pitchFamily="18" charset="0"/>
              </a:rPr>
              <a:t>Multiple format descriptors in a single format must be separated by commas.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an-fold_pap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19800" y="38100"/>
            <a:ext cx="2895600" cy="21717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467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Output from a FORTRAN program will be displayed on a output device:</a:t>
            </a:r>
          </a:p>
          <a:p>
            <a:pPr lvl="1"/>
            <a:r>
              <a:rPr lang="en-US" dirty="0" smtClean="0"/>
              <a:t>Line Printers, Laser Printers, Display Screens, etc.</a:t>
            </a:r>
          </a:p>
          <a:p>
            <a:r>
              <a:rPr lang="en-US" dirty="0" smtClean="0"/>
              <a:t>FORTRAN output specifications were designed to output data on a line printer.</a:t>
            </a:r>
          </a:p>
          <a:p>
            <a:pPr lvl="1"/>
            <a:r>
              <a:rPr lang="en-US" dirty="0" smtClean="0"/>
              <a:t>Line printer paper</a:t>
            </a:r>
          </a:p>
          <a:p>
            <a:pPr lvl="2"/>
            <a:r>
              <a:rPr lang="en-US" dirty="0" smtClean="0"/>
              <a:t>Continuous roll of paper with perforations between pages.</a:t>
            </a:r>
          </a:p>
          <a:p>
            <a:pPr lvl="2"/>
            <a:r>
              <a:rPr lang="en-US" dirty="0" smtClean="0"/>
              <a:t>Each page was divided into lines 132 columns wide.</a:t>
            </a:r>
          </a:p>
          <a:p>
            <a:r>
              <a:rPr lang="en-US" dirty="0" smtClean="0"/>
              <a:t>Modern printers</a:t>
            </a:r>
          </a:p>
          <a:p>
            <a:pPr lvl="1"/>
            <a:r>
              <a:rPr lang="en-US" dirty="0" smtClean="0"/>
              <a:t>print on individual sheets (either letter or legal size)</a:t>
            </a:r>
          </a:p>
          <a:p>
            <a:pPr lvl="1"/>
            <a:r>
              <a:rPr lang="en-US" dirty="0" smtClean="0"/>
              <a:t>Laser printers can be compatible with line printers and respond the same way to output from FORTRAN programs.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7431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Output Buffer - The computer builds up a complete image of each line in memory before sending it to an output device.</a:t>
            </a:r>
          </a:p>
          <a:p>
            <a:pPr lvl="1"/>
            <a:r>
              <a:rPr lang="en-US" dirty="0" smtClean="0"/>
              <a:t>133 characters wide</a:t>
            </a:r>
          </a:p>
          <a:p>
            <a:pPr lvl="1"/>
            <a:r>
              <a:rPr lang="en-US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First character is the control character specifies the vertical spacing for the line.</a:t>
            </a:r>
          </a:p>
          <a:p>
            <a:pPr lvl="1"/>
            <a:r>
              <a:rPr lang="en-US" dirty="0" smtClean="0"/>
              <a:t>The rest of the 132 characters contains the data to be printed on the line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851" y="4343400"/>
            <a:ext cx="7726298" cy="1600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worthey\Local Settings\Temporary Internet Files\Content.IE5\KV1RF43E\MCPE03019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3657600"/>
            <a:ext cx="1860487" cy="304498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2003 – Column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Column 1 as a special control character was a mechanism to work with line printers.</a:t>
            </a:r>
          </a:p>
          <a:p>
            <a:r>
              <a:rPr lang="en-US" dirty="0" smtClean="0"/>
              <a:t>Line printers are nearly extinct.</a:t>
            </a:r>
          </a:p>
          <a:p>
            <a:r>
              <a:rPr lang="en-US" dirty="0" smtClean="0"/>
              <a:t>FORTRAN 2003 has deleted this feature from the standard.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Descriptors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2285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Four basic categories:</a:t>
            </a:r>
          </a:p>
          <a:p>
            <a:pPr lvl="1"/>
            <a:r>
              <a:rPr lang="en-US" dirty="0" smtClean="0"/>
              <a:t>Descriptors that describe the vertical position of a line of text.</a:t>
            </a:r>
          </a:p>
          <a:p>
            <a:pPr lvl="1"/>
            <a:r>
              <a:rPr lang="en-US" dirty="0" smtClean="0"/>
              <a:t>Descriptors that describe the horizontal position of data in a line.</a:t>
            </a:r>
          </a:p>
          <a:p>
            <a:pPr lvl="1"/>
            <a:r>
              <a:rPr lang="en-US" dirty="0" smtClean="0"/>
              <a:t>Descriptors that describe the output format of a particular value.</a:t>
            </a:r>
          </a:p>
          <a:p>
            <a:pPr lvl="1"/>
            <a:r>
              <a:rPr lang="en-US" dirty="0" smtClean="0"/>
              <a:t>Descriptor that controls the repetition of portions of a format.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657600"/>
            <a:ext cx="8838712" cy="1905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6861</TotalTime>
  <Words>1913</Words>
  <Application>Microsoft Office PowerPoint</Application>
  <PresentationFormat>On-screen Show (4:3)</PresentationFormat>
  <Paragraphs>209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Technic</vt:lpstr>
      <vt:lpstr>Basic I/O Concepts</vt:lpstr>
      <vt:lpstr>The WRITE Statement, Revisited</vt:lpstr>
      <vt:lpstr>FORMAT Statement</vt:lpstr>
      <vt:lpstr>FORMATS and FORMATTED WRITE STATEMENTS</vt:lpstr>
      <vt:lpstr>More on FORMATS</vt:lpstr>
      <vt:lpstr>OUTPUT DEVICES</vt:lpstr>
      <vt:lpstr>Output Buffer</vt:lpstr>
      <vt:lpstr>FORTRAN 2003 – Column 1</vt:lpstr>
      <vt:lpstr>FORMAT Descriptors</vt:lpstr>
      <vt:lpstr>More FORMAT Descriptors</vt:lpstr>
      <vt:lpstr>Even More FORMAT Descriptors</vt:lpstr>
      <vt:lpstr>FORMAT Descriptors, Last Slide</vt:lpstr>
      <vt:lpstr>How Formats are Used During WRITEs</vt:lpstr>
      <vt:lpstr>FORMAT Examples:</vt:lpstr>
      <vt:lpstr>Formatted READ Statements</vt:lpstr>
      <vt:lpstr>File Processing</vt:lpstr>
      <vt:lpstr>FORTRAN I/O Control Statements</vt:lpstr>
      <vt:lpstr>The OPEN Statement</vt:lpstr>
      <vt:lpstr>OPEN Statement Example:</vt:lpstr>
      <vt:lpstr>The CLOSE Statement</vt:lpstr>
      <vt:lpstr>The IOSTAT in the READ Statement</vt:lpstr>
      <vt:lpstr>The IOMSG in the READ Statement</vt:lpstr>
      <vt:lpstr>File Positioning</vt:lpstr>
      <vt:lpstr>File Positioning Example:</vt:lpstr>
      <vt:lpstr>Good Coding Practice</vt:lpstr>
    </vt:vector>
  </TitlesOfParts>
  <Company>Lockheed Martin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Engineers and Scientists</dc:title>
  <dc:creator>Mike Worthey</dc:creator>
  <cp:lastModifiedBy>XP64 User</cp:lastModifiedBy>
  <cp:revision>298</cp:revision>
  <dcterms:created xsi:type="dcterms:W3CDTF">2009-04-07T23:00:31Z</dcterms:created>
  <dcterms:modified xsi:type="dcterms:W3CDTF">2012-04-19T16:21:04Z</dcterms:modified>
</cp:coreProperties>
</file>