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8"/>
  </p:notesMasterIdLst>
  <p:handoutMasterIdLst>
    <p:handoutMasterId r:id="rId29"/>
  </p:handoutMasterIdLst>
  <p:sldIdLst>
    <p:sldId id="268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71" r:id="rId11"/>
    <p:sldId id="359" r:id="rId12"/>
    <p:sldId id="370" r:id="rId13"/>
    <p:sldId id="360" r:id="rId14"/>
    <p:sldId id="363" r:id="rId15"/>
    <p:sldId id="374" r:id="rId16"/>
    <p:sldId id="361" r:id="rId17"/>
    <p:sldId id="373" r:id="rId18"/>
    <p:sldId id="364" r:id="rId19"/>
    <p:sldId id="372" r:id="rId20"/>
    <p:sldId id="365" r:id="rId21"/>
    <p:sldId id="367" r:id="rId22"/>
    <p:sldId id="375" r:id="rId23"/>
    <p:sldId id="368" r:id="rId24"/>
    <p:sldId id="366" r:id="rId25"/>
    <p:sldId id="369" r:id="rId26"/>
    <p:sldId id="350" r:id="rId27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754DC3-B2CC-4FEA-818B-EB4B3D2332A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604F0-E526-4458-9C92-FD695503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E9AD5-1594-4DE4-8542-F4AC0B6F590A}" type="datetimeFigureOut">
              <a:rPr lang="en-US" smtClean="0"/>
              <a:t>3/31/2019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86053-3D22-4434-8D7C-FFF1E6FB2B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F74D4-8880-44A4-BBFD-0D253FD7E6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1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1F560-9A46-4AAC-9D2A-D1D270E3A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6216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88C30A10-55C3-49C5-AEFD-304AFCACB3EF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4C0845B2-0743-40EA-9326-A427D33B82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-c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152400"/>
            <a:ext cx="3505197" cy="595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Aft>
                <a:spcPts val="600"/>
              </a:spcAft>
              <a:defRPr sz="22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Aft>
                <a:spcPts val="600"/>
              </a:spcAft>
              <a:defRPr sz="22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400"/>
            </a:lvl2pPr>
            <a:lvl3pPr>
              <a:spcAft>
                <a:spcPts val="600"/>
              </a:spcAft>
              <a:defRPr sz="2200"/>
            </a:lvl3pPr>
            <a:lvl4pPr>
              <a:spcAft>
                <a:spcPts val="600"/>
              </a:spcAft>
              <a:defRPr sz="20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EC1C41C-9241-42E6-B0AB-2B481F922A26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571967" y="6607145"/>
            <a:ext cx="65" cy="200055"/>
          </a:xfrm>
          <a:prstGeom prst="rect">
            <a:avLst/>
          </a:prstGeom>
        </p:spPr>
        <p:txBody>
          <a:bodyPr vert="horz" wrap="none" lIns="0" rIns="0" bIns="0" anchor="b" anchorCtr="1">
            <a:spAutoFit/>
          </a:bodyPr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EC1C41C-9241-42E6-B0AB-2B481F922A26}" type="datetimeFigureOut">
              <a:rPr lang="en-US" smtClean="0"/>
              <a:pPr/>
              <a:t>3/31/2019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spcAft>
          <a:spcPts val="600"/>
        </a:spcAft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spcAft>
          <a:spcPts val="600"/>
        </a:spcAft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E0896-7218-4FF5-BE72-C4E07AC1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1967" y="6607145"/>
            <a:ext cx="65" cy="200055"/>
          </a:xfrm>
        </p:spPr>
        <p:txBody>
          <a:bodyPr wrap="none" anchor="b" anchorCtr="1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Arrays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Bounds Example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654688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5181600"/>
            <a:ext cx="5971682" cy="8858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2971800"/>
            <a:ext cx="4752975" cy="2013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654" y="2202655"/>
            <a:ext cx="8762691" cy="245268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3248D-FB80-4724-A68D-AAB92345FAB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good practice to declare array sizes using named constants</a:t>
            </a:r>
          </a:p>
          <a:p>
            <a:pPr lvl="1"/>
            <a:r>
              <a:rPr lang="en-US" dirty="0"/>
              <a:t>Example: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INTEGER, PARAMETER ::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MaxSize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1000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REAL :: array1(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MaxSize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REAL :: array2(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MaxSize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REAL :: array3(2*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MaxSize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>
              <a:spcBef>
                <a:spcPts val="720"/>
              </a:spcBef>
            </a:pPr>
            <a:r>
              <a:rPr lang="en-US" dirty="0"/>
              <a:t>Name constants make it easy to resize arrays.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19D31-68EE-4186-B108-66A5F2375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Example: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2513" y="1219200"/>
            <a:ext cx="4953000" cy="549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25" y="5029200"/>
            <a:ext cx="6429375" cy="8477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25168E-E624-4272-BEDF-8F0EC107DD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Whole arrays may be used in arithmetic Calculations</a:t>
            </a:r>
          </a:p>
          <a:p>
            <a:pPr lvl="1"/>
            <a:r>
              <a:rPr lang="en-US" dirty="0"/>
              <a:t>They must be conformable (have the same shape)</a:t>
            </a:r>
          </a:p>
          <a:p>
            <a:pPr lvl="1"/>
            <a:r>
              <a:rPr lang="en-US" dirty="0"/>
              <a:t>Do not have to have the same subscript range.</a:t>
            </a:r>
          </a:p>
          <a:p>
            <a:pPr lvl="1"/>
            <a:r>
              <a:rPr lang="en-US" dirty="0"/>
              <a:t>Operations are applied on an element by element basis.</a:t>
            </a:r>
          </a:p>
          <a:p>
            <a:pPr lvl="1"/>
            <a:r>
              <a:rPr lang="en-US" dirty="0"/>
              <a:t>Scalar values are also conformable.</a:t>
            </a:r>
          </a:p>
          <a:p>
            <a:r>
              <a:rPr lang="en-US" dirty="0"/>
              <a:t>Many 95/2003 intrinsic functions accept arrays</a:t>
            </a:r>
          </a:p>
          <a:p>
            <a:pPr lvl="1"/>
            <a:r>
              <a:rPr lang="en-US" dirty="0"/>
              <a:t>Some functions accept array as arguments as well as scalars.</a:t>
            </a:r>
          </a:p>
          <a:p>
            <a:pPr lvl="1"/>
            <a:r>
              <a:rPr lang="en-US" dirty="0"/>
              <a:t>Referred to as elemental intrinsic functions.</a:t>
            </a:r>
          </a:p>
          <a:p>
            <a:pPr lvl="2"/>
            <a:r>
              <a:rPr lang="en-US" dirty="0"/>
              <a:t>Examples include ABS, SIN, COS, etc.</a:t>
            </a:r>
          </a:p>
          <a:p>
            <a:pPr lvl="2"/>
            <a:r>
              <a:rPr lang="en-US" dirty="0"/>
              <a:t>A complete list is presented in Appendix B</a:t>
            </a:r>
          </a:p>
          <a:p>
            <a:pPr lvl="1"/>
            <a:r>
              <a:rPr lang="en-US" dirty="0"/>
              <a:t>Function is applied on an element by element basis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C6C0C-246D-48A0-BD9B-96BA8ABB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dirty="0"/>
              <a:t>Whole Array Example: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400" y="1179786"/>
            <a:ext cx="4953000" cy="560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08600" y="2913336"/>
            <a:ext cx="3302000" cy="2971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D0AAE-B6EC-4BFF-ACC6-02C27BB2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Function Example: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700990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724400"/>
            <a:ext cx="3870226" cy="190976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FEEEB4-5E1E-4F41-AC80-6A0D0F4701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Subsets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subset of an Array is a Array Section.</a:t>
            </a:r>
          </a:p>
          <a:p>
            <a:r>
              <a:rPr lang="en-US" dirty="0"/>
              <a:t>Specified by replacing the array subscript with either a:</a:t>
            </a:r>
          </a:p>
          <a:p>
            <a:pPr lvl="1"/>
            <a:r>
              <a:rPr lang="en-US" dirty="0"/>
              <a:t>Subscript triplet:</a:t>
            </a:r>
          </a:p>
          <a:p>
            <a:pPr lvl="2"/>
            <a:r>
              <a:rPr lang="en-US" dirty="0"/>
              <a:t>General form -  subscript_1 : subscript_2 : stride</a:t>
            </a:r>
          </a:p>
          <a:p>
            <a:pPr lvl="2"/>
            <a:r>
              <a:rPr lang="en-US" dirty="0"/>
              <a:t>Example:</a:t>
            </a:r>
          </a:p>
          <a:p>
            <a:pPr lvl="3"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INTERGER, DIMENSION(10) :: array = (/1,2,3,4,5,6,7,8,9,10/)</a:t>
            </a:r>
          </a:p>
          <a:p>
            <a:pPr lvl="3">
              <a:buNone/>
            </a:pPr>
            <a:r>
              <a:rPr lang="en-US" sz="2100" dirty="0">
                <a:latin typeface="Arial Narrow" pitchFamily="34" charset="0"/>
              </a:rPr>
              <a:t>Array Subset array(1:10:2) contains only elements array(1), array(3), array(5), array(7), and array(9).</a:t>
            </a:r>
          </a:p>
          <a:p>
            <a:pPr lvl="1"/>
            <a:r>
              <a:rPr lang="en-US" dirty="0"/>
              <a:t>Vector subscript:</a:t>
            </a:r>
          </a:p>
          <a:p>
            <a:pPr lvl="2"/>
            <a:r>
              <a:rPr lang="en-US" dirty="0"/>
              <a:t>A vector subscript is a one-dimensional integer array specifying the array elements to be used in a calculation.</a:t>
            </a:r>
          </a:p>
          <a:p>
            <a:pPr lvl="2"/>
            <a:r>
              <a:rPr lang="en-US" dirty="0"/>
              <a:t>Example:</a:t>
            </a: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INTEGER, DIMENSION(5) :: </a:t>
            </a:r>
            <a:r>
              <a:rPr lang="en-US" sz="18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vec</a:t>
            </a: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 = ( 1, 6, 4, 1, 9 /)</a:t>
            </a: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REAL, DIMENSION(10) :: a = (/ 1., -2., 3., -4., 5., -6., 7., -8., 9., -10. /)</a:t>
            </a:r>
          </a:p>
          <a:p>
            <a:pPr lvl="3">
              <a:buNone/>
            </a:pPr>
            <a:r>
              <a:rPr lang="en-US" sz="2100" dirty="0">
                <a:latin typeface="Arial Narrow" pitchFamily="34" charset="0"/>
              </a:rPr>
              <a:t>The array subset a(</a:t>
            </a:r>
            <a:r>
              <a:rPr lang="en-US" sz="2100" dirty="0" err="1">
                <a:latin typeface="Arial Narrow" pitchFamily="34" charset="0"/>
              </a:rPr>
              <a:t>vec</a:t>
            </a:r>
            <a:r>
              <a:rPr lang="en-US" sz="2100" dirty="0">
                <a:latin typeface="Arial Narrow" pitchFamily="34" charset="0"/>
              </a:rPr>
              <a:t>) would be [ 1., -6., -4., 1., 9.]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8CD2D-76C1-40AA-A7BE-53BA99F2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Subscript Examples: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558" y="1602201"/>
            <a:ext cx="6918831" cy="4265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4419600"/>
            <a:ext cx="4295775" cy="10572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7B3973-BD23-46E1-B6FA-B2E56E804D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</a:t>
            </a:r>
            <a:r>
              <a:rPr lang="en-US"/>
              <a:t>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Input / output of array elements</a:t>
            </a:r>
          </a:p>
          <a:p>
            <a:pPr lvl="1"/>
            <a:r>
              <a:rPr lang="en-US" dirty="0"/>
              <a:t>Array elements can be used in input /output statements just like any other variable</a:t>
            </a:r>
          </a:p>
          <a:p>
            <a:pPr lvl="1"/>
            <a:r>
              <a:rPr lang="en-US" dirty="0"/>
              <a:t>Example: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WRITE(*,100) a(1), a(2), a(3), a(4), a(5)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100 FORMAT (1X, ‘a =‘, 5F10.2)</a:t>
            </a:r>
          </a:p>
          <a:p>
            <a:r>
              <a:rPr lang="en-US" dirty="0"/>
              <a:t>The implied DO loop</a:t>
            </a:r>
          </a:p>
          <a:p>
            <a:pPr lvl="1"/>
            <a:r>
              <a:rPr lang="en-US" dirty="0"/>
              <a:t>Simple example:</a:t>
            </a:r>
          </a:p>
          <a:p>
            <a:pPr lvl="2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WRITE(*,100) (a(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),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=1, 5)</a:t>
            </a:r>
          </a:p>
          <a:p>
            <a:pPr lvl="1"/>
            <a:r>
              <a:rPr lang="en-US" dirty="0"/>
              <a:t>General Form:</a:t>
            </a:r>
          </a:p>
          <a:p>
            <a:pPr lvl="2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WRITE(unit, format) (arg1, arg2, …, index=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istart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iend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incr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lvl="1"/>
            <a:r>
              <a:rPr lang="en-US" dirty="0"/>
              <a:t>Nested implied DO loop example:</a:t>
            </a:r>
          </a:p>
          <a:p>
            <a:pPr lvl="2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WRITE(*,100) ((i, j, j = 1,3),i = 1,2)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461076-AF53-464C-9A49-583AE9AA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/>
          </a:bodyPr>
          <a:lstStyle/>
          <a:p>
            <a:r>
              <a:rPr lang="en-US" dirty="0"/>
              <a:t>Whole Array Example: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0400" y="1179786"/>
            <a:ext cx="4953000" cy="5602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08600" y="2913336"/>
            <a:ext cx="3302000" cy="2971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87B39-DD97-4AC1-916B-8C5D1731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Definition: A group of variables or constants, all of the same type, referred to by a single name.</a:t>
            </a:r>
          </a:p>
          <a:p>
            <a:r>
              <a:rPr lang="en-US" dirty="0"/>
              <a:t>An individual value within the array is called an array element.</a:t>
            </a:r>
          </a:p>
          <a:p>
            <a:pPr lvl="1"/>
            <a:r>
              <a:rPr lang="en-US" dirty="0"/>
              <a:t>Identified by the array name and a subscript pointing to the particular location within the array.</a:t>
            </a:r>
          </a:p>
          <a:p>
            <a:pPr lvl="1"/>
            <a:r>
              <a:rPr lang="en-US" dirty="0"/>
              <a:t>Each element is a variable just like any other.</a:t>
            </a:r>
          </a:p>
          <a:p>
            <a:pPr lvl="1"/>
            <a:r>
              <a:rPr lang="en-US" dirty="0"/>
              <a:t>The subscript is always of type integer.</a:t>
            </a:r>
          </a:p>
          <a:p>
            <a:r>
              <a:rPr lang="en-US" dirty="0"/>
              <a:t>Can be manipulated:</a:t>
            </a:r>
          </a:p>
          <a:p>
            <a:pPr lvl="1"/>
            <a:r>
              <a:rPr lang="en-US" dirty="0"/>
              <a:t>Element by element</a:t>
            </a:r>
          </a:p>
          <a:p>
            <a:pPr lvl="1"/>
            <a:r>
              <a:rPr lang="en-US" dirty="0"/>
              <a:t> As a whole</a:t>
            </a:r>
          </a:p>
          <a:p>
            <a:pPr lvl="1"/>
            <a:r>
              <a:rPr lang="en-US" dirty="0"/>
              <a:t>As a subset.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8C9B6-A2EF-48FA-83F0-FC67ED31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I/O Differences - Standard DO Loop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52600"/>
            <a:ext cx="613055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4038600"/>
            <a:ext cx="4575142" cy="2438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BB543-97E4-4CB5-B330-590E63A6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Standard DO Loop Equivalent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2286000"/>
            <a:ext cx="64008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WRITE(*, 1000) 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(1), 2*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(1), 3*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(1)</a:t>
            </a: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WRITE(*, 1000) 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(2), 2*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(2), 3*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(2)</a:t>
            </a: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WRITE(*, 1000) 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(3), 2*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(3), 3*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(3)</a:t>
            </a: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WRITE(*, 1000) 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(4), 2*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(4), 3*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(4)</a:t>
            </a: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WRITE(*, 1000) 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(5), 2*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(5), 3*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(5)</a:t>
            </a:r>
          </a:p>
          <a:p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600200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WRITE Statement is executed 5 times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4FEDDB-60DB-4602-86A4-DB323A3D3C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I/O Differences - </a:t>
            </a:r>
            <a:r>
              <a:rPr lang="en-US" dirty="0"/>
              <a:t>Implied DO Loop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371600"/>
            <a:ext cx="792050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114800"/>
            <a:ext cx="5440084" cy="139541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C9198B-2085-46D5-9A11-CE2E8CE1C2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Implied DO Equivalent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2895600"/>
            <a:ext cx="6858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WRITE(*, 1000) 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(1), 2*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(1), 3*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(1), &amp;</a:t>
            </a: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     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(2), 2*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(2), 3*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(2), &amp;</a:t>
            </a: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     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(3), 2*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(3), 3*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(3), &amp;</a:t>
            </a: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     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(4), 2*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(4), 3*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(4), &amp;</a:t>
            </a:r>
          </a:p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          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(5), 2*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(5), 3*</a:t>
            </a:r>
            <a:r>
              <a:rPr lang="en-US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arr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(5)</a:t>
            </a:r>
          </a:p>
          <a:p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752600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single write has 15 arguments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0B938-2809-4ABE-ABAB-51ED9B2047D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Test -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43200" cy="4525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1   2   3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2   4   6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3   6   9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4   8 12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5 10 15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1   2   3   2   4   6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3   6   9   4   8 12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5 10 15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1400" y="1905000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main difference between these two approaches is the behavior with the associated format.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3657600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Remember each WRITE statement starts at the beginning of the format.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295400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Standard DO Loop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4038600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Implied DO Loop Output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4803C-768C-433C-BAD4-543E2B29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Should You Use an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general, if much or all the input data must be in memory at the same time.</a:t>
            </a:r>
          </a:p>
          <a:p>
            <a:r>
              <a:rPr lang="en-US" dirty="0"/>
              <a:t>Otherwise arrays are not needed.</a:t>
            </a:r>
          </a:p>
          <a:p>
            <a:pPr lvl="1"/>
            <a:r>
              <a:rPr lang="en-US" dirty="0"/>
              <a:t>Unnecessary arrays waste memory</a:t>
            </a:r>
          </a:p>
          <a:p>
            <a:pPr lvl="1" algn="ctr">
              <a:buNone/>
            </a:pPr>
            <a:r>
              <a:rPr lang="en-US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Arrays can eat up a lot of memory making the program larger than it needs to be.</a:t>
            </a:r>
          </a:p>
          <a:p>
            <a:pPr lvl="1"/>
            <a:r>
              <a:rPr lang="en-US" dirty="0"/>
              <a:t>Unnecessary arrays can restrict program capabilities.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02E35-B57B-4C3E-B4D0-7BD51D6EF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Coding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if array is really needed.</a:t>
            </a:r>
          </a:p>
          <a:p>
            <a:r>
              <a:rPr lang="en-US" dirty="0"/>
              <a:t>Declare all arrays sizes using named constants.</a:t>
            </a:r>
          </a:p>
          <a:p>
            <a:r>
              <a:rPr lang="en-US" dirty="0"/>
              <a:t>Initialized before use.</a:t>
            </a:r>
          </a:p>
          <a:p>
            <a:r>
              <a:rPr lang="en-US" dirty="0"/>
              <a:t>Use bounds checking when debugging.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586AE-4D5A-4640-9EB7-CEE2A126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7772400" cy="365760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DIMENSION</a:t>
            </a:r>
            <a:r>
              <a:rPr lang="en-US" dirty="0"/>
              <a:t> attribute declares the size of the array.</a:t>
            </a:r>
          </a:p>
          <a:p>
            <a:pPr>
              <a:spcBef>
                <a:spcPts val="1200"/>
              </a:spcBef>
            </a:pPr>
            <a:r>
              <a:rPr lang="en-US" dirty="0"/>
              <a:t>Arrays may be declared with more than one subscript.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Rank</a:t>
            </a:r>
            <a:r>
              <a:rPr lang="en-US" dirty="0"/>
              <a:t> - The number of subscripts declared.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Extent </a:t>
            </a:r>
            <a:r>
              <a:rPr lang="en-US" dirty="0"/>
              <a:t>- The number of elements in a given dimension.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Shape</a:t>
            </a:r>
            <a:r>
              <a:rPr lang="en-US" dirty="0"/>
              <a:t> - defined as the combination of its rank and extent in each dimension.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Size</a:t>
            </a:r>
            <a:r>
              <a:rPr lang="en-US" dirty="0"/>
              <a:t> - total number of elements.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11792" y="1524000"/>
            <a:ext cx="429380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REAL, DIMENSION(16) :: voltage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0012" y="2209800"/>
            <a:ext cx="30021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REAL :: voltage(16)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22098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Alternatively: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82D9DF-257A-4192-82A1-C8F58327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6200" cy="4525963"/>
          </a:xfrm>
        </p:spPr>
        <p:txBody>
          <a:bodyPr/>
          <a:lstStyle/>
          <a:p>
            <a:r>
              <a:rPr lang="en-US" dirty="0"/>
              <a:t>Array constant - array consisting entirely of constants.</a:t>
            </a:r>
          </a:p>
          <a:p>
            <a:r>
              <a:rPr lang="en-US" dirty="0"/>
              <a:t>Defined by placing the constant values between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array constructors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FORTRAN 1995 </a:t>
            </a:r>
            <a:r>
              <a:rPr lang="en-US" dirty="0">
                <a:latin typeface="Arial monospaced for SAP" pitchFamily="49" charset="0"/>
              </a:rPr>
              <a:t>- </a:t>
            </a:r>
            <a:r>
              <a:rPr lang="en-US" b="1" dirty="0">
                <a:latin typeface="Arial monospaced for SAP" pitchFamily="49" charset="0"/>
              </a:rPr>
              <a:t>(/</a:t>
            </a:r>
            <a:r>
              <a:rPr lang="en-US" dirty="0">
                <a:latin typeface="Arial monospaced for SAP" pitchFamily="49" charset="0"/>
              </a:rPr>
              <a:t> 1, 2, 3, 4, 5 </a:t>
            </a:r>
            <a:r>
              <a:rPr lang="en-US" b="1" dirty="0">
                <a:latin typeface="Arial monospaced for SAP" pitchFamily="49" charset="0"/>
              </a:rPr>
              <a:t>/)</a:t>
            </a:r>
          </a:p>
          <a:p>
            <a:pPr lvl="2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FORTRAN 2003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rial monospaced for SAP" pitchFamily="49" charset="0"/>
              </a:rPr>
              <a:t>-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rial monospaced for SAP" pitchFamily="49" charset="0"/>
              </a:rPr>
              <a:t>[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Arial monospaced for SAP" pitchFamily="49" charset="0"/>
              </a:rPr>
              <a:t> 1, 2, 3, 4, 5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Arial monospaced for SAP" pitchFamily="49" charset="0"/>
              </a:rPr>
              <a:t>]</a:t>
            </a:r>
            <a:endParaRPr lang="en-US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CEDC4-C08F-4A7F-9AA5-FFFBCBAD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elements should never be used until they are initialized.</a:t>
            </a:r>
          </a:p>
          <a:p>
            <a:r>
              <a:rPr lang="en-US" dirty="0"/>
              <a:t>Three ways to initialize:</a:t>
            </a:r>
          </a:p>
          <a:p>
            <a:pPr lvl="1"/>
            <a:r>
              <a:rPr lang="en-US" dirty="0"/>
              <a:t>Assignment statements.</a:t>
            </a:r>
          </a:p>
          <a:p>
            <a:pPr lvl="1"/>
            <a:r>
              <a:rPr lang="en-US" dirty="0"/>
              <a:t>Type declaration statements.</a:t>
            </a:r>
          </a:p>
          <a:p>
            <a:pPr lvl="1"/>
            <a:r>
              <a:rPr lang="en-US" dirty="0"/>
              <a:t>Using the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READ</a:t>
            </a:r>
            <a:r>
              <a:rPr lang="en-US" dirty="0"/>
              <a:t>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54AF9-F278-429C-84FA-F204B885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Assignment Statement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Element by Element:</a:t>
            </a:r>
          </a:p>
          <a:p>
            <a:pPr lvl="2"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REAL, DIMENSION(10) :: array1</a:t>
            </a:r>
          </a:p>
          <a:p>
            <a:pPr lvl="2"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DO I= 1, 10</a:t>
            </a:r>
          </a:p>
          <a:p>
            <a:pPr lvl="2"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   array1(I) =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REALvar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(I)</a:t>
            </a:r>
          </a:p>
          <a:p>
            <a:pPr lvl="2"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END DO</a:t>
            </a:r>
            <a:endParaRPr lang="en-US" dirty="0"/>
          </a:p>
          <a:p>
            <a:r>
              <a:rPr lang="en-US" dirty="0"/>
              <a:t>All at once using an array constructor:</a:t>
            </a:r>
          </a:p>
          <a:p>
            <a:pPr lvl="2"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REAL, DIMENSION(10) :: array1</a:t>
            </a:r>
          </a:p>
          <a:p>
            <a:pPr lvl="2"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array1 = [1.,2.,3.,4.,5.,6.,7.,8.,9,.10.]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Initialization of all elements using a single value:</a:t>
            </a:r>
          </a:p>
          <a:p>
            <a:pPr lvl="2"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REAL, DIMENSION(10) :: array1</a:t>
            </a:r>
          </a:p>
          <a:p>
            <a:pPr lvl="2"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array1 = 0.0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E26FD-F2A6-467D-83EE-8F1CA3DE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Declaration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724400"/>
          </a:xfrm>
        </p:spPr>
        <p:txBody>
          <a:bodyPr>
            <a:normAutofit/>
          </a:bodyPr>
          <a:lstStyle/>
          <a:p>
            <a:r>
              <a:rPr lang="en-US" dirty="0"/>
              <a:t>Initialize using an array constructor:</a:t>
            </a:r>
          </a:p>
          <a:p>
            <a:pPr lvl="2"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REAL, DIMENSION(5) :: array2 = [ 1,2,3,4,5]</a:t>
            </a:r>
          </a:p>
          <a:p>
            <a:r>
              <a:rPr lang="en-US" dirty="0"/>
              <a:t>Using an implied DO loop.</a:t>
            </a:r>
          </a:p>
          <a:p>
            <a:pPr lvl="2"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REAL, DIMENSION(5) :: array2 = [ i, i = 1, 5 ]</a:t>
            </a:r>
          </a:p>
          <a:p>
            <a:pPr lvl="1"/>
            <a:r>
              <a:rPr lang="en-US" sz="1800" dirty="0"/>
              <a:t>An implied DO loop has the general form:</a:t>
            </a:r>
          </a:p>
          <a:p>
            <a:pPr lvl="2"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(arg1, arg2, …, index = istart, iend, incr)</a:t>
            </a:r>
          </a:p>
          <a:p>
            <a:pPr lvl="1"/>
            <a:r>
              <a:rPr lang="en-US" sz="1800" dirty="0"/>
              <a:t>Implied DO loops may be nested or mixed:</a:t>
            </a:r>
          </a:p>
          <a:p>
            <a:pPr lvl="2"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REAL, DIMENSION(25) :: array2 = [((0, i=1,4),5*j, j=1,5)]</a:t>
            </a:r>
            <a:endParaRPr lang="en-US" sz="1600" dirty="0"/>
          </a:p>
          <a:p>
            <a:r>
              <a:rPr lang="en-US" dirty="0"/>
              <a:t>Initialized to a single constant:</a:t>
            </a:r>
          </a:p>
          <a:p>
            <a:pPr lvl="2">
              <a:buNone/>
            </a:pP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REAL, DIMENSION(5) :: array2 = 1.0</a:t>
            </a:r>
          </a:p>
          <a:p>
            <a:pPr>
              <a:buNone/>
            </a:pPr>
            <a:endParaRPr lang="en-US" dirty="0"/>
          </a:p>
          <a:p>
            <a:pPr lvl="2">
              <a:buNone/>
            </a:pP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  <a:latin typeface="Arial monospaced for SAP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5AF9B-BE8F-4CAD-A510-9296404C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the Subscript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51816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Elements normally addressed using subscripts:</a:t>
            </a:r>
          </a:p>
          <a:p>
            <a:pPr lvl="1"/>
            <a:r>
              <a:rPr lang="en-US" dirty="0"/>
              <a:t>Example: </a:t>
            </a:r>
          </a:p>
          <a:p>
            <a:pPr lvl="2" algn="ctr">
              <a:buNone/>
            </a:pPr>
            <a:r>
              <a:rPr lang="en-US" dirty="0"/>
              <a:t>REAL, DIMENSION(5) :: alt</a:t>
            </a:r>
          </a:p>
          <a:p>
            <a:pPr lvl="1"/>
            <a:r>
              <a:rPr lang="en-US" dirty="0"/>
              <a:t>Elements addressed as:</a:t>
            </a:r>
          </a:p>
          <a:p>
            <a:pPr lvl="2"/>
            <a:r>
              <a:rPr lang="en-US" dirty="0"/>
              <a:t>alt(1), alt(2), alt(3), …</a:t>
            </a:r>
          </a:p>
          <a:p>
            <a:r>
              <a:rPr lang="en-US" dirty="0"/>
              <a:t>What if you wanted to address these elements over a different range</a:t>
            </a:r>
          </a:p>
          <a:p>
            <a:pPr lvl="1"/>
            <a:r>
              <a:rPr lang="en-US" dirty="0"/>
              <a:t>It is possible to specify the range on numbers that will be used to address the elements of an array:</a:t>
            </a:r>
          </a:p>
          <a:p>
            <a:pPr lvl="1" algn="ctr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REAL, DIMENSION(lower_bound : upper_bound) :: alt</a:t>
            </a:r>
          </a:p>
          <a:p>
            <a:pPr lvl="1"/>
            <a:r>
              <a:rPr lang="en-US" dirty="0"/>
              <a:t>Examples:</a:t>
            </a:r>
          </a:p>
          <a:p>
            <a:pPr lvl="1" algn="ctr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REAL, DIMENSION(5) :: A1</a:t>
            </a:r>
          </a:p>
          <a:p>
            <a:pPr lvl="1" algn="ctr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REAL, DIMENSION(-2:2) ::B1</a:t>
            </a:r>
          </a:p>
          <a:p>
            <a:pPr lvl="1" algn="ctr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REAL, DIMENSION(5:9) :: C1</a:t>
            </a:r>
          </a:p>
          <a:p>
            <a:pPr lvl="1" algn="ctr">
              <a:buNone/>
            </a:pPr>
            <a:r>
              <a:rPr lang="en-US" i="1" dirty="0"/>
              <a:t>Note: All of these examples have the same shape</a:t>
            </a:r>
          </a:p>
          <a:p>
            <a:r>
              <a:rPr lang="en-US" dirty="0"/>
              <a:t>The extent of the any given dimension can be determined:</a:t>
            </a:r>
          </a:p>
          <a:p>
            <a:pPr algn="ctr">
              <a:buNone/>
            </a:pPr>
            <a:r>
              <a:rPr lang="en-US" dirty="0"/>
              <a:t>Extent = upper_bound – lower_bound  + 1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4025F-9361-4C11-BEF2-2FEE8E56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 of Bounds Array Subscripts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Integers that can be used to address array elements depends on the extent of the array.</a:t>
            </a:r>
          </a:p>
          <a:p>
            <a:pPr algn="ctr">
              <a:buNone/>
            </a:pPr>
            <a:r>
              <a:rPr lang="en-US" dirty="0"/>
              <a:t>REAL, DIMENSION(5) :: alt</a:t>
            </a:r>
          </a:p>
          <a:p>
            <a:pPr lvl="1"/>
            <a:r>
              <a:rPr lang="en-US" dirty="0"/>
              <a:t>Integer subscripts 1 – 5 address the elements of the array</a:t>
            </a:r>
          </a:p>
          <a:p>
            <a:r>
              <a:rPr lang="en-US" u="sng" dirty="0"/>
              <a:t>Out of bounds</a:t>
            </a:r>
            <a:r>
              <a:rPr lang="en-US" dirty="0"/>
              <a:t> integer is invalid since it doesn’t correspond to allocated memory locations.</a:t>
            </a:r>
            <a:endParaRPr lang="en-US" i="1" u="sng" dirty="0"/>
          </a:p>
          <a:p>
            <a:r>
              <a:rPr lang="en-US" dirty="0"/>
              <a:t>A program can still run with a bounds error.</a:t>
            </a:r>
          </a:p>
          <a:p>
            <a:r>
              <a:rPr lang="en-US" dirty="0"/>
              <a:t>Compilers can help find these errors.</a:t>
            </a:r>
          </a:p>
          <a:p>
            <a:pPr lvl="1"/>
            <a:r>
              <a:rPr lang="en-US" dirty="0"/>
              <a:t>Turn on bounds checking during debugging.</a:t>
            </a:r>
          </a:p>
          <a:p>
            <a:pPr lvl="1"/>
            <a:r>
              <a:rPr lang="en-US" dirty="0"/>
              <a:t>Turn off bounds checking to speed up the execution.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50187-F247-4C69-BC5E-91129E4E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5042</TotalTime>
  <Words>1583</Words>
  <Application>Microsoft Office PowerPoint</Application>
  <PresentationFormat>On-screen Show (4:3)</PresentationFormat>
  <Paragraphs>200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monospaced for SAP</vt:lpstr>
      <vt:lpstr>Arial Narrow</vt:lpstr>
      <vt:lpstr>Calibri</vt:lpstr>
      <vt:lpstr>Franklin Gothic Book</vt:lpstr>
      <vt:lpstr>Wingdings 2</vt:lpstr>
      <vt:lpstr>Technic</vt:lpstr>
      <vt:lpstr>Introduction to Arrays</vt:lpstr>
      <vt:lpstr>Arrays</vt:lpstr>
      <vt:lpstr>Declaring Arrays</vt:lpstr>
      <vt:lpstr>Array Constants</vt:lpstr>
      <vt:lpstr>Array Initialization</vt:lpstr>
      <vt:lpstr>Assignment Statement Initialization</vt:lpstr>
      <vt:lpstr>Type Declaration Initialization</vt:lpstr>
      <vt:lpstr>Changing the Subscript Range</vt:lpstr>
      <vt:lpstr>Out of Bounds Array Subscripts</vt:lpstr>
      <vt:lpstr>Array Bounds Example</vt:lpstr>
      <vt:lpstr>Named Constants</vt:lpstr>
      <vt:lpstr>PARAMETER Example:</vt:lpstr>
      <vt:lpstr>Whole Array Operations</vt:lpstr>
      <vt:lpstr>Whole Array Example:</vt:lpstr>
      <vt:lpstr>Intrinsic Function Example:</vt:lpstr>
      <vt:lpstr>Array Subsets</vt:lpstr>
      <vt:lpstr>Array Subscript Examples:</vt:lpstr>
      <vt:lpstr>Input and Output</vt:lpstr>
      <vt:lpstr>Whole Array Example:</vt:lpstr>
      <vt:lpstr>I/O Differences - Standard DO Loop</vt:lpstr>
      <vt:lpstr>The Standard DO Loop Equivalent</vt:lpstr>
      <vt:lpstr>I/O Differences - Implied DO Loop</vt:lpstr>
      <vt:lpstr>The Implied DO Equivalent</vt:lpstr>
      <vt:lpstr>Program Test - Output</vt:lpstr>
      <vt:lpstr>When Should You Use an Array?</vt:lpstr>
      <vt:lpstr>Good Coding Practice</vt:lpstr>
    </vt:vector>
  </TitlesOfParts>
  <Company>Lockheed Martin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Engineers and Scientists</dc:title>
  <dc:creator>Mike Worthey</dc:creator>
  <cp:keywords/>
  <cp:lastModifiedBy>Worthey, Mike K (US)</cp:lastModifiedBy>
  <cp:revision>368</cp:revision>
  <dcterms:created xsi:type="dcterms:W3CDTF">2009-04-07T23:00:31Z</dcterms:created>
  <dcterms:modified xsi:type="dcterms:W3CDTF">2019-03-31T17:00:00Z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M SIP Document Sensitivity">
    <vt:lpwstr/>
  </property>
  <property fmtid="{D5CDD505-2E9C-101B-9397-08002B2CF9AE}" pid="3" name="Document Author">
    <vt:lpwstr>ACCT02\worthey</vt:lpwstr>
  </property>
  <property fmtid="{D5CDD505-2E9C-101B-9397-08002B2CF9AE}" pid="4" name="Document Sensitivity">
    <vt:lpwstr>1</vt:lpwstr>
  </property>
  <property fmtid="{D5CDD505-2E9C-101B-9397-08002B2CF9AE}" pid="5" name="ThirdParty">
    <vt:lpwstr/>
  </property>
  <property fmtid="{D5CDD505-2E9C-101B-9397-08002B2CF9AE}" pid="6" name="OCI Restriction">
    <vt:bool>false</vt:bool>
  </property>
  <property fmtid="{D5CDD505-2E9C-101B-9397-08002B2CF9AE}" pid="7" name="OCI Additional Info">
    <vt:lpwstr/>
  </property>
  <property fmtid="{D5CDD505-2E9C-101B-9397-08002B2CF9AE}" pid="8" name="Allow Header Overwrite">
    <vt:bool>true</vt:bool>
  </property>
  <property fmtid="{D5CDD505-2E9C-101B-9397-08002B2CF9AE}" pid="9" name="Allow Footer Overwrite">
    <vt:bool>true</vt:bool>
  </property>
  <property fmtid="{D5CDD505-2E9C-101B-9397-08002B2CF9AE}" pid="10" name="Multiple Selected">
    <vt:lpwstr>-1</vt:lpwstr>
  </property>
  <property fmtid="{D5CDD505-2E9C-101B-9397-08002B2CF9AE}" pid="11" name="SIPLongWording">
    <vt:lpwstr/>
  </property>
  <property fmtid="{D5CDD505-2E9C-101B-9397-08002B2CF9AE}" pid="12" name="ExpCountry">
    <vt:lpwstr/>
  </property>
</Properties>
</file>