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3"/>
  </p:notesMasterIdLst>
  <p:sldIdLst>
    <p:sldId id="269" r:id="rId2"/>
    <p:sldId id="358" r:id="rId3"/>
    <p:sldId id="359" r:id="rId4"/>
    <p:sldId id="362" r:id="rId5"/>
    <p:sldId id="360" r:id="rId6"/>
    <p:sldId id="363" r:id="rId7"/>
    <p:sldId id="364" r:id="rId8"/>
    <p:sldId id="365" r:id="rId9"/>
    <p:sldId id="366" r:id="rId10"/>
    <p:sldId id="369" r:id="rId11"/>
    <p:sldId id="368" r:id="rId12"/>
    <p:sldId id="370" r:id="rId13"/>
    <p:sldId id="372" r:id="rId14"/>
    <p:sldId id="381" r:id="rId15"/>
    <p:sldId id="380" r:id="rId16"/>
    <p:sldId id="386" r:id="rId17"/>
    <p:sldId id="373" r:id="rId18"/>
    <p:sldId id="374" r:id="rId19"/>
    <p:sldId id="383" r:id="rId20"/>
    <p:sldId id="375" r:id="rId21"/>
    <p:sldId id="384" r:id="rId22"/>
    <p:sldId id="385" r:id="rId23"/>
    <p:sldId id="387" r:id="rId24"/>
    <p:sldId id="376" r:id="rId25"/>
    <p:sldId id="388" r:id="rId26"/>
    <p:sldId id="377" r:id="rId27"/>
    <p:sldId id="389" r:id="rId28"/>
    <p:sldId id="390" r:id="rId29"/>
    <p:sldId id="378" r:id="rId30"/>
    <p:sldId id="391" r:id="rId31"/>
    <p:sldId id="357" r:id="rId32"/>
  </p:sldIdLst>
  <p:sldSz cx="9144000" cy="6858000" type="screen4x3"/>
  <p:notesSz cx="6934200" cy="9220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3" d="100"/>
          <a:sy n="83" d="100"/>
        </p:scale>
        <p:origin x="-45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88C30A10-55C3-49C5-AEFD-304AFCACB3EF}" type="datetimeFigureOut">
              <a:rPr lang="en-US" smtClean="0"/>
              <a:pPr/>
              <a:t>10/8/2009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379595"/>
            <a:ext cx="5547360" cy="4149090"/>
          </a:xfrm>
          <a:prstGeom prst="rect">
            <a:avLst/>
          </a:prstGeom>
        </p:spPr>
        <p:txBody>
          <a:bodyPr vert="horz" lIns="92309" tIns="46154" rIns="92309" bIns="4615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4C0845B2-0743-40EA-9326-A427D33B82A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45B2-0743-40EA-9326-A427D33B82A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10/8/2009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Logo-c.bmp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8600" y="152400"/>
            <a:ext cx="3505197" cy="5953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10/8/2009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10/8/2009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10/8/2009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10/8/2009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spcAft>
                <a:spcPts val="600"/>
              </a:spcAft>
              <a:defRPr sz="2600"/>
            </a:lvl1pPr>
            <a:lvl2pPr>
              <a:spcAft>
                <a:spcPts val="600"/>
              </a:spcAft>
              <a:defRPr sz="2200"/>
            </a:lvl2pPr>
            <a:lvl3pPr>
              <a:spcAft>
                <a:spcPts val="600"/>
              </a:spcAft>
              <a:defRPr sz="2000"/>
            </a:lvl3pPr>
            <a:lvl4pPr>
              <a:spcAft>
                <a:spcPts val="600"/>
              </a:spcAft>
              <a:defRPr sz="1800"/>
            </a:lvl4pPr>
            <a:lvl5pPr>
              <a:spcAft>
                <a:spcPts val="600"/>
              </a:spcAft>
              <a:defRPr sz="18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spcAft>
                <a:spcPts val="600"/>
              </a:spcAft>
              <a:defRPr sz="2600"/>
            </a:lvl1pPr>
            <a:lvl2pPr>
              <a:spcAft>
                <a:spcPts val="600"/>
              </a:spcAft>
              <a:defRPr sz="2200"/>
            </a:lvl2pPr>
            <a:lvl3pPr>
              <a:spcAft>
                <a:spcPts val="600"/>
              </a:spcAft>
              <a:defRPr sz="2000"/>
            </a:lvl3pPr>
            <a:lvl4pPr>
              <a:spcAft>
                <a:spcPts val="600"/>
              </a:spcAft>
              <a:defRPr sz="1800"/>
            </a:lvl4pPr>
            <a:lvl5pPr>
              <a:spcAft>
                <a:spcPts val="600"/>
              </a:spcAft>
              <a:defRPr sz="18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10/8/2009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spcAft>
                <a:spcPts val="600"/>
              </a:spcAft>
              <a:defRPr sz="2400"/>
            </a:lvl1pPr>
            <a:lvl2pPr>
              <a:spcAft>
                <a:spcPts val="600"/>
              </a:spcAft>
              <a:defRPr sz="20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spcAft>
                <a:spcPts val="600"/>
              </a:spcAft>
              <a:defRPr sz="2400"/>
            </a:lvl1pPr>
            <a:lvl2pPr>
              <a:spcAft>
                <a:spcPts val="600"/>
              </a:spcAft>
              <a:defRPr sz="20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10/8/2009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10/8/2009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10/8/2009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spcAft>
                <a:spcPts val="600"/>
              </a:spcAft>
              <a:defRPr sz="2800"/>
            </a:lvl1pPr>
            <a:lvl2pPr>
              <a:spcAft>
                <a:spcPts val="600"/>
              </a:spcAft>
              <a:defRPr sz="2400"/>
            </a:lvl2pPr>
            <a:lvl3pPr>
              <a:spcAft>
                <a:spcPts val="600"/>
              </a:spcAft>
              <a:defRPr sz="2200"/>
            </a:lvl3pPr>
            <a:lvl4pPr>
              <a:spcAft>
                <a:spcPts val="600"/>
              </a:spcAft>
              <a:defRPr sz="2000"/>
            </a:lvl4pPr>
            <a:lvl5pPr>
              <a:spcAft>
                <a:spcPts val="600"/>
              </a:spcAft>
              <a:defRPr sz="20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1C41C-9241-42E6-B0AB-2B481F922A26}" type="datetimeFigureOut">
              <a:rPr lang="en-US" smtClean="0"/>
              <a:pPr/>
              <a:t>10/8/2009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1EC1C41C-9241-42E6-B0AB-2B481F922A26}" type="datetimeFigureOut">
              <a:rPr lang="en-US" smtClean="0"/>
              <a:pPr/>
              <a:t>10/8/2009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100CB-032F-4362-A272-37C9F431E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1EC1C41C-9241-42E6-B0AB-2B481F922A26}" type="datetimeFigureOut">
              <a:rPr lang="en-US" smtClean="0"/>
              <a:pPr/>
              <a:t>10/8/2009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93A100CB-032F-4362-A272-37C9F431E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spcAft>
          <a:spcPts val="600"/>
        </a:spcAft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spcAft>
          <a:spcPts val="600"/>
        </a:spcAft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Procedures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Example: Explicit-Shape Dummy Array</a:t>
            </a:r>
            <a:endParaRPr lang="en-US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4495800"/>
            <a:ext cx="7467600" cy="16303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000" dirty="0" smtClean="0"/>
              <a:t>Size and Shape of Arrays specified in the argument list.</a:t>
            </a:r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676400"/>
            <a:ext cx="7253207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3400" y="4648200"/>
            <a:ext cx="74676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Assumed-Size Dummy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Declare the length of each dummy array with an asterisk</a:t>
            </a:r>
          </a:p>
          <a:p>
            <a:r>
              <a:rPr lang="en-US" dirty="0" smtClean="0"/>
              <a:t>The compiler knows nothing about the length of the actual array being passed.</a:t>
            </a:r>
          </a:p>
          <a:p>
            <a:r>
              <a:rPr lang="en-US" dirty="0" smtClean="0"/>
              <a:t>Bounds checking, whole array operations, and array sections will not work.</a:t>
            </a:r>
          </a:p>
          <a:p>
            <a:r>
              <a:rPr 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Holdover from earlier versions of FORTRAN and </a:t>
            </a:r>
            <a:r>
              <a:rPr lang="en-US" i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should not be used</a:t>
            </a:r>
            <a:r>
              <a:rPr lang="en-US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any new programming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Character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 length is declared with an asterisk.</a:t>
            </a:r>
          </a:p>
          <a:p>
            <a:pPr marL="914400" lvl="2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SUBROUTINE sample (string)</a:t>
            </a:r>
          </a:p>
          <a:p>
            <a:pPr marL="914400" lvl="2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CHARACTER(</a:t>
            </a:r>
            <a:r>
              <a:rPr lang="en-US" sz="1800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len</a:t>
            </a:r>
            <a:r>
              <a:rPr lang="en-US" sz="1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=*), INTENT(IN) :: string</a:t>
            </a:r>
          </a:p>
          <a:p>
            <a:pPr lvl="1"/>
            <a:r>
              <a:rPr lang="en-US" dirty="0" smtClean="0"/>
              <a:t>Since no memory is actually allocated, it is not necessary to know the length of the character argument.</a:t>
            </a:r>
          </a:p>
          <a:p>
            <a:pPr lvl="1"/>
            <a:r>
              <a:rPr lang="en-US" dirty="0" smtClean="0"/>
              <a:t>If the length of the character string during execution is needed, use the intrinsic function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LEN() </a:t>
            </a:r>
            <a:r>
              <a:rPr lang="en-US" dirty="0" smtClean="0"/>
              <a:t>to determine 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Sharing Data Using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A separately compiled program unit containing:</a:t>
            </a:r>
          </a:p>
          <a:p>
            <a:pPr lvl="1"/>
            <a:r>
              <a:rPr lang="en-US" dirty="0" smtClean="0"/>
              <a:t>Definitions</a:t>
            </a:r>
          </a:p>
          <a:p>
            <a:pPr lvl="1"/>
            <a:r>
              <a:rPr lang="en-US" dirty="0" smtClean="0"/>
              <a:t>Initial values</a:t>
            </a:r>
          </a:p>
          <a:p>
            <a:r>
              <a:rPr lang="en-US" dirty="0" smtClean="0"/>
              <a:t>Including a module’s name in a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USE</a:t>
            </a:r>
            <a:r>
              <a:rPr lang="en-US" dirty="0" smtClean="0"/>
              <a:t> statement within a program unit allows the data values declared in the module to be used.</a:t>
            </a:r>
          </a:p>
          <a:p>
            <a:r>
              <a:rPr lang="en-US" dirty="0" smtClean="0"/>
              <a:t>Each program unit that uses a module will have access to the same data value.</a:t>
            </a:r>
          </a:p>
          <a:p>
            <a:r>
              <a:rPr lang="en-US" dirty="0" smtClean="0"/>
              <a:t>A module begins with a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MODULE</a:t>
            </a:r>
            <a:r>
              <a:rPr lang="en-US" dirty="0" smtClean="0"/>
              <a:t> statement which assigns a name to the module.</a:t>
            </a:r>
          </a:p>
          <a:p>
            <a:pPr lvl="1"/>
            <a:r>
              <a:rPr lang="en-US" dirty="0" smtClean="0"/>
              <a:t>The name may be up to 31 characters long..</a:t>
            </a:r>
            <a:endParaRPr lang="en-US" dirty="0"/>
          </a:p>
          <a:p>
            <a:r>
              <a:rPr lang="en-US" dirty="0" smtClean="0"/>
              <a:t>The module end with an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END MODULE </a:t>
            </a:r>
            <a:r>
              <a:rPr lang="en-US" dirty="0" smtClean="0"/>
              <a:t>statement which may include the module’s name.</a:t>
            </a:r>
          </a:p>
          <a:p>
            <a:r>
              <a:rPr lang="en-US" dirty="0" smtClean="0"/>
              <a:t>Data to be shared is placed between these two statements.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USE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077200" cy="43433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Must appear before any other statement in a program unit (except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PROGRAM</a:t>
            </a:r>
            <a:r>
              <a:rPr lang="en-US" dirty="0" smtClean="0"/>
              <a:t>,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SUBROUTINE</a:t>
            </a:r>
            <a:r>
              <a:rPr lang="en-US" dirty="0" smtClean="0"/>
              <a:t>, and Comment Statements)</a:t>
            </a:r>
          </a:p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USE</a:t>
            </a:r>
            <a:r>
              <a:rPr lang="en-US" dirty="0" smtClean="0"/>
              <a:t> Association – process of accessing information in a module using a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USE</a:t>
            </a:r>
            <a:r>
              <a:rPr lang="en-US" dirty="0" smtClean="0"/>
              <a:t> statement</a:t>
            </a:r>
          </a:p>
          <a:p>
            <a:r>
              <a:rPr lang="en-US" dirty="0" smtClean="0"/>
              <a:t>Contents of a module are shared between program units</a:t>
            </a:r>
          </a:p>
          <a:p>
            <a:r>
              <a:rPr lang="en-US" dirty="0" smtClean="0"/>
              <a:t>Data definitions are inherited through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USE</a:t>
            </a:r>
            <a:r>
              <a:rPr lang="en-US" dirty="0" smtClean="0"/>
              <a:t> </a:t>
            </a:r>
            <a:r>
              <a:rPr lang="en-US" dirty="0" smtClean="0"/>
              <a:t>Association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SAVE</a:t>
            </a:r>
            <a:r>
              <a:rPr lang="en-US" dirty="0" smtClean="0"/>
              <a:t>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Guarantees that all data values declared in the module will be preserved between references in different procedures</a:t>
            </a:r>
          </a:p>
          <a:p>
            <a:r>
              <a:rPr lang="en-US" dirty="0" smtClean="0"/>
              <a:t>It should always be included in any module that declares sharable data.</a:t>
            </a:r>
          </a:p>
          <a:p>
            <a:r>
              <a:rPr lang="en-US" dirty="0" smtClean="0"/>
              <a:t>More details will be presented in Chapter 9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Simple Module Example:</a:t>
            </a:r>
            <a:endParaRPr lang="en-US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3048000"/>
            <a:ext cx="5021451" cy="2057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2000" y="5205984"/>
            <a:ext cx="3657600" cy="149961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0070" y="1143000"/>
            <a:ext cx="4287691" cy="18288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52400" y="2514600"/>
            <a:ext cx="8839200" cy="130908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28600" y="5257800"/>
            <a:ext cx="8686800" cy="73594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Procedures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Modules may also contain complete subroutines and functions. </a:t>
            </a:r>
          </a:p>
          <a:p>
            <a:r>
              <a:rPr lang="en-US" dirty="0" smtClean="0"/>
              <a:t>Compiled as part of the module </a:t>
            </a:r>
          </a:p>
          <a:p>
            <a:r>
              <a:rPr lang="en-US" dirty="0" smtClean="0"/>
              <a:t>Made available to a program unit by including a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USE</a:t>
            </a:r>
            <a:r>
              <a:rPr lang="en-US" dirty="0" smtClean="0"/>
              <a:t> statement</a:t>
            </a:r>
          </a:p>
          <a:p>
            <a:r>
              <a:rPr lang="en-US" dirty="0" smtClean="0"/>
              <a:t>Procedures included within a module</a:t>
            </a:r>
          </a:p>
          <a:p>
            <a:pPr lvl="1"/>
            <a:r>
              <a:rPr lang="en-US" dirty="0" smtClean="0"/>
              <a:t>Must follow any data objects declared in the module</a:t>
            </a:r>
          </a:p>
          <a:p>
            <a:pPr lvl="1"/>
            <a:r>
              <a:rPr lang="en-US" dirty="0" smtClean="0"/>
              <a:t>Must be preceded by a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CONTAINS</a:t>
            </a:r>
            <a:r>
              <a:rPr lang="en-US" dirty="0" smtClean="0"/>
              <a:t> statement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Creating Explicit Interfaces with Modules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953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All details of the procedure’s interface are made available to the compiler. </a:t>
            </a:r>
          </a:p>
          <a:p>
            <a:pPr lvl="1"/>
            <a:r>
              <a:rPr lang="en-US" dirty="0" smtClean="0"/>
              <a:t>The compiler can check the interface to ensure it is being properly used.  </a:t>
            </a:r>
          </a:p>
          <a:p>
            <a:pPr lvl="1"/>
            <a:r>
              <a:rPr lang="en-US" dirty="0" smtClean="0"/>
              <a:t>As a result, the compiler can catch most common errors.</a:t>
            </a:r>
          </a:p>
          <a:p>
            <a:r>
              <a:rPr lang="en-US" dirty="0" smtClean="0"/>
              <a:t>A procedure compiled within a module and accessed by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USE</a:t>
            </a:r>
            <a:r>
              <a:rPr lang="en-US" dirty="0" smtClean="0"/>
              <a:t> association is said to have an explicit interface.</a:t>
            </a:r>
          </a:p>
          <a:p>
            <a:r>
              <a:rPr lang="en-US" dirty="0" smtClean="0"/>
              <a:t>Procedures not in a module are said to have an implicit interface. </a:t>
            </a:r>
          </a:p>
          <a:p>
            <a:pPr lvl="1"/>
            <a:r>
              <a:rPr lang="en-US" dirty="0" smtClean="0"/>
              <a:t>Compiler has no information so it assumes that the programmer got it right.  </a:t>
            </a:r>
          </a:p>
          <a:p>
            <a:pPr lvl="1"/>
            <a:r>
              <a:rPr lang="en-US" dirty="0" smtClean="0"/>
              <a:t>If the programmer makes an </a:t>
            </a:r>
            <a:r>
              <a:rPr lang="en-US" dirty="0" smtClean="0"/>
              <a:t>error, </a:t>
            </a:r>
            <a:r>
              <a:rPr lang="en-US" dirty="0" smtClean="0"/>
              <a:t>then the program will fail in strange hard to find ways.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Procedures Example: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81000" y="1295400"/>
            <a:ext cx="3429000" cy="5410200"/>
            <a:chOff x="3067050" y="1371600"/>
            <a:chExt cx="3009900" cy="426720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590925" y="3790950"/>
              <a:ext cx="1962150" cy="100965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624262" y="4914900"/>
              <a:ext cx="1895475" cy="72390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067050" y="1371600"/>
              <a:ext cx="3009900" cy="232410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</p:pic>
      </p:grp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657600" y="4419600"/>
            <a:ext cx="4946957" cy="80486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External Procedures in FORTRAN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696200" cy="5334000"/>
          </a:xfrm>
        </p:spPr>
        <p:txBody>
          <a:bodyPr>
            <a:normAutofit fontScale="70000" lnSpcReduction="20000"/>
          </a:bodyPr>
          <a:lstStyle/>
          <a:p>
            <a:r>
              <a:rPr lang="en-US" sz="3100" dirty="0" smtClean="0"/>
              <a:t>External procedures are program subtasks which can be independently:</a:t>
            </a:r>
          </a:p>
          <a:p>
            <a:pPr lvl="1"/>
            <a:r>
              <a:rPr lang="en-US" sz="3100" dirty="0" smtClean="0"/>
              <a:t>Compiled</a:t>
            </a:r>
          </a:p>
          <a:p>
            <a:pPr lvl="1"/>
            <a:r>
              <a:rPr lang="en-US" sz="3100" dirty="0" smtClean="0"/>
              <a:t>Tested </a:t>
            </a:r>
          </a:p>
          <a:p>
            <a:pPr lvl="1"/>
            <a:r>
              <a:rPr lang="en-US" sz="3100" dirty="0" smtClean="0"/>
              <a:t>Debugged</a:t>
            </a:r>
          </a:p>
          <a:p>
            <a:r>
              <a:rPr lang="en-US" sz="3100" dirty="0" smtClean="0"/>
              <a:t>There are two kinds of external procedures</a:t>
            </a:r>
          </a:p>
          <a:p>
            <a:pPr lvl="1"/>
            <a:r>
              <a:rPr lang="en-US" sz="3100" dirty="0" smtClean="0"/>
              <a:t>SUBROUTINES</a:t>
            </a:r>
          </a:p>
          <a:p>
            <a:pPr lvl="1"/>
            <a:r>
              <a:rPr lang="en-US" sz="3100" dirty="0" smtClean="0"/>
              <a:t>FUNCTIONS</a:t>
            </a:r>
          </a:p>
          <a:p>
            <a:r>
              <a:rPr lang="en-US" sz="3100" dirty="0" smtClean="0"/>
              <a:t>Well designed procedures reduce the effort required for large programming projects by</a:t>
            </a:r>
          </a:p>
          <a:p>
            <a:pPr lvl="1"/>
            <a:r>
              <a:rPr lang="en-US" sz="3100" dirty="0" smtClean="0"/>
              <a:t>Allowing for independent testing of Subtasks</a:t>
            </a:r>
          </a:p>
          <a:p>
            <a:pPr lvl="1"/>
            <a:r>
              <a:rPr lang="en-US" sz="3100" dirty="0" smtClean="0"/>
              <a:t>Allows for reusable code</a:t>
            </a:r>
          </a:p>
          <a:p>
            <a:pPr lvl="1"/>
            <a:r>
              <a:rPr lang="en-US" sz="3100" dirty="0" smtClean="0"/>
              <a:t>Allowing for Isolation from unintended side effects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procedure whose result is a single number, logical value, character string, or array.</a:t>
            </a:r>
          </a:p>
          <a:p>
            <a:r>
              <a:rPr lang="en-US" dirty="0" smtClean="0"/>
              <a:t>Can be combined with other variables and constants to form a FORTRAN expression.</a:t>
            </a:r>
          </a:p>
          <a:p>
            <a:r>
              <a:rPr lang="en-US" dirty="0" smtClean="0"/>
              <a:t>Two types of functions:</a:t>
            </a:r>
          </a:p>
          <a:p>
            <a:pPr lvl="1"/>
            <a:r>
              <a:rPr lang="en-US" dirty="0" smtClean="0"/>
              <a:t>Intrinsic functions</a:t>
            </a:r>
          </a:p>
          <a:p>
            <a:pPr lvl="1"/>
            <a:r>
              <a:rPr lang="en-US" dirty="0" smtClean="0"/>
              <a:t>User-defined functions </a:t>
            </a:r>
            <a:r>
              <a:rPr lang="en-US" sz="2200" dirty="0" smtClean="0"/>
              <a:t>(or function subprograms)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 smtClean="0"/>
              <a:t>Intrinsic Functions</a:t>
            </a:r>
          </a:p>
          <a:p>
            <a:pPr lvl="1"/>
            <a:r>
              <a:rPr lang="en-US" dirty="0" smtClean="0"/>
              <a:t>Built into the FORTRAN language.</a:t>
            </a:r>
          </a:p>
          <a:p>
            <a:pPr lvl="1"/>
            <a:r>
              <a:rPr lang="en-US" dirty="0" smtClean="0"/>
              <a:t>Detailed in appendix B</a:t>
            </a:r>
          </a:p>
          <a:p>
            <a:r>
              <a:rPr lang="en-US" dirty="0" smtClean="0"/>
              <a:t>User-Defined Functions</a:t>
            </a:r>
          </a:p>
          <a:p>
            <a:pPr lvl="1"/>
            <a:r>
              <a:rPr lang="en-US" dirty="0" smtClean="0"/>
              <a:t>Defined by individual programmers to meet a specific need not addressed by an intrinsic function.</a:t>
            </a:r>
          </a:p>
          <a:p>
            <a:pPr lvl="1"/>
            <a:endParaRPr lang="en-US" dirty="0" smtClean="0"/>
          </a:p>
          <a:p>
            <a:endParaRPr lang="en-US" sz="3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5029200"/>
          </a:xfrm>
        </p:spPr>
        <p:txBody>
          <a:bodyPr>
            <a:normAutofit fontScale="55000" lnSpcReduction="20000"/>
          </a:bodyPr>
          <a:lstStyle/>
          <a:p>
            <a:r>
              <a:rPr lang="en-US" sz="3300" dirty="0" smtClean="0"/>
              <a:t>General form: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3800" dirty="0" smtClean="0"/>
              <a:t>Function name </a:t>
            </a:r>
          </a:p>
          <a:p>
            <a:pPr lvl="1"/>
            <a:r>
              <a:rPr lang="en-US" sz="3200" dirty="0" smtClean="0"/>
              <a:t>up to 31 alphabetic, numeric, and underscore characters long </a:t>
            </a:r>
          </a:p>
          <a:p>
            <a:pPr lvl="1"/>
            <a:r>
              <a:rPr lang="en-US" sz="3200" dirty="0" smtClean="0"/>
              <a:t>Must begin letter.</a:t>
            </a:r>
          </a:p>
          <a:p>
            <a:pPr lvl="1"/>
            <a:r>
              <a:rPr lang="en-US" sz="3200" dirty="0" smtClean="0"/>
              <a:t>Must be specified on the </a:t>
            </a:r>
            <a:r>
              <a:rPr 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FUNCTION</a:t>
            </a:r>
            <a:r>
              <a:rPr lang="en-US" sz="3200" dirty="0" smtClean="0"/>
              <a:t> statement</a:t>
            </a:r>
          </a:p>
          <a:p>
            <a:pPr lvl="1"/>
            <a:r>
              <a:rPr lang="en-US" sz="3200" dirty="0" smtClean="0"/>
              <a:t>Optional on the </a:t>
            </a:r>
            <a:r>
              <a:rPr 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END FUNCTION </a:t>
            </a:r>
            <a:r>
              <a:rPr lang="en-US" sz="3200" dirty="0" smtClean="0"/>
              <a:t>statement </a:t>
            </a:r>
          </a:p>
          <a:p>
            <a:pPr lvl="1"/>
            <a:r>
              <a:rPr lang="en-US" sz="3200" dirty="0" smtClean="0"/>
              <a:t>The function </a:t>
            </a:r>
            <a:r>
              <a:rPr lang="en-US" sz="32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TYPE</a:t>
            </a:r>
            <a:r>
              <a:rPr lang="en-US" sz="3200" dirty="0" smtClean="0"/>
              <a:t> must be declared in both </a:t>
            </a:r>
          </a:p>
          <a:p>
            <a:pPr lvl="2"/>
            <a:r>
              <a:rPr lang="en-US" sz="2900" dirty="0" smtClean="0"/>
              <a:t>Function procedure</a:t>
            </a:r>
          </a:p>
          <a:p>
            <a:pPr lvl="2"/>
            <a:r>
              <a:rPr lang="en-US" sz="2900" dirty="0" smtClean="0"/>
              <a:t>Calling program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8400" y="1600200"/>
            <a:ext cx="5470478" cy="19812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Declaring Function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TYPE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take one of two equivalent forms:</a:t>
            </a:r>
          </a:p>
          <a:p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91690" y="2828925"/>
            <a:ext cx="4960620" cy="6000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297726" y="3581400"/>
            <a:ext cx="5485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or</a:t>
            </a:r>
            <a:endParaRPr lang="en-US" sz="32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90531" y="4343400"/>
            <a:ext cx="4362938" cy="8382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Unintended Side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Inputs are passed to a function through its argument list.</a:t>
            </a:r>
          </a:p>
          <a:p>
            <a:r>
              <a:rPr lang="en-US" dirty="0" smtClean="0"/>
              <a:t>A</a:t>
            </a:r>
            <a:r>
              <a:rPr lang="en-US" dirty="0" smtClean="0"/>
              <a:t> </a:t>
            </a:r>
            <a:r>
              <a:rPr lang="en-US" dirty="0" smtClean="0"/>
              <a:t>function receives pointers to the memory locations of its arguments.</a:t>
            </a:r>
            <a:endParaRPr lang="en-US" dirty="0"/>
          </a:p>
          <a:p>
            <a:pPr lvl="1"/>
            <a:r>
              <a:rPr lang="en-US" dirty="0" smtClean="0"/>
              <a:t>It can deliberately or accidentally modify the contents of those locations.</a:t>
            </a:r>
          </a:p>
          <a:p>
            <a:pPr lvl="1"/>
            <a:r>
              <a:rPr lang="en-US" dirty="0" smtClean="0"/>
              <a:t>If any of the functions dummy arguments appear on the left hand side of an assignment statement, then the values of those </a:t>
            </a:r>
            <a:r>
              <a:rPr lang="en-US" dirty="0" smtClean="0"/>
              <a:t>variables </a:t>
            </a:r>
            <a:r>
              <a:rPr lang="en-US" dirty="0" smtClean="0"/>
              <a:t>will be changed.</a:t>
            </a:r>
          </a:p>
          <a:p>
            <a:pPr lvl="1"/>
            <a:r>
              <a:rPr lang="en-US" dirty="0" smtClean="0"/>
              <a:t>A function that modifies the values of its own argument list is said to have side effects.</a:t>
            </a:r>
          </a:p>
          <a:p>
            <a:r>
              <a:rPr lang="en-US" dirty="0" smtClean="0"/>
              <a:t>By definition a function should produce a single output value and it should have no side effects.</a:t>
            </a:r>
          </a:p>
          <a:p>
            <a:r>
              <a:rPr lang="en-US" dirty="0" smtClean="0"/>
              <a:t>A function should never modify its own argument list.</a:t>
            </a:r>
          </a:p>
          <a:p>
            <a:r>
              <a:rPr lang="en-US" dirty="0" smtClean="0"/>
              <a:t>To ensure that a function’s arguments are not accidently modified they should always be declared with the INTENT(IN) attribute.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Passing Procedures as Arguments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pass-by-reference scheme can be extended to permit us to pass a pointer to a procedure instead of a memory location.</a:t>
            </a:r>
          </a:p>
          <a:p>
            <a:r>
              <a:rPr lang="en-US" dirty="0" smtClean="0"/>
              <a:t>Both functions and subroutines can be passed as calling arguments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Passing Functions as Arguments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passed as an argument in a procedure CALL</a:t>
            </a:r>
          </a:p>
          <a:p>
            <a:pPr lvl="1"/>
            <a:r>
              <a:rPr lang="en-US" dirty="0" smtClean="0"/>
              <a:t>A pointer to that function is passed.</a:t>
            </a:r>
          </a:p>
          <a:p>
            <a:pPr lvl="1"/>
            <a:r>
              <a:rPr lang="en-US" dirty="0" smtClean="0"/>
              <a:t>The corresponding argument in the CALLED procedure is used as a function. </a:t>
            </a:r>
          </a:p>
          <a:p>
            <a:r>
              <a:rPr lang="en-US" dirty="0" smtClean="0"/>
              <a:t>When executed, the function in the argument list is used in place of the dummy function named in the procedure.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Function Example: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5884" y="5791200"/>
            <a:ext cx="72122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NOTE: User-Supplied functions may be passed as calling arguments</a:t>
            </a:r>
          </a:p>
          <a:p>
            <a:r>
              <a:rPr lang="en-US" i="1" dirty="0" smtClean="0"/>
              <a:t>            only if they are declared to be external in the calling </a:t>
            </a:r>
            <a:r>
              <a:rPr lang="en-US" i="1" u="sng" dirty="0" smtClean="0"/>
              <a:t>and</a:t>
            </a:r>
            <a:r>
              <a:rPr lang="en-US" i="1" dirty="0" smtClean="0"/>
              <a:t> the </a:t>
            </a:r>
          </a:p>
          <a:p>
            <a:r>
              <a:rPr lang="en-US" i="1" dirty="0" smtClean="0"/>
              <a:t>            called procedures.</a:t>
            </a:r>
            <a:endParaRPr lang="en-US" i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95400"/>
            <a:ext cx="4867275" cy="262526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3733800"/>
            <a:ext cx="4426857" cy="19050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EXTERNAL</a:t>
            </a:r>
            <a:r>
              <a:rPr lang="en-US" dirty="0" smtClean="0"/>
              <a:t> Declaration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When declared to be </a:t>
            </a:r>
            <a:r>
              <a:rPr lang="en-US" i="1" dirty="0" smtClean="0"/>
              <a:t>external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The compiler then knows that a separately compiled function is being passed in the argument list instead of a variable.</a:t>
            </a:r>
          </a:p>
          <a:p>
            <a:r>
              <a:rPr lang="en-US" dirty="0" smtClean="0"/>
              <a:t>A function may be declared </a:t>
            </a:r>
            <a:r>
              <a:rPr lang="en-US" i="1" dirty="0" smtClean="0"/>
              <a:t>external</a:t>
            </a:r>
            <a:r>
              <a:rPr lang="en-US" dirty="0" smtClean="0"/>
              <a:t> with:</a:t>
            </a:r>
          </a:p>
          <a:p>
            <a:pPr lvl="1"/>
            <a:r>
              <a:rPr lang="en-US" dirty="0" smtClean="0"/>
              <a:t>An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EXTERNAL</a:t>
            </a:r>
            <a:r>
              <a:rPr lang="en-US" dirty="0" smtClean="0"/>
              <a:t> attribute in the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TYPE</a:t>
            </a:r>
            <a:r>
              <a:rPr lang="en-US" dirty="0" smtClean="0"/>
              <a:t> declaration statement </a:t>
            </a:r>
          </a:p>
          <a:p>
            <a:pPr lvl="1"/>
            <a:r>
              <a:rPr lang="en-US" dirty="0" smtClean="0"/>
              <a:t>An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EXTERNAL</a:t>
            </a:r>
            <a:r>
              <a:rPr lang="en-US" dirty="0" smtClean="0"/>
              <a:t> statement</a:t>
            </a:r>
          </a:p>
          <a:p>
            <a:pPr lvl="2" algn="ctr">
              <a:buNone/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REAL, EXTERNAL :: fun1, fun2</a:t>
            </a:r>
          </a:p>
          <a:p>
            <a:pPr lvl="2" algn="ctr">
              <a:buNone/>
            </a:pPr>
            <a:r>
              <a:rPr lang="en-US" dirty="0" smtClean="0"/>
              <a:t>or</a:t>
            </a:r>
          </a:p>
          <a:p>
            <a:pPr lvl="2" algn="ctr">
              <a:buNone/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EXTERNAL fun1, fun2</a:t>
            </a:r>
          </a:p>
          <a:p>
            <a:pPr lvl="1"/>
            <a:r>
              <a:rPr lang="en-US" dirty="0" smtClean="0"/>
              <a:t>The external statement must appear in the declaration section, before the first executable statement.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Passing Subroutines as Arguments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86000"/>
            <a:ext cx="7467600" cy="2362200"/>
          </a:xfrm>
        </p:spPr>
        <p:txBody>
          <a:bodyPr/>
          <a:lstStyle/>
          <a:p>
            <a:r>
              <a:rPr lang="en-US" dirty="0" smtClean="0"/>
              <a:t>Subroutines may also be passed to procedures as calling arguments.</a:t>
            </a:r>
          </a:p>
          <a:p>
            <a:r>
              <a:rPr lang="en-US" dirty="0" smtClean="0"/>
              <a:t>It must also be declared in an EXTERNAL statement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SUBROUTINES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7696200" cy="5105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Invoked by naming it in a CALL statement</a:t>
            </a:r>
          </a:p>
          <a:p>
            <a:r>
              <a:rPr lang="en-US" dirty="0" smtClean="0"/>
              <a:t>The general form of a subroutine is:</a:t>
            </a:r>
          </a:p>
          <a:p>
            <a:pPr lvl="3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SUBROUTINE </a:t>
            </a:r>
            <a:r>
              <a:rPr lang="en-US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subroutine_name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(</a:t>
            </a:r>
            <a:r>
              <a:rPr lang="en-US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argument_list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</a:p>
          <a:p>
            <a:pPr lvl="3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...</a:t>
            </a:r>
          </a:p>
          <a:p>
            <a:pPr lvl="3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(Declaration section)</a:t>
            </a:r>
          </a:p>
          <a:p>
            <a:pPr lvl="3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…</a:t>
            </a:r>
          </a:p>
          <a:p>
            <a:pPr lvl="3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(Execution section)</a:t>
            </a:r>
          </a:p>
          <a:p>
            <a:pPr lvl="3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…</a:t>
            </a:r>
          </a:p>
          <a:p>
            <a:pPr lvl="3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RETURN</a:t>
            </a:r>
          </a:p>
          <a:p>
            <a:pPr lvl="3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END SUBROUTINE [</a:t>
            </a:r>
            <a:r>
              <a:rPr lang="en-US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name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]</a:t>
            </a:r>
          </a:p>
          <a:p>
            <a:r>
              <a:rPr lang="en-US" dirty="0" smtClean="0"/>
              <a:t>Any executable program unit may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CALL</a:t>
            </a:r>
            <a:r>
              <a:rPr lang="en-US" dirty="0" smtClean="0"/>
              <a:t> a subroutine. (</a:t>
            </a:r>
            <a:r>
              <a:rPr lang="en-US" sz="1900" i="1" dirty="0" smtClean="0"/>
              <a:t>However, a subroutine may not call itself unless it is declared to be recursive</a:t>
            </a:r>
            <a:r>
              <a:rPr lang="en-US" dirty="0" smtClean="0"/>
              <a:t>)</a:t>
            </a:r>
          </a:p>
          <a:p>
            <a:r>
              <a:rPr lang="en-US" dirty="0" smtClean="0"/>
              <a:t>A calling program uses a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CALL</a:t>
            </a:r>
            <a:r>
              <a:rPr lang="en-US" dirty="0" smtClean="0"/>
              <a:t> statement to call a subroutine.</a:t>
            </a:r>
          </a:p>
          <a:p>
            <a:pPr lvl="3">
              <a:buNone/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CALL </a:t>
            </a:r>
            <a:r>
              <a:rPr lang="en-US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subroutine_name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(</a:t>
            </a:r>
            <a:r>
              <a:rPr lang="en-US" i="1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argument_list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)</a:t>
            </a:r>
          </a:p>
          <a:p>
            <a:pPr lvl="1">
              <a:buNone/>
            </a:pPr>
            <a:r>
              <a:rPr lang="en-US" sz="2100" i="1" dirty="0" smtClean="0"/>
              <a:t>Note: The order and type in the of the actual arguments must match the order and type in the subroutine argument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Example Subroutine as an Argument:</a:t>
            </a:r>
            <a:endParaRPr lang="en-US" sz="36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73640" y="2362200"/>
            <a:ext cx="5596719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Coding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1000" cy="49530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Break large programs task into smaller more understandable procedures.</a:t>
            </a:r>
          </a:p>
          <a:p>
            <a:r>
              <a:rPr lang="en-US" dirty="0" smtClean="0"/>
              <a:t>Always specify the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INTENT</a:t>
            </a:r>
            <a:r>
              <a:rPr lang="en-US" dirty="0" smtClean="0"/>
              <a:t> of every dummy argument.</a:t>
            </a:r>
          </a:p>
          <a:p>
            <a:r>
              <a:rPr lang="en-US" dirty="0" smtClean="0"/>
              <a:t>Make sure the actual argument list in the CALL matches the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number, type, intent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order </a:t>
            </a:r>
            <a:r>
              <a:rPr lang="en-US" dirty="0" smtClean="0"/>
              <a:t>of the dummy argument list in the procedure.</a:t>
            </a:r>
          </a:p>
          <a:p>
            <a:r>
              <a:rPr lang="en-US" dirty="0" smtClean="0"/>
              <a:t>Test for possible error conditions in the procedure and set an error flag to be returned to the calling program unit.</a:t>
            </a:r>
          </a:p>
          <a:p>
            <a:r>
              <a:rPr lang="en-US" dirty="0" smtClean="0"/>
              <a:t>Use either explicit-shape or assumed-shape dummy arrays for dummy arguments.</a:t>
            </a:r>
          </a:p>
          <a:p>
            <a:r>
              <a:rPr lang="en-US" dirty="0" smtClean="0"/>
              <a:t>Use the SAVE statement to guarantee that data is preserved between accesses by different procedures.</a:t>
            </a:r>
          </a:p>
          <a:p>
            <a:r>
              <a:rPr lang="en-US" dirty="0" smtClean="0"/>
              <a:t>Use Module procedures to help the compiler verify the calling argument list.</a:t>
            </a:r>
          </a:p>
          <a:p>
            <a:r>
              <a:rPr lang="en-US" dirty="0" smtClean="0"/>
              <a:t>Declare the TYPE of any function in both the function and the calling routine.</a:t>
            </a:r>
          </a:p>
          <a:p>
            <a:r>
              <a:rPr lang="en-US" dirty="0" smtClean="0"/>
              <a:t>A function should produce only a single output value and never modify its own arguments.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INTENT 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u="sng" dirty="0" smtClean="0"/>
              <a:t>Purpose</a:t>
            </a:r>
            <a:r>
              <a:rPr lang="en-US" dirty="0" smtClean="0"/>
              <a:t> – tells the compiler the programmer’s intent for each dummy argument use.</a:t>
            </a:r>
          </a:p>
          <a:p>
            <a:r>
              <a:rPr lang="en-US" dirty="0" smtClean="0"/>
              <a:t>A procedure type declaration statement attribute.</a:t>
            </a:r>
          </a:p>
          <a:p>
            <a:r>
              <a:rPr lang="en-US" dirty="0" smtClean="0"/>
              <a:t>Can take one of three forms:</a:t>
            </a:r>
          </a:p>
          <a:p>
            <a:pPr lvl="1"/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INTENT(IN)</a:t>
            </a:r>
            <a:r>
              <a:rPr lang="en-US" dirty="0" smtClean="0"/>
              <a:t> – Used only to pass data into the subroutine</a:t>
            </a:r>
          </a:p>
          <a:p>
            <a:pPr lvl="1"/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INTENT(OUT)</a:t>
            </a:r>
            <a:r>
              <a:rPr lang="en-US" dirty="0" smtClean="0"/>
              <a:t> – Used only to return results to the calling program</a:t>
            </a:r>
          </a:p>
          <a:p>
            <a:pPr lvl="1"/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INTENT(INOUT) </a:t>
            </a:r>
            <a:r>
              <a:rPr lang="en-US" dirty="0" smtClean="0"/>
              <a:t>or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INTENT(IN OUT) </a:t>
            </a:r>
            <a:r>
              <a:rPr lang="en-US" dirty="0" smtClean="0"/>
              <a:t>– Used both to pass data to the subroutine and to return results to the calling routine.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Subroutine Example</a:t>
            </a:r>
            <a:endParaRPr 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295400"/>
            <a:ext cx="5587941" cy="2509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76600" y="3962400"/>
            <a:ext cx="5560552" cy="2787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57800" y="1676400"/>
            <a:ext cx="3640455" cy="8001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by Reference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343400" cy="4525963"/>
          </a:xfrm>
        </p:spPr>
        <p:txBody>
          <a:bodyPr/>
          <a:lstStyle/>
          <a:p>
            <a:r>
              <a:rPr lang="en-US" dirty="0" smtClean="0"/>
              <a:t>Calling routine passes a pointer to the memory location of each dummy argument</a:t>
            </a:r>
          </a:p>
          <a:p>
            <a:r>
              <a:rPr lang="en-US" dirty="0" smtClean="0"/>
              <a:t>The subroutine uses the pointers to get the value of the dummy arguments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86400" y="1981200"/>
            <a:ext cx="22860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test</a:t>
            </a:r>
            <a:endParaRPr lang="en-US" dirty="0"/>
          </a:p>
        </p:txBody>
      </p:sp>
      <p:sp>
        <p:nvSpPr>
          <p:cNvPr id="5" name="Rectangle 4">
            <a:hlinkClick r:id="rId3" action="ppaction://hlinksldjump"/>
          </p:cNvPr>
          <p:cNvSpPr/>
          <p:nvPr/>
        </p:nvSpPr>
        <p:spPr>
          <a:xfrm>
            <a:off x="5562600" y="4267200"/>
            <a:ext cx="22860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SUBROUTINE sub1</a:t>
            </a:r>
            <a:endParaRPr lang="en-US" dirty="0"/>
          </a:p>
        </p:txBody>
      </p:sp>
      <p:sp>
        <p:nvSpPr>
          <p:cNvPr id="6" name="Down Arrow 5"/>
          <p:cNvSpPr/>
          <p:nvPr/>
        </p:nvSpPr>
        <p:spPr>
          <a:xfrm>
            <a:off x="6324600" y="3352800"/>
            <a:ext cx="3810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flipV="1">
            <a:off x="6781800" y="3276600"/>
            <a:ext cx="3810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Pass by Reference Memory Scheme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1905000"/>
            <a:ext cx="22860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PROGRAM test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3400" y="4191000"/>
            <a:ext cx="22860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SUBROUTINE sub1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1295400" y="3276600"/>
            <a:ext cx="3810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flipV="1">
            <a:off x="1752600" y="3200400"/>
            <a:ext cx="3810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2133600"/>
            <a:ext cx="2676525" cy="303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2819400" y="1828800"/>
            <a:ext cx="204132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PROGRAM test</a:t>
            </a:r>
          </a:p>
          <a:p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REAL :: a, b(4)</a:t>
            </a:r>
          </a:p>
          <a:p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INTEGER :: next</a:t>
            </a:r>
          </a:p>
          <a:p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CALL sub1(a, b, next)</a:t>
            </a:r>
          </a:p>
          <a:p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END PROGRAM test</a:t>
            </a:r>
            <a:endParaRPr lang="en-US" sz="1600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95600" y="4145340"/>
            <a:ext cx="25117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SUBROUTINE sub1(x, y, </a:t>
            </a:r>
            <a:r>
              <a:rPr lang="en-US" sz="16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REAL , INTENT(OUT) :: x</a:t>
            </a:r>
          </a:p>
          <a:p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REAL,INTENT(IN) :: y(*)</a:t>
            </a:r>
          </a:p>
          <a:p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INTEGER :: </a:t>
            </a:r>
            <a:r>
              <a:rPr lang="en-US" sz="1600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lang="en-US" sz="1600" dirty="0" smtClean="0">
              <a:solidFill>
                <a:schemeClr val="accent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  <a:p>
            <a:r>
              <a:rPr lang="en-US" sz="16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END SUBROUTINE sub1</a:t>
            </a:r>
            <a:endParaRPr lang="en-US" sz="1600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Passing Arrays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Pointer points to the first value of the array.</a:t>
            </a:r>
          </a:p>
          <a:p>
            <a:r>
              <a:rPr lang="en-US" dirty="0" smtClean="0"/>
              <a:t>To read the array, the subroutine needs:</a:t>
            </a:r>
          </a:p>
          <a:p>
            <a:pPr lvl="1"/>
            <a:r>
              <a:rPr lang="en-US" dirty="0" smtClean="0"/>
              <a:t>The location</a:t>
            </a:r>
          </a:p>
          <a:p>
            <a:pPr lvl="1"/>
            <a:r>
              <a:rPr lang="en-US" dirty="0" smtClean="0"/>
              <a:t>The size</a:t>
            </a:r>
          </a:p>
          <a:p>
            <a:r>
              <a:rPr lang="en-US" dirty="0" smtClean="0"/>
              <a:t>There are three approaches:</a:t>
            </a:r>
          </a:p>
          <a:p>
            <a:pPr lvl="1"/>
            <a:r>
              <a:rPr lang="en-US" dirty="0" smtClean="0"/>
              <a:t>Explicit-shape dummy array</a:t>
            </a:r>
          </a:p>
          <a:p>
            <a:pPr lvl="1"/>
            <a:r>
              <a:rPr lang="en-US" dirty="0" smtClean="0"/>
              <a:t>Assumed-shape dummy array </a:t>
            </a:r>
            <a:r>
              <a:rPr lang="en-US" sz="1900" i="1" dirty="0" smtClean="0"/>
              <a:t>(more discussion later)</a:t>
            </a:r>
            <a:endParaRPr lang="en-US" i="1" dirty="0" smtClean="0"/>
          </a:p>
          <a:p>
            <a:pPr lvl="1"/>
            <a:r>
              <a:rPr lang="en-US" dirty="0" smtClean="0"/>
              <a:t>Assumed-size dummy array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05400" y="5486400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(Obsolete)</a:t>
            </a:r>
            <a:endParaRPr lang="en-US" b="1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Explicit-Shape Dummy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Bounds are explicitly specified.</a:t>
            </a:r>
          </a:p>
          <a:p>
            <a:pPr lvl="1"/>
            <a:r>
              <a:rPr lang="en-US" dirty="0" smtClean="0"/>
              <a:t>Passes the bounds of each dimension as arguments in the subroutine call</a:t>
            </a:r>
          </a:p>
          <a:p>
            <a:pPr lvl="1"/>
            <a:r>
              <a:rPr lang="en-US" dirty="0" smtClean="0"/>
              <a:t>Declare the corresponding dummy array to be that length.</a:t>
            </a:r>
          </a:p>
          <a:p>
            <a:r>
              <a:rPr lang="en-US" dirty="0" smtClean="0"/>
              <a:t>Size and shape of each array is known to the compiler.</a:t>
            </a:r>
          </a:p>
          <a:p>
            <a:r>
              <a:rPr lang="en-US" dirty="0" smtClean="0"/>
              <a:t>Array operations and array sections with the dummy array can be used.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3906</TotalTime>
  <Words>1607</Words>
  <Application>Microsoft Office PowerPoint</Application>
  <PresentationFormat>On-screen Show (4:3)</PresentationFormat>
  <Paragraphs>223</Paragraphs>
  <Slides>31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Technic</vt:lpstr>
      <vt:lpstr>Introduction to Procedures</vt:lpstr>
      <vt:lpstr>External Procedures in FORTRAN</vt:lpstr>
      <vt:lpstr>SUBROUTINES</vt:lpstr>
      <vt:lpstr>The INTENT Attribute</vt:lpstr>
      <vt:lpstr>Subroutine Example</vt:lpstr>
      <vt:lpstr>Pass by Reference Scheme</vt:lpstr>
      <vt:lpstr>Pass by Reference Memory Scheme</vt:lpstr>
      <vt:lpstr>Passing Arrays</vt:lpstr>
      <vt:lpstr>Explicit-Shape Dummy Array</vt:lpstr>
      <vt:lpstr>Example: Explicit-Shape Dummy Array</vt:lpstr>
      <vt:lpstr>Assumed-Size Dummy Array</vt:lpstr>
      <vt:lpstr>Passing Character Variables</vt:lpstr>
      <vt:lpstr>Sharing Data Using Modules</vt:lpstr>
      <vt:lpstr>USE Statement</vt:lpstr>
      <vt:lpstr>The SAVE Statement</vt:lpstr>
      <vt:lpstr>Simple Module Example:</vt:lpstr>
      <vt:lpstr>Module Procedures</vt:lpstr>
      <vt:lpstr>Creating Explicit Interfaces with Modules</vt:lpstr>
      <vt:lpstr>Module Procedures Example:</vt:lpstr>
      <vt:lpstr>FORTRAN Functions</vt:lpstr>
      <vt:lpstr>Functions</vt:lpstr>
      <vt:lpstr>User Defined Functions</vt:lpstr>
      <vt:lpstr>Declaring Function TYPE</vt:lpstr>
      <vt:lpstr>Unintended Side Effects</vt:lpstr>
      <vt:lpstr>Passing Procedures as Arguments</vt:lpstr>
      <vt:lpstr>Passing Functions as Arguments</vt:lpstr>
      <vt:lpstr>Passing Function Example:</vt:lpstr>
      <vt:lpstr>EXTERNAL Declaration</vt:lpstr>
      <vt:lpstr>Passing Subroutines as Arguments</vt:lpstr>
      <vt:lpstr>Example Subroutine as an Argument:</vt:lpstr>
      <vt:lpstr>Good Coding Practice</vt:lpstr>
    </vt:vector>
  </TitlesOfParts>
  <Company>Lockheed Martin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FORTRAN For Engineers and Scientists</dc:title>
  <dc:creator>Mike Worthey</dc:creator>
  <cp:lastModifiedBy>Mike Worthey</cp:lastModifiedBy>
  <cp:revision>284</cp:revision>
  <dcterms:created xsi:type="dcterms:W3CDTF">2009-04-07T23:00:31Z</dcterms:created>
  <dcterms:modified xsi:type="dcterms:W3CDTF">2009-10-08T19:14:57Z</dcterms:modified>
</cp:coreProperties>
</file>