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handoutMasterIdLst>
    <p:handoutMasterId r:id="rId35"/>
  </p:handoutMasterIdLst>
  <p:sldIdLst>
    <p:sldId id="270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83" r:id="rId20"/>
    <p:sldId id="377" r:id="rId21"/>
    <p:sldId id="384" r:id="rId22"/>
    <p:sldId id="378" r:id="rId23"/>
    <p:sldId id="379" r:id="rId24"/>
    <p:sldId id="380" r:id="rId25"/>
    <p:sldId id="385" r:id="rId26"/>
    <p:sldId id="387" r:id="rId27"/>
    <p:sldId id="386" r:id="rId28"/>
    <p:sldId id="381" r:id="rId29"/>
    <p:sldId id="388" r:id="rId30"/>
    <p:sldId id="382" r:id="rId31"/>
    <p:sldId id="390" r:id="rId32"/>
    <p:sldId id="358" r:id="rId33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50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54DC2-91B1-4B9E-AA3E-C1E333C55D21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B4A92-43C2-488C-8076-E5B10AF1E2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4/26/2012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of 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Statement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 - 1: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READ(*,*) a1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Array name appears without subscripts in the argument list of a READ. </a:t>
            </a:r>
          </a:p>
          <a:p>
            <a:pPr lvl="1"/>
            <a:r>
              <a:rPr lang="en-US" dirty="0" smtClean="0"/>
              <a:t>Program will attempt to read values from all of the elements in the array</a:t>
            </a:r>
          </a:p>
          <a:p>
            <a:pPr lvl="1"/>
            <a:r>
              <a:rPr lang="en-US" dirty="0" smtClean="0"/>
              <a:t>Values assigned to the array elements in column order.</a:t>
            </a:r>
          </a:p>
          <a:p>
            <a:pPr marL="420624" lvl="1" indent="-384048">
              <a:buSzPct val="80000"/>
              <a:buFont typeface="Wingdings 2"/>
              <a:buChar char=""/>
            </a:pPr>
            <a:r>
              <a:rPr lang="en-US" dirty="0" smtClean="0"/>
              <a:t>Example – 2: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READ(*,*) ((a1(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i,j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), j = 1,3), i = 1,4)</a:t>
            </a:r>
            <a:endParaRPr lang="en-US" dirty="0" smtClean="0"/>
          </a:p>
          <a:p>
            <a:pPr lvl="1"/>
            <a:r>
              <a:rPr lang="en-US" dirty="0" smtClean="0"/>
              <a:t>Implied DO loops may be used to change the order in which array elements are initialized.</a:t>
            </a:r>
          </a:p>
          <a:p>
            <a:pPr lvl="1"/>
            <a:r>
              <a:rPr lang="en-US" dirty="0" smtClean="0"/>
              <a:t>They may also be used to initialize only a portion of an array.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Whole Array Operations and Subsets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Two-dimensional arrays may be used together in arithmetic operations.</a:t>
            </a:r>
          </a:p>
          <a:p>
            <a:pPr lvl="1"/>
            <a:r>
              <a:rPr lang="en-US" dirty="0" smtClean="0"/>
              <a:t>They must be conformable (have the same shape)</a:t>
            </a:r>
          </a:p>
          <a:p>
            <a:pPr lvl="1"/>
            <a:r>
              <a:rPr lang="en-US" dirty="0" smtClean="0"/>
              <a:t>Do not have to have the same subscript range.</a:t>
            </a:r>
          </a:p>
          <a:p>
            <a:pPr lvl="1"/>
            <a:r>
              <a:rPr lang="en-US" dirty="0" smtClean="0"/>
              <a:t>Operations are applied on an element by element basis.</a:t>
            </a:r>
          </a:p>
          <a:p>
            <a:pPr lvl="1"/>
            <a:r>
              <a:rPr lang="en-US" dirty="0" smtClean="0"/>
              <a:t>Scalar values are also conformable.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Multidimensional or Rank-n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FORTRAN supports more complex arrays with up to 7 different subscripts.</a:t>
            </a:r>
          </a:p>
          <a:p>
            <a:r>
              <a:rPr lang="en-US" dirty="0" smtClean="0"/>
              <a:t>These large arrays are declared, initialized, and used in the same manner as rank-2 arrays.</a:t>
            </a:r>
          </a:p>
          <a:p>
            <a:r>
              <a:rPr lang="en-US" dirty="0" smtClean="0"/>
              <a:t>Rank-n arrays are notionally allocated in  memory in a manner that is an extension of the column order used by rank-2 arrays.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Using FORTRAN Intrinsic Functions with Arrays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514600"/>
            <a:ext cx="5562600" cy="1981200"/>
          </a:xfrm>
        </p:spPr>
        <p:txBody>
          <a:bodyPr/>
          <a:lstStyle/>
          <a:p>
            <a:r>
              <a:rPr lang="en-US" dirty="0" smtClean="0"/>
              <a:t>Elemental functions</a:t>
            </a:r>
          </a:p>
          <a:p>
            <a:r>
              <a:rPr lang="en-US" dirty="0" smtClean="0"/>
              <a:t>Inquiry functions</a:t>
            </a:r>
          </a:p>
          <a:p>
            <a:r>
              <a:rPr lang="en-US" dirty="0" smtClean="0"/>
              <a:t>Transformational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that can take scalar and array arguments.</a:t>
            </a:r>
          </a:p>
          <a:p>
            <a:pPr lvl="1"/>
            <a:r>
              <a:rPr lang="en-US" dirty="0" smtClean="0"/>
              <a:t>If the argument is a scalar the result is a scalar</a:t>
            </a:r>
          </a:p>
          <a:p>
            <a:pPr lvl="1"/>
            <a:r>
              <a:rPr lang="en-US" dirty="0" smtClean="0"/>
              <a:t>If the argument is an array</a:t>
            </a:r>
          </a:p>
          <a:p>
            <a:pPr lvl="2"/>
            <a:r>
              <a:rPr lang="en-US" dirty="0" smtClean="0"/>
              <a:t>Result is an array</a:t>
            </a:r>
          </a:p>
          <a:p>
            <a:pPr lvl="2"/>
            <a:r>
              <a:rPr lang="en-US" dirty="0" smtClean="0"/>
              <a:t>Resultant array is the same shape as the input array</a:t>
            </a:r>
          </a:p>
          <a:p>
            <a:pPr lvl="2"/>
            <a:r>
              <a:rPr lang="en-US" dirty="0" smtClean="0"/>
              <a:t>If there is more than one input argument then all the inputs must be the same shape.</a:t>
            </a:r>
          </a:p>
          <a:p>
            <a:pPr lvl="2"/>
            <a:r>
              <a:rPr lang="en-US" dirty="0" smtClean="0"/>
              <a:t>Function is applied on an element by element basis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Inquiry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whose value depended on the properties of an object being investigated.</a:t>
            </a:r>
          </a:p>
          <a:p>
            <a:r>
              <a:rPr lang="en-US" dirty="0" smtClean="0"/>
              <a:t>Useful in determining the properties of an array.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UBOUND(</a:t>
            </a:r>
            <a:r>
              <a:rPr lang="en-US" dirty="0" err="1" smtClean="0"/>
              <a:t>arr</a:t>
            </a:r>
            <a:r>
              <a:rPr lang="en-US" dirty="0" smtClean="0"/>
              <a:t>) – returns the largest subscript(s) of array </a:t>
            </a:r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Transformational Intrinsic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have one or more array-valued arguments or an array-valued result.</a:t>
            </a:r>
          </a:p>
          <a:p>
            <a:r>
              <a:rPr lang="en-US" dirty="0" smtClean="0"/>
              <a:t>Operate on arrays as a whole.</a:t>
            </a:r>
          </a:p>
          <a:p>
            <a:r>
              <a:rPr lang="en-US" dirty="0" smtClean="0"/>
              <a:t>Output is often does not have the same shape as the input arguments</a:t>
            </a:r>
          </a:p>
          <a:p>
            <a:r>
              <a:rPr lang="en-US" dirty="0" smtClean="0"/>
              <a:t>Examples: </a:t>
            </a:r>
            <a:r>
              <a:rPr lang="en-US" sz="2400" dirty="0" smtClean="0"/>
              <a:t>RESHAPE and DOT_PRODUCT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Masked Array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want to work on some of the elements in an array but not all of them.</a:t>
            </a:r>
          </a:p>
          <a:p>
            <a:pPr lvl="1"/>
            <a:r>
              <a:rPr lang="en-US" dirty="0" smtClean="0"/>
              <a:t>Use a series of DO loops and IF statements</a:t>
            </a:r>
          </a:p>
          <a:p>
            <a:pPr lvl="1"/>
            <a:r>
              <a:rPr lang="en-US" dirty="0" smtClean="0"/>
              <a:t>Perform the calculation all at once using a masked array assignment.</a:t>
            </a:r>
          </a:p>
          <a:p>
            <a:r>
              <a:rPr lang="en-US" dirty="0" smtClean="0"/>
              <a:t>A masked array assignment operation </a:t>
            </a:r>
          </a:p>
          <a:p>
            <a:pPr lvl="1"/>
            <a:r>
              <a:rPr lang="en-US" dirty="0" smtClean="0"/>
              <a:t>controlled by a logical array the same shape as the array in the assignment.</a:t>
            </a:r>
          </a:p>
          <a:p>
            <a:pPr lvl="1"/>
            <a:r>
              <a:rPr lang="en-US" dirty="0" smtClean="0"/>
              <a:t>Preformed only for elements of the array that correspond to TRUE values in the MASK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Where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3962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general form: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At most one block of statements will be executed for any given element in the array.</a:t>
            </a:r>
          </a:p>
          <a:p>
            <a:r>
              <a:rPr lang="en-US" dirty="0" smtClean="0"/>
              <a:t>The WHERE Statement: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86200" y="1277781"/>
            <a:ext cx="3733800" cy="222741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2060"/>
                </a:solidFill>
              </a:rPr>
              <a:t>[Name:] WHERE (mask_expr1)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     Array Assignment statement(s)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ELSEWHERE (mask_expr2) [name]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     Array Assignment statement(s)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ELSEWHERE [name]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     Array Assignment statement(s)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END WHERE [name]</a:t>
            </a:r>
          </a:p>
          <a:p>
            <a:pPr algn="ctr"/>
            <a:endParaRPr 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5334000"/>
            <a:ext cx="5486400" cy="685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WHERE (</a:t>
            </a:r>
            <a:r>
              <a:rPr lang="en-US" dirty="0" err="1" smtClean="0">
                <a:solidFill>
                  <a:srgbClr val="002060"/>
                </a:solidFill>
              </a:rPr>
              <a:t>mask_expr</a:t>
            </a:r>
            <a:r>
              <a:rPr lang="en-US" dirty="0" smtClean="0">
                <a:solidFill>
                  <a:srgbClr val="002060"/>
                </a:solidFill>
              </a:rPr>
              <a:t>) Array Assignment Statement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Construct Example: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686462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4114800"/>
            <a:ext cx="1828800" cy="17240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Two-Dimensional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4754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We’ve covered one-dimensional arrays or vectors. </a:t>
            </a:r>
          </a:p>
          <a:p>
            <a:pPr lvl="1"/>
            <a:r>
              <a:rPr lang="en-US" dirty="0" smtClean="0"/>
              <a:t>Visualized as a series of values laid out in a column </a:t>
            </a:r>
          </a:p>
          <a:p>
            <a:pPr lvl="1"/>
            <a:r>
              <a:rPr lang="en-US" dirty="0" smtClean="0"/>
              <a:t>Single subscript used to select array element.</a:t>
            </a:r>
          </a:p>
          <a:p>
            <a:r>
              <a:rPr lang="en-US" dirty="0" smtClean="0"/>
              <a:t>A two-dimensional array is a FORTRAN mechanism designed to hold data of more than one dimension.</a:t>
            </a:r>
          </a:p>
          <a:p>
            <a:pPr lvl="1"/>
            <a:r>
              <a:rPr lang="en-US" dirty="0" smtClean="0"/>
              <a:t>Also called a rank-2 array</a:t>
            </a:r>
          </a:p>
          <a:p>
            <a:pPr lvl="1"/>
            <a:r>
              <a:rPr lang="en-US" dirty="0" smtClean="0"/>
              <a:t>Or a matrix.</a:t>
            </a:r>
          </a:p>
          <a:p>
            <a:r>
              <a:rPr lang="en-US" dirty="0" smtClean="0"/>
              <a:t>Rank-2 arrays elements are addressed with two subscripts.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A(I,J)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FORALL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Construct permits operations on an element-by-element basis to a subset of elements in an array.</a:t>
            </a:r>
          </a:p>
          <a:p>
            <a:r>
              <a:rPr lang="en-US" dirty="0" smtClean="0"/>
              <a:t>General 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FORALL Statement: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3505200"/>
            <a:ext cx="6248400" cy="17526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[name:] FORALL (in1=triplet1,[in2=triplet2, … </a:t>
            </a:r>
            <a:r>
              <a:rPr lang="en-US" dirty="0" err="1" smtClean="0">
                <a:solidFill>
                  <a:srgbClr val="002060"/>
                </a:solidFill>
              </a:rPr>
              <a:t>logical_expr</a:t>
            </a:r>
            <a:r>
              <a:rPr lang="en-US" dirty="0" smtClean="0">
                <a:solidFill>
                  <a:srgbClr val="002060"/>
                </a:solidFill>
              </a:rPr>
              <a:t>])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statement-1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statement-2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…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statement-n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END FORALL [name]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5943600"/>
            <a:ext cx="7772400" cy="5334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FORALL (in1=triplet1,[in2=triplet2, … </a:t>
            </a:r>
            <a:r>
              <a:rPr lang="en-US" dirty="0" err="1" smtClean="0">
                <a:solidFill>
                  <a:srgbClr val="002060"/>
                </a:solidFill>
              </a:rPr>
              <a:t>logical_expr</a:t>
            </a:r>
            <a:r>
              <a:rPr lang="en-US" dirty="0" smtClean="0">
                <a:solidFill>
                  <a:srgbClr val="002060"/>
                </a:solidFill>
              </a:rPr>
              <a:t>])  Assignment Statement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FORALL Construct Example: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272" y="1363337"/>
            <a:ext cx="8109204" cy="488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038600"/>
            <a:ext cx="2965040" cy="1905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Significance of the FORALL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Any expression written in a FORALL construct could also be written as a set of nested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  <a:r>
              <a:rPr lang="en-US" dirty="0" smtClean="0"/>
              <a:t> loops combined with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blocks.</a:t>
            </a:r>
          </a:p>
          <a:p>
            <a:r>
              <a:rPr lang="en-US" dirty="0" smtClean="0"/>
              <a:t>So why do it ?</a:t>
            </a:r>
          </a:p>
          <a:p>
            <a:pPr lvl="1"/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 !!!</a:t>
            </a:r>
          </a:p>
          <a:p>
            <a:pPr lvl="1"/>
            <a:r>
              <a:rPr lang="en-US" dirty="0" smtClean="0"/>
              <a:t>The statements in the DO loop structure must be executed in strict order</a:t>
            </a:r>
          </a:p>
          <a:p>
            <a:pPr lvl="1"/>
            <a:r>
              <a:rPr lang="en-US" dirty="0" smtClean="0"/>
              <a:t>Statements in the FORALL construct may be executed in any order selected by the processor.</a:t>
            </a:r>
          </a:p>
          <a:p>
            <a:pPr lvl="2"/>
            <a:r>
              <a:rPr lang="en-US" dirty="0" smtClean="0"/>
              <a:t>This freedom is of great benefit in parallel processing.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Allocatable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Static memory allocation: </a:t>
            </a:r>
          </a:p>
          <a:p>
            <a:pPr lvl="1"/>
            <a:r>
              <a:rPr lang="en-US" dirty="0" smtClean="0"/>
              <a:t>Array size declared in the type declaration  statements.</a:t>
            </a:r>
          </a:p>
          <a:p>
            <a:pPr lvl="1"/>
            <a:r>
              <a:rPr lang="en-US" dirty="0" smtClean="0"/>
              <a:t>Size set at compilation.</a:t>
            </a:r>
          </a:p>
          <a:p>
            <a:pPr lvl="1"/>
            <a:r>
              <a:rPr lang="en-US" dirty="0" smtClean="0"/>
              <a:t>Never Changes.</a:t>
            </a:r>
          </a:p>
          <a:p>
            <a:pPr lvl="1"/>
            <a:r>
              <a:rPr lang="en-US" dirty="0" smtClean="0"/>
              <a:t>Must be big enough for largest problem.</a:t>
            </a:r>
          </a:p>
          <a:p>
            <a:pPr lvl="2"/>
            <a:r>
              <a:rPr lang="en-US" dirty="0" smtClean="0"/>
              <a:t>Modified by changing a few parameters and recompile.</a:t>
            </a:r>
          </a:p>
          <a:p>
            <a:r>
              <a:rPr lang="en-US" dirty="0" smtClean="0"/>
              <a:t>Dynamic memory allocation:</a:t>
            </a:r>
          </a:p>
          <a:p>
            <a:pPr lvl="1"/>
            <a:r>
              <a:rPr lang="en-US" dirty="0" smtClean="0"/>
              <a:t>Dynamically sets size of arrays during execution.</a:t>
            </a:r>
          </a:p>
          <a:p>
            <a:pPr lvl="1"/>
            <a:r>
              <a:rPr lang="en-US" dirty="0" smtClean="0"/>
              <a:t>Minimizes computer memory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FORTRAN 95 Allocatable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Declared using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ALLOCATABLE</a:t>
            </a:r>
            <a:r>
              <a:rPr lang="en-US" dirty="0" smtClean="0"/>
              <a:t> attribute in the type declaration statement.</a:t>
            </a:r>
          </a:p>
          <a:p>
            <a:endParaRPr lang="en-US" dirty="0" smtClean="0"/>
          </a:p>
          <a:p>
            <a:r>
              <a:rPr lang="en-US" dirty="0" smtClean="0"/>
              <a:t>During execution, the actual size is specified using an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ALLOCATION</a:t>
            </a:r>
            <a:r>
              <a:rPr lang="en-US" dirty="0" smtClean="0"/>
              <a:t> statement: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STAT=</a:t>
            </a:r>
            <a:r>
              <a:rPr lang="en-US" dirty="0" smtClean="0"/>
              <a:t>clause (optional)</a:t>
            </a:r>
          </a:p>
          <a:p>
            <a:pPr lvl="1"/>
            <a:r>
              <a:rPr lang="en-US" dirty="0" smtClean="0"/>
              <a:t>Returns 0 if successful</a:t>
            </a:r>
          </a:p>
          <a:p>
            <a:pPr lvl="1"/>
            <a:r>
              <a:rPr lang="en-US" dirty="0" smtClean="0"/>
              <a:t>Positive integer if process fails</a:t>
            </a:r>
          </a:p>
        </p:txBody>
      </p:sp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1676400" y="2362200"/>
            <a:ext cx="5181600" cy="457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REAL, ALLOCATABLE, DIMENSION( : , : ) :: arr1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038600"/>
            <a:ext cx="5562600" cy="457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ALLOCATE ( list of arrays to allocate, STAT=status)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Array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467600" cy="3657600"/>
          </a:xfrm>
        </p:spPr>
        <p:txBody>
          <a:bodyPr/>
          <a:lstStyle/>
          <a:p>
            <a:r>
              <a:rPr lang="en-US" dirty="0" smtClean="0"/>
              <a:t>Deferred shape array:</a:t>
            </a:r>
          </a:p>
          <a:p>
            <a:pPr lvl="1"/>
            <a:r>
              <a:rPr lang="en-US" dirty="0" smtClean="0"/>
              <a:t>Declared with colons for dimensions</a:t>
            </a:r>
          </a:p>
          <a:p>
            <a:pPr lvl="1"/>
            <a:r>
              <a:rPr lang="en-US" dirty="0" smtClean="0"/>
              <a:t>Actual shape deferred until memory is allocated.</a:t>
            </a:r>
          </a:p>
          <a:p>
            <a:r>
              <a:rPr lang="en-US" dirty="0" smtClean="0"/>
              <a:t>Explicit shape array:</a:t>
            </a:r>
          </a:p>
          <a:p>
            <a:pPr lvl="1"/>
            <a:r>
              <a:rPr lang="en-US" dirty="0" smtClean="0"/>
              <a:t>Size explicitly declared in type declaration.</a:t>
            </a:r>
          </a:p>
          <a:p>
            <a:endParaRPr lang="en-US" dirty="0"/>
          </a:p>
        </p:txBody>
      </p:sp>
      <p:sp>
        <p:nvSpPr>
          <p:cNvPr id="5" name="Action Button: Return 4">
            <a:hlinkClick r:id="rId3" action="ppaction://hlinksldjump" highlightClick="1"/>
          </p:cNvPr>
          <p:cNvSpPr/>
          <p:nvPr/>
        </p:nvSpPr>
        <p:spPr>
          <a:xfrm>
            <a:off x="7239000" y="5867400"/>
            <a:ext cx="914400" cy="30480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Allocatable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00"/>
            <a:ext cx="77724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May not be used until memory is allocated.</a:t>
            </a:r>
          </a:p>
          <a:p>
            <a:r>
              <a:rPr lang="en-US" dirty="0" smtClean="0"/>
              <a:t>Intrinsic function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ALLOCATED() </a:t>
            </a:r>
            <a:r>
              <a:rPr lang="en-US" dirty="0" smtClean="0"/>
              <a:t>used to test if array is allocated.</a:t>
            </a:r>
          </a:p>
          <a:p>
            <a:r>
              <a:rPr lang="en-US" dirty="0" smtClean="0"/>
              <a:t>Deallocate array when no longer needed.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1600" i="1" dirty="0" smtClean="0"/>
              <a:t>Note: Use of allocatable arrays in real time software can cause problems.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4419600"/>
            <a:ext cx="6019800" cy="457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DEALLOCATE ( list of arrays to allocate, STAT=status)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F95 Allocatable Array Example: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570071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962400"/>
            <a:ext cx="3522903" cy="1752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FORTRAN 2003 Allocatable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forms of allocation statements in 2003:</a:t>
            </a:r>
          </a:p>
          <a:p>
            <a:pPr lvl="1"/>
            <a:r>
              <a:rPr lang="en-US" dirty="0" smtClean="0"/>
              <a:t>The first form is: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form is very similar to the 95 statement.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ERRMSG</a:t>
            </a:r>
            <a:r>
              <a:rPr lang="en-US" dirty="0" smtClean="0"/>
              <a:t> clause:</a:t>
            </a:r>
          </a:p>
          <a:p>
            <a:pPr lvl="2"/>
            <a:r>
              <a:rPr lang="en-US" dirty="0" smtClean="0"/>
              <a:t>Writes a descriptive message indicating the problem.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124200"/>
            <a:ext cx="7543800" cy="457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ALLOCATE ( list of arrays, STAT=</a:t>
            </a:r>
            <a:r>
              <a:rPr lang="en-US" dirty="0" err="1" smtClean="0">
                <a:solidFill>
                  <a:srgbClr val="002060"/>
                </a:solidFill>
              </a:rPr>
              <a:t>istatus</a:t>
            </a:r>
            <a:r>
              <a:rPr lang="en-US" dirty="0" smtClean="0">
                <a:solidFill>
                  <a:srgbClr val="002060"/>
                </a:solidFill>
              </a:rPr>
              <a:t>, ERRMSG=</a:t>
            </a:r>
            <a:r>
              <a:rPr lang="en-US" dirty="0" err="1" smtClean="0">
                <a:solidFill>
                  <a:srgbClr val="002060"/>
                </a:solidFill>
              </a:rPr>
              <a:t>err_msg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Form of 2003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467600" cy="3916363"/>
          </a:xfrm>
        </p:spPr>
        <p:txBody>
          <a:bodyPr/>
          <a:lstStyle/>
          <a:p>
            <a:r>
              <a:rPr lang="en-US" dirty="0" smtClean="0"/>
              <a:t>Allocates arr1 to be the same size and shape as arr2.</a:t>
            </a:r>
          </a:p>
          <a:p>
            <a:r>
              <a:rPr lang="en-US" dirty="0" smtClean="0"/>
              <a:t>Initializes content of arr1 to the same as arr2.</a:t>
            </a:r>
          </a:p>
          <a:p>
            <a:r>
              <a:rPr lang="en-US" dirty="0" smtClean="0"/>
              <a:t>Can only allocate one array at a time.</a:t>
            </a:r>
          </a:p>
          <a:p>
            <a:r>
              <a:rPr lang="en-US" dirty="0" smtClean="0"/>
              <a:t>Arr1 must be the same size and shape as Arr2.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7543800" cy="457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ALLOCATE ( arr1, SOURCE=arr2, STAT=</a:t>
            </a:r>
            <a:r>
              <a:rPr lang="en-US" dirty="0" err="1" smtClean="0">
                <a:solidFill>
                  <a:srgbClr val="002060"/>
                </a:solidFill>
              </a:rPr>
              <a:t>istatus</a:t>
            </a:r>
            <a:r>
              <a:rPr lang="en-US" dirty="0" smtClean="0">
                <a:solidFill>
                  <a:srgbClr val="002060"/>
                </a:solidFill>
              </a:rPr>
              <a:t>, ERRMSG=</a:t>
            </a:r>
            <a:r>
              <a:rPr lang="en-US" dirty="0" err="1" smtClean="0">
                <a:solidFill>
                  <a:srgbClr val="002060"/>
                </a:solidFill>
              </a:rPr>
              <a:t>err_msg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 and Two-Dimensional Arrays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46103" y="1905000"/>
            <a:ext cx="3038296" cy="4331732"/>
            <a:chOff x="446103" y="1905000"/>
            <a:chExt cx="3038296" cy="433173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8800" y="2570349"/>
              <a:ext cx="771525" cy="238265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2" name="TextBox 11"/>
            <p:cNvSpPr txBox="1"/>
            <p:nvPr/>
          </p:nvSpPr>
          <p:spPr>
            <a:xfrm>
              <a:off x="914400" y="1905000"/>
              <a:ext cx="2569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One-Dimensional Array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295400" y="2895600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295400" y="3505200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295400" y="4038600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295400" y="4648200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53501" y="2702511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1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6103" y="330767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2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" y="384847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3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3476" y="445215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4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52600" y="58674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a1(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irow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680" y="2590800"/>
            <a:ext cx="2992120" cy="2362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5105400" y="1905000"/>
            <a:ext cx="255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Two-Dimensional Array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19600" y="2895600"/>
            <a:ext cx="533400" cy="1588"/>
          </a:xfrm>
          <a:prstGeom prst="straightConnector1">
            <a:avLst/>
          </a:prstGeom>
          <a:ln w="31750">
            <a:solidFill>
              <a:schemeClr val="bg1"/>
            </a:solidFill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419600" y="3505200"/>
            <a:ext cx="533400" cy="1588"/>
          </a:xfrm>
          <a:prstGeom prst="straightConnector1">
            <a:avLst/>
          </a:prstGeom>
          <a:ln w="31750">
            <a:solidFill>
              <a:schemeClr val="bg1"/>
            </a:solidFill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19600" y="4038600"/>
            <a:ext cx="533400" cy="1588"/>
          </a:xfrm>
          <a:prstGeom prst="straightConnector1">
            <a:avLst/>
          </a:prstGeom>
          <a:ln w="31750">
            <a:solidFill>
              <a:schemeClr val="bg1"/>
            </a:solidFill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19600" y="4648200"/>
            <a:ext cx="533400" cy="1588"/>
          </a:xfrm>
          <a:prstGeom prst="straightConnector1">
            <a:avLst/>
          </a:prstGeom>
          <a:ln w="31750">
            <a:solidFill>
              <a:schemeClr val="bg1"/>
            </a:solidFill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51068" y="272248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0711" y="331729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4767" y="386844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71043" y="447212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91200" y="5867400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irow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95424" y="5410201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21913" y="5410200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7000" y="5419078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98311" y="5419078"/>
            <a:ext cx="7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4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>
            <a:off x="5068094" y="5218906"/>
            <a:ext cx="533400" cy="1588"/>
          </a:xfrm>
          <a:prstGeom prst="straightConnector1">
            <a:avLst/>
          </a:prstGeom>
          <a:ln w="31750">
            <a:solidFill>
              <a:schemeClr val="bg1"/>
            </a:solidFill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>
            <a:off x="5803461" y="5218906"/>
            <a:ext cx="533400" cy="1588"/>
          </a:xfrm>
          <a:prstGeom prst="straightConnector1">
            <a:avLst/>
          </a:prstGeom>
          <a:ln w="31750">
            <a:solidFill>
              <a:schemeClr val="bg1"/>
            </a:solidFill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6546117" y="5218906"/>
            <a:ext cx="533400" cy="1588"/>
          </a:xfrm>
          <a:prstGeom prst="straightConnector1">
            <a:avLst/>
          </a:prstGeom>
          <a:ln w="31750">
            <a:solidFill>
              <a:schemeClr val="bg1"/>
            </a:solidFill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>
            <a:off x="7251261" y="5218906"/>
            <a:ext cx="533400" cy="1588"/>
          </a:xfrm>
          <a:prstGeom prst="straightConnector1">
            <a:avLst/>
          </a:prstGeom>
          <a:ln w="31750">
            <a:solidFill>
              <a:schemeClr val="bg1"/>
            </a:solidFill>
            <a:tailEnd type="stealth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Automatic Array Allocation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191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New in FORTRAN 2003</a:t>
            </a:r>
          </a:p>
          <a:p>
            <a:r>
              <a:rPr lang="en-US" dirty="0" smtClean="0"/>
              <a:t>Arrays can be allocated and deallocated automatically in normal program assignments.</a:t>
            </a:r>
          </a:p>
          <a:p>
            <a:r>
              <a:rPr lang="en-US" dirty="0" smtClean="0"/>
              <a:t>Assigning an expression of the same rank to an allocatable array causes the array to be </a:t>
            </a:r>
          </a:p>
          <a:p>
            <a:pPr lvl="1"/>
            <a:r>
              <a:rPr lang="en-US" dirty="0" smtClean="0"/>
              <a:t>Automatically allocated to the correct shape if unallocated.</a:t>
            </a:r>
          </a:p>
          <a:p>
            <a:pPr lvl="1"/>
            <a:r>
              <a:rPr lang="en-US" dirty="0" smtClean="0"/>
              <a:t>Automatically deallocated and reallocated to the correct shape if it was previously allocated with and incompatible shape.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70648" cy="792480"/>
          </a:xfrm>
        </p:spPr>
        <p:txBody>
          <a:bodyPr>
            <a:normAutofit/>
          </a:bodyPr>
          <a:lstStyle/>
          <a:p>
            <a:r>
              <a:rPr lang="en-US" dirty="0" smtClean="0"/>
              <a:t>Automatic Array </a:t>
            </a:r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838200"/>
            <a:ext cx="3733800" cy="58785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0000FF"/>
                </a:solidFill>
              </a:rPr>
              <a:t>Program </a:t>
            </a:r>
            <a:r>
              <a:rPr lang="en-US" sz="800" b="1" dirty="0" err="1" smtClean="0">
                <a:solidFill>
                  <a:srgbClr val="0000FF"/>
                </a:solidFill>
              </a:rPr>
              <a:t>ArrayTester</a:t>
            </a:r>
            <a:endParaRPr lang="en-US" sz="800" b="1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IMPLICIT NONE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INTEGER                           :: </a:t>
            </a:r>
            <a:r>
              <a:rPr lang="en-US" sz="800" b="1" dirty="0" err="1" smtClean="0">
                <a:solidFill>
                  <a:srgbClr val="0000FF"/>
                </a:solidFill>
              </a:rPr>
              <a:t>I,J,istat</a:t>
            </a:r>
            <a:endParaRPr lang="en-US" sz="800" b="1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INTEGER                           :: IMAX = 4, JMAX = 3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REAL, DIMENSION(:,:), ALLOCATABLE :: A,B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REAL, DIMENSION(2,2)              :: C = RESHAPE([2.,2.,3.,3.],[2,2])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REAL                              :: Scalar = 5.0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CHARACTER(LEN=80)                 :: </a:t>
            </a:r>
            <a:r>
              <a:rPr lang="en-US" sz="800" b="1" dirty="0" err="1" smtClean="0">
                <a:solidFill>
                  <a:srgbClr val="0000FF"/>
                </a:solidFill>
              </a:rPr>
              <a:t>ich</a:t>
            </a:r>
            <a:endParaRPr lang="en-US" sz="800" b="1" dirty="0" smtClean="0">
              <a:solidFill>
                <a:srgbClr val="0000FF"/>
              </a:solidFill>
            </a:endParaRPr>
          </a:p>
          <a:p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ALLOCATE (A(IMAX, JMAX), STAT = </a:t>
            </a:r>
            <a:r>
              <a:rPr lang="en-US" sz="800" b="1" dirty="0" err="1" smtClean="0">
                <a:solidFill>
                  <a:srgbClr val="0000FF"/>
                </a:solidFill>
              </a:rPr>
              <a:t>istat</a:t>
            </a:r>
            <a:r>
              <a:rPr lang="en-US" sz="800" b="1" dirty="0" smtClean="0">
                <a:solidFill>
                  <a:srgbClr val="0000FF"/>
                </a:solidFill>
              </a:rPr>
              <a:t>, ERRMSG = </a:t>
            </a:r>
            <a:r>
              <a:rPr lang="en-US" sz="800" b="1" dirty="0" err="1" smtClean="0">
                <a:solidFill>
                  <a:srgbClr val="0000FF"/>
                </a:solidFill>
              </a:rPr>
              <a:t>ich</a:t>
            </a:r>
            <a:r>
              <a:rPr lang="en-US" sz="8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IF (ALLOCATED(A)) THEN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</a:rPr>
              <a:t>WRITE(*,*) </a:t>
            </a:r>
            <a:r>
              <a:rPr lang="en-US" sz="800" b="1" dirty="0" smtClean="0">
                <a:solidFill>
                  <a:srgbClr val="800000"/>
                </a:solidFill>
              </a:rPr>
              <a:t>'Array A Allocated'</a:t>
            </a:r>
          </a:p>
          <a:p>
            <a:r>
              <a:rPr lang="en-US" sz="800" dirty="0" smtClean="0">
                <a:solidFill>
                  <a:srgbClr val="800000"/>
                </a:solidFill>
              </a:rPr>
              <a:t>   A = Scalar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</a:rPr>
              <a:t>WRITE(*,*) </a:t>
            </a:r>
            <a:r>
              <a:rPr lang="en-US" sz="800" b="1" dirty="0" smtClean="0">
                <a:solidFill>
                  <a:srgbClr val="800000"/>
                </a:solidFill>
              </a:rPr>
              <a:t>'Array A NOT Allocated'</a:t>
            </a:r>
          </a:p>
          <a:p>
            <a:r>
              <a:rPr lang="en-US" sz="800" dirty="0" smtClean="0">
                <a:solidFill>
                  <a:srgbClr val="800000"/>
                </a:solidFill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</a:rPr>
              <a:t>PAUSE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</a:rPr>
              <a:t>STOP </a:t>
            </a:r>
            <a:r>
              <a:rPr lang="en-US" sz="800" b="1" dirty="0" smtClean="0">
                <a:solidFill>
                  <a:srgbClr val="800000"/>
                </a:solidFill>
              </a:rPr>
              <a:t>'Program Error - Array not ALLOCATED'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END IF</a:t>
            </a:r>
          </a:p>
          <a:p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IF (ALLOCATED(B)) THEN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</a:rPr>
              <a:t>WRITE(*,*) </a:t>
            </a:r>
            <a:r>
              <a:rPr lang="en-US" sz="800" b="1" dirty="0" smtClean="0">
                <a:solidFill>
                  <a:srgbClr val="800000"/>
                </a:solidFill>
              </a:rPr>
              <a:t>'Array B Allocated'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</a:rPr>
              <a:t>WRITE(*,*) </a:t>
            </a:r>
            <a:r>
              <a:rPr lang="en-US" sz="800" b="1" dirty="0" smtClean="0">
                <a:solidFill>
                  <a:srgbClr val="800000"/>
                </a:solidFill>
              </a:rPr>
              <a:t>'Array B not Allocated'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END IF</a:t>
            </a:r>
          </a:p>
          <a:p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WRITE(*,100) A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WRITE(*,*)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B = A</a:t>
            </a:r>
          </a:p>
          <a:p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WRITE(*,100) B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WRITE(*,*)</a:t>
            </a:r>
          </a:p>
          <a:p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IF (ALLOCATED(B)) THEN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</a:rPr>
              <a:t>WRITE(*,*) </a:t>
            </a:r>
            <a:r>
              <a:rPr lang="en-US" sz="800" b="1" dirty="0" smtClean="0">
                <a:solidFill>
                  <a:srgbClr val="800000"/>
                </a:solidFill>
              </a:rPr>
              <a:t>'Array B Allocated'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sz="800" dirty="0" smtClean="0">
                <a:solidFill>
                  <a:srgbClr val="0000FF"/>
                </a:solidFill>
              </a:rPr>
              <a:t>   </a:t>
            </a:r>
            <a:r>
              <a:rPr lang="en-US" sz="800" b="1" dirty="0" smtClean="0">
                <a:solidFill>
                  <a:srgbClr val="0000FF"/>
                </a:solidFill>
              </a:rPr>
              <a:t>WRITE(*,*) </a:t>
            </a:r>
            <a:r>
              <a:rPr lang="en-US" sz="800" b="1" dirty="0" smtClean="0">
                <a:solidFill>
                  <a:srgbClr val="800000"/>
                </a:solidFill>
              </a:rPr>
              <a:t>'Array B not Allocated'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END IF</a:t>
            </a:r>
          </a:p>
          <a:p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dirty="0" smtClean="0">
                <a:solidFill>
                  <a:srgbClr val="0000FF"/>
                </a:solidFill>
              </a:rPr>
              <a:t>B = C</a:t>
            </a:r>
          </a:p>
          <a:p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WRITE(*,101) B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Pause</a:t>
            </a:r>
          </a:p>
          <a:p>
            <a:r>
              <a:rPr lang="en-US" sz="800" b="1" dirty="0" smtClean="0">
                <a:solidFill>
                  <a:srgbClr val="0000FF"/>
                </a:solidFill>
              </a:rPr>
              <a:t>DEALLOCATE(A, B, STAT = </a:t>
            </a:r>
            <a:r>
              <a:rPr lang="en-US" sz="800" b="1" dirty="0" err="1" smtClean="0">
                <a:solidFill>
                  <a:srgbClr val="0000FF"/>
                </a:solidFill>
              </a:rPr>
              <a:t>istat</a:t>
            </a:r>
            <a:r>
              <a:rPr lang="en-US" sz="800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100 </a:t>
            </a:r>
            <a:r>
              <a:rPr lang="en-US" sz="800" b="1" dirty="0" smtClean="0">
                <a:solidFill>
                  <a:srgbClr val="0000FF"/>
                </a:solidFill>
              </a:rPr>
              <a:t>FORMAT(4F5.2)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101 </a:t>
            </a:r>
            <a:r>
              <a:rPr lang="en-US" sz="800" b="1" dirty="0" smtClean="0">
                <a:solidFill>
                  <a:srgbClr val="0000FF"/>
                </a:solidFill>
              </a:rPr>
              <a:t>FORMAT(2F5.2)</a:t>
            </a:r>
          </a:p>
          <a:p>
            <a:endParaRPr lang="en-US" sz="800" dirty="0" smtClean="0">
              <a:solidFill>
                <a:srgbClr val="0000FF"/>
              </a:solidFill>
            </a:endParaRPr>
          </a:p>
          <a:p>
            <a:r>
              <a:rPr lang="en-US" sz="800" b="1" dirty="0" smtClean="0">
                <a:solidFill>
                  <a:srgbClr val="0000FF"/>
                </a:solidFill>
              </a:rPr>
              <a:t>END PROGRAM </a:t>
            </a:r>
            <a:r>
              <a:rPr lang="en-US" sz="800" b="1" dirty="0" err="1" smtClean="0">
                <a:solidFill>
                  <a:srgbClr val="0000FF"/>
                </a:solidFill>
              </a:rPr>
              <a:t>ArrayTester</a:t>
            </a:r>
            <a:endParaRPr lang="en-US" sz="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581400"/>
            <a:ext cx="5589664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RESHAPE</a:t>
            </a:r>
            <a:r>
              <a:rPr lang="en-US" dirty="0" smtClean="0"/>
              <a:t> to change the shape of an array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WHERE</a:t>
            </a:r>
            <a:r>
              <a:rPr lang="en-US" dirty="0" smtClean="0"/>
              <a:t> constructs to modify and assign selected array elements.</a:t>
            </a:r>
          </a:p>
          <a:p>
            <a:r>
              <a:rPr lang="en-US" dirty="0" smtClean="0"/>
              <a:t>Use allocatable arrays to produce programs that automatically adjust their memory requirements based on problem size.</a:t>
            </a:r>
          </a:p>
          <a:p>
            <a:r>
              <a:rPr lang="en-US" dirty="0" smtClean="0"/>
              <a:t>Always use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ISTAT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Always use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ERRMSG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Always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DEALLOCATE</a:t>
            </a:r>
            <a:r>
              <a:rPr lang="en-US" dirty="0" smtClean="0"/>
              <a:t> allocatable arrays when done.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Rank-2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type and size of a rank-2 array must be declared.</a:t>
            </a:r>
          </a:p>
          <a:p>
            <a:r>
              <a:rPr lang="en-US" dirty="0" smtClean="0"/>
              <a:t>Examples: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REAL, DIMENSION(3, 6) :: sum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INTEGER, DIMENSION(0:100, 0:20) :: 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hist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62406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CHARACTER(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=6), DIMENSION(-3:3, 10) :: counts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Rank-2 Array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6324600" cy="1219199"/>
          </a:xfrm>
        </p:spPr>
        <p:txBody>
          <a:bodyPr>
            <a:normAutofit/>
          </a:bodyPr>
          <a:lstStyle/>
          <a:p>
            <a:r>
              <a:rPr lang="en-US" dirty="0" smtClean="0"/>
              <a:t>FORTRAN always allocates array elements in column major order. 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33400" y="3505200"/>
            <a:ext cx="4648200" cy="2895600"/>
            <a:chOff x="1361243" y="3657600"/>
            <a:chExt cx="4658557" cy="3121410"/>
          </a:xfrm>
        </p:grpSpPr>
        <p:sp>
          <p:nvSpPr>
            <p:cNvPr id="19" name="TextBox 18"/>
            <p:cNvSpPr txBox="1"/>
            <p:nvPr/>
          </p:nvSpPr>
          <p:spPr>
            <a:xfrm>
              <a:off x="2851212" y="6408769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8722" y="6408769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 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55596" y="6406550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3744" y="6409678"/>
              <a:ext cx="72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Col 4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>
              <a:off x="2923882" y="6217474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6200000">
              <a:off x="3730270" y="6217475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>
              <a:off x="4524713" y="6206378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>
              <a:off x="5296694" y="6209506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553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1274" y="3657600"/>
              <a:ext cx="3248526" cy="22860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2240132" y="3906914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240132" y="4516514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240132" y="5049914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240132" y="5659514"/>
              <a:ext cx="533400" cy="1588"/>
            </a:xfrm>
            <a:prstGeom prst="straightConnector1">
              <a:avLst/>
            </a:prstGeom>
            <a:ln w="31750">
              <a:solidFill>
                <a:schemeClr val="bg1"/>
              </a:solidFill>
              <a:tailEnd type="stealth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71600" y="37338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1243" y="432860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5299" y="4879759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91575" y="548344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Row 4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0" y="2133600"/>
            <a:ext cx="2057400" cy="4178300"/>
            <a:chOff x="5943600" y="2438400"/>
            <a:chExt cx="2057400" cy="4178300"/>
          </a:xfrm>
        </p:grpSpPr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91400" y="2438400"/>
              <a:ext cx="609600" cy="417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5943600" y="4038600"/>
              <a:ext cx="1447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Notional Arrangement in computer memory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Rank-2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5867400" cy="1905000"/>
          </a:xfrm>
        </p:spPr>
        <p:txBody>
          <a:bodyPr/>
          <a:lstStyle/>
          <a:p>
            <a:r>
              <a:rPr lang="en-US" dirty="0" smtClean="0"/>
              <a:t>Assignment statements</a:t>
            </a:r>
          </a:p>
          <a:p>
            <a:r>
              <a:rPr lang="en-US" dirty="0" smtClean="0"/>
              <a:t>Type declaration statements</a:t>
            </a:r>
          </a:p>
          <a:p>
            <a:r>
              <a:rPr lang="en-US" dirty="0" smtClean="0"/>
              <a:t>FORTRAN Read 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Assignment Statement Initialization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Initialization on an element-by-element basis: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Initialization using an array constructor:</a:t>
            </a:r>
          </a:p>
          <a:p>
            <a:pPr algn="ctr">
              <a:buNone/>
            </a:pPr>
            <a:r>
              <a:rPr lang="en-US" dirty="0" smtClean="0"/>
              <a:t>Suppose I want to initialize a (4,3) array called A1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A1 = [1, 1, 1, 1, 2, 2, 2, 2, 3, 3, 3, 3]</a:t>
            </a:r>
          </a:p>
          <a:p>
            <a:pPr lvl="1"/>
            <a:r>
              <a:rPr lang="en-US" dirty="0" smtClean="0"/>
              <a:t>Array constructors always produced rank-1 arrays</a:t>
            </a:r>
          </a:p>
          <a:p>
            <a:pPr lvl="1"/>
            <a:r>
              <a:rPr lang="en-US" dirty="0" smtClean="0"/>
              <a:t>The array can be changed from a vector to a rank-2 array using a special FORTRAN intrinsic function called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RESHAPE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071687"/>
            <a:ext cx="3307898" cy="10525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RESHAPE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7848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 changes the shape of an array without changing the number of elements in it.</a:t>
            </a:r>
          </a:p>
          <a:p>
            <a:r>
              <a:rPr lang="en-US" dirty="0" smtClean="0"/>
              <a:t>The form of RESHAPE is: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= RESHAPE(array1, array2)</a:t>
            </a:r>
          </a:p>
          <a:p>
            <a:pPr lvl="1"/>
            <a:r>
              <a:rPr lang="en-US" sz="20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array1</a:t>
            </a:r>
            <a:r>
              <a:rPr lang="en-US" sz="2000" dirty="0" smtClean="0"/>
              <a:t> contains the data to reshape</a:t>
            </a:r>
          </a:p>
          <a:p>
            <a:pPr lvl="1"/>
            <a:r>
              <a:rPr lang="en-US" sz="20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array2</a:t>
            </a:r>
            <a:r>
              <a:rPr lang="en-US" sz="2000" dirty="0" smtClean="0"/>
              <a:t> is a rank-1 array describing the new shape</a:t>
            </a:r>
          </a:p>
          <a:p>
            <a:r>
              <a:rPr lang="en-US" dirty="0" smtClean="0"/>
              <a:t>The number of elements in array1 must be the same number of elements in the shape specified in array2.</a:t>
            </a:r>
          </a:p>
          <a:p>
            <a:r>
              <a:rPr lang="en-US" dirty="0" smtClean="0"/>
              <a:t>Example:</a:t>
            </a:r>
          </a:p>
          <a:p>
            <a:pPr algn="ctr">
              <a:buNone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A1 = RESHAPE ( [1,1,1,1,2,2,2,2,3,3,3,3], [4,5] )</a:t>
            </a:r>
          </a:p>
          <a:p>
            <a:r>
              <a:rPr lang="en-US" sz="2800" dirty="0" smtClean="0"/>
              <a:t>RESHAPE maps the elements from the old shape to the new shape in column major order.</a:t>
            </a:r>
            <a:endParaRPr lang="en-US" sz="33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Declaration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When initialized, array data is loaded into memory in column order. </a:t>
            </a:r>
          </a:p>
          <a:p>
            <a:r>
              <a:rPr lang="en-US" dirty="0" smtClean="0"/>
              <a:t>Values listed in the type declaration must be in column order.</a:t>
            </a:r>
          </a:p>
          <a:p>
            <a:r>
              <a:rPr lang="en-US" dirty="0" smtClean="0"/>
              <a:t>Remember, that an array constructor creates a vector.</a:t>
            </a:r>
          </a:p>
          <a:p>
            <a:r>
              <a:rPr lang="en-US" dirty="0" smtClean="0"/>
              <a:t>The RESHAPE function must be used to reshape the vector into the same shape as the declared array.</a:t>
            </a:r>
          </a:p>
          <a:p>
            <a:pPr lvl="2">
              <a:buNone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INTEGER, DIMENSION(4,3) :: a1 = &amp;</a:t>
            </a:r>
          </a:p>
          <a:p>
            <a:pPr lvl="2">
              <a:buNone/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RESHAPE ( [1,1,1,1,2,2,2,2,3,3,3,3], [4,3])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3811</TotalTime>
  <Words>1767</Words>
  <Application>Microsoft Office PowerPoint</Application>
  <PresentationFormat>On-screen Show (4:3)</PresentationFormat>
  <Paragraphs>302</Paragraphs>
  <Slides>32</Slides>
  <Notes>32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Technic</vt:lpstr>
      <vt:lpstr>Additional Features of Arrays</vt:lpstr>
      <vt:lpstr>Two-Dimensional Arrays</vt:lpstr>
      <vt:lpstr>One- and Two-Dimensional Arrays</vt:lpstr>
      <vt:lpstr>Declaring Rank-2 Arrays</vt:lpstr>
      <vt:lpstr>Rank-2 Array Storage</vt:lpstr>
      <vt:lpstr>Initializing Rank-2 Arrays</vt:lpstr>
      <vt:lpstr>Assignment Statement Initialization</vt:lpstr>
      <vt:lpstr>RESHAPE Function</vt:lpstr>
      <vt:lpstr>TYPE Declaration Initialization</vt:lpstr>
      <vt:lpstr>READ Statement Initialization</vt:lpstr>
      <vt:lpstr>Whole Array Operations and Subsets</vt:lpstr>
      <vt:lpstr>Multidimensional or Rank-n Arrays</vt:lpstr>
      <vt:lpstr>Using FORTRAN Intrinsic Functions with Arrays</vt:lpstr>
      <vt:lpstr>Elemental Intrinsic Functions</vt:lpstr>
      <vt:lpstr>Inquiry Intrinsic Functions</vt:lpstr>
      <vt:lpstr>Transformational Intrinsic Functions</vt:lpstr>
      <vt:lpstr>Masked Array Assignment</vt:lpstr>
      <vt:lpstr>The Where Construct</vt:lpstr>
      <vt:lpstr>WHERE Construct Example:</vt:lpstr>
      <vt:lpstr>The FORALL Construct</vt:lpstr>
      <vt:lpstr>FORALL Construct Example:</vt:lpstr>
      <vt:lpstr>The Significance of the FORALL Construct</vt:lpstr>
      <vt:lpstr>Allocatable Arrays</vt:lpstr>
      <vt:lpstr>FORTRAN 95 Allocatable Arrays</vt:lpstr>
      <vt:lpstr>Some More Array Definitions</vt:lpstr>
      <vt:lpstr>Allocatable Arrays</vt:lpstr>
      <vt:lpstr>F95 Allocatable Array Example:</vt:lpstr>
      <vt:lpstr>FORTRAN 2003 Allocatable Arrays</vt:lpstr>
      <vt:lpstr>2nd Form of 2003 Allocation</vt:lpstr>
      <vt:lpstr>Automatic Array Allocation</vt:lpstr>
      <vt:lpstr>Automatic Array Allocation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XP64 User</cp:lastModifiedBy>
  <cp:revision>302</cp:revision>
  <dcterms:created xsi:type="dcterms:W3CDTF">2009-04-07T23:00:31Z</dcterms:created>
  <dcterms:modified xsi:type="dcterms:W3CDTF">2012-04-26T18:06:55Z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ACCT02\worthey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