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71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9" r:id="rId11"/>
    <p:sldId id="376" r:id="rId12"/>
    <p:sldId id="370" r:id="rId13"/>
    <p:sldId id="377" r:id="rId14"/>
    <p:sldId id="371" r:id="rId15"/>
    <p:sldId id="372" r:id="rId16"/>
    <p:sldId id="378" r:id="rId17"/>
    <p:sldId id="373" r:id="rId18"/>
    <p:sldId id="368" r:id="rId19"/>
    <p:sldId id="379" r:id="rId20"/>
    <p:sldId id="374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59" r:id="rId3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howGuides="1">
      <p:cViewPr varScale="1">
        <p:scale>
          <a:sx n="83" d="100"/>
          <a:sy n="83" d="100"/>
        </p:scale>
        <p:origin x="-43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10/15/2009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 of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Allocatable Arrays In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Must be declared as a local variable</a:t>
            </a:r>
          </a:p>
          <a:p>
            <a:r>
              <a:rPr lang="en-US" dirty="0" smtClean="0"/>
              <a:t>If declared with the SAVE attribute</a:t>
            </a:r>
          </a:p>
          <a:p>
            <a:pPr lvl="1"/>
            <a:r>
              <a:rPr lang="en-US" dirty="0" smtClean="0"/>
              <a:t>Array allocated once the first time the procedure is called.</a:t>
            </a:r>
          </a:p>
          <a:p>
            <a:pPr lvl="1"/>
            <a:r>
              <a:rPr lang="en-US" dirty="0" smtClean="0"/>
              <a:t>Contents preserved between calls.</a:t>
            </a:r>
          </a:p>
          <a:p>
            <a:r>
              <a:rPr lang="en-US" dirty="0" smtClean="0"/>
              <a:t>Allocated without the SAVE attribute</a:t>
            </a:r>
          </a:p>
          <a:p>
            <a:pPr lvl="1"/>
            <a:r>
              <a:rPr lang="en-US" dirty="0" smtClean="0"/>
              <a:t>Must be allocated every time procedure called</a:t>
            </a:r>
          </a:p>
          <a:p>
            <a:pPr lvl="1"/>
            <a:r>
              <a:rPr lang="en-US" dirty="0" smtClean="0"/>
              <a:t>Automatically deallocated when execution returns to calling program.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Allocatable Array Example: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828800"/>
            <a:ext cx="7370184" cy="433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Temporary Arrays, explicitly-shaped with non-constant bounds</a:t>
            </a:r>
          </a:p>
          <a:p>
            <a:pPr lvl="1"/>
            <a:r>
              <a:rPr lang="en-US" dirty="0" smtClean="0"/>
              <a:t>Local to the procedure.</a:t>
            </a:r>
          </a:p>
          <a:p>
            <a:pPr lvl="1"/>
            <a:r>
              <a:rPr lang="en-US" dirty="0" smtClean="0"/>
              <a:t>Destroyed when execution returns.</a:t>
            </a:r>
          </a:p>
          <a:p>
            <a:pPr lvl="1"/>
            <a:r>
              <a:rPr lang="en-US" dirty="0" smtClean="0"/>
              <a:t>Can not be initialized in the type declaration.</a:t>
            </a:r>
          </a:p>
          <a:p>
            <a:pPr lvl="1"/>
            <a:r>
              <a:rPr lang="en-US" dirty="0" smtClean="0"/>
              <a:t>Can not be saved between calls.</a:t>
            </a:r>
          </a:p>
          <a:p>
            <a:pPr lvl="1"/>
            <a:r>
              <a:rPr lang="en-US" dirty="0" smtClean="0"/>
              <a:t>May be passed as a calling argument to procedures invoked by the procedure which created it.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Array Example: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482" y="2057400"/>
            <a:ext cx="7214892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Automatic and Allocatable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Allocation:</a:t>
            </a:r>
          </a:p>
          <a:p>
            <a:pPr lvl="1"/>
            <a:r>
              <a:rPr lang="en-US" dirty="0" smtClean="0"/>
              <a:t>Automatic arrays automatically created at the beginning of the procedure.</a:t>
            </a:r>
          </a:p>
          <a:p>
            <a:pPr lvl="1"/>
            <a:r>
              <a:rPr lang="en-US" dirty="0" smtClean="0"/>
              <a:t>Allocated arrays must be allocated and deallocated manually.</a:t>
            </a:r>
          </a:p>
          <a:p>
            <a:r>
              <a:rPr lang="en-US" dirty="0" smtClean="0"/>
              <a:t>Allocatable arrays are more general and flexible.</a:t>
            </a:r>
          </a:p>
          <a:p>
            <a:r>
              <a:rPr lang="en-US" dirty="0" smtClean="0"/>
              <a:t>Allocatable arrays can be resized during a calculation.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Arrays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Explicit-Shape Arrays with Constant Bounds</a:t>
            </a:r>
          </a:p>
          <a:p>
            <a:pPr lvl="1"/>
            <a:r>
              <a:rPr lang="en-US" dirty="0" smtClean="0"/>
              <a:t>Shape declared in type declaration statement</a:t>
            </a:r>
          </a:p>
          <a:p>
            <a:pPr lvl="1"/>
            <a:r>
              <a:rPr lang="en-US" dirty="0" smtClean="0"/>
              <a:t>Fixed, permanent arrays</a:t>
            </a:r>
          </a:p>
          <a:p>
            <a:r>
              <a:rPr lang="en-US" dirty="0" smtClean="0"/>
              <a:t>Automatic Arrays</a:t>
            </a:r>
          </a:p>
          <a:p>
            <a:pPr lvl="1"/>
            <a:r>
              <a:rPr lang="en-US" dirty="0" smtClean="0"/>
              <a:t>Temporary, explicitly shape arrays with non-constant bounds</a:t>
            </a:r>
          </a:p>
          <a:p>
            <a:pPr lvl="1"/>
            <a:r>
              <a:rPr lang="en-US" dirty="0" smtClean="0"/>
              <a:t>Created locally in a procedure</a:t>
            </a:r>
          </a:p>
          <a:p>
            <a:pPr lvl="1"/>
            <a:r>
              <a:rPr lang="en-US" dirty="0" smtClean="0"/>
              <a:t>Destroyed at the end of the procedure</a:t>
            </a:r>
          </a:p>
          <a:p>
            <a:r>
              <a:rPr lang="en-US" dirty="0" smtClean="0"/>
              <a:t>Deferred-Shape Arrays</a:t>
            </a:r>
          </a:p>
          <a:p>
            <a:pPr lvl="1"/>
            <a:r>
              <a:rPr lang="en-US" dirty="0" smtClean="0"/>
              <a:t>Allocatable arrays</a:t>
            </a:r>
          </a:p>
          <a:p>
            <a:pPr lvl="1"/>
            <a:r>
              <a:rPr lang="en-US" dirty="0" smtClean="0"/>
              <a:t>Dimensions declared with a colons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Dummy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Explicit-Shape Dummy Arrays</a:t>
            </a:r>
          </a:p>
          <a:p>
            <a:pPr lvl="1"/>
            <a:r>
              <a:rPr lang="en-US" dirty="0" smtClean="0"/>
              <a:t>Dimensions explicitly declared by arguments</a:t>
            </a:r>
          </a:p>
          <a:p>
            <a:r>
              <a:rPr lang="en-US" dirty="0" smtClean="0"/>
              <a:t>Assumed-Shape Dummy Arrays</a:t>
            </a:r>
          </a:p>
          <a:p>
            <a:pPr lvl="1"/>
            <a:r>
              <a:rPr lang="en-US" dirty="0" smtClean="0"/>
              <a:t>Dimensions declared with colons</a:t>
            </a:r>
          </a:p>
          <a:p>
            <a:pPr lvl="1"/>
            <a:r>
              <a:rPr lang="en-US" dirty="0" smtClean="0"/>
              <a:t>Usable only with an explicit interface</a:t>
            </a:r>
          </a:p>
          <a:p>
            <a:r>
              <a:rPr lang="en-US" dirty="0" smtClean="0"/>
              <a:t>Assumed-Size Dummy Arrays</a:t>
            </a:r>
          </a:p>
          <a:p>
            <a:pPr lvl="1"/>
            <a:r>
              <a:rPr lang="en-US" sz="2400" i="1" dirty="0" smtClean="0"/>
              <a:t>OBSOLETE – SHOULD NOT BE USED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New FORTRAN 2003 Procedures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7467600" cy="2514600"/>
          </a:xfrm>
        </p:spPr>
        <p:txBody>
          <a:bodyPr/>
          <a:lstStyle/>
          <a:p>
            <a:r>
              <a:rPr lang="en-US" dirty="0" smtClean="0"/>
              <a:t>Allocatable dummy arguments are now possible.</a:t>
            </a:r>
          </a:p>
          <a:p>
            <a:r>
              <a:rPr lang="en-US" dirty="0" smtClean="0"/>
              <a:t>Function can now return an allocatable value.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Allocatable Dummy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Must have an explicit interface</a:t>
            </a:r>
          </a:p>
          <a:p>
            <a:r>
              <a:rPr lang="en-US" sz="2000" dirty="0" smtClean="0"/>
              <a:t>Allocatable dummy arguments are allowed to have INTENT attribute</a:t>
            </a:r>
          </a:p>
          <a:p>
            <a:pPr lvl="1"/>
            <a:r>
              <a:rPr lang="en-US" sz="1800" dirty="0" smtClean="0"/>
              <a:t>INTENT(IN) – </a:t>
            </a:r>
          </a:p>
          <a:p>
            <a:pPr lvl="2"/>
            <a:r>
              <a:rPr lang="en-US" sz="1600" dirty="0" smtClean="0"/>
              <a:t>Can not be allocated or deallocated in subroutine</a:t>
            </a:r>
          </a:p>
          <a:p>
            <a:pPr lvl="2"/>
            <a:r>
              <a:rPr lang="en-US" sz="1600" dirty="0" smtClean="0"/>
              <a:t>Values in array cannot be modified</a:t>
            </a:r>
          </a:p>
          <a:p>
            <a:pPr lvl="1"/>
            <a:r>
              <a:rPr lang="en-US" sz="1800" dirty="0" smtClean="0"/>
              <a:t>INTENT(INOUT) –</a:t>
            </a:r>
          </a:p>
          <a:p>
            <a:pPr lvl="2"/>
            <a:r>
              <a:rPr lang="en-US" sz="1600" dirty="0" smtClean="0"/>
              <a:t>The status (allocated or not) and data will be passed in.</a:t>
            </a:r>
          </a:p>
          <a:p>
            <a:pPr lvl="2"/>
            <a:r>
              <a:rPr lang="en-US" sz="1600" dirty="0" smtClean="0"/>
              <a:t>May be deallocated, reallocated or modified in subroutine</a:t>
            </a:r>
          </a:p>
          <a:p>
            <a:pPr lvl="2"/>
            <a:r>
              <a:rPr lang="en-US" sz="1600" dirty="0" smtClean="0"/>
              <a:t>Final status and data will be passed back.</a:t>
            </a:r>
          </a:p>
          <a:p>
            <a:pPr lvl="1"/>
            <a:r>
              <a:rPr lang="en-US" sz="1800" dirty="0" smtClean="0"/>
              <a:t>INTENT(OUT) – </a:t>
            </a:r>
          </a:p>
          <a:p>
            <a:pPr lvl="2"/>
            <a:r>
              <a:rPr lang="en-US" sz="1600" dirty="0" smtClean="0"/>
              <a:t>Actual argument in Calling program automatically deallocated on entry</a:t>
            </a:r>
          </a:p>
          <a:p>
            <a:pPr lvl="2"/>
            <a:r>
              <a:rPr lang="en-US" sz="1600" dirty="0" smtClean="0"/>
              <a:t>Subroutine may used the unallocated argument  in any way</a:t>
            </a:r>
          </a:p>
          <a:p>
            <a:pPr lvl="2"/>
            <a:r>
              <a:rPr lang="en-US" sz="1600" dirty="0" smtClean="0"/>
              <a:t>Final status and data will be passed back.</a:t>
            </a:r>
          </a:p>
          <a:p>
            <a:pPr lvl="2"/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Allocatable Dummy Argument Example:</a:t>
            </a:r>
            <a:endParaRPr lang="en-US" sz="4000" dirty="0"/>
          </a:p>
        </p:txBody>
      </p:sp>
      <p:pic>
        <p:nvPicPr>
          <p:cNvPr id="5" name="Picture 3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1" y="1676400"/>
            <a:ext cx="5410200" cy="484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Passing n-Rank Arrays to Procedures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Multidimensional arrays can be passed provided the procedure knows:</a:t>
            </a:r>
          </a:p>
          <a:p>
            <a:pPr lvl="1"/>
            <a:r>
              <a:rPr lang="en-US" dirty="0" smtClean="0"/>
              <a:t>Number of dimensions</a:t>
            </a:r>
          </a:p>
          <a:p>
            <a:pPr lvl="1"/>
            <a:r>
              <a:rPr lang="en-US" dirty="0" smtClean="0"/>
              <a:t>Extent of each dimension</a:t>
            </a:r>
          </a:p>
          <a:p>
            <a:r>
              <a:rPr lang="en-US" dirty="0" smtClean="0"/>
              <a:t>Three ways to pass this information:</a:t>
            </a:r>
          </a:p>
          <a:p>
            <a:pPr lvl="1"/>
            <a:r>
              <a:rPr lang="en-US" dirty="0" smtClean="0"/>
              <a:t>Explicit-Shape Dummy Arrays</a:t>
            </a:r>
          </a:p>
          <a:p>
            <a:pPr lvl="1"/>
            <a:r>
              <a:rPr lang="en-US" dirty="0" smtClean="0"/>
              <a:t>Assumed-Shape Dummy Arrays</a:t>
            </a:r>
          </a:p>
          <a:p>
            <a:pPr lvl="1"/>
            <a:r>
              <a:rPr lang="en-US" dirty="0" smtClean="0"/>
              <a:t>Assumed-Size Dummy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Allocatable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result is permitted to have an ALLOCATABLE attribute</a:t>
            </a:r>
          </a:p>
          <a:p>
            <a:r>
              <a:rPr lang="en-US" dirty="0" smtClean="0"/>
              <a:t>The variable may be allocated, deallocated, and reallocated as many time as desired.</a:t>
            </a:r>
          </a:p>
          <a:p>
            <a:r>
              <a:rPr lang="en-US" dirty="0" smtClean="0"/>
              <a:t>Must be allocated and contain a value before the function returns.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Allocatable Function Example: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264" y="1766888"/>
            <a:ext cx="5776161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PURE and ELEMENTAL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has been evolving in ways to make it easier to execute on massively parallel processors.</a:t>
            </a:r>
          </a:p>
          <a:p>
            <a:r>
              <a:rPr lang="en-US" dirty="0" smtClean="0"/>
              <a:t>FORTRAN 95 introduced two new classifications of procedures:</a:t>
            </a:r>
          </a:p>
          <a:p>
            <a:pPr lvl="1"/>
            <a:r>
              <a:rPr lang="en-US" dirty="0" smtClean="0"/>
              <a:t>PURE procedures</a:t>
            </a:r>
          </a:p>
          <a:p>
            <a:pPr lvl="1"/>
            <a:r>
              <a:rPr lang="en-US" dirty="0" smtClean="0"/>
              <a:t>ELEMENTAL procedures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PURE Procedures: PURE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function that has no side effects:</a:t>
            </a:r>
          </a:p>
          <a:p>
            <a:pPr lvl="1"/>
            <a:r>
              <a:rPr lang="en-US" dirty="0" smtClean="0"/>
              <a:t>Does not modify their input arguments.</a:t>
            </a:r>
          </a:p>
          <a:p>
            <a:pPr lvl="1"/>
            <a:r>
              <a:rPr lang="en-US" dirty="0" smtClean="0"/>
              <a:t>Does not modify any other data. (</a:t>
            </a:r>
            <a:r>
              <a:rPr lang="en-US" sz="2000" i="1" dirty="0" smtClean="0"/>
              <a:t>i.e. shared data in a module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Local variables:</a:t>
            </a:r>
          </a:p>
          <a:p>
            <a:pPr lvl="1"/>
            <a:r>
              <a:rPr lang="en-US" dirty="0" smtClean="0"/>
              <a:t>May not have the SAVE attribute.</a:t>
            </a:r>
          </a:p>
          <a:p>
            <a:pPr lvl="1"/>
            <a:r>
              <a:rPr lang="en-US" dirty="0" smtClean="0"/>
              <a:t>May not be initialized in the type declaration statement.</a:t>
            </a:r>
          </a:p>
          <a:p>
            <a:r>
              <a:rPr lang="en-US" dirty="0" smtClean="0"/>
              <a:t>Every argument must be declared with INTENT(IN).</a:t>
            </a:r>
          </a:p>
          <a:p>
            <a:r>
              <a:rPr lang="en-US" dirty="0" smtClean="0"/>
              <a:t>Any procedure(s) invoked by a PURE function must also be PURE.</a:t>
            </a:r>
          </a:p>
          <a:p>
            <a:r>
              <a:rPr lang="en-US" dirty="0" smtClean="0"/>
              <a:t>Must not perform any external I/O operations.</a:t>
            </a:r>
          </a:p>
          <a:p>
            <a:r>
              <a:rPr lang="en-US" dirty="0" smtClean="0"/>
              <a:t>Must not contain a STOP statement.</a:t>
            </a:r>
          </a:p>
          <a:p>
            <a:r>
              <a:rPr lang="en-US" dirty="0" smtClean="0"/>
              <a:t>Declared by adding a PURE prefix to the function statement.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0649" y="5943600"/>
            <a:ext cx="763972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Because it has no side effects, PURE functions are safe to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invoke in a FORALL Construct where they may be executed in any order.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19400"/>
            <a:ext cx="357156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PURE Procedures: PURE  Subroutines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without side effects.</a:t>
            </a:r>
          </a:p>
          <a:p>
            <a:r>
              <a:rPr lang="en-US" dirty="0" smtClean="0"/>
              <a:t>Constraints the same as PURE functions except:</a:t>
            </a:r>
          </a:p>
          <a:p>
            <a:pPr lvl="1"/>
            <a:r>
              <a:rPr lang="en-US" dirty="0" smtClean="0"/>
              <a:t>Permitted to modify arguments declared INTENT(INOUT) and INTENT(OUT)</a:t>
            </a:r>
          </a:p>
          <a:p>
            <a:r>
              <a:rPr lang="en-US" dirty="0" smtClean="0"/>
              <a:t>Declared by adding the PURE prefix to the SUBROUTINE statement.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Elemental functions – functions specified for scalar arguments, but may also be applied to array arguments.</a:t>
            </a:r>
          </a:p>
          <a:p>
            <a:r>
              <a:rPr lang="en-US" dirty="0" smtClean="0"/>
              <a:t>Elemental functions</a:t>
            </a:r>
          </a:p>
          <a:p>
            <a:pPr lvl="1"/>
            <a:r>
              <a:rPr lang="en-US" dirty="0" smtClean="0"/>
              <a:t>Must be PURE functions</a:t>
            </a:r>
          </a:p>
          <a:p>
            <a:pPr lvl="1"/>
            <a:r>
              <a:rPr lang="en-US" dirty="0" smtClean="0"/>
              <a:t>All dummy arguments must be scalars</a:t>
            </a:r>
          </a:p>
          <a:p>
            <a:pPr lvl="1"/>
            <a:r>
              <a:rPr lang="en-US" dirty="0" smtClean="0"/>
              <a:t>The function result must be a scalar.</a:t>
            </a:r>
          </a:p>
          <a:p>
            <a:pPr lvl="1"/>
            <a:r>
              <a:rPr lang="en-US" dirty="0" smtClean="0"/>
              <a:t>Dummy arguments must not be used in type declaration statements (</a:t>
            </a:r>
            <a:r>
              <a:rPr lang="en-US" sz="2200" i="1" dirty="0" smtClean="0"/>
              <a:t>this constraint prohibits automatic arrays</a:t>
            </a:r>
            <a:r>
              <a:rPr lang="en-US" dirty="0" smtClean="0"/>
              <a:t>.)</a:t>
            </a:r>
          </a:p>
          <a:p>
            <a:pPr lvl="1"/>
            <a:r>
              <a:rPr lang="en-US" dirty="0" smtClean="0"/>
              <a:t>Declared by adding an ELEMENTAL prefix to the function statement.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Subroutines specified with scalar arguments but may also apply to array arguments.</a:t>
            </a:r>
          </a:p>
          <a:p>
            <a:r>
              <a:rPr lang="en-US" dirty="0" smtClean="0"/>
              <a:t>Must meet the same constraints as ELEMENTAL functions.</a:t>
            </a:r>
          </a:p>
          <a:p>
            <a:r>
              <a:rPr lang="en-US" dirty="0" smtClean="0"/>
              <a:t>Declared by adding an ELEMENTAL prefix to the SUBROUTINE statement.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There are three types of procedures:</a:t>
            </a:r>
          </a:p>
          <a:p>
            <a:pPr lvl="1"/>
            <a:r>
              <a:rPr lang="en-US" dirty="0" smtClean="0"/>
              <a:t>External procedures</a:t>
            </a:r>
          </a:p>
          <a:p>
            <a:pPr lvl="1"/>
            <a:r>
              <a:rPr lang="en-US" dirty="0" smtClean="0"/>
              <a:t>Module procedures</a:t>
            </a:r>
          </a:p>
          <a:p>
            <a:pPr lvl="1"/>
            <a:r>
              <a:rPr lang="en-US" dirty="0" smtClean="0"/>
              <a:t>Internal procedures</a:t>
            </a:r>
          </a:p>
          <a:p>
            <a:r>
              <a:rPr lang="en-US" dirty="0" smtClean="0"/>
              <a:t>Internal procedures is a procedure contained entirely within another  program unit (or host).</a:t>
            </a:r>
          </a:p>
          <a:p>
            <a:pPr lvl="1"/>
            <a:r>
              <a:rPr lang="en-US" dirty="0" smtClean="0"/>
              <a:t>Compiled together with the host.</a:t>
            </a:r>
          </a:p>
          <a:p>
            <a:pPr lvl="1"/>
            <a:r>
              <a:rPr lang="en-US" dirty="0" smtClean="0"/>
              <a:t>Can only be invoked by the host.</a:t>
            </a:r>
          </a:p>
          <a:p>
            <a:pPr lvl="1"/>
            <a:r>
              <a:rPr lang="en-US" dirty="0" smtClean="0"/>
              <a:t>Introduced using the CONTAINS statement</a:t>
            </a:r>
          </a:p>
          <a:p>
            <a:pPr lvl="1"/>
            <a:r>
              <a:rPr lang="en-US" dirty="0" smtClean="0"/>
              <a:t>Must follow all the executable statements of the host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 Example: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00200"/>
            <a:ext cx="4936304" cy="4703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Explicit-Shape Dummy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 and extent of each dimension is passed.</a:t>
            </a:r>
          </a:p>
          <a:p>
            <a:r>
              <a:rPr lang="en-US" dirty="0" smtClean="0"/>
              <a:t>Extent values used to declare the size of the array.</a:t>
            </a:r>
          </a:p>
          <a:p>
            <a:r>
              <a:rPr lang="en-US" dirty="0" smtClean="0"/>
              <a:t>When using explicit-shape dummy arrays:</a:t>
            </a:r>
          </a:p>
          <a:p>
            <a:pPr lvl="1"/>
            <a:r>
              <a:rPr lang="en-US" dirty="0" smtClean="0"/>
              <a:t>Size and shape of each array known to the compiler.</a:t>
            </a:r>
          </a:p>
          <a:p>
            <a:pPr lvl="1"/>
            <a:r>
              <a:rPr lang="en-US" dirty="0" smtClean="0"/>
              <a:t>Array operations and sections are possible.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of an Internal Procedure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internal procedure function just like an external procedure with the following exceptions:</a:t>
            </a:r>
          </a:p>
          <a:p>
            <a:pPr lvl="1"/>
            <a:r>
              <a:rPr lang="en-US" dirty="0" smtClean="0"/>
              <a:t>It can only be invoked from the host </a:t>
            </a:r>
          </a:p>
          <a:p>
            <a:pPr lvl="1"/>
            <a:r>
              <a:rPr lang="en-US" dirty="0" smtClean="0"/>
              <a:t>Name of the internal procedure may not be passed as an argument to another procedure</a:t>
            </a:r>
          </a:p>
          <a:p>
            <a:pPr lvl="1"/>
            <a:r>
              <a:rPr lang="en-US" dirty="0" smtClean="0"/>
              <a:t>It inherits all data entities of the host by host association.</a:t>
            </a:r>
          </a:p>
          <a:p>
            <a:pPr lvl="2"/>
            <a:r>
              <a:rPr lang="en-US" dirty="0" smtClean="0"/>
              <a:t>The only time the procedure cannot access a data entity defined in the host is when the procedure defines a different data entity using the same name.</a:t>
            </a:r>
          </a:p>
          <a:p>
            <a:pPr lvl="2"/>
            <a:r>
              <a:rPr lang="en-US" dirty="0" smtClean="0"/>
              <a:t>In this case, the data entity in the host will be totally unaffected.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Always use either explicit-shape or assumed-shape dummy array arguments.</a:t>
            </a:r>
          </a:p>
          <a:p>
            <a:r>
              <a:rPr lang="en-US" dirty="0" smtClean="0"/>
              <a:t>If the procedure requires that a value of a local array not change between successive invocations, use either the SAVE attribute or the SAVE statement</a:t>
            </a:r>
          </a:p>
          <a:p>
            <a:r>
              <a:rPr lang="en-US" dirty="0" smtClean="0"/>
              <a:t>Use automatic arrays to create temporary arrays in procedures.</a:t>
            </a:r>
          </a:p>
          <a:p>
            <a:r>
              <a:rPr lang="en-US" dirty="0" smtClean="0"/>
              <a:t>Use allocatable arrays</a:t>
            </a:r>
          </a:p>
          <a:p>
            <a:pPr lvl="1"/>
            <a:r>
              <a:rPr lang="en-US" dirty="0" smtClean="0"/>
              <a:t>In the main program.</a:t>
            </a:r>
          </a:p>
          <a:p>
            <a:pPr lvl="1"/>
            <a:r>
              <a:rPr lang="en-US" dirty="0" smtClean="0"/>
              <a:t>When arrays will be created and destroyed in different procedures.</a:t>
            </a:r>
          </a:p>
          <a:p>
            <a:pPr lvl="1"/>
            <a:r>
              <a:rPr lang="en-US" dirty="0" smtClean="0"/>
              <a:t>When arrays must change size in a procedure.</a:t>
            </a:r>
          </a:p>
          <a:p>
            <a:r>
              <a:rPr lang="en-US" dirty="0" smtClean="0"/>
              <a:t>Use internal procedures to perform low-level manipulations repeatedly but are needed only by one program unit.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Assumed-Shape Dummy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Declared using a colon as a place holder for each subscript</a:t>
            </a:r>
          </a:p>
          <a:p>
            <a:r>
              <a:rPr lang="en-US" dirty="0" smtClean="0"/>
              <a:t>Procedure must have an </a:t>
            </a:r>
            <a:r>
              <a:rPr lang="en-US" i="1" u="sng" dirty="0" smtClean="0">
                <a:hlinkClick r:id="rId3" action="ppaction://hlinksldjump"/>
              </a:rPr>
              <a:t>explicit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Whole array operations, array sections, and array intrinsic functions can be used.</a:t>
            </a:r>
          </a:p>
          <a:p>
            <a:r>
              <a:rPr lang="en-US" dirty="0" smtClean="0"/>
              <a:t>Upper and lower bounds of each dimension can not be determined. </a:t>
            </a:r>
            <a:r>
              <a:rPr lang="en-US" sz="2400" i="1" dirty="0" smtClean="0"/>
              <a:t>(Only the shape not the bounds are is passed)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2743200"/>
          </a:xfrm>
        </p:spPr>
        <p:txBody>
          <a:bodyPr/>
          <a:lstStyle/>
          <a:p>
            <a:r>
              <a:rPr lang="en-US" dirty="0" smtClean="0"/>
              <a:t>Calling program knows everything about the subroutine interface</a:t>
            </a:r>
          </a:p>
          <a:p>
            <a:r>
              <a:rPr lang="en-US" dirty="0" smtClean="0"/>
              <a:t>Accomplished by placing the procedure into a module.</a:t>
            </a:r>
          </a:p>
        </p:txBody>
      </p:sp>
      <p:sp>
        <p:nvSpPr>
          <p:cNvPr id="4" name="Action Button: Return 3">
            <a:hlinkClick r:id="rId3" action="ppaction://hlinksldjump" highlightClick="1"/>
          </p:cNvPr>
          <p:cNvSpPr/>
          <p:nvPr/>
        </p:nvSpPr>
        <p:spPr>
          <a:xfrm>
            <a:off x="7467600" y="5943600"/>
            <a:ext cx="1295400" cy="381000"/>
          </a:xfrm>
          <a:prstGeom prst="actionButtonRetur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Assumed-Size Dummy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Arrays in which the lengths of all but the last dimension are declared explicitly.</a:t>
            </a:r>
          </a:p>
          <a:p>
            <a:r>
              <a:rPr lang="en-US" dirty="0" smtClean="0"/>
              <a:t>The length of the last array dimension is specified with an asterisk (*).</a:t>
            </a:r>
          </a:p>
          <a:p>
            <a:r>
              <a:rPr lang="en-US" dirty="0" smtClean="0"/>
              <a:t>Holdover from older versions of FORTRAN</a:t>
            </a:r>
          </a:p>
          <a:p>
            <a:r>
              <a:rPr lang="en-US" b="1" u="sng" dirty="0" smtClean="0"/>
              <a:t>Should not</a:t>
            </a:r>
            <a:r>
              <a:rPr lang="en-US" dirty="0" smtClean="0"/>
              <a:t> be used in any new program.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u="sng" dirty="0" smtClean="0"/>
              <a:t>SAVE</a:t>
            </a:r>
            <a:r>
              <a:rPr lang="en-US" dirty="0" smtClean="0"/>
              <a:t>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According to the FORTRAN standards:</a:t>
            </a:r>
          </a:p>
          <a:p>
            <a:pPr lvl="1">
              <a:buNone/>
            </a:pPr>
            <a:r>
              <a:rPr lang="en-US" i="1" dirty="0" smtClean="0">
                <a:latin typeface="Bell MT" pitchFamily="18" charset="0"/>
              </a:rPr>
              <a:t>Values of all local variables and arrays in a procedure become undefined whenever execution exits the procedure.</a:t>
            </a:r>
          </a:p>
          <a:p>
            <a:r>
              <a:rPr lang="en-US" dirty="0" smtClean="0"/>
              <a:t>The </a:t>
            </a:r>
            <a:r>
              <a:rPr lang="en-US" u="sng" dirty="0" smtClean="0"/>
              <a:t>SAVE</a:t>
            </a:r>
            <a:r>
              <a:rPr lang="en-US" dirty="0" smtClean="0"/>
              <a:t> attribute is way to save local variables and arrays between calls.</a:t>
            </a:r>
          </a:p>
          <a:p>
            <a:r>
              <a:rPr lang="en-US" dirty="0" smtClean="0"/>
              <a:t>Any local variables declared with the SAVE attribute will be saved between calls to the procedure.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5791200"/>
            <a:ext cx="259079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REAL, SAVE :: Sums</a:t>
            </a:r>
            <a:endParaRPr lang="en-US" sz="2000" dirty="0">
              <a:ln>
                <a:solidFill>
                  <a:schemeClr val="bg2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Attribute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local variable initialized in the type declaration is automatically saved.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581400"/>
            <a:ext cx="35052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REAL, SAVE :: Sums = 0</a:t>
            </a:r>
            <a:endParaRPr lang="en-US" sz="2000" dirty="0">
              <a:ln>
                <a:solidFill>
                  <a:schemeClr val="bg2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4191000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Is equivalent to: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0" y="5029200"/>
            <a:ext cx="3048000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n>
                  <a:solidFill>
                    <a:schemeClr val="bg2"/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 :: Sums = 0</a:t>
            </a:r>
            <a:endParaRPr lang="en-US" sz="2000" dirty="0">
              <a:ln>
                <a:solidFill>
                  <a:schemeClr val="bg2"/>
                </a:solidFill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29718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So: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SAVE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525963"/>
          </a:xfrm>
        </p:spPr>
        <p:txBody>
          <a:bodyPr/>
          <a:lstStyle/>
          <a:p>
            <a:r>
              <a:rPr lang="en-US" dirty="0" smtClean="0"/>
              <a:t>Non-Executable statement</a:t>
            </a:r>
          </a:p>
          <a:p>
            <a:r>
              <a:rPr lang="en-US" dirty="0" smtClean="0"/>
              <a:t>Placed in declaration section of Procedure</a:t>
            </a:r>
          </a:p>
          <a:p>
            <a:r>
              <a:rPr lang="en-US" dirty="0" smtClean="0"/>
              <a:t>Any local variable listed will be saved unchanged between calls</a:t>
            </a:r>
          </a:p>
          <a:p>
            <a:r>
              <a:rPr lang="en-US" dirty="0" smtClean="0"/>
              <a:t>If no variable is listed then all local variable will be saved: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1300" y="5486400"/>
            <a:ext cx="3581400" cy="9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3525</TotalTime>
  <Words>1342</Words>
  <Application>Microsoft Office PowerPoint</Application>
  <PresentationFormat>On-screen Show (4:3)</PresentationFormat>
  <Paragraphs>205</Paragraphs>
  <Slides>31</Slides>
  <Notes>31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Additional Features of Procedures</vt:lpstr>
      <vt:lpstr>Passing n-Rank Arrays to Procedures</vt:lpstr>
      <vt:lpstr>Explicit-Shape Dummy Arrays</vt:lpstr>
      <vt:lpstr>Assumed-Shape Dummy Arrays</vt:lpstr>
      <vt:lpstr>Explicit Interface</vt:lpstr>
      <vt:lpstr>Assumed-Size Dummy Arrays</vt:lpstr>
      <vt:lpstr>The SAVE Attribute</vt:lpstr>
      <vt:lpstr>SAVE Attribute Note</vt:lpstr>
      <vt:lpstr>The SAVE Statement</vt:lpstr>
      <vt:lpstr>Allocatable Arrays In Procedures</vt:lpstr>
      <vt:lpstr>Allocatable Array Example:</vt:lpstr>
      <vt:lpstr>Automatic Arrays</vt:lpstr>
      <vt:lpstr>Automatic Array Example:</vt:lpstr>
      <vt:lpstr>Comparing Automatic and Allocatable Arrays</vt:lpstr>
      <vt:lpstr>FORTRAN Arrays </vt:lpstr>
      <vt:lpstr>FORTRAN Dummy Arrays</vt:lpstr>
      <vt:lpstr>New FORTRAN 2003 Procedures</vt:lpstr>
      <vt:lpstr>Allocatable Dummy Arguments</vt:lpstr>
      <vt:lpstr>Allocatable Dummy Argument Example:</vt:lpstr>
      <vt:lpstr>Allocatable Functions</vt:lpstr>
      <vt:lpstr>Allocatable Function Example:</vt:lpstr>
      <vt:lpstr>PURE and ELEMENTAL Procedures</vt:lpstr>
      <vt:lpstr>PURE Procedures: PURE Function</vt:lpstr>
      <vt:lpstr>PURE Function Example:</vt:lpstr>
      <vt:lpstr>PURE Procedures: PURE  Subroutines</vt:lpstr>
      <vt:lpstr>ELEMENTAL Procedures</vt:lpstr>
      <vt:lpstr>ELEMENTAL SUBROUTINES</vt:lpstr>
      <vt:lpstr>Internal Procedures</vt:lpstr>
      <vt:lpstr>Internal Procedure Example:</vt:lpstr>
      <vt:lpstr>Functions of an Internal Procedure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Mike Worthey</cp:lastModifiedBy>
  <cp:revision>277</cp:revision>
  <dcterms:created xsi:type="dcterms:W3CDTF">2009-04-07T23:00:31Z</dcterms:created>
  <dcterms:modified xsi:type="dcterms:W3CDTF">2009-10-15T19:20:10Z</dcterms:modified>
</cp:coreProperties>
</file>