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299" r:id="rId2"/>
    <p:sldId id="354" r:id="rId3"/>
    <p:sldId id="360" r:id="rId4"/>
    <p:sldId id="361" r:id="rId5"/>
    <p:sldId id="362" r:id="rId6"/>
    <p:sldId id="363" r:id="rId7"/>
    <p:sldId id="364" r:id="rId8"/>
    <p:sldId id="366" r:id="rId9"/>
    <p:sldId id="367" r:id="rId10"/>
    <p:sldId id="368" r:id="rId11"/>
    <p:sldId id="36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0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3BF"/>
    <a:srgbClr val="130D81"/>
    <a:srgbClr val="FF00FF"/>
    <a:srgbClr val="39E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3250" autoAdjust="0"/>
  </p:normalViewPr>
  <p:slideViewPr>
    <p:cSldViewPr snapToGrid="0">
      <p:cViewPr varScale="1">
        <p:scale>
          <a:sx n="93" d="100"/>
          <a:sy n="93" d="100"/>
        </p:scale>
        <p:origin x="642" y="90"/>
      </p:cViewPr>
      <p:guideLst>
        <p:guide orient="horz" pos="1620"/>
        <p:guide pos="40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66BA0-41CF-4D39-B506-651498660068}" type="datetimeFigureOut">
              <a:rPr lang="es-PE" smtClean="0"/>
              <a:t>18/05/2018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PE"/>
              <a:t>Keven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3B00-E013-4621-AF31-056D5B5F9D6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865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86834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42651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iapositiva de think-cell" r:id="rId4" imgW="383" imgH="385" progId="TCLayout.ActiveDocument.1">
                  <p:embed/>
                </p:oleObj>
              </mc:Choice>
              <mc:Fallback>
                <p:oleObj name="Diapositiva de think-cell" r:id="rId4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448174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Diapositiva de think-cell" r:id="rId12" imgW="383" imgH="385" progId="TCLayout.ActiveDocument.1">
                  <p:embed/>
                </p:oleObj>
              </mc:Choice>
              <mc:Fallback>
                <p:oleObj name="Diapositiva de think-cell" r:id="rId12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2.w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6.jpeg"/><Relationship Id="rId7" Type="http://schemas.openxmlformats.org/officeDocument/2006/relationships/image" Target="../media/image7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7.xml"/><Relationship Id="rId7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</a:t>
            </a:fld>
            <a:endParaRPr lang="es-PE"/>
          </a:p>
        </p:txBody>
      </p:sp>
      <p:grpSp>
        <p:nvGrpSpPr>
          <p:cNvPr id="5" name="Grupo 4"/>
          <p:cNvGrpSpPr/>
          <p:nvPr/>
        </p:nvGrpSpPr>
        <p:grpSpPr>
          <a:xfrm>
            <a:off x="-1" y="0"/>
            <a:ext cx="9144001" cy="5155758"/>
            <a:chOff x="-1" y="0"/>
            <a:chExt cx="9144001" cy="5155758"/>
          </a:xfrm>
        </p:grpSpPr>
        <p:pic>
          <p:nvPicPr>
            <p:cNvPr id="2050" name="Picture 2" descr="La imagen puede contener: noch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98"/>
            <a:stretch/>
          </p:blipFill>
          <p:spPr bwMode="auto">
            <a:xfrm>
              <a:off x="1145605" y="0"/>
              <a:ext cx="6481530" cy="515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La imagen puede contener: noch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94" b="10998"/>
            <a:stretch/>
          </p:blipFill>
          <p:spPr bwMode="auto">
            <a:xfrm>
              <a:off x="7407668" y="0"/>
              <a:ext cx="1736332" cy="515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La imagen puede contener: noch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394" b="10998"/>
            <a:stretch/>
          </p:blipFill>
          <p:spPr bwMode="auto">
            <a:xfrm>
              <a:off x="-1" y="0"/>
              <a:ext cx="1145605" cy="5155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2" descr="Resultado de imagen para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3" t="-1828" r="25592" b="34306"/>
          <a:stretch/>
        </p:blipFill>
        <p:spPr bwMode="auto">
          <a:xfrm>
            <a:off x="6767385" y="4384489"/>
            <a:ext cx="1078788" cy="75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9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10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3624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Matriz de Confusión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0291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30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50723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25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0291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20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50723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925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8773" y="2579560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</a:t>
            </a:r>
          </a:p>
          <a:p>
            <a:pPr algn="ctr"/>
            <a:r>
              <a:rPr lang="es-PE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78772" y="3247382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</a:t>
            </a:r>
          </a:p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0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10291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 1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50723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 </a:t>
            </a:r>
            <a:r>
              <a:rPr lang="es-PE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-122048" y="309349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Predicción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96486" y="197665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Real</a:t>
            </a:r>
            <a:endParaRPr lang="es-PE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4152117" y="4171157"/>
                <a:ext cx="16544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𝒕𝒂𝒔𝒂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𝒂𝒄𝒊𝒆𝒓𝒕𝒐𝒔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117" y="4171157"/>
                <a:ext cx="1654492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368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5814727" y="2861930"/>
                <a:ext cx="1330492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30+20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=0.600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27" y="2861930"/>
                <a:ext cx="1330492" cy="408317"/>
              </a:xfrm>
              <a:prstGeom prst="rect">
                <a:avLst/>
              </a:prstGeom>
              <a:blipFill rotWithShape="0">
                <a:blip r:embed="rId4"/>
                <a:stretch>
                  <a:fillRect l="-2294" r="-2294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4431587" y="2390813"/>
                <a:ext cx="1344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𝑒𝑠𝑝𝑒𝑐𝑖𝑓𝑖𝑐𝑖𝑑𝑎𝑑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87" y="2390813"/>
                <a:ext cx="134440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4072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/>
              <p:cNvSpPr txBox="1"/>
              <p:nvPr/>
            </p:nvSpPr>
            <p:spPr>
              <a:xfrm>
                <a:off x="5814727" y="3460918"/>
                <a:ext cx="1330492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30+25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=0.545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27" y="3460918"/>
                <a:ext cx="1330492" cy="408317"/>
              </a:xfrm>
              <a:prstGeom prst="rect">
                <a:avLst/>
              </a:prstGeom>
              <a:blipFill rotWithShape="0">
                <a:blip r:embed="rId6"/>
                <a:stretch>
                  <a:fillRect l="-2294" t="-1493" r="-2294" b="-119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4152117" y="196204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Calcular:</a:t>
            </a:r>
            <a:endParaRPr lang="es-P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>
              <a:xfrm>
                <a:off x="5819956" y="4059906"/>
                <a:ext cx="1531958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𝟗𝟐𝟓</m:t>
                          </m:r>
                        </m:num>
                        <m:den>
                          <m:r>
                            <a:rPr lang="es-PE" b="1" i="1" smtClean="0">
                              <a:latin typeface="Cambria Math" panose="02040503050406030204" pitchFamily="18" charset="0"/>
                            </a:rPr>
                            <m:t>𝟏𝟎𝟎𝟎</m:t>
                          </m:r>
                        </m:den>
                      </m:f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PE" b="1" i="1" smtClean="0">
                          <a:latin typeface="Cambria Math" panose="02040503050406030204" pitchFamily="18" charset="0"/>
                        </a:rPr>
                        <m:t>𝟗𝟓𝟓</m:t>
                      </m:r>
                    </m:oMath>
                  </m:oMathPara>
                </a14:m>
                <a:endParaRPr lang="es-PE" b="1" dirty="0"/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56" y="4059906"/>
                <a:ext cx="1531958" cy="409086"/>
              </a:xfrm>
              <a:prstGeom prst="rect">
                <a:avLst/>
              </a:prstGeom>
              <a:blipFill rotWithShape="0">
                <a:blip r:embed="rId7"/>
                <a:stretch>
                  <a:fillRect l="-1992" t="-1493" r="-1594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/>
              <p:cNvSpPr txBox="1"/>
              <p:nvPr/>
            </p:nvSpPr>
            <p:spPr>
              <a:xfrm>
                <a:off x="4788480" y="3543908"/>
                <a:ext cx="9875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𝑝𝑟𝑒𝑐𝑖𝑠𝑖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480" y="3543908"/>
                <a:ext cx="987513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5556" r="-617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4548606" y="2958367"/>
                <a:ext cx="12273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𝑠𝑒𝑛𝑠𝑖𝑏𝑖𝑙𝑖𝑑𝑎𝑑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06" y="2958367"/>
                <a:ext cx="1227387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2475" r="-495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/>
              <p:cNvSpPr txBox="1"/>
              <p:nvPr/>
            </p:nvSpPr>
            <p:spPr>
              <a:xfrm>
                <a:off x="5814727" y="2308057"/>
                <a:ext cx="1429879" cy="412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925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925+25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=0.974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27" y="2308057"/>
                <a:ext cx="1429879" cy="412677"/>
              </a:xfrm>
              <a:prstGeom prst="rect">
                <a:avLst/>
              </a:prstGeom>
              <a:blipFill rotWithShape="0">
                <a:blip r:embed="rId10"/>
                <a:stretch>
                  <a:fillRect l="-2564" t="-1493" r="-2137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7494074" y="4122738"/>
            <a:ext cx="1369286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PE" sz="1100" dirty="0" smtClean="0">
                <a:solidFill>
                  <a:srgbClr val="FF0000"/>
                </a:solidFill>
              </a:rPr>
              <a:t>Modelo excelente?</a:t>
            </a:r>
            <a:endParaRPr lang="es-PE" sz="1100" dirty="0">
              <a:solidFill>
                <a:srgbClr val="FF00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80498" y="4154500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Target altamente desbalanceado.</a:t>
            </a:r>
          </a:p>
          <a:p>
            <a:r>
              <a:rPr lang="es-PE" dirty="0" smtClean="0">
                <a:latin typeface="Calibri" panose="020F0502020204030204" pitchFamily="34" charset="0"/>
              </a:rPr>
              <a:t>Clase (+) representa el 5% de toda la base</a:t>
            </a:r>
            <a:endParaRPr lang="es-P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26" grpId="0"/>
      <p:bldP spid="3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11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19559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ROC - AUC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274631" y="1750490"/>
            <a:ext cx="85331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Módulo 5:</a:t>
            </a:r>
          </a:p>
          <a:p>
            <a:pPr algn="ctr"/>
            <a:r>
              <a:rPr lang="es-PE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Construcción </a:t>
            </a:r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Evaluación </a:t>
            </a:r>
            <a:endParaRPr lang="es-PE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s-PE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</a:t>
            </a:r>
            <a:r>
              <a:rPr lang="es-PE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Modelos</a:t>
            </a:r>
            <a:endParaRPr lang="es-E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91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>
          <a:xfrm>
            <a:off x="8472458" y="4704313"/>
            <a:ext cx="5487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</a:t>
            </a:fld>
            <a:endParaRPr lang="es-PE"/>
          </a:p>
        </p:txBody>
      </p:sp>
      <p:sp>
        <p:nvSpPr>
          <p:cNvPr id="5" name="Rectángulo 1"/>
          <p:cNvSpPr/>
          <p:nvPr/>
        </p:nvSpPr>
        <p:spPr>
          <a:xfrm>
            <a:off x="1020476" y="633734"/>
            <a:ext cx="31983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Tipos de Modelos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45751" y="2527105"/>
            <a:ext cx="2116478" cy="328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</a:rPr>
              <a:t>Datos Estructurados</a:t>
            </a:r>
            <a:endParaRPr lang="es-PE" dirty="0">
              <a:latin typeface="Calibri" panose="020F0502020204030204" pitchFamily="34" charset="0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45751" y="3832201"/>
            <a:ext cx="2116478" cy="3287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</a:rPr>
              <a:t>Datos No Estructurados</a:t>
            </a:r>
            <a:endParaRPr lang="es-PE" dirty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54506" y="3159615"/>
            <a:ext cx="1698968" cy="368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smtClean="0">
                <a:latin typeface="Calibri" panose="020F0502020204030204" pitchFamily="34" charset="0"/>
              </a:rPr>
              <a:t>Pre-Procesamiento</a:t>
            </a:r>
            <a:endParaRPr lang="es-PE" dirty="0">
              <a:latin typeface="Calibri" panose="020F0502020204030204" pitchFamily="34" charset="0"/>
            </a:endParaRPr>
          </a:p>
        </p:txBody>
      </p:sp>
      <p:sp>
        <p:nvSpPr>
          <p:cNvPr id="9" name="Recortar rectángulo de esquina sencilla 8"/>
          <p:cNvSpPr/>
          <p:nvPr/>
        </p:nvSpPr>
        <p:spPr>
          <a:xfrm>
            <a:off x="1463370" y="4254431"/>
            <a:ext cx="881240" cy="17945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latin typeface="Calibri" panose="020F0502020204030204" pitchFamily="34" charset="0"/>
              </a:rPr>
              <a:t>Texto</a:t>
            </a:r>
            <a:endParaRPr lang="es-PE" sz="900" dirty="0">
              <a:latin typeface="Calibri" panose="020F0502020204030204" pitchFamily="34" charset="0"/>
            </a:endParaRPr>
          </a:p>
        </p:txBody>
      </p:sp>
      <p:sp>
        <p:nvSpPr>
          <p:cNvPr id="10" name="Recortar rectángulo de esquina sencilla 9"/>
          <p:cNvSpPr/>
          <p:nvPr/>
        </p:nvSpPr>
        <p:spPr>
          <a:xfrm>
            <a:off x="1463370" y="4479949"/>
            <a:ext cx="881240" cy="17945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latin typeface="Calibri" panose="020F0502020204030204" pitchFamily="34" charset="0"/>
              </a:rPr>
              <a:t>Voz</a:t>
            </a:r>
            <a:endParaRPr lang="es-PE" sz="900" dirty="0">
              <a:latin typeface="Calibri" panose="020F0502020204030204" pitchFamily="34" charset="0"/>
            </a:endParaRPr>
          </a:p>
        </p:txBody>
      </p:sp>
      <p:sp>
        <p:nvSpPr>
          <p:cNvPr id="11" name="Recortar rectángulo de esquina sencilla 10"/>
          <p:cNvSpPr/>
          <p:nvPr/>
        </p:nvSpPr>
        <p:spPr>
          <a:xfrm>
            <a:off x="1463370" y="4705467"/>
            <a:ext cx="881240" cy="17945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latin typeface="Calibri" panose="020F0502020204030204" pitchFamily="34" charset="0"/>
              </a:rPr>
              <a:t>Imágenes</a:t>
            </a:r>
            <a:endParaRPr lang="es-PE" sz="900" dirty="0">
              <a:latin typeface="Calibri" panose="020F0502020204030204" pitchFamily="34" charset="0"/>
            </a:endParaRPr>
          </a:p>
        </p:txBody>
      </p:sp>
      <p:sp>
        <p:nvSpPr>
          <p:cNvPr id="12" name="Recortar rectángulo de esquina sencilla 11"/>
          <p:cNvSpPr/>
          <p:nvPr/>
        </p:nvSpPr>
        <p:spPr>
          <a:xfrm>
            <a:off x="1463370" y="4931208"/>
            <a:ext cx="881240" cy="17945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900" dirty="0" smtClean="0">
                <a:latin typeface="Calibri" panose="020F0502020204030204" pitchFamily="34" charset="0"/>
              </a:rPr>
              <a:t>Video</a:t>
            </a:r>
            <a:endParaRPr lang="es-PE" sz="900" dirty="0">
              <a:latin typeface="Calibri" panose="020F0502020204030204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 flipV="1">
            <a:off x="1903990" y="3528464"/>
            <a:ext cx="0" cy="30373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1903990" y="2855878"/>
            <a:ext cx="0" cy="30373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o 16"/>
          <p:cNvSpPr/>
          <p:nvPr/>
        </p:nvSpPr>
        <p:spPr>
          <a:xfrm>
            <a:off x="4015231" y="1300701"/>
            <a:ext cx="1695237" cy="688037"/>
          </a:xfrm>
          <a:prstGeom prst="cube">
            <a:avLst/>
          </a:prstGeom>
          <a:solidFill>
            <a:srgbClr val="92D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  <a:latin typeface="Calibri" panose="020F0502020204030204" pitchFamily="34" charset="0"/>
              </a:rPr>
              <a:t>Aprendizaje Supervisado</a:t>
            </a:r>
            <a:endParaRPr lang="es-P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Cubo 18"/>
          <p:cNvSpPr/>
          <p:nvPr/>
        </p:nvSpPr>
        <p:spPr>
          <a:xfrm>
            <a:off x="4015231" y="3200235"/>
            <a:ext cx="1695237" cy="688037"/>
          </a:xfrm>
          <a:prstGeom prst="cube">
            <a:avLst/>
          </a:prstGeom>
          <a:solidFill>
            <a:srgbClr val="130D8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>
                <a:solidFill>
                  <a:schemeClr val="bg1"/>
                </a:solidFill>
                <a:latin typeface="Calibri" panose="020F0502020204030204" pitchFamily="34" charset="0"/>
              </a:rPr>
              <a:t>Aprendizaje</a:t>
            </a:r>
          </a:p>
          <a:p>
            <a:pPr algn="ctr"/>
            <a:r>
              <a:rPr lang="es-PE" dirty="0" smtClean="0">
                <a:solidFill>
                  <a:schemeClr val="bg1"/>
                </a:solidFill>
                <a:latin typeface="Calibri" panose="020F0502020204030204" pitchFamily="34" charset="0"/>
              </a:rPr>
              <a:t>No Supervisado</a:t>
            </a:r>
            <a:endParaRPr lang="es-PE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844288" y="3279123"/>
            <a:ext cx="1361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Segmentación</a:t>
            </a:r>
          </a:p>
          <a:p>
            <a:endParaRPr lang="es-PE" sz="120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Asociación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sz="120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Secuenciación</a:t>
            </a:r>
            <a:endParaRPr lang="es-PE" sz="12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798694" y="1407082"/>
            <a:ext cx="1244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Clasificación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sz="120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Regresión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sz="120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200" dirty="0" smtClean="0">
                <a:solidFill>
                  <a:srgbClr val="002060"/>
                </a:solidFill>
                <a:latin typeface="Calibri" panose="020F0502020204030204" pitchFamily="34" charset="0"/>
              </a:rPr>
              <a:t>Pronóstico</a:t>
            </a:r>
            <a:endParaRPr lang="es-PE" sz="120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 descr="Resultado de imagen para aprendizaje supervis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19165" r="54579" b="877"/>
          <a:stretch/>
        </p:blipFill>
        <p:spPr bwMode="auto">
          <a:xfrm>
            <a:off x="4128247" y="2028125"/>
            <a:ext cx="1382074" cy="117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de flecha 25"/>
          <p:cNvCxnSpPr>
            <a:stCxn id="6" idx="3"/>
            <a:endCxn id="17" idx="2"/>
          </p:cNvCxnSpPr>
          <p:nvPr/>
        </p:nvCxnSpPr>
        <p:spPr>
          <a:xfrm flipV="1">
            <a:off x="2962229" y="1730724"/>
            <a:ext cx="1053002" cy="9607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6" idx="3"/>
            <a:endCxn id="19" idx="2"/>
          </p:cNvCxnSpPr>
          <p:nvPr/>
        </p:nvCxnSpPr>
        <p:spPr>
          <a:xfrm>
            <a:off x="2962229" y="2691492"/>
            <a:ext cx="1053002" cy="9387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558" y="2902976"/>
            <a:ext cx="886274" cy="712332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452" y="3299616"/>
            <a:ext cx="717402" cy="817293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441" y="3762291"/>
            <a:ext cx="728128" cy="868153"/>
          </a:xfrm>
          <a:prstGeom prst="rect">
            <a:avLst/>
          </a:prstGeom>
        </p:spPr>
      </p:pic>
      <p:pic>
        <p:nvPicPr>
          <p:cNvPr id="34" name="Picture 2" descr="Resultado de imagen para aprendizaje supervisa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3" t="18436" r="30" b="3574"/>
          <a:stretch/>
        </p:blipFill>
        <p:spPr bwMode="auto">
          <a:xfrm>
            <a:off x="4057485" y="4010509"/>
            <a:ext cx="1604368" cy="11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510" y="1037816"/>
            <a:ext cx="954030" cy="686353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606" y="1733810"/>
            <a:ext cx="1238250" cy="438150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1142" y="2066222"/>
            <a:ext cx="1096766" cy="693095"/>
          </a:xfrm>
          <a:prstGeom prst="rect">
            <a:avLst/>
          </a:prstGeom>
        </p:spPr>
      </p:pic>
      <p:pic>
        <p:nvPicPr>
          <p:cNvPr id="38" name="Shape 3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7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8219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4</a:t>
            </a:fld>
            <a:endParaRPr lang="es-PE"/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29706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Regresión Lineal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uadroTexto 25"/>
          <p:cNvSpPr txBox="1"/>
          <p:nvPr/>
        </p:nvSpPr>
        <p:spPr>
          <a:xfrm>
            <a:off x="248129" y="1500028"/>
            <a:ext cx="3771343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" panose="020F0502020204030204" pitchFamily="34" charset="0"/>
              </a:rPr>
              <a:t>Modelo matemático para estimar los valores de una </a:t>
            </a:r>
            <a:r>
              <a:rPr lang="es-PE" b="1" dirty="0" smtClean="0">
                <a:latin typeface="Calibri" panose="020F0502020204030204" pitchFamily="34" charset="0"/>
              </a:rPr>
              <a:t>variable continua</a:t>
            </a:r>
            <a:r>
              <a:rPr lang="es-PE" dirty="0" smtClean="0">
                <a:latin typeface="Calibri" panose="020F0502020204030204" pitchFamily="34" charset="0"/>
              </a:rPr>
              <a:t> (</a:t>
            </a:r>
            <a:r>
              <a:rPr lang="es-PE" i="1" dirty="0" smtClean="0">
                <a:latin typeface="Calibri" panose="020F0502020204030204" pitchFamily="34" charset="0"/>
              </a:rPr>
              <a:t>dependiente</a:t>
            </a:r>
            <a:r>
              <a:rPr lang="es-PE" dirty="0" smtClean="0">
                <a:latin typeface="Calibri" panose="020F0502020204030204" pitchFamily="34" charset="0"/>
              </a:rPr>
              <a:t>) en función de otra(s) variable(s) (</a:t>
            </a:r>
            <a:r>
              <a:rPr lang="es-PE" i="1" dirty="0" smtClean="0">
                <a:latin typeface="Calibri" panose="020F0502020204030204" pitchFamily="34" charset="0"/>
              </a:rPr>
              <a:t>independientes</a:t>
            </a:r>
            <a:r>
              <a:rPr lang="es-PE" dirty="0" smtClean="0">
                <a:latin typeface="Calibri" panose="020F0502020204030204" pitchFamily="34" charset="0"/>
              </a:rPr>
              <a:t>). </a:t>
            </a:r>
          </a:p>
        </p:txBody>
      </p:sp>
      <p:pic>
        <p:nvPicPr>
          <p:cNvPr id="3079" name="Picture 7" descr="Resultado de imagen para regresion lineal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17" y="1164152"/>
            <a:ext cx="4619831" cy="369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/>
          <p:cNvSpPr txBox="1"/>
          <p:nvPr/>
        </p:nvSpPr>
        <p:spPr>
          <a:xfrm>
            <a:off x="4351558" y="106462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Y</a:t>
            </a:r>
            <a:endParaRPr lang="es-PE" sz="16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426902" y="38375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rgbClr val="00206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48130" y="4121353"/>
            <a:ext cx="3771343" cy="73866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PE" dirty="0">
                <a:latin typeface="Calibri" panose="020F0502020204030204" pitchFamily="34" charset="0"/>
              </a:rPr>
              <a:t>Se llama </a:t>
            </a:r>
            <a:r>
              <a:rPr lang="es-PE" b="1" dirty="0">
                <a:latin typeface="Calibri" panose="020F0502020204030204" pitchFamily="34" charset="0"/>
              </a:rPr>
              <a:t>regresión </a:t>
            </a:r>
            <a:r>
              <a:rPr lang="es-PE" b="1" dirty="0" smtClean="0">
                <a:latin typeface="Calibri" panose="020F0502020204030204" pitchFamily="34" charset="0"/>
              </a:rPr>
              <a:t>lineal </a:t>
            </a:r>
            <a:r>
              <a:rPr lang="es-PE" b="1" u="sng" dirty="0">
                <a:latin typeface="Calibri" panose="020F0502020204030204" pitchFamily="34" charset="0"/>
              </a:rPr>
              <a:t>simple</a:t>
            </a:r>
            <a:r>
              <a:rPr lang="es-PE" dirty="0">
                <a:latin typeface="Calibri" panose="020F0502020204030204" pitchFamily="34" charset="0"/>
              </a:rPr>
              <a:t> cuando solo existe </a:t>
            </a:r>
            <a:r>
              <a:rPr lang="es-PE" dirty="0" smtClean="0">
                <a:latin typeface="Calibri" panose="020F0502020204030204" pitchFamily="34" charset="0"/>
              </a:rPr>
              <a:t>una variable </a:t>
            </a:r>
            <a:r>
              <a:rPr lang="es-PE" dirty="0">
                <a:latin typeface="Calibri" panose="020F0502020204030204" pitchFamily="34" charset="0"/>
              </a:rPr>
              <a:t>independiente, o </a:t>
            </a:r>
            <a:r>
              <a:rPr lang="es-PE" b="1" u="sng" dirty="0">
                <a:latin typeface="Calibri" panose="020F0502020204030204" pitchFamily="34" charset="0"/>
              </a:rPr>
              <a:t>múltiple</a:t>
            </a:r>
            <a:r>
              <a:rPr lang="es-PE" dirty="0">
                <a:latin typeface="Calibri" panose="020F0502020204030204" pitchFamily="34" charset="0"/>
              </a:rPr>
              <a:t> si existen varias variables independientes.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248130" y="2327133"/>
            <a:ext cx="8861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dirty="0" smtClean="0">
                <a:solidFill>
                  <a:srgbClr val="002060"/>
                </a:solidFill>
                <a:latin typeface="Calibri" panose="020F0502020204030204" pitchFamily="34" charset="0"/>
              </a:rPr>
              <a:t>Modelo:</a:t>
            </a:r>
            <a:endParaRPr lang="es-ES" altLang="es-PE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29757"/>
              </p:ext>
            </p:extLst>
          </p:nvPr>
        </p:nvGraphicFramePr>
        <p:xfrm>
          <a:off x="7112139" y="2850542"/>
          <a:ext cx="1804117" cy="44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Ecuación" r:id="rId9" imgW="723600" imgH="177480" progId="Equation.3">
                  <p:embed/>
                </p:oleObj>
              </mc:Choice>
              <mc:Fallback>
                <p:oleObj name="Ecuación" r:id="rId9" imgW="723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139" y="2850542"/>
                        <a:ext cx="1804117" cy="442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ángulo 34"/>
          <p:cNvSpPr/>
          <p:nvPr/>
        </p:nvSpPr>
        <p:spPr>
          <a:xfrm>
            <a:off x="265567" y="2805445"/>
            <a:ext cx="3252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b="1" dirty="0">
                <a:latin typeface="Calibri" panose="020F0502020204030204" pitchFamily="34" charset="0"/>
              </a:rPr>
              <a:t>Y = Variable dependiente</a:t>
            </a:r>
          </a:p>
          <a:p>
            <a:r>
              <a:rPr lang="es-PE" sz="1200" dirty="0" smtClean="0">
                <a:latin typeface="Calibri" panose="020F0502020204030204" pitchFamily="34" charset="0"/>
              </a:rPr>
              <a:t>(Predicha o Explicada)</a:t>
            </a:r>
            <a:endParaRPr lang="es-PE" sz="1200" dirty="0">
              <a:latin typeface="Calibri" panose="020F0502020204030204" pitchFamily="34" charset="0"/>
            </a:endParaRPr>
          </a:p>
          <a:p>
            <a:r>
              <a:rPr lang="es-PE" sz="1200" b="1" dirty="0">
                <a:latin typeface="Calibri" panose="020F0502020204030204" pitchFamily="34" charset="0"/>
              </a:rPr>
              <a:t>X = </a:t>
            </a:r>
            <a:r>
              <a:rPr lang="es-PE" sz="1200" b="1" dirty="0" smtClean="0">
                <a:latin typeface="Calibri" panose="020F0502020204030204" pitchFamily="34" charset="0"/>
              </a:rPr>
              <a:t>Vector de Variables Independientes</a:t>
            </a:r>
            <a:endParaRPr lang="es-PE" sz="1200" b="1" dirty="0">
              <a:latin typeface="Calibri" panose="020F0502020204030204" pitchFamily="34" charset="0"/>
            </a:endParaRPr>
          </a:p>
          <a:p>
            <a:r>
              <a:rPr lang="es-PE" sz="1200" dirty="0" smtClean="0">
                <a:latin typeface="Calibri" panose="020F0502020204030204" pitchFamily="34" charset="0"/>
              </a:rPr>
              <a:t>(</a:t>
            </a:r>
            <a:r>
              <a:rPr lang="es-PE" sz="1200" dirty="0" err="1" smtClean="0">
                <a:latin typeface="Calibri" panose="020F0502020204030204" pitchFamily="34" charset="0"/>
              </a:rPr>
              <a:t>Predictora</a:t>
            </a:r>
            <a:r>
              <a:rPr lang="es-PE" sz="1200" dirty="0" smtClean="0">
                <a:latin typeface="Calibri" panose="020F0502020204030204" pitchFamily="34" charset="0"/>
              </a:rPr>
              <a:t> o Explicativa)</a:t>
            </a:r>
          </a:p>
          <a:p>
            <a:r>
              <a:rPr lang="el-GR" sz="1200" b="1" dirty="0" smtClean="0">
                <a:latin typeface="Calibri" panose="020F0502020204030204" pitchFamily="34" charset="0"/>
              </a:rPr>
              <a:t>β</a:t>
            </a:r>
            <a:r>
              <a:rPr lang="es-PE" sz="1200" b="1" dirty="0" smtClean="0">
                <a:latin typeface="Calibri" panose="020F0502020204030204" pitchFamily="34" charset="0"/>
              </a:rPr>
              <a:t> = Vector de Coeficientes</a:t>
            </a:r>
            <a:endParaRPr lang="es-PE" sz="1200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/>
              <p:cNvSpPr txBox="1"/>
              <p:nvPr/>
            </p:nvSpPr>
            <p:spPr>
              <a:xfrm>
                <a:off x="1023731" y="2373299"/>
                <a:ext cx="3065134" cy="21544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PE" b="0" dirty="0" smtClean="0">
                    <a:latin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PE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Cuadro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31" y="2373299"/>
                <a:ext cx="3065134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187" t="-25000" b="-4722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2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5</a:t>
            </a:fld>
            <a:endParaRPr lang="es-PE"/>
          </a:p>
        </p:txBody>
      </p:sp>
      <p:sp>
        <p:nvSpPr>
          <p:cNvPr id="4" name="Rectángulo 1"/>
          <p:cNvSpPr/>
          <p:nvPr/>
        </p:nvSpPr>
        <p:spPr>
          <a:xfrm>
            <a:off x="1014070" y="633734"/>
            <a:ext cx="3437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Regresión Logística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5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248129" y="1500028"/>
            <a:ext cx="3771343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" panose="020F0502020204030204" pitchFamily="34" charset="0"/>
              </a:rPr>
              <a:t>Modelo matemático para estimar el valor de una </a:t>
            </a:r>
            <a:r>
              <a:rPr lang="es-PE" b="1" dirty="0" smtClean="0">
                <a:latin typeface="Calibri" panose="020F0502020204030204" pitchFamily="34" charset="0"/>
              </a:rPr>
              <a:t>variable categórica o discreta</a:t>
            </a:r>
            <a:r>
              <a:rPr lang="es-PE" dirty="0" smtClean="0">
                <a:latin typeface="Calibri" panose="020F0502020204030204" pitchFamily="34" charset="0"/>
              </a:rPr>
              <a:t> (</a:t>
            </a:r>
            <a:r>
              <a:rPr lang="es-PE" i="1" dirty="0" smtClean="0">
                <a:latin typeface="Calibri" panose="020F0502020204030204" pitchFamily="34" charset="0"/>
              </a:rPr>
              <a:t>dependiente</a:t>
            </a:r>
            <a:r>
              <a:rPr lang="es-PE" dirty="0" smtClean="0">
                <a:latin typeface="Calibri" panose="020F0502020204030204" pitchFamily="34" charset="0"/>
              </a:rPr>
              <a:t>) en función de otra(s) variable(s) (</a:t>
            </a:r>
            <a:r>
              <a:rPr lang="es-PE" i="1" dirty="0" smtClean="0">
                <a:latin typeface="Calibri" panose="020F0502020204030204" pitchFamily="34" charset="0"/>
              </a:rPr>
              <a:t>independientes</a:t>
            </a:r>
            <a:r>
              <a:rPr lang="es-PE" dirty="0" smtClean="0">
                <a:latin typeface="Calibri" panose="020F0502020204030204" pitchFamily="34" charset="0"/>
              </a:rPr>
              <a:t>). Predice la probabilidad de ocurrencia de un evento ajustando los datos a una </a:t>
            </a:r>
            <a:r>
              <a:rPr lang="es-PE" b="1" dirty="0" smtClean="0">
                <a:latin typeface="Calibri" panose="020F0502020204030204" pitchFamily="34" charset="0"/>
              </a:rPr>
              <a:t>función </a:t>
            </a:r>
            <a:r>
              <a:rPr lang="es-PE" b="1" dirty="0" err="1" smtClean="0">
                <a:latin typeface="Calibri" panose="020F0502020204030204" pitchFamily="34" charset="0"/>
              </a:rPr>
              <a:t>logit</a:t>
            </a:r>
            <a:r>
              <a:rPr lang="es-PE" dirty="0" smtClean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5122" name="Picture 2" descr="RegresiÃ³n logÃ­s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39" y="1182023"/>
            <a:ext cx="4706011" cy="33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45677" y="2744517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smtClean="0">
                <a:latin typeface="Calibri" panose="020F0502020204030204" pitchFamily="34" charset="0"/>
              </a:rPr>
              <a:t>p = Probabilidad de ocurrencia de un evento</a:t>
            </a:r>
          </a:p>
          <a:p>
            <a:r>
              <a:rPr lang="es-PE" sz="1200" dirty="0" smtClean="0">
                <a:latin typeface="Calibri" panose="020F0502020204030204" pitchFamily="34" charset="0"/>
              </a:rPr>
              <a:t>1 – p = </a:t>
            </a:r>
            <a:r>
              <a:rPr lang="es-PE" sz="1200" dirty="0">
                <a:latin typeface="Calibri" panose="020F0502020204030204" pitchFamily="34" charset="0"/>
              </a:rPr>
              <a:t>Probabilidad de </a:t>
            </a:r>
            <a:r>
              <a:rPr lang="es-PE" sz="1200" dirty="0" smtClean="0">
                <a:latin typeface="Calibri" panose="020F0502020204030204" pitchFamily="34" charset="0"/>
              </a:rPr>
              <a:t>no ocurrencia </a:t>
            </a:r>
            <a:r>
              <a:rPr lang="es-PE" sz="1200" dirty="0">
                <a:latin typeface="Calibri" panose="020F0502020204030204" pitchFamily="34" charset="0"/>
              </a:rPr>
              <a:t>de un </a:t>
            </a:r>
            <a:r>
              <a:rPr lang="es-PE" sz="1200" dirty="0" smtClean="0">
                <a:latin typeface="Calibri" panose="020F0502020204030204" pitchFamily="34" charset="0"/>
              </a:rPr>
              <a:t>evento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48129" y="3282150"/>
            <a:ext cx="3771343" cy="11695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" panose="020F0502020204030204" pitchFamily="34" charset="0"/>
              </a:rPr>
              <a:t>Para poder </a:t>
            </a:r>
            <a:r>
              <a:rPr lang="es-PE" dirty="0">
                <a:latin typeface="Calibri" panose="020F0502020204030204" pitchFamily="34" charset="0"/>
              </a:rPr>
              <a:t>predecir la </a:t>
            </a:r>
            <a:r>
              <a:rPr lang="es-PE" dirty="0" smtClean="0">
                <a:latin typeface="Calibri" panose="020F0502020204030204" pitchFamily="34" charset="0"/>
              </a:rPr>
              <a:t>variable binaria, </a:t>
            </a:r>
            <a:r>
              <a:rPr lang="es-PE" dirty="0">
                <a:latin typeface="Calibri" panose="020F0502020204030204" pitchFamily="34" charset="0"/>
              </a:rPr>
              <a:t>se transforma </a:t>
            </a:r>
            <a:r>
              <a:rPr lang="es-PE" dirty="0" smtClean="0">
                <a:latin typeface="Calibri" panose="020F0502020204030204" pitchFamily="34" charset="0"/>
              </a:rPr>
              <a:t>la regresión </a:t>
            </a:r>
            <a:r>
              <a:rPr lang="es-PE" dirty="0">
                <a:latin typeface="Calibri" panose="020F0502020204030204" pitchFamily="34" charset="0"/>
              </a:rPr>
              <a:t>lineal en </a:t>
            </a:r>
            <a:r>
              <a:rPr lang="es-PE" dirty="0" smtClean="0">
                <a:latin typeface="Calibri" panose="020F0502020204030204" pitchFamily="34" charset="0"/>
              </a:rPr>
              <a:t>una regresión logística, convirtiendo</a:t>
            </a:r>
            <a:r>
              <a:rPr lang="es-PE" dirty="0">
                <a:latin typeface="Calibri" panose="020F0502020204030204" pitchFamily="34" charset="0"/>
              </a:rPr>
              <a:t> </a:t>
            </a:r>
            <a:r>
              <a:rPr lang="es-PE" b="1" dirty="0" smtClean="0">
                <a:latin typeface="Calibri" panose="020F0502020204030204" pitchFamily="34" charset="0"/>
              </a:rPr>
              <a:t>”y”</a:t>
            </a:r>
            <a:r>
              <a:rPr lang="es-PE" dirty="0">
                <a:latin typeface="Calibri" panose="020F0502020204030204" pitchFamily="34" charset="0"/>
              </a:rPr>
              <a:t> en </a:t>
            </a:r>
            <a:r>
              <a:rPr lang="es-PE" dirty="0" smtClean="0">
                <a:latin typeface="Calibri" panose="020F0502020204030204" pitchFamily="34" charset="0"/>
              </a:rPr>
              <a:t>”</a:t>
            </a:r>
            <a:r>
              <a:rPr lang="es-PE" b="1" dirty="0" err="1" smtClean="0">
                <a:latin typeface="Calibri" panose="020F0502020204030204" pitchFamily="34" charset="0"/>
              </a:rPr>
              <a:t>ln</a:t>
            </a:r>
            <a:r>
              <a:rPr lang="es-PE" b="1" dirty="0" smtClean="0">
                <a:latin typeface="Calibri" panose="020F0502020204030204" pitchFamily="34" charset="0"/>
              </a:rPr>
              <a:t>(p</a:t>
            </a:r>
            <a:r>
              <a:rPr lang="es-PE" b="1" dirty="0">
                <a:latin typeface="Calibri" panose="020F0502020204030204" pitchFamily="34" charset="0"/>
              </a:rPr>
              <a:t>/(1-p</a:t>
            </a:r>
            <a:r>
              <a:rPr lang="es-PE" b="1" dirty="0" smtClean="0">
                <a:latin typeface="Calibri" panose="020F0502020204030204" pitchFamily="34" charset="0"/>
              </a:rPr>
              <a:t>)”</a:t>
            </a:r>
            <a:r>
              <a:rPr lang="es-PE" dirty="0">
                <a:latin typeface="Calibri" panose="020F0502020204030204" pitchFamily="34" charset="0"/>
              </a:rPr>
              <a:t> y luego se aplica una </a:t>
            </a:r>
            <a:r>
              <a:rPr lang="es-PE" dirty="0" smtClean="0">
                <a:latin typeface="Calibri" panose="020F0502020204030204" pitchFamily="34" charset="0"/>
              </a:rPr>
              <a:t>regresión lineal </a:t>
            </a:r>
            <a:r>
              <a:rPr lang="es-PE" dirty="0">
                <a:latin typeface="Calibri" panose="020F0502020204030204" pitchFamily="34" charset="0"/>
              </a:rPr>
              <a:t>sobre esta </a:t>
            </a:r>
            <a:r>
              <a:rPr lang="es-PE" dirty="0" smtClean="0">
                <a:latin typeface="Calibri" panose="020F0502020204030204" pitchFamily="34" charset="0"/>
              </a:rPr>
              <a:t>transformación.</a:t>
            </a:r>
            <a:endParaRPr lang="es-PE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327667" y="4527669"/>
                <a:ext cx="4140492" cy="4840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P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P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P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7" y="4527669"/>
                <a:ext cx="4140492" cy="484043"/>
              </a:xfrm>
              <a:prstGeom prst="rect">
                <a:avLst/>
              </a:prstGeom>
              <a:blipFill rotWithShape="0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737" y="4498603"/>
            <a:ext cx="3661034" cy="5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6</a:t>
            </a:fld>
            <a:endParaRPr lang="es-PE"/>
          </a:p>
        </p:txBody>
      </p:sp>
      <p:pic>
        <p:nvPicPr>
          <p:cNvPr id="5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1"/>
          <p:cNvSpPr/>
          <p:nvPr/>
        </p:nvSpPr>
        <p:spPr>
          <a:xfrm>
            <a:off x="1014070" y="633734"/>
            <a:ext cx="34371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Regresión Logística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6146" name="Picture 2" descr="http://3.bp.blogspot.com/-pwDdUkoFD3I/VZsnc2K0t4I/AAAAAAAACXE/ArIowh2OBko/s1600/reg_log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39" y="1298929"/>
            <a:ext cx="8654975" cy="355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269727" y="4835723"/>
            <a:ext cx="49827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b="1" i="1" dirty="0" smtClean="0">
                <a:latin typeface="Calibri" panose="020F0502020204030204" pitchFamily="34" charset="0"/>
              </a:rPr>
              <a:t>Fuente: http</a:t>
            </a:r>
            <a:r>
              <a:rPr lang="es-PE" sz="1200" b="1" i="1" dirty="0">
                <a:latin typeface="Calibri" panose="020F0502020204030204" pitchFamily="34" charset="0"/>
              </a:rPr>
              <a:t>://apuntes-r.blogspot.pe/2015/06/regresion-logistica.html</a:t>
            </a:r>
          </a:p>
        </p:txBody>
      </p:sp>
      <p:grpSp>
        <p:nvGrpSpPr>
          <p:cNvPr id="16" name="Grupo 15"/>
          <p:cNvGrpSpPr/>
          <p:nvPr/>
        </p:nvGrpSpPr>
        <p:grpSpPr>
          <a:xfrm>
            <a:off x="5447517" y="107075"/>
            <a:ext cx="1892595" cy="2573079"/>
            <a:chOff x="5252484" y="0"/>
            <a:chExt cx="1892595" cy="2573079"/>
          </a:xfrm>
        </p:grpSpPr>
        <p:grpSp>
          <p:nvGrpSpPr>
            <p:cNvPr id="8" name="Grupo 7"/>
            <p:cNvGrpSpPr/>
            <p:nvPr/>
          </p:nvGrpSpPr>
          <p:grpSpPr>
            <a:xfrm>
              <a:off x="5383405" y="109835"/>
              <a:ext cx="1601001" cy="2340301"/>
              <a:chOff x="5208428" y="330844"/>
              <a:chExt cx="1601001" cy="23403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uadroTexto 8"/>
                  <p:cNvSpPr txBox="1"/>
                  <p:nvPr/>
                </p:nvSpPr>
                <p:spPr>
                  <a:xfrm>
                    <a:off x="5226292" y="330844"/>
                    <a:ext cx="1033873" cy="4149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s-P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PE" sz="12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P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PE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PE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s-PE" sz="12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PE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P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P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s-PE" sz="12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Cuadro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92" y="330844"/>
                    <a:ext cx="1033873" cy="41498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176" b="-8824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uadroTexto 9"/>
                  <p:cNvSpPr txBox="1"/>
                  <p:nvPr/>
                </p:nvSpPr>
                <p:spPr>
                  <a:xfrm>
                    <a:off x="5378641" y="899341"/>
                    <a:ext cx="988219" cy="2771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PE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P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s-P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PE" sz="12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P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num>
                                        <m:den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s-PE" sz="1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sup>
                          </m:sSup>
                          <m:r>
                            <a:rPr lang="es-P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s-P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oMath>
                      </m:oMathPara>
                    </a14:m>
                    <a:endParaRPr lang="es-PE" sz="12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CuadroTexto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8641" y="899341"/>
                    <a:ext cx="988219" cy="27712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222" r="-617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5594170" y="1298084"/>
                    <a:ext cx="784767" cy="3473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P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P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s-PE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s-P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PE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oMath>
                      </m:oMathPara>
                    </a14:m>
                    <a:endParaRPr lang="es-PE" sz="12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4170" y="1298084"/>
                    <a:ext cx="784767" cy="34733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51" t="-1754" r="-775"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884304" y="1827301"/>
                    <a:ext cx="92512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s-PE" sz="1200" b="0" dirty="0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a:t>p </a:t>
                    </a:r>
                    <a14:m>
                      <m:oMath xmlns:m="http://schemas.openxmlformats.org/officeDocument/2006/math">
                        <m:r>
                          <a:rPr lang="es-P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s-P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s-PE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  <m:sSup>
                          <m:sSupPr>
                            <m:ctrlPr>
                              <a:rPr lang="es-P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a14:m>
                    <a:endParaRPr lang="es-PE" sz="1200" dirty="0">
                      <a:latin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304" y="1827301"/>
                    <a:ext cx="925125" cy="1846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526" t="-26667" r="-1974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5354295" y="2132612"/>
                    <a:ext cx="99463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s-PE" sz="1200" b="0" dirty="0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a:t>p(1 +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s-P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s-PE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s-PE" sz="1200" b="0" dirty="0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s-P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a14:m>
                    <a:endParaRPr lang="es-PE" sz="1200" b="0" dirty="0" smtClean="0">
                      <a:latin typeface="Calibri" panose="020F0502020204030204" pitchFamily="34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4295" y="2132612"/>
                    <a:ext cx="994631" cy="1846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202" t="-26667" r="-1840" b="-53333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5208428" y="2392479"/>
                    <a:ext cx="1251881" cy="278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s-PE" sz="1100" b="0" dirty="0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a:t>(</a:t>
                    </a:r>
                    <a:r>
                      <a:rPr lang="es-PE" sz="1100" b="0" dirty="0" err="1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a:t>prob</a:t>
                    </a:r>
                    <a:r>
                      <a:rPr lang="es-PE" sz="1100" b="0" dirty="0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a:t> final)</a:t>
                    </a:r>
                    <a:r>
                      <a:rPr lang="es-PE" sz="1200" b="0" dirty="0" smtClean="0">
                        <a:latin typeface="Calibri" panose="020F0502020204030204" pitchFamily="34" charset="0"/>
                        <a:ea typeface="Cambria Math" panose="02040503050406030204" pitchFamily="18" charset="0"/>
                      </a:rPr>
                      <a:t> p </a:t>
                    </a:r>
                    <a14:m>
                      <m:oMath xmlns:m="http://schemas.openxmlformats.org/officeDocument/2006/math">
                        <m:r>
                          <a:rPr lang="es-P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s-P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P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r>
                              <a:rPr lang="es-PE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s-P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P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a14:m>
                    <a:endParaRPr lang="es-PE" sz="1200" b="0" dirty="0" smtClean="0">
                      <a:latin typeface="Calibri" panose="020F0502020204030204" pitchFamily="34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8428" y="2392479"/>
                    <a:ext cx="1251881" cy="27866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829" r="-976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P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ángulo 14"/>
            <p:cNvSpPr/>
            <p:nvPr/>
          </p:nvSpPr>
          <p:spPr>
            <a:xfrm>
              <a:off x="5252484" y="0"/>
              <a:ext cx="1892595" cy="257307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08594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to 1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Diapositiva de think-cell" r:id="rId5" imgW="383" imgH="385" progId="TCLayout.ActiveDocument.1">
                  <p:embed/>
                </p:oleObj>
              </mc:Choice>
              <mc:Fallback>
                <p:oleObj name="Diapositiva de think-cell" r:id="rId5" imgW="383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ángulo 4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s-PE" dirty="0">
              <a:latin typeface="Arial" panose="020B0604020202020204" pitchFamily="34" charset="0"/>
              <a:sym typeface="+mn-lt"/>
            </a:endParaRPr>
          </a:p>
        </p:txBody>
      </p:sp>
      <p:sp>
        <p:nvSpPr>
          <p:cNvPr id="4" name="Rectángulo 1"/>
          <p:cNvSpPr/>
          <p:nvPr/>
        </p:nvSpPr>
        <p:spPr>
          <a:xfrm>
            <a:off x="1134292" y="633734"/>
            <a:ext cx="51796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Knn</a:t>
            </a:r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 (K vecinos más cercanos)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5" name="Shape 3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49" y="1256726"/>
            <a:ext cx="4243072" cy="36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248129" y="1500028"/>
            <a:ext cx="3771343" cy="138499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latin typeface="Calibri" panose="020F0502020204030204" pitchFamily="34" charset="0"/>
              </a:rPr>
              <a:t>Es un simple algoritmo que almacena todos los casos disponibles en el “entrenamiento” y clasifica los nuevos casos por el voto mayoritario de sus k vecinos más cercanos (según una función de distancia). </a:t>
            </a:r>
            <a:r>
              <a:rPr lang="es-PE" dirty="0">
                <a:latin typeface="Calibri" panose="020F0502020204030204" pitchFamily="34" charset="0"/>
              </a:rPr>
              <a:t>Se puede usar para problemas de </a:t>
            </a:r>
            <a:r>
              <a:rPr lang="es-PE" b="1" dirty="0">
                <a:latin typeface="Calibri" panose="020F0502020204030204" pitchFamily="34" charset="0"/>
              </a:rPr>
              <a:t>clasificación</a:t>
            </a:r>
            <a:r>
              <a:rPr lang="es-PE" dirty="0">
                <a:latin typeface="Calibri" panose="020F0502020204030204" pitchFamily="34" charset="0"/>
              </a:rPr>
              <a:t> y </a:t>
            </a:r>
            <a:r>
              <a:rPr lang="es-PE" b="1" dirty="0">
                <a:latin typeface="Calibri" panose="020F0502020204030204" pitchFamily="34" charset="0"/>
              </a:rPr>
              <a:t>regresión</a:t>
            </a:r>
            <a:r>
              <a:rPr lang="es-PE" dirty="0">
                <a:latin typeface="Calibri" panose="020F0502020204030204" pitchFamily="34" charset="0"/>
              </a:rPr>
              <a:t>. </a:t>
            </a:r>
            <a:endParaRPr lang="es-PE" dirty="0" smtClean="0">
              <a:latin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9"/>
          <a:srcRect t="10152"/>
          <a:stretch/>
        </p:blipFill>
        <p:spPr>
          <a:xfrm>
            <a:off x="605763" y="3236359"/>
            <a:ext cx="1914364" cy="1689189"/>
          </a:xfrm>
          <a:prstGeom prst="rect">
            <a:avLst/>
          </a:prstGeom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48129" y="3012653"/>
            <a:ext cx="20635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es-PE" dirty="0" smtClean="0">
                <a:solidFill>
                  <a:srgbClr val="002060"/>
                </a:solidFill>
                <a:latin typeface="Calibri" panose="020F0502020204030204" pitchFamily="34" charset="0"/>
              </a:rPr>
              <a:t>Funciones de Distancia:</a:t>
            </a:r>
            <a:endParaRPr lang="es-ES" altLang="es-PE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613149" y="1849348"/>
            <a:ext cx="544531" cy="400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s-E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117387" y="323635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¿?</a:t>
            </a:r>
            <a:endParaRPr lang="es-PE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6372" y="3236360"/>
            <a:ext cx="1676855" cy="160511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46430" y="4841477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 smtClean="0">
                <a:solidFill>
                  <a:srgbClr val="1B13BF"/>
                </a:solidFill>
              </a:rPr>
              <a:t>Vars</a:t>
            </a:r>
            <a:r>
              <a:rPr lang="es-PE" sz="1200" dirty="0" smtClean="0">
                <a:solidFill>
                  <a:srgbClr val="1B13BF"/>
                </a:solidFill>
              </a:rPr>
              <a:t> Continuas</a:t>
            </a:r>
            <a:endParaRPr lang="es-PE" sz="1200" dirty="0">
              <a:solidFill>
                <a:srgbClr val="1B13BF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734164" y="4853876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 err="1" smtClean="0">
                <a:solidFill>
                  <a:srgbClr val="1B13BF"/>
                </a:solidFill>
              </a:rPr>
              <a:t>Vars</a:t>
            </a:r>
            <a:r>
              <a:rPr lang="es-PE" sz="1200" dirty="0" smtClean="0">
                <a:solidFill>
                  <a:srgbClr val="1B13BF"/>
                </a:solidFill>
              </a:rPr>
              <a:t> Categóricas</a:t>
            </a:r>
            <a:endParaRPr lang="es-PE" sz="1200" dirty="0">
              <a:solidFill>
                <a:srgbClr val="1B13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8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3624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Matriz de Confusión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0291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Verdaderos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Positivos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(VP)</a:t>
            </a:r>
            <a:endParaRPr lang="es-PE" sz="1100" b="1" dirty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50723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Falsos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Positivos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(FP</a:t>
            </a:r>
            <a:r>
              <a:rPr lang="es-PE" sz="1100" dirty="0" smtClean="0">
                <a:latin typeface="Calibri" panose="020F0502020204030204" pitchFamily="34" charset="0"/>
              </a:rPr>
              <a:t>)</a:t>
            </a:r>
            <a:endParaRPr lang="es-PE" sz="1100" dirty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0291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Falsos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Negativos</a:t>
            </a:r>
          </a:p>
          <a:p>
            <a:pPr algn="ctr"/>
            <a:r>
              <a:rPr lang="es-PE" sz="1100" dirty="0" smtClean="0">
                <a:latin typeface="Calibri" panose="020F0502020204030204" pitchFamily="34" charset="0"/>
              </a:rPr>
              <a:t>(</a:t>
            </a:r>
            <a:r>
              <a:rPr lang="es-PE" sz="1100" dirty="0" smtClean="0">
                <a:latin typeface="Calibri" panose="020F0502020204030204" pitchFamily="34" charset="0"/>
              </a:rPr>
              <a:t>FN</a:t>
            </a:r>
            <a:r>
              <a:rPr lang="es-PE" sz="1100" dirty="0" smtClean="0">
                <a:latin typeface="Calibri" panose="020F0502020204030204" pitchFamily="34" charset="0"/>
              </a:rPr>
              <a:t>)</a:t>
            </a:r>
            <a:endParaRPr lang="es-PE" sz="1100" dirty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50723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Verdaderos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Negativos</a:t>
            </a:r>
          </a:p>
          <a:p>
            <a:pPr algn="ctr"/>
            <a:r>
              <a:rPr lang="es-PE" sz="1100" b="1" dirty="0" smtClean="0">
                <a:latin typeface="Calibri" panose="020F0502020204030204" pitchFamily="34" charset="0"/>
              </a:rPr>
              <a:t>(</a:t>
            </a:r>
            <a:r>
              <a:rPr lang="es-PE" sz="1100" b="1" dirty="0" smtClean="0">
                <a:latin typeface="Calibri" panose="020F0502020204030204" pitchFamily="34" charset="0"/>
              </a:rPr>
              <a:t>VN)</a:t>
            </a:r>
            <a:endParaRPr lang="es-PE" sz="1100" b="1" dirty="0"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8773" y="2579560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</a:t>
            </a:r>
          </a:p>
          <a:p>
            <a:pPr algn="ctr"/>
            <a:r>
              <a:rPr lang="es-PE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78772" y="3247382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</a:t>
            </a:r>
          </a:p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0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10291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 1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50723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 </a:t>
            </a:r>
            <a:r>
              <a:rPr lang="es-PE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-122048" y="309349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Predicción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96486" y="197665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Real</a:t>
            </a:r>
            <a:endParaRPr lang="es-PE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297947" y="4092728"/>
                <a:ext cx="2316211" cy="401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𝑡𝑎𝑠𝑎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𝑎𝑐𝑖𝑒𝑟𝑡𝑜𝑠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47" y="4092728"/>
                <a:ext cx="2316211" cy="401905"/>
              </a:xfrm>
              <a:prstGeom prst="rect">
                <a:avLst/>
              </a:prstGeom>
              <a:blipFill rotWithShape="0">
                <a:blip r:embed="rId3"/>
                <a:stretch>
                  <a:fillRect l="-1053" r="-789" b="-151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/>
              <p:cNvSpPr txBox="1"/>
              <p:nvPr/>
            </p:nvSpPr>
            <p:spPr>
              <a:xfrm>
                <a:off x="526855" y="4596908"/>
                <a:ext cx="2087303" cy="4033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𝑡𝑎𝑠𝑎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5" y="4596908"/>
                <a:ext cx="2087303" cy="403380"/>
              </a:xfrm>
              <a:prstGeom prst="rect">
                <a:avLst/>
              </a:prstGeom>
              <a:blipFill rotWithShape="0">
                <a:blip r:embed="rId4"/>
                <a:stretch>
                  <a:fillRect l="-875" r="-875" b="-1515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6539903" y="3023990"/>
                <a:ext cx="2003754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𝑠𝑒𝑛𝑠𝑖𝑏𝑖𝑙𝑖𝑑𝑎𝑑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03" y="3023990"/>
                <a:ext cx="2003754" cy="406906"/>
              </a:xfrm>
              <a:prstGeom prst="rect">
                <a:avLst/>
              </a:prstGeom>
              <a:blipFill rotWithShape="0">
                <a:blip r:embed="rId5"/>
                <a:stretch>
                  <a:fillRect l="-1520" r="-912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4295078" y="4075308"/>
                <a:ext cx="2120773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𝑒𝑠𝑝𝑒𝑐𝑖𝑓𝑖𝑐𝑖𝑑𝑎𝑑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78" y="4075308"/>
                <a:ext cx="2120773" cy="406906"/>
              </a:xfrm>
              <a:prstGeom prst="rect">
                <a:avLst/>
              </a:prstGeom>
              <a:blipFill rotWithShape="0">
                <a:blip r:embed="rId6"/>
                <a:stretch>
                  <a:fillRect l="-2305" t="-1515" r="-1441" b="-136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613" y="2683950"/>
            <a:ext cx="1920549" cy="12043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851" y="1520801"/>
            <a:ext cx="1920549" cy="1214652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5229" y="3683162"/>
            <a:ext cx="1907184" cy="11911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/>
              <p:cNvSpPr txBox="1"/>
              <p:nvPr/>
            </p:nvSpPr>
            <p:spPr>
              <a:xfrm>
                <a:off x="4431587" y="1976653"/>
                <a:ext cx="1743041" cy="406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𝑝𝑟𝑒𝑐𝑖𝑠𝑖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587" y="1976653"/>
                <a:ext cx="1743041" cy="406906"/>
              </a:xfrm>
              <a:prstGeom prst="rect">
                <a:avLst/>
              </a:prstGeom>
              <a:blipFill rotWithShape="0">
                <a:blip r:embed="rId10"/>
                <a:stretch>
                  <a:fillRect l="-3147" r="-1399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/>
          <p:cNvSpPr txBox="1"/>
          <p:nvPr/>
        </p:nvSpPr>
        <p:spPr>
          <a:xfrm>
            <a:off x="2660497" y="416334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900" b="1" i="1" dirty="0" smtClean="0"/>
              <a:t>(</a:t>
            </a:r>
            <a:r>
              <a:rPr lang="es-PE" sz="900" b="1" i="1" dirty="0" err="1" smtClean="0"/>
              <a:t>accuracy</a:t>
            </a:r>
            <a:r>
              <a:rPr lang="es-PE" sz="900" b="1" i="1" dirty="0" smtClean="0"/>
              <a:t>)</a:t>
            </a:r>
            <a:endParaRPr lang="es-PE" sz="900" b="1" i="1" dirty="0"/>
          </a:p>
        </p:txBody>
      </p:sp>
    </p:spTree>
    <p:extLst>
      <p:ext uri="{BB962C8B-B14F-4D97-AF65-F5344CB8AC3E}">
        <p14:creationId xmlns:p14="http://schemas.microsoft.com/office/powerpoint/2010/main" val="38447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9</a:t>
            </a:fld>
            <a:endParaRPr lang="es-PE" dirty="0"/>
          </a:p>
        </p:txBody>
      </p:sp>
      <p:pic>
        <p:nvPicPr>
          <p:cNvPr id="32" name="Shape 30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6400" y="160702"/>
            <a:ext cx="485896" cy="5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 1"/>
          <p:cNvSpPr/>
          <p:nvPr/>
        </p:nvSpPr>
        <p:spPr>
          <a:xfrm>
            <a:off x="1014070" y="633734"/>
            <a:ext cx="6837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Métricas de Evaluación de Clasificación</a:t>
            </a:r>
            <a:endParaRPr lang="es-E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Rectángulo 1"/>
          <p:cNvSpPr/>
          <p:nvPr/>
        </p:nvSpPr>
        <p:spPr>
          <a:xfrm>
            <a:off x="149328" y="1402584"/>
            <a:ext cx="36247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3200" b="1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Matriz de Confusión</a:t>
            </a:r>
            <a:endParaRPr lang="es-ES" sz="3200" b="1" cap="none" spc="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010291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70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150723" y="2579560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10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10291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20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50723" y="3247382"/>
            <a:ext cx="1140432" cy="66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>
                <a:latin typeface="Calibri" panose="020F0502020204030204" pitchFamily="34" charset="0"/>
              </a:rPr>
              <a:t>50</a:t>
            </a:r>
            <a:endParaRPr lang="es-PE" sz="1600" dirty="0">
              <a:latin typeface="Calibri" panose="020F050202020403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78773" y="2579560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</a:t>
            </a:r>
          </a:p>
          <a:p>
            <a:pPr algn="ctr"/>
            <a:r>
              <a:rPr lang="es-PE" sz="1200" dirty="0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78772" y="3247382"/>
            <a:ext cx="366450" cy="6678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</a:t>
            </a:r>
          </a:p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0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10291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(+) 1</a:t>
            </a:r>
            <a:endParaRPr lang="es-PE" sz="1200" dirty="0">
              <a:latin typeface="Calibri" panose="020F050202020403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150723" y="2271336"/>
            <a:ext cx="1140432" cy="256854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>
                <a:latin typeface="Calibri" panose="020F0502020204030204" pitchFamily="34" charset="0"/>
              </a:rPr>
              <a:t>(-) </a:t>
            </a:r>
            <a:r>
              <a:rPr lang="es-PE" sz="1200" dirty="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-122048" y="3093493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Predicción</a:t>
            </a:r>
            <a:endParaRPr lang="es-PE" b="1" dirty="0">
              <a:latin typeface="Calibri" panose="020F05020202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96486" y="197665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>
                <a:latin typeface="Calibri" panose="020F0502020204030204" pitchFamily="34" charset="0"/>
              </a:rPr>
              <a:t>Real</a:t>
            </a:r>
            <a:endParaRPr lang="es-PE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/>
              <p:cNvSpPr txBox="1"/>
              <p:nvPr/>
            </p:nvSpPr>
            <p:spPr>
              <a:xfrm>
                <a:off x="3863575" y="2395681"/>
                <a:ext cx="153663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𝑡𝑎𝑠𝑎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𝑎𝑐𝑖𝑒𝑟𝑡𝑜𝑠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575" y="2395681"/>
                <a:ext cx="1536639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1984" r="-397" b="-85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/>
              <p:cNvSpPr txBox="1"/>
              <p:nvPr/>
            </p:nvSpPr>
            <p:spPr>
              <a:xfrm>
                <a:off x="5438948" y="3471790"/>
                <a:ext cx="1370567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70+20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=0.778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8" name="Cuadro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3471790"/>
                <a:ext cx="1370567" cy="408317"/>
              </a:xfrm>
              <a:prstGeom prst="rect">
                <a:avLst/>
              </a:prstGeom>
              <a:blipFill rotWithShape="0">
                <a:blip r:embed="rId4"/>
                <a:stretch>
                  <a:fillRect l="-889" t="-1493" r="-444" b="-119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4055808" y="4154500"/>
                <a:ext cx="13444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𝑒𝑠𝑝𝑒𝑐𝑖𝑓𝑖𝑐𝑖𝑑𝑎𝑑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808" y="4154500"/>
                <a:ext cx="134440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620" r="-452" b="-342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/>
              <p:cNvSpPr txBox="1"/>
              <p:nvPr/>
            </p:nvSpPr>
            <p:spPr>
              <a:xfrm>
                <a:off x="5438948" y="2898964"/>
                <a:ext cx="1370567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70+10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=0.875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1" name="Cuadro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2898964"/>
                <a:ext cx="1370567" cy="408317"/>
              </a:xfrm>
              <a:prstGeom prst="rect">
                <a:avLst/>
              </a:prstGeom>
              <a:blipFill rotWithShape="0">
                <a:blip r:embed="rId6"/>
                <a:stretch>
                  <a:fillRect l="-889" t="-1493" r="-889" b="-1194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/>
          <p:cNvSpPr txBox="1"/>
          <p:nvPr/>
        </p:nvSpPr>
        <p:spPr>
          <a:xfrm>
            <a:off x="4152117" y="196204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Calcular:</a:t>
            </a:r>
            <a:endParaRPr lang="es-PE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/>
              <p:cNvSpPr txBox="1"/>
              <p:nvPr/>
            </p:nvSpPr>
            <p:spPr>
              <a:xfrm>
                <a:off x="5438948" y="2284430"/>
                <a:ext cx="1330492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70+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2284430"/>
                <a:ext cx="1330492" cy="409086"/>
              </a:xfrm>
              <a:prstGeom prst="rect">
                <a:avLst/>
              </a:prstGeom>
              <a:blipFill rotWithShape="0">
                <a:blip r:embed="rId7"/>
                <a:stretch>
                  <a:fillRect l="-2294" t="-1493" r="-2294" b="-134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/>
              <p:cNvSpPr txBox="1"/>
              <p:nvPr/>
            </p:nvSpPr>
            <p:spPr>
              <a:xfrm>
                <a:off x="4412701" y="2981954"/>
                <a:ext cx="9875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𝑝𝑟𝑒𝑐𝑖𝑠𝑖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01" y="2981954"/>
                <a:ext cx="987513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5556" r="-617" b="-33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4172827" y="3568227"/>
                <a:ext cx="12273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𝑠𝑒𝑛𝑠𝑖𝑏𝑖𝑙𝑖𝑑𝑎𝑑</m:t>
                      </m:r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827" y="3568227"/>
                <a:ext cx="1227387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2985" r="-498" b="-8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/>
              <p:cNvSpPr txBox="1"/>
              <p:nvPr/>
            </p:nvSpPr>
            <p:spPr>
              <a:xfrm>
                <a:off x="5438948" y="4071744"/>
                <a:ext cx="1330492" cy="412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=0.833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48" y="4071744"/>
                <a:ext cx="1330492" cy="412677"/>
              </a:xfrm>
              <a:prstGeom prst="rect">
                <a:avLst/>
              </a:prstGeom>
              <a:blipFill rotWithShape="0">
                <a:blip r:embed="rId10"/>
                <a:stretch>
                  <a:fillRect l="-2294" t="-1471" r="-2294" b="-1176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66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26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8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ZDGKgLQs6X0kT4aH4lHg"/>
</p:tagLst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437</Words>
  <Application>Microsoft Office PowerPoint</Application>
  <PresentationFormat>Presentación en pantalla (16:9)</PresentationFormat>
  <Paragraphs>146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Calibri</vt:lpstr>
      <vt:lpstr>Wingdings</vt:lpstr>
      <vt:lpstr>Arial</vt:lpstr>
      <vt:lpstr>Cambria Math</vt:lpstr>
      <vt:lpstr>Lato</vt:lpstr>
      <vt:lpstr>Montserrat</vt:lpstr>
      <vt:lpstr>Focus</vt:lpstr>
      <vt:lpstr>Diapositiva de think-cell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Soluciónlladores</dc:title>
  <dc:creator>Keven Fernandez</dc:creator>
  <cp:lastModifiedBy>Keven Fernandez</cp:lastModifiedBy>
  <cp:revision>181</cp:revision>
  <dcterms:modified xsi:type="dcterms:W3CDTF">2018-05-18T08:04:14Z</dcterms:modified>
</cp:coreProperties>
</file>