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Lst>
  <p:sldSz cx="18288000" cy="10287000"/>
  <p:notesSz cx="6858000" cy="9144000"/>
  <p:embeddedFontLst>
    <p:embeddedFont>
      <p:font typeface="Aileron Regular" charset="1" panose="00000500000000000000"/>
      <p:regular r:id="rId6"/>
    </p:embeddedFont>
    <p:embeddedFont>
      <p:font typeface="Aileron Regular Bold" charset="1" panose="00000800000000000000"/>
      <p:regular r:id="rId7"/>
    </p:embeddedFont>
    <p:embeddedFont>
      <p:font typeface="Aileron Regular Italics" charset="1" panose="00000500000000000000"/>
      <p:regular r:id="rId8"/>
    </p:embeddedFont>
    <p:embeddedFont>
      <p:font typeface="Aileron Regular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Roboto" charset="1" panose="02000000000000000000"/>
      <p:regular r:id="rId14"/>
    </p:embeddedFont>
    <p:embeddedFont>
      <p:font typeface="Roboto Bold" charset="1" panose="02000000000000000000"/>
      <p:regular r:id="rId15"/>
    </p:embeddedFont>
    <p:embeddedFont>
      <p:font typeface="Roboto Italics" charset="1" panose="02000000000000000000"/>
      <p:regular r:id="rId16"/>
    </p:embeddedFont>
    <p:embeddedFont>
      <p:font typeface="Roboto Bold Italics" charset="1" panose="02000000000000000000"/>
      <p:regular r:id="rId17"/>
    </p:embeddedFont>
    <p:embeddedFont>
      <p:font typeface="Aileron Heavy" charset="1" panose="00000A00000000000000"/>
      <p:regular r:id="rId18"/>
    </p:embeddedFont>
    <p:embeddedFont>
      <p:font typeface="Aileron Heavy Bold" charset="1" panose="00000A00000000000000"/>
      <p:regular r:id="rId19"/>
    </p:embeddedFont>
    <p:embeddedFont>
      <p:font typeface="Aileron Heavy Italics" charset="1" panose="00000A00000000000000"/>
      <p:regular r:id="rId20"/>
    </p:embeddedFont>
    <p:embeddedFont>
      <p:font typeface="Aileron Heavy Bold Italics" charset="1" panose="00000A00000000000000"/>
      <p:regular r:id="rId21"/>
    </p:embeddedFont>
    <p:embeddedFont>
      <p:font typeface="Heebo Bold" charset="1" panose="00000800000000000000"/>
      <p:regular r:id="rId22"/>
    </p:embeddedFont>
    <p:embeddedFont>
      <p:font typeface="Heebo Bold Bold" charset="1" panose="000009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14" Target="../media/image34.png" Type="http://schemas.openxmlformats.org/officeDocument/2006/relationships/image"/><Relationship Id="rId15" Target="../media/image35.svg" Type="http://schemas.openxmlformats.org/officeDocument/2006/relationships/image"/><Relationship Id="rId16" Target="../media/image36.png" Type="http://schemas.openxmlformats.org/officeDocument/2006/relationships/image"/><Relationship Id="rId17" Target="../media/image37.svg" Type="http://schemas.openxmlformats.org/officeDocument/2006/relationships/image"/><Relationship Id="rId18" Target="../media/image38.png" Type="http://schemas.openxmlformats.org/officeDocument/2006/relationships/image"/><Relationship Id="rId19" Target="../media/image39.svg" Type="http://schemas.openxmlformats.org/officeDocument/2006/relationships/image"/><Relationship Id="rId2" Target="../media/image22.png" Type="http://schemas.openxmlformats.org/officeDocument/2006/relationships/image"/><Relationship Id="rId20" Target="../media/image40.png" Type="http://schemas.openxmlformats.org/officeDocument/2006/relationships/image"/><Relationship Id="rId21" Target="../media/image41.svg" Type="http://schemas.openxmlformats.org/officeDocument/2006/relationships/image"/><Relationship Id="rId22" Target="../media/image42.png" Type="http://schemas.openxmlformats.org/officeDocument/2006/relationships/image"/><Relationship Id="rId23" Target="../media/image43.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6"/>
        </a:solidFill>
      </p:bgPr>
    </p:bg>
    <p:spTree>
      <p:nvGrpSpPr>
        <p:cNvPr id="1" name=""/>
        <p:cNvGrpSpPr/>
        <p:nvPr/>
      </p:nvGrpSpPr>
      <p:grpSpPr>
        <a:xfrm>
          <a:off x="0" y="0"/>
          <a:ext cx="0" cy="0"/>
          <a:chOff x="0" y="0"/>
          <a:chExt cx="0" cy="0"/>
        </a:xfrm>
      </p:grpSpPr>
      <p:sp>
        <p:nvSpPr>
          <p:cNvPr name="AutoShape 2" id="2"/>
          <p:cNvSpPr/>
          <p:nvPr/>
        </p:nvSpPr>
        <p:spPr>
          <a:xfrm rot="0">
            <a:off x="0" y="0"/>
            <a:ext cx="15649109" cy="10287000"/>
          </a:xfrm>
          <a:prstGeom prst="rect">
            <a:avLst/>
          </a:prstGeom>
          <a:solidFill>
            <a:srgbClr val="CCEBE6"/>
          </a:solidFill>
        </p:spPr>
      </p:sp>
      <p:sp>
        <p:nvSpPr>
          <p:cNvPr name="TextBox 3" id="3"/>
          <p:cNvSpPr txBox="true"/>
          <p:nvPr/>
        </p:nvSpPr>
        <p:spPr>
          <a:xfrm rot="0">
            <a:off x="0" y="2455545"/>
            <a:ext cx="15649109" cy="5385435"/>
          </a:xfrm>
          <a:prstGeom prst="rect">
            <a:avLst/>
          </a:prstGeom>
        </p:spPr>
        <p:txBody>
          <a:bodyPr anchor="t" rtlCol="false" tIns="0" lIns="0" bIns="0" rIns="0">
            <a:spAutoFit/>
          </a:bodyPr>
          <a:lstStyle/>
          <a:p>
            <a:pPr algn="ctr">
              <a:lnSpc>
                <a:spcPts val="7799"/>
              </a:lnSpc>
            </a:pPr>
            <a:r>
              <a:rPr lang="en-US" sz="6499" spc="64">
                <a:solidFill>
                  <a:srgbClr val="191919"/>
                </a:solidFill>
                <a:latin typeface="Heebo Bold"/>
              </a:rPr>
              <a:t>Integración de Técnicas de</a:t>
            </a:r>
          </a:p>
          <a:p>
            <a:pPr algn="ctr">
              <a:lnSpc>
                <a:spcPts val="7799"/>
              </a:lnSpc>
            </a:pPr>
            <a:r>
              <a:rPr lang="en-US" sz="6499" spc="64">
                <a:solidFill>
                  <a:srgbClr val="191919"/>
                </a:solidFill>
                <a:latin typeface="Arimo"/>
              </a:rPr>
              <a:t> Aprendizaje de Maquina Hacia la Síntesis Coherente de Noticias</a:t>
            </a:r>
          </a:p>
          <a:p>
            <a:pPr algn="ctr">
              <a:lnSpc>
                <a:spcPts val="7799"/>
              </a:lnSpc>
            </a:pPr>
            <a:r>
              <a:rPr lang="en-US" sz="6499" spc="64">
                <a:solidFill>
                  <a:srgbClr val="191919"/>
                </a:solidFill>
                <a:latin typeface="Arimo"/>
              </a:rPr>
              <a:t> en Castellano en un Contexto Específico</a:t>
            </a:r>
          </a:p>
          <a:p>
            <a:pPr>
              <a:lnSpc>
                <a:spcPts val="11400"/>
              </a:lnSpc>
            </a:pPr>
          </a:p>
        </p:txBody>
      </p:sp>
      <p:pic>
        <p:nvPicPr>
          <p:cNvPr name="Picture 4" id="4"/>
          <p:cNvPicPr>
            <a:picLocks noChangeAspect="true"/>
          </p:cNvPicPr>
          <p:nvPr/>
        </p:nvPicPr>
        <p:blipFill>
          <a:blip r:embed="rId2"/>
          <a:srcRect l="0" t="0" r="0" b="0"/>
          <a:stretch>
            <a:fillRect/>
          </a:stretch>
        </p:blipFill>
        <p:spPr>
          <a:xfrm flipH="false" flipV="false" rot="0">
            <a:off x="15600123" y="7632722"/>
            <a:ext cx="2687877" cy="2654278"/>
          </a:xfrm>
          <a:prstGeom prst="rect">
            <a:avLst/>
          </a:prstGeom>
        </p:spPr>
      </p:pic>
      <p:grpSp>
        <p:nvGrpSpPr>
          <p:cNvPr name="Group 5" id="5"/>
          <p:cNvGrpSpPr/>
          <p:nvPr/>
        </p:nvGrpSpPr>
        <p:grpSpPr>
          <a:xfrm rot="0">
            <a:off x="8303165" y="9258300"/>
            <a:ext cx="7345943" cy="759615"/>
            <a:chOff x="0" y="0"/>
            <a:chExt cx="9794591" cy="1012820"/>
          </a:xfrm>
        </p:grpSpPr>
        <p:sp>
          <p:nvSpPr>
            <p:cNvPr name="TextBox 6" id="6"/>
            <p:cNvSpPr txBox="true"/>
            <p:nvPr/>
          </p:nvSpPr>
          <p:spPr>
            <a:xfrm rot="0">
              <a:off x="0" y="570001"/>
              <a:ext cx="9794591" cy="442819"/>
            </a:xfrm>
            <a:prstGeom prst="rect">
              <a:avLst/>
            </a:prstGeom>
          </p:spPr>
          <p:txBody>
            <a:bodyPr anchor="t" rtlCol="false" tIns="0" lIns="0" bIns="0" rIns="0">
              <a:spAutoFit/>
            </a:bodyPr>
            <a:lstStyle/>
            <a:p>
              <a:pPr>
                <a:lnSpc>
                  <a:spcPts val="2724"/>
                </a:lnSpc>
              </a:pPr>
              <a:r>
                <a:rPr lang="en-US" sz="1946">
                  <a:solidFill>
                    <a:srgbClr val="191919"/>
                  </a:solidFill>
                  <a:latin typeface="Roboto"/>
                </a:rPr>
                <a:t>CURSO: TESIS II</a:t>
              </a:r>
            </a:p>
          </p:txBody>
        </p:sp>
        <p:sp>
          <p:nvSpPr>
            <p:cNvPr name="TextBox 7" id="7"/>
            <p:cNvSpPr txBox="true"/>
            <p:nvPr/>
          </p:nvSpPr>
          <p:spPr>
            <a:xfrm rot="0">
              <a:off x="0" y="-57150"/>
              <a:ext cx="9794591" cy="515856"/>
            </a:xfrm>
            <a:prstGeom prst="rect">
              <a:avLst/>
            </a:prstGeom>
          </p:spPr>
          <p:txBody>
            <a:bodyPr anchor="t" rtlCol="false" tIns="0" lIns="0" bIns="0" rIns="0">
              <a:spAutoFit/>
            </a:bodyPr>
            <a:lstStyle/>
            <a:p>
              <a:pPr>
                <a:lnSpc>
                  <a:spcPts val="3211"/>
                </a:lnSpc>
              </a:pPr>
              <a:r>
                <a:rPr lang="en-US" sz="2293" spc="114">
                  <a:solidFill>
                    <a:srgbClr val="191919"/>
                  </a:solidFill>
                  <a:latin typeface="Roboto Bold"/>
                </a:rPr>
                <a:t>VÍCTOR MARIANO VILLACORTA PLASENCIA</a:t>
              </a:r>
            </a:p>
          </p:txBody>
        </p:sp>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589409" y="985451"/>
            <a:ext cx="7610651" cy="1122749"/>
            <a:chOff x="0" y="0"/>
            <a:chExt cx="10147534" cy="1496999"/>
          </a:xfrm>
        </p:grpSpPr>
        <p:sp>
          <p:nvSpPr>
            <p:cNvPr name="TextBox 3" id="3"/>
            <p:cNvSpPr txBox="true"/>
            <p:nvPr/>
          </p:nvSpPr>
          <p:spPr>
            <a:xfrm rot="0">
              <a:off x="0" y="918303"/>
              <a:ext cx="10147534" cy="578697"/>
            </a:xfrm>
            <a:prstGeom prst="rect">
              <a:avLst/>
            </a:prstGeom>
          </p:spPr>
          <p:txBody>
            <a:bodyPr anchor="t" rtlCol="false" tIns="0" lIns="0" bIns="0" rIns="0">
              <a:spAutoFit/>
            </a:bodyPr>
            <a:lstStyle/>
            <a:p>
              <a:pPr algn="ctr" marL="0" indent="0" lvl="0">
                <a:lnSpc>
                  <a:spcPts val="3640"/>
                </a:lnSpc>
              </a:pPr>
            </a:p>
          </p:txBody>
        </p:sp>
        <p:sp>
          <p:nvSpPr>
            <p:cNvPr name="TextBox 4" id="4"/>
            <p:cNvSpPr txBox="true"/>
            <p:nvPr/>
          </p:nvSpPr>
          <p:spPr>
            <a:xfrm rot="0">
              <a:off x="0" y="-47625"/>
              <a:ext cx="10147534" cy="777113"/>
            </a:xfrm>
            <a:prstGeom prst="rect">
              <a:avLst/>
            </a:prstGeom>
          </p:spPr>
          <p:txBody>
            <a:bodyPr anchor="t" rtlCol="false" tIns="0" lIns="0" bIns="0" rIns="0">
              <a:spAutoFit/>
            </a:bodyPr>
            <a:lstStyle/>
            <a:p>
              <a:pPr algn="ctr" marL="0" indent="0" lvl="0">
                <a:lnSpc>
                  <a:spcPts val="4716"/>
                </a:lnSpc>
                <a:spcBef>
                  <a:spcPct val="0"/>
                </a:spcBef>
              </a:pPr>
              <a:r>
                <a:rPr lang="en-US" sz="3600" spc="107">
                  <a:solidFill>
                    <a:srgbClr val="191919"/>
                  </a:solidFill>
                  <a:latin typeface="Aileron Heavy"/>
                </a:rPr>
                <a:t>REPOSITORIO</a:t>
              </a:r>
            </a:p>
          </p:txBody>
        </p:sp>
      </p:grpSp>
      <p:sp>
        <p:nvSpPr>
          <p:cNvPr name="TextBox 5" id="5"/>
          <p:cNvSpPr txBox="true"/>
          <p:nvPr/>
        </p:nvSpPr>
        <p:spPr>
          <a:xfrm rot="0">
            <a:off x="2159306" y="1804873"/>
            <a:ext cx="12862080" cy="539980"/>
          </a:xfrm>
          <a:prstGeom prst="rect">
            <a:avLst/>
          </a:prstGeom>
        </p:spPr>
        <p:txBody>
          <a:bodyPr anchor="t" rtlCol="false" tIns="0" lIns="0" bIns="0" rIns="0">
            <a:spAutoFit/>
          </a:bodyPr>
          <a:lstStyle/>
          <a:p>
            <a:pPr algn="ctr" marL="0" indent="0" lvl="0">
              <a:lnSpc>
                <a:spcPts val="4404"/>
              </a:lnSpc>
            </a:pPr>
            <a:r>
              <a:rPr lang="en-US" sz="3146" spc="157">
                <a:solidFill>
                  <a:srgbClr val="191919"/>
                </a:solidFill>
                <a:latin typeface="Aileron Regular"/>
              </a:rPr>
              <a:t>https://github.com/kendalvictor/tesis_maestria_ciencia_datos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100359" y="4605992"/>
            <a:ext cx="6087282" cy="1425193"/>
            <a:chOff x="0" y="0"/>
            <a:chExt cx="8116376" cy="1900257"/>
          </a:xfrm>
        </p:grpSpPr>
        <p:sp>
          <p:nvSpPr>
            <p:cNvPr name="TextBox 3" id="3"/>
            <p:cNvSpPr txBox="true"/>
            <p:nvPr/>
          </p:nvSpPr>
          <p:spPr>
            <a:xfrm rot="0">
              <a:off x="0" y="1369467"/>
              <a:ext cx="8116376" cy="530789"/>
            </a:xfrm>
            <a:prstGeom prst="rect">
              <a:avLst/>
            </a:prstGeom>
          </p:spPr>
          <p:txBody>
            <a:bodyPr anchor="t" rtlCol="false" tIns="0" lIns="0" bIns="0" rIns="0">
              <a:spAutoFit/>
            </a:bodyPr>
            <a:lstStyle/>
            <a:p>
              <a:pPr algn="ctr" marL="0" indent="0" lvl="0">
                <a:lnSpc>
                  <a:spcPts val="3359"/>
                </a:lnSpc>
              </a:pPr>
            </a:p>
          </p:txBody>
        </p:sp>
        <p:sp>
          <p:nvSpPr>
            <p:cNvPr name="TextBox 4" id="4"/>
            <p:cNvSpPr txBox="true"/>
            <p:nvPr/>
          </p:nvSpPr>
          <p:spPr>
            <a:xfrm rot="0">
              <a:off x="0" y="-66675"/>
              <a:ext cx="8116376" cy="1339215"/>
            </a:xfrm>
            <a:prstGeom prst="rect">
              <a:avLst/>
            </a:prstGeom>
          </p:spPr>
          <p:txBody>
            <a:bodyPr anchor="t" rtlCol="false" tIns="0" lIns="0" bIns="0" rIns="0">
              <a:spAutoFit/>
            </a:bodyPr>
            <a:lstStyle/>
            <a:p>
              <a:pPr algn="ctr" marL="0" indent="0" lvl="0">
                <a:lnSpc>
                  <a:spcPts val="8252"/>
                </a:lnSpc>
                <a:spcBef>
                  <a:spcPct val="0"/>
                </a:spcBef>
              </a:pPr>
              <a:r>
                <a:rPr lang="en-US" sz="6299" spc="188">
                  <a:solidFill>
                    <a:srgbClr val="191919"/>
                  </a:solidFill>
                  <a:latin typeface="Aileron Heavy"/>
                </a:rPr>
                <a:t>GRACIAS</a:t>
              </a: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5400000">
            <a:off x="1578493" y="6135198"/>
            <a:ext cx="6315873" cy="9525"/>
          </a:xfrm>
          <a:prstGeom prst="rect">
            <a:avLst/>
          </a:prstGeom>
          <a:solidFill>
            <a:srgbClr val="191919">
              <a:alpha val="8627"/>
            </a:srgbClr>
          </a:solidFill>
        </p:spPr>
      </p:sp>
      <p:sp>
        <p:nvSpPr>
          <p:cNvPr name="AutoShape 3" id="3"/>
          <p:cNvSpPr/>
          <p:nvPr/>
        </p:nvSpPr>
        <p:spPr>
          <a:xfrm rot="-5400000">
            <a:off x="7361107" y="6036773"/>
            <a:ext cx="6506475" cy="31288"/>
          </a:xfrm>
          <a:prstGeom prst="rect">
            <a:avLst/>
          </a:prstGeom>
          <a:solidFill>
            <a:srgbClr val="191919">
              <a:alpha val="8627"/>
            </a:srgbClr>
          </a:solidFill>
        </p:spPr>
      </p:sp>
      <p:sp>
        <p:nvSpPr>
          <p:cNvPr name="AutoShape 4" id="4"/>
          <p:cNvSpPr/>
          <p:nvPr/>
        </p:nvSpPr>
        <p:spPr>
          <a:xfrm rot="-5400000">
            <a:off x="10305876" y="5989419"/>
            <a:ext cx="6506475" cy="31288"/>
          </a:xfrm>
          <a:prstGeom prst="rect">
            <a:avLst/>
          </a:prstGeom>
          <a:solidFill>
            <a:srgbClr val="191919">
              <a:alpha val="8627"/>
            </a:srgbClr>
          </a:solidFill>
        </p:spPr>
      </p:sp>
      <p:sp>
        <p:nvSpPr>
          <p:cNvPr name="AutoShape 5" id="5"/>
          <p:cNvSpPr/>
          <p:nvPr/>
        </p:nvSpPr>
        <p:spPr>
          <a:xfrm rot="0">
            <a:off x="1028700" y="2775963"/>
            <a:ext cx="3542914" cy="714135"/>
          </a:xfrm>
          <a:prstGeom prst="rect">
            <a:avLst/>
          </a:prstGeom>
          <a:solidFill>
            <a:srgbClr val="86EAE9"/>
          </a:solidFill>
        </p:spPr>
      </p:sp>
      <p:sp>
        <p:nvSpPr>
          <p:cNvPr name="AutoShape 6" id="6"/>
          <p:cNvSpPr/>
          <p:nvPr/>
        </p:nvSpPr>
        <p:spPr>
          <a:xfrm rot="0">
            <a:off x="4507240" y="2775963"/>
            <a:ext cx="3022934" cy="714135"/>
          </a:xfrm>
          <a:prstGeom prst="rect">
            <a:avLst/>
          </a:prstGeom>
          <a:solidFill>
            <a:srgbClr val="3EDAD8"/>
          </a:solidFill>
        </p:spPr>
      </p:sp>
      <p:sp>
        <p:nvSpPr>
          <p:cNvPr name="AutoShape 7" id="7"/>
          <p:cNvSpPr/>
          <p:nvPr/>
        </p:nvSpPr>
        <p:spPr>
          <a:xfrm rot="0">
            <a:off x="13574758" y="2775963"/>
            <a:ext cx="3022934" cy="714135"/>
          </a:xfrm>
          <a:prstGeom prst="rect">
            <a:avLst/>
          </a:prstGeom>
          <a:solidFill>
            <a:srgbClr val="2C92D5"/>
          </a:solidFill>
        </p:spPr>
      </p:sp>
      <p:sp>
        <p:nvSpPr>
          <p:cNvPr name="TextBox 8" id="8"/>
          <p:cNvSpPr txBox="true"/>
          <p:nvPr/>
        </p:nvSpPr>
        <p:spPr>
          <a:xfrm rot="0">
            <a:off x="1028700" y="2947690"/>
            <a:ext cx="3361777" cy="351632"/>
          </a:xfrm>
          <a:prstGeom prst="rect">
            <a:avLst/>
          </a:prstGeom>
        </p:spPr>
        <p:txBody>
          <a:bodyPr anchor="t" rtlCol="false" tIns="0" lIns="0" bIns="0" rIns="0">
            <a:spAutoFit/>
          </a:bodyPr>
          <a:lstStyle/>
          <a:p>
            <a:pPr algn="ctr" marL="0" indent="0" lvl="0">
              <a:lnSpc>
                <a:spcPts val="2838"/>
              </a:lnSpc>
              <a:spcBef>
                <a:spcPct val="0"/>
              </a:spcBef>
            </a:pPr>
            <a:r>
              <a:rPr lang="en-US" sz="2200" spc="85">
                <a:solidFill>
                  <a:srgbClr val="191919"/>
                </a:solidFill>
                <a:latin typeface="Aileron Regular Bold"/>
              </a:rPr>
              <a:t>Preguntas</a:t>
            </a:r>
          </a:p>
        </p:txBody>
      </p:sp>
      <p:sp>
        <p:nvSpPr>
          <p:cNvPr name="TextBox 9" id="9"/>
          <p:cNvSpPr txBox="true"/>
          <p:nvPr/>
        </p:nvSpPr>
        <p:spPr>
          <a:xfrm rot="0">
            <a:off x="1028700" y="1226103"/>
            <a:ext cx="3361777" cy="351982"/>
          </a:xfrm>
          <a:prstGeom prst="rect">
            <a:avLst/>
          </a:prstGeom>
        </p:spPr>
        <p:txBody>
          <a:bodyPr anchor="t" rtlCol="false" tIns="0" lIns="0" bIns="0" rIns="0">
            <a:spAutoFit/>
          </a:bodyPr>
          <a:lstStyle/>
          <a:p>
            <a:pPr algn="ctr" marL="0" indent="0" lvl="0">
              <a:lnSpc>
                <a:spcPts val="2838"/>
              </a:lnSpc>
              <a:spcBef>
                <a:spcPct val="0"/>
              </a:spcBef>
            </a:pPr>
            <a:r>
              <a:rPr lang="en-US" sz="2200" spc="85" u="none">
                <a:solidFill>
                  <a:srgbClr val="FFFFFF"/>
                </a:solidFill>
                <a:latin typeface="Aileron Regular Bold"/>
              </a:rPr>
              <a:t>Week 2</a:t>
            </a:r>
          </a:p>
        </p:txBody>
      </p:sp>
      <p:sp>
        <p:nvSpPr>
          <p:cNvPr name="TextBox 10" id="10"/>
          <p:cNvSpPr txBox="true"/>
          <p:nvPr/>
        </p:nvSpPr>
        <p:spPr>
          <a:xfrm rot="0">
            <a:off x="10238773" y="2970906"/>
            <a:ext cx="3361777" cy="351982"/>
          </a:xfrm>
          <a:prstGeom prst="rect">
            <a:avLst/>
          </a:prstGeom>
        </p:spPr>
        <p:txBody>
          <a:bodyPr anchor="t" rtlCol="false" tIns="0" lIns="0" bIns="0" rIns="0">
            <a:spAutoFit/>
          </a:bodyPr>
          <a:lstStyle/>
          <a:p>
            <a:pPr algn="ctr" marL="0" indent="0" lvl="0">
              <a:lnSpc>
                <a:spcPts val="2838"/>
              </a:lnSpc>
              <a:spcBef>
                <a:spcPct val="0"/>
              </a:spcBef>
            </a:pPr>
            <a:r>
              <a:rPr lang="en-US" sz="2200" spc="85" u="none">
                <a:solidFill>
                  <a:srgbClr val="191919"/>
                </a:solidFill>
                <a:latin typeface="Aileron Regular Bold"/>
              </a:rPr>
              <a:t>Week 3</a:t>
            </a:r>
          </a:p>
        </p:txBody>
      </p:sp>
      <p:sp>
        <p:nvSpPr>
          <p:cNvPr name="TextBox 11" id="11"/>
          <p:cNvSpPr txBox="true"/>
          <p:nvPr/>
        </p:nvSpPr>
        <p:spPr>
          <a:xfrm rot="0">
            <a:off x="7702986" y="3594206"/>
            <a:ext cx="2677311" cy="2410857"/>
          </a:xfrm>
          <a:prstGeom prst="rect">
            <a:avLst/>
          </a:prstGeom>
        </p:spPr>
        <p:txBody>
          <a:bodyPr anchor="t" rtlCol="false" tIns="0" lIns="0" bIns="0" rIns="0">
            <a:spAutoFit/>
          </a:bodyPr>
          <a:lstStyle/>
          <a:p>
            <a:pPr>
              <a:lnSpc>
                <a:spcPts val="2400"/>
              </a:lnSpc>
            </a:pPr>
            <a:r>
              <a:rPr lang="en-US" sz="1600" spc="80">
                <a:solidFill>
                  <a:srgbClr val="191919"/>
                </a:solidFill>
                <a:latin typeface="Aileron Regular"/>
              </a:rPr>
              <a:t>La integración de técnicas de Aprendizaje de Máquina afecta positivamente al grado de coherencia obtenido en la síntesis de noticias en castellano de contexto específico.</a:t>
            </a:r>
          </a:p>
        </p:txBody>
      </p:sp>
      <p:sp>
        <p:nvSpPr>
          <p:cNvPr name="TextBox 12" id="12"/>
          <p:cNvSpPr txBox="true"/>
          <p:nvPr/>
        </p:nvSpPr>
        <p:spPr>
          <a:xfrm rot="0">
            <a:off x="11188760" y="4197872"/>
            <a:ext cx="1751632" cy="1203523"/>
          </a:xfrm>
          <a:prstGeom prst="rect">
            <a:avLst/>
          </a:prstGeom>
        </p:spPr>
        <p:txBody>
          <a:bodyPr anchor="t" rtlCol="false" tIns="0" lIns="0" bIns="0" rIns="0">
            <a:spAutoFit/>
          </a:bodyPr>
          <a:lstStyle/>
          <a:p>
            <a:pPr>
              <a:lnSpc>
                <a:spcPts val="2400"/>
              </a:lnSpc>
            </a:pPr>
            <a:r>
              <a:rPr lang="en-US" sz="1600" spc="80">
                <a:solidFill>
                  <a:srgbClr val="191919"/>
                </a:solidFill>
                <a:latin typeface="Aileron Regular"/>
              </a:rPr>
              <a:t>Integración de Técnicas de Aprendizaje de Maquina</a:t>
            </a:r>
          </a:p>
        </p:txBody>
      </p:sp>
      <p:sp>
        <p:nvSpPr>
          <p:cNvPr name="TextBox 13" id="13"/>
          <p:cNvSpPr txBox="true"/>
          <p:nvPr/>
        </p:nvSpPr>
        <p:spPr>
          <a:xfrm rot="0">
            <a:off x="13985891" y="4207397"/>
            <a:ext cx="2204723" cy="1193998"/>
          </a:xfrm>
          <a:prstGeom prst="rect">
            <a:avLst/>
          </a:prstGeom>
        </p:spPr>
        <p:txBody>
          <a:bodyPr anchor="t" rtlCol="false" tIns="0" lIns="0" bIns="0" rIns="0">
            <a:spAutoFit/>
          </a:bodyPr>
          <a:lstStyle/>
          <a:p>
            <a:pPr>
              <a:lnSpc>
                <a:spcPts val="2399"/>
              </a:lnSpc>
            </a:pPr>
            <a:r>
              <a:rPr lang="en-US" sz="1599" spc="79">
                <a:solidFill>
                  <a:srgbClr val="191919"/>
                </a:solidFill>
                <a:latin typeface="Aileron Regular"/>
              </a:rPr>
              <a:t>Síntesis Coherente de Noticias en Castellano de contexto específico</a:t>
            </a:r>
          </a:p>
        </p:txBody>
      </p:sp>
      <p:sp>
        <p:nvSpPr>
          <p:cNvPr name="TextBox 14" id="14"/>
          <p:cNvSpPr txBox="true"/>
          <p:nvPr/>
        </p:nvSpPr>
        <p:spPr>
          <a:xfrm rot="0">
            <a:off x="1390574" y="3745122"/>
            <a:ext cx="2999903" cy="2109024"/>
          </a:xfrm>
          <a:prstGeom prst="rect">
            <a:avLst/>
          </a:prstGeom>
        </p:spPr>
        <p:txBody>
          <a:bodyPr anchor="t" rtlCol="false" tIns="0" lIns="0" bIns="0" rIns="0">
            <a:spAutoFit/>
          </a:bodyPr>
          <a:lstStyle/>
          <a:p>
            <a:pPr>
              <a:lnSpc>
                <a:spcPts val="2400"/>
              </a:lnSpc>
            </a:pPr>
            <a:r>
              <a:rPr lang="en-US" sz="1600" spc="80">
                <a:solidFill>
                  <a:srgbClr val="191919"/>
                </a:solidFill>
                <a:latin typeface="Aileron Regular"/>
              </a:rPr>
              <a:t>¿Afecta de manera positivia la integración de técnicas de aprendizaje de maquina al grado de coherencia de la síntesis de noticias en castellano de contexto específico?</a:t>
            </a:r>
          </a:p>
        </p:txBody>
      </p:sp>
      <p:sp>
        <p:nvSpPr>
          <p:cNvPr name="AutoShape 15" id="15"/>
          <p:cNvSpPr/>
          <p:nvPr/>
        </p:nvSpPr>
        <p:spPr>
          <a:xfrm rot="0">
            <a:off x="1696072" y="6379037"/>
            <a:ext cx="14888959" cy="9525"/>
          </a:xfrm>
          <a:prstGeom prst="rect">
            <a:avLst/>
          </a:prstGeom>
          <a:solidFill>
            <a:srgbClr val="191919">
              <a:alpha val="60000"/>
            </a:srgbClr>
          </a:solidFill>
        </p:spPr>
      </p:sp>
      <p:sp>
        <p:nvSpPr>
          <p:cNvPr name="AutoShape 16" id="16"/>
          <p:cNvSpPr/>
          <p:nvPr/>
        </p:nvSpPr>
        <p:spPr>
          <a:xfrm rot="0">
            <a:off x="1696072" y="7826357"/>
            <a:ext cx="14888959" cy="9525"/>
          </a:xfrm>
          <a:prstGeom prst="rect">
            <a:avLst/>
          </a:prstGeom>
          <a:solidFill>
            <a:srgbClr val="191919">
              <a:alpha val="60000"/>
            </a:srgbClr>
          </a:solidFill>
        </p:spPr>
      </p:sp>
      <p:sp>
        <p:nvSpPr>
          <p:cNvPr name="AutoShape 17" id="17"/>
          <p:cNvSpPr/>
          <p:nvPr/>
        </p:nvSpPr>
        <p:spPr>
          <a:xfrm rot="0">
            <a:off x="1643862" y="9781678"/>
            <a:ext cx="14888959" cy="9525"/>
          </a:xfrm>
          <a:prstGeom prst="rect">
            <a:avLst/>
          </a:prstGeom>
          <a:solidFill>
            <a:srgbClr val="191919">
              <a:alpha val="60000"/>
            </a:srgbClr>
          </a:solidFill>
        </p:spPr>
      </p:sp>
      <p:grpSp>
        <p:nvGrpSpPr>
          <p:cNvPr name="Group 18" id="18"/>
          <p:cNvGrpSpPr/>
          <p:nvPr/>
        </p:nvGrpSpPr>
        <p:grpSpPr>
          <a:xfrm rot="0">
            <a:off x="2972297" y="1051983"/>
            <a:ext cx="12113927" cy="1044583"/>
            <a:chOff x="0" y="0"/>
            <a:chExt cx="16151903" cy="1392778"/>
          </a:xfrm>
        </p:grpSpPr>
        <p:sp>
          <p:nvSpPr>
            <p:cNvPr name="TextBox 19" id="19"/>
            <p:cNvSpPr txBox="true"/>
            <p:nvPr/>
          </p:nvSpPr>
          <p:spPr>
            <a:xfrm rot="0">
              <a:off x="0" y="-47625"/>
              <a:ext cx="16151903" cy="777113"/>
            </a:xfrm>
            <a:prstGeom prst="rect">
              <a:avLst/>
            </a:prstGeom>
          </p:spPr>
          <p:txBody>
            <a:bodyPr anchor="t" rtlCol="false" tIns="0" lIns="0" bIns="0" rIns="0">
              <a:spAutoFit/>
            </a:bodyPr>
            <a:lstStyle/>
            <a:p>
              <a:pPr algn="ctr" marL="0" indent="0" lvl="0">
                <a:lnSpc>
                  <a:spcPts val="4716"/>
                </a:lnSpc>
                <a:spcBef>
                  <a:spcPct val="0"/>
                </a:spcBef>
              </a:pPr>
              <a:r>
                <a:rPr lang="en-US" sz="3600" spc="107">
                  <a:solidFill>
                    <a:srgbClr val="191919"/>
                  </a:solidFill>
                  <a:latin typeface="Aileron Heavy"/>
                </a:rPr>
                <a:t>MATRIZ DE CONSISTENCIA</a:t>
              </a:r>
            </a:p>
          </p:txBody>
        </p:sp>
        <p:sp>
          <p:nvSpPr>
            <p:cNvPr name="TextBox 20" id="20"/>
            <p:cNvSpPr txBox="true"/>
            <p:nvPr/>
          </p:nvSpPr>
          <p:spPr>
            <a:xfrm rot="0">
              <a:off x="683256" y="857473"/>
              <a:ext cx="14785391" cy="535305"/>
            </a:xfrm>
            <a:prstGeom prst="rect">
              <a:avLst/>
            </a:prstGeom>
          </p:spPr>
          <p:txBody>
            <a:bodyPr anchor="t" rtlCol="false" tIns="0" lIns="0" bIns="0" rIns="0">
              <a:spAutoFit/>
            </a:bodyPr>
            <a:lstStyle/>
            <a:p>
              <a:pPr algn="ctr">
                <a:lnSpc>
                  <a:spcPts val="3359"/>
                </a:lnSpc>
              </a:pPr>
              <a:r>
                <a:rPr lang="en-US" sz="2400" spc="120">
                  <a:solidFill>
                    <a:srgbClr val="191919"/>
                  </a:solidFill>
                  <a:latin typeface="Aileron Regular"/>
                </a:rPr>
                <a:t>202013427</a:t>
              </a:r>
            </a:p>
          </p:txBody>
        </p:sp>
      </p:grpSp>
      <p:sp>
        <p:nvSpPr>
          <p:cNvPr name="TextBox 21" id="21"/>
          <p:cNvSpPr txBox="true"/>
          <p:nvPr/>
        </p:nvSpPr>
        <p:spPr>
          <a:xfrm rot="0">
            <a:off x="4741192" y="3651085"/>
            <a:ext cx="2637757" cy="2401332"/>
          </a:xfrm>
          <a:prstGeom prst="rect">
            <a:avLst/>
          </a:prstGeom>
        </p:spPr>
        <p:txBody>
          <a:bodyPr anchor="t" rtlCol="false" tIns="0" lIns="0" bIns="0" rIns="0">
            <a:spAutoFit/>
          </a:bodyPr>
          <a:lstStyle/>
          <a:p>
            <a:pPr>
              <a:lnSpc>
                <a:spcPts val="2399"/>
              </a:lnSpc>
            </a:pPr>
            <a:r>
              <a:rPr lang="en-US" sz="1599" spc="79">
                <a:solidFill>
                  <a:srgbClr val="191919"/>
                </a:solidFill>
                <a:latin typeface="Aileron Regular"/>
              </a:rPr>
              <a:t>Desarrollar un prototipo con base en integración de técnicas de aprendizaje de máquina capaz de sintetizar de manera coherente noticias en castellano de contexto específico.</a:t>
            </a:r>
          </a:p>
        </p:txBody>
      </p:sp>
      <p:sp>
        <p:nvSpPr>
          <p:cNvPr name="AutoShape 22" id="22"/>
          <p:cNvSpPr/>
          <p:nvPr/>
        </p:nvSpPr>
        <p:spPr>
          <a:xfrm rot="0">
            <a:off x="1708733" y="3490863"/>
            <a:ext cx="14888959" cy="22451"/>
          </a:xfrm>
          <a:prstGeom prst="rect">
            <a:avLst/>
          </a:prstGeom>
          <a:solidFill>
            <a:srgbClr val="191919"/>
          </a:solidFill>
        </p:spPr>
      </p:sp>
      <p:sp>
        <p:nvSpPr>
          <p:cNvPr name="AutoShape 23" id="23"/>
          <p:cNvSpPr/>
          <p:nvPr/>
        </p:nvSpPr>
        <p:spPr>
          <a:xfrm rot="0">
            <a:off x="7530175" y="2775963"/>
            <a:ext cx="3022934" cy="714135"/>
          </a:xfrm>
          <a:prstGeom prst="rect">
            <a:avLst/>
          </a:prstGeom>
          <a:solidFill>
            <a:srgbClr val="3EDAD8"/>
          </a:solidFill>
        </p:spPr>
      </p:sp>
      <p:sp>
        <p:nvSpPr>
          <p:cNvPr name="AutoShape 24" id="24"/>
          <p:cNvSpPr/>
          <p:nvPr/>
        </p:nvSpPr>
        <p:spPr>
          <a:xfrm rot="0">
            <a:off x="10553109" y="2799179"/>
            <a:ext cx="3022934" cy="714135"/>
          </a:xfrm>
          <a:prstGeom prst="rect">
            <a:avLst/>
          </a:prstGeom>
          <a:solidFill>
            <a:srgbClr val="37C9EF"/>
          </a:solidFill>
        </p:spPr>
      </p:sp>
      <p:sp>
        <p:nvSpPr>
          <p:cNvPr name="TextBox 25" id="25"/>
          <p:cNvSpPr txBox="true"/>
          <p:nvPr/>
        </p:nvSpPr>
        <p:spPr>
          <a:xfrm rot="0">
            <a:off x="4199686" y="2970906"/>
            <a:ext cx="3361777" cy="351632"/>
          </a:xfrm>
          <a:prstGeom prst="rect">
            <a:avLst/>
          </a:prstGeom>
        </p:spPr>
        <p:txBody>
          <a:bodyPr anchor="t" rtlCol="false" tIns="0" lIns="0" bIns="0" rIns="0">
            <a:spAutoFit/>
          </a:bodyPr>
          <a:lstStyle/>
          <a:p>
            <a:pPr algn="ctr" marL="474980" indent="-474980" lvl="0">
              <a:lnSpc>
                <a:spcPts val="2838"/>
              </a:lnSpc>
              <a:spcBef>
                <a:spcPct val="0"/>
              </a:spcBef>
            </a:pPr>
            <a:r>
              <a:rPr lang="en-US" sz="2200" spc="85">
                <a:solidFill>
                  <a:srgbClr val="191919"/>
                </a:solidFill>
                <a:latin typeface="Aileron Regular Bold"/>
              </a:rPr>
              <a:t>Objetvios</a:t>
            </a:r>
          </a:p>
        </p:txBody>
      </p:sp>
      <p:sp>
        <p:nvSpPr>
          <p:cNvPr name="TextBox 26" id="26"/>
          <p:cNvSpPr txBox="true"/>
          <p:nvPr/>
        </p:nvSpPr>
        <p:spPr>
          <a:xfrm rot="0">
            <a:off x="7252568" y="2970906"/>
            <a:ext cx="3361777" cy="351632"/>
          </a:xfrm>
          <a:prstGeom prst="rect">
            <a:avLst/>
          </a:prstGeom>
        </p:spPr>
        <p:txBody>
          <a:bodyPr anchor="t" rtlCol="false" tIns="0" lIns="0" bIns="0" rIns="0">
            <a:spAutoFit/>
          </a:bodyPr>
          <a:lstStyle/>
          <a:p>
            <a:pPr algn="ctr" marL="474980" indent="-474980" lvl="0">
              <a:lnSpc>
                <a:spcPts val="2838"/>
              </a:lnSpc>
              <a:spcBef>
                <a:spcPct val="0"/>
              </a:spcBef>
            </a:pPr>
            <a:r>
              <a:rPr lang="en-US" sz="2200" spc="85">
                <a:solidFill>
                  <a:srgbClr val="191919"/>
                </a:solidFill>
                <a:latin typeface="Aileron Regular Bold"/>
              </a:rPr>
              <a:t>Hipótesis</a:t>
            </a:r>
          </a:p>
        </p:txBody>
      </p:sp>
      <p:sp>
        <p:nvSpPr>
          <p:cNvPr name="TextBox 27" id="27"/>
          <p:cNvSpPr txBox="true"/>
          <p:nvPr/>
        </p:nvSpPr>
        <p:spPr>
          <a:xfrm rot="0">
            <a:off x="10212981" y="2768825"/>
            <a:ext cx="3361777" cy="709361"/>
          </a:xfrm>
          <a:prstGeom prst="rect">
            <a:avLst/>
          </a:prstGeom>
        </p:spPr>
        <p:txBody>
          <a:bodyPr anchor="t" rtlCol="false" tIns="0" lIns="0" bIns="0" rIns="0">
            <a:spAutoFit/>
          </a:bodyPr>
          <a:lstStyle/>
          <a:p>
            <a:pPr algn="ctr">
              <a:lnSpc>
                <a:spcPts val="2838"/>
              </a:lnSpc>
            </a:pPr>
            <a:r>
              <a:rPr lang="en-US" sz="2200" spc="85">
                <a:solidFill>
                  <a:srgbClr val="FFFFFF"/>
                </a:solidFill>
                <a:latin typeface="Aileron Regular Italics"/>
              </a:rPr>
              <a:t>Variable </a:t>
            </a:r>
          </a:p>
          <a:p>
            <a:pPr algn="ctr" marL="0" indent="0" lvl="0">
              <a:lnSpc>
                <a:spcPts val="2838"/>
              </a:lnSpc>
              <a:spcBef>
                <a:spcPct val="0"/>
              </a:spcBef>
            </a:pPr>
            <a:r>
              <a:rPr lang="en-US" sz="2200" spc="85">
                <a:solidFill>
                  <a:srgbClr val="FFFFFF"/>
                </a:solidFill>
                <a:latin typeface="Aileron Regular Italics"/>
              </a:rPr>
              <a:t>Independiente</a:t>
            </a:r>
          </a:p>
        </p:txBody>
      </p:sp>
      <p:sp>
        <p:nvSpPr>
          <p:cNvPr name="TextBox 28" id="28"/>
          <p:cNvSpPr txBox="true"/>
          <p:nvPr/>
        </p:nvSpPr>
        <p:spPr>
          <a:xfrm rot="0">
            <a:off x="13235915" y="2803954"/>
            <a:ext cx="3361777" cy="709361"/>
          </a:xfrm>
          <a:prstGeom prst="rect">
            <a:avLst/>
          </a:prstGeom>
        </p:spPr>
        <p:txBody>
          <a:bodyPr anchor="t" rtlCol="false" tIns="0" lIns="0" bIns="0" rIns="0">
            <a:spAutoFit/>
          </a:bodyPr>
          <a:lstStyle/>
          <a:p>
            <a:pPr algn="ctr">
              <a:lnSpc>
                <a:spcPts val="2838"/>
              </a:lnSpc>
            </a:pPr>
            <a:r>
              <a:rPr lang="en-US" sz="2200" spc="85">
                <a:solidFill>
                  <a:srgbClr val="FFFFFF"/>
                </a:solidFill>
                <a:latin typeface="Aileron Regular Italics"/>
              </a:rPr>
              <a:t>Variable </a:t>
            </a:r>
          </a:p>
          <a:p>
            <a:pPr algn="ctr" marL="0" indent="0" lvl="0">
              <a:lnSpc>
                <a:spcPts val="2838"/>
              </a:lnSpc>
              <a:spcBef>
                <a:spcPct val="0"/>
              </a:spcBef>
            </a:pPr>
            <a:r>
              <a:rPr lang="en-US" sz="2200" spc="85">
                <a:solidFill>
                  <a:srgbClr val="FFFFFF"/>
                </a:solidFill>
                <a:latin typeface="Aileron Regular Italics"/>
              </a:rPr>
              <a:t>Dependiente</a:t>
            </a:r>
          </a:p>
        </p:txBody>
      </p:sp>
      <p:sp>
        <p:nvSpPr>
          <p:cNvPr name="AutoShape 29" id="29"/>
          <p:cNvSpPr/>
          <p:nvPr/>
        </p:nvSpPr>
        <p:spPr>
          <a:xfrm rot="-5400000">
            <a:off x="4292581" y="6219617"/>
            <a:ext cx="6506475" cy="31288"/>
          </a:xfrm>
          <a:prstGeom prst="rect">
            <a:avLst/>
          </a:prstGeom>
          <a:solidFill>
            <a:srgbClr val="191919">
              <a:alpha val="8627"/>
            </a:srgbClr>
          </a:solidFill>
        </p:spPr>
      </p:sp>
      <p:sp>
        <p:nvSpPr>
          <p:cNvPr name="AutoShape 30" id="30"/>
          <p:cNvSpPr/>
          <p:nvPr/>
        </p:nvSpPr>
        <p:spPr>
          <a:xfrm rot="-5400000">
            <a:off x="1302733" y="6227549"/>
            <a:ext cx="6506475" cy="31288"/>
          </a:xfrm>
          <a:prstGeom prst="rect">
            <a:avLst/>
          </a:prstGeom>
          <a:solidFill>
            <a:srgbClr val="191919">
              <a:alpha val="8627"/>
            </a:srgbClr>
          </a:solidFill>
        </p:spPr>
      </p:sp>
      <p:sp>
        <p:nvSpPr>
          <p:cNvPr name="AutoShape 31" id="31"/>
          <p:cNvSpPr/>
          <p:nvPr/>
        </p:nvSpPr>
        <p:spPr>
          <a:xfrm rot="0">
            <a:off x="10598701" y="6379037"/>
            <a:ext cx="5998991" cy="499335"/>
          </a:xfrm>
          <a:prstGeom prst="rect">
            <a:avLst/>
          </a:prstGeom>
          <a:solidFill>
            <a:srgbClr val="86EAE9"/>
          </a:solidFill>
        </p:spPr>
      </p:sp>
      <p:sp>
        <p:nvSpPr>
          <p:cNvPr name="TextBox 32" id="32"/>
          <p:cNvSpPr txBox="true"/>
          <p:nvPr/>
        </p:nvSpPr>
        <p:spPr>
          <a:xfrm rot="0">
            <a:off x="11748844" y="6359987"/>
            <a:ext cx="3589252" cy="610825"/>
          </a:xfrm>
          <a:prstGeom prst="rect">
            <a:avLst/>
          </a:prstGeom>
        </p:spPr>
        <p:txBody>
          <a:bodyPr anchor="t" rtlCol="false" tIns="0" lIns="0" bIns="0" rIns="0">
            <a:spAutoFit/>
          </a:bodyPr>
          <a:lstStyle/>
          <a:p>
            <a:pPr algn="ctr">
              <a:lnSpc>
                <a:spcPts val="2656"/>
              </a:lnSpc>
            </a:pPr>
            <a:r>
              <a:rPr lang="en-US" sz="2059" spc="80">
                <a:solidFill>
                  <a:srgbClr val="191919"/>
                </a:solidFill>
                <a:latin typeface="Aileron Regular Bold Italics"/>
              </a:rPr>
              <a:t>DIMENSION</a:t>
            </a:r>
          </a:p>
          <a:p>
            <a:pPr algn="ctr" marL="0" indent="0" lvl="0">
              <a:lnSpc>
                <a:spcPts val="2140"/>
              </a:lnSpc>
              <a:spcBef>
                <a:spcPct val="0"/>
              </a:spcBef>
            </a:pPr>
          </a:p>
        </p:txBody>
      </p:sp>
      <p:sp>
        <p:nvSpPr>
          <p:cNvPr name="TextBox 33" id="33"/>
          <p:cNvSpPr txBox="true"/>
          <p:nvPr/>
        </p:nvSpPr>
        <p:spPr>
          <a:xfrm rot="0">
            <a:off x="10985221" y="6913661"/>
            <a:ext cx="2158709" cy="901690"/>
          </a:xfrm>
          <a:prstGeom prst="rect">
            <a:avLst/>
          </a:prstGeom>
        </p:spPr>
        <p:txBody>
          <a:bodyPr anchor="t" rtlCol="false" tIns="0" lIns="0" bIns="0" rIns="0">
            <a:spAutoFit/>
          </a:bodyPr>
          <a:lstStyle/>
          <a:p>
            <a:pPr>
              <a:lnSpc>
                <a:spcPts val="2400"/>
              </a:lnSpc>
            </a:pPr>
            <a:r>
              <a:rPr lang="en-US" sz="1600" spc="80">
                <a:solidFill>
                  <a:srgbClr val="191919"/>
                </a:solidFill>
                <a:latin typeface="Aileron Regular"/>
              </a:rPr>
              <a:t>INoticias en español en contexto con el COVID (2021 - 2022)</a:t>
            </a:r>
          </a:p>
        </p:txBody>
      </p:sp>
      <p:sp>
        <p:nvSpPr>
          <p:cNvPr name="TextBox 34" id="34"/>
          <p:cNvSpPr txBox="true"/>
          <p:nvPr/>
        </p:nvSpPr>
        <p:spPr>
          <a:xfrm rot="0">
            <a:off x="14258741" y="6913661"/>
            <a:ext cx="2158709" cy="901690"/>
          </a:xfrm>
          <a:prstGeom prst="rect">
            <a:avLst/>
          </a:prstGeom>
        </p:spPr>
        <p:txBody>
          <a:bodyPr anchor="t" rtlCol="false" tIns="0" lIns="0" bIns="0" rIns="0">
            <a:spAutoFit/>
          </a:bodyPr>
          <a:lstStyle/>
          <a:p>
            <a:pPr>
              <a:lnSpc>
                <a:spcPts val="2400"/>
              </a:lnSpc>
            </a:pPr>
            <a:r>
              <a:rPr lang="en-US" sz="1600" spc="80">
                <a:solidFill>
                  <a:srgbClr val="191919"/>
                </a:solidFill>
                <a:latin typeface="Aileron Regular"/>
              </a:rPr>
              <a:t>Puntuación recolectada de voluntarios</a:t>
            </a:r>
          </a:p>
        </p:txBody>
      </p:sp>
      <p:sp>
        <p:nvSpPr>
          <p:cNvPr name="AutoShape 35" id="35"/>
          <p:cNvSpPr/>
          <p:nvPr/>
        </p:nvSpPr>
        <p:spPr>
          <a:xfrm rot="0">
            <a:off x="10678056" y="7835882"/>
            <a:ext cx="5998991" cy="499335"/>
          </a:xfrm>
          <a:prstGeom prst="rect">
            <a:avLst/>
          </a:prstGeom>
          <a:solidFill>
            <a:srgbClr val="86EAE9"/>
          </a:solidFill>
        </p:spPr>
      </p:sp>
      <p:sp>
        <p:nvSpPr>
          <p:cNvPr name="TextBox 36" id="36"/>
          <p:cNvSpPr txBox="true"/>
          <p:nvPr/>
        </p:nvSpPr>
        <p:spPr>
          <a:xfrm rot="0">
            <a:off x="12064576" y="7807307"/>
            <a:ext cx="3589252" cy="610825"/>
          </a:xfrm>
          <a:prstGeom prst="rect">
            <a:avLst/>
          </a:prstGeom>
        </p:spPr>
        <p:txBody>
          <a:bodyPr anchor="t" rtlCol="false" tIns="0" lIns="0" bIns="0" rIns="0">
            <a:spAutoFit/>
          </a:bodyPr>
          <a:lstStyle/>
          <a:p>
            <a:pPr algn="ctr">
              <a:lnSpc>
                <a:spcPts val="2656"/>
              </a:lnSpc>
            </a:pPr>
            <a:r>
              <a:rPr lang="en-US" sz="2059" spc="80">
                <a:solidFill>
                  <a:srgbClr val="191919"/>
                </a:solidFill>
                <a:latin typeface="Aileron Regular Bold Italics"/>
              </a:rPr>
              <a:t>MÉTRICA</a:t>
            </a:r>
          </a:p>
          <a:p>
            <a:pPr algn="ctr" marL="0" indent="0" lvl="0">
              <a:lnSpc>
                <a:spcPts val="2140"/>
              </a:lnSpc>
              <a:spcBef>
                <a:spcPct val="0"/>
              </a:spcBef>
            </a:pPr>
          </a:p>
        </p:txBody>
      </p:sp>
      <p:sp>
        <p:nvSpPr>
          <p:cNvPr name="TextBox 37" id="37"/>
          <p:cNvSpPr txBox="true"/>
          <p:nvPr/>
        </p:nvSpPr>
        <p:spPr>
          <a:xfrm rot="0">
            <a:off x="10967220" y="8507527"/>
            <a:ext cx="2158709" cy="599857"/>
          </a:xfrm>
          <a:prstGeom prst="rect">
            <a:avLst/>
          </a:prstGeom>
        </p:spPr>
        <p:txBody>
          <a:bodyPr anchor="t" rtlCol="false" tIns="0" lIns="0" bIns="0" rIns="0">
            <a:spAutoFit/>
          </a:bodyPr>
          <a:lstStyle/>
          <a:p>
            <a:pPr>
              <a:lnSpc>
                <a:spcPts val="2400"/>
              </a:lnSpc>
            </a:pPr>
            <a:r>
              <a:rPr lang="en-US" sz="1600" spc="80">
                <a:solidFill>
                  <a:srgbClr val="191919"/>
                </a:solidFill>
                <a:latin typeface="Aileron Regular"/>
              </a:rPr>
              <a:t>ROUGE-C  </a:t>
            </a:r>
          </a:p>
          <a:p>
            <a:pPr>
              <a:lnSpc>
                <a:spcPts val="2400"/>
              </a:lnSpc>
            </a:pPr>
            <a:r>
              <a:rPr lang="en-US" sz="1600" spc="80">
                <a:solidFill>
                  <a:srgbClr val="191919"/>
                </a:solidFill>
                <a:latin typeface="Aileron Regular"/>
              </a:rPr>
              <a:t> JENSEN SHANON</a:t>
            </a:r>
          </a:p>
        </p:txBody>
      </p:sp>
      <p:sp>
        <p:nvSpPr>
          <p:cNvPr name="TextBox 38" id="38"/>
          <p:cNvSpPr txBox="true"/>
          <p:nvPr/>
        </p:nvSpPr>
        <p:spPr>
          <a:xfrm rot="0">
            <a:off x="14258741" y="8356610"/>
            <a:ext cx="2158709" cy="901690"/>
          </a:xfrm>
          <a:prstGeom prst="rect">
            <a:avLst/>
          </a:prstGeom>
        </p:spPr>
        <p:txBody>
          <a:bodyPr anchor="t" rtlCol="false" tIns="0" lIns="0" bIns="0" rIns="0">
            <a:spAutoFit/>
          </a:bodyPr>
          <a:lstStyle/>
          <a:p>
            <a:pPr>
              <a:lnSpc>
                <a:spcPts val="2400"/>
              </a:lnSpc>
            </a:pPr>
            <a:r>
              <a:rPr lang="en-US" sz="1600" spc="80">
                <a:solidFill>
                  <a:srgbClr val="191919"/>
                </a:solidFill>
                <a:latin typeface="Aileron Regular"/>
              </a:rPr>
              <a:t>Grado de coherencia acorde a puntuación experta</a:t>
            </a:r>
          </a:p>
        </p:txBody>
      </p:sp>
      <p:sp>
        <p:nvSpPr>
          <p:cNvPr name="TextBox 39" id="39"/>
          <p:cNvSpPr txBox="true"/>
          <p:nvPr/>
        </p:nvSpPr>
        <p:spPr>
          <a:xfrm rot="0">
            <a:off x="1390574" y="6350000"/>
            <a:ext cx="3181041" cy="1321398"/>
          </a:xfrm>
          <a:prstGeom prst="rect">
            <a:avLst/>
          </a:prstGeom>
        </p:spPr>
        <p:txBody>
          <a:bodyPr anchor="t" rtlCol="false" tIns="0" lIns="0" bIns="0" rIns="0">
            <a:spAutoFit/>
          </a:bodyPr>
          <a:lstStyle/>
          <a:p>
            <a:pPr>
              <a:lnSpc>
                <a:spcPts val="2666"/>
              </a:lnSpc>
            </a:pPr>
            <a:r>
              <a:rPr lang="en-US" sz="1777" spc="88">
                <a:solidFill>
                  <a:srgbClr val="191919"/>
                </a:solidFill>
                <a:latin typeface="Aileron Regular"/>
              </a:rPr>
              <a:t>¿No es factible el  desarrollo de un prototipo de resumen automático en el idioma español en la actualidad?</a:t>
            </a:r>
          </a:p>
        </p:txBody>
      </p:sp>
      <p:sp>
        <p:nvSpPr>
          <p:cNvPr name="TextBox 40" id="40"/>
          <p:cNvSpPr txBox="true"/>
          <p:nvPr/>
        </p:nvSpPr>
        <p:spPr>
          <a:xfrm rot="0">
            <a:off x="4731667" y="6365316"/>
            <a:ext cx="2775477" cy="1505357"/>
          </a:xfrm>
          <a:prstGeom prst="rect">
            <a:avLst/>
          </a:prstGeom>
        </p:spPr>
        <p:txBody>
          <a:bodyPr anchor="t" rtlCol="false" tIns="0" lIns="0" bIns="0" rIns="0">
            <a:spAutoFit/>
          </a:bodyPr>
          <a:lstStyle/>
          <a:p>
            <a:pPr>
              <a:lnSpc>
                <a:spcPts val="2400"/>
              </a:lnSpc>
            </a:pPr>
            <a:r>
              <a:rPr lang="en-US" sz="1600" spc="80">
                <a:solidFill>
                  <a:srgbClr val="191919"/>
                </a:solidFill>
                <a:latin typeface="Aileron Regular"/>
              </a:rPr>
              <a:t>Evidenciar el grado de factibilidad que acarrea el desarrolo de un prototipo de resumen automático en el idioma español</a:t>
            </a:r>
          </a:p>
        </p:txBody>
      </p:sp>
      <p:sp>
        <p:nvSpPr>
          <p:cNvPr name="TextBox 41" id="41"/>
          <p:cNvSpPr txBox="true"/>
          <p:nvPr/>
        </p:nvSpPr>
        <p:spPr>
          <a:xfrm rot="0">
            <a:off x="7859277" y="6430162"/>
            <a:ext cx="2770711" cy="1385189"/>
          </a:xfrm>
          <a:prstGeom prst="rect">
            <a:avLst/>
          </a:prstGeom>
        </p:spPr>
        <p:txBody>
          <a:bodyPr anchor="t" rtlCol="false" tIns="0" lIns="0" bIns="0" rIns="0">
            <a:spAutoFit/>
          </a:bodyPr>
          <a:lstStyle/>
          <a:p>
            <a:pPr>
              <a:lnSpc>
                <a:spcPts val="2216"/>
              </a:lnSpc>
            </a:pPr>
            <a:r>
              <a:rPr lang="en-US" sz="1477" spc="73">
                <a:solidFill>
                  <a:srgbClr val="191919"/>
                </a:solidFill>
                <a:latin typeface="Aileron Regular"/>
              </a:rPr>
              <a:t>En la actualidad  no es factible el desarrollo de un prototipo de resumen automático en el idioma español</a:t>
            </a:r>
          </a:p>
        </p:txBody>
      </p:sp>
      <p:sp>
        <p:nvSpPr>
          <p:cNvPr name="TextBox 42" id="42"/>
          <p:cNvSpPr txBox="true"/>
          <p:nvPr/>
        </p:nvSpPr>
        <p:spPr>
          <a:xfrm rot="-5400000">
            <a:off x="-1108075" y="4827960"/>
            <a:ext cx="3361777" cy="351632"/>
          </a:xfrm>
          <a:prstGeom prst="rect">
            <a:avLst/>
          </a:prstGeom>
        </p:spPr>
        <p:txBody>
          <a:bodyPr anchor="t" rtlCol="false" tIns="0" lIns="0" bIns="0" rIns="0">
            <a:spAutoFit/>
          </a:bodyPr>
          <a:lstStyle/>
          <a:p>
            <a:pPr algn="ctr" marL="0" indent="0" lvl="0">
              <a:lnSpc>
                <a:spcPts val="2838"/>
              </a:lnSpc>
              <a:spcBef>
                <a:spcPct val="0"/>
              </a:spcBef>
            </a:pPr>
            <a:r>
              <a:rPr lang="en-US" sz="2200" spc="85">
                <a:solidFill>
                  <a:srgbClr val="191919"/>
                </a:solidFill>
                <a:latin typeface="Aileron Regular Bold"/>
              </a:rPr>
              <a:t>General</a:t>
            </a:r>
          </a:p>
        </p:txBody>
      </p:sp>
      <p:sp>
        <p:nvSpPr>
          <p:cNvPr name="TextBox 43" id="43"/>
          <p:cNvSpPr txBox="true"/>
          <p:nvPr/>
        </p:nvSpPr>
        <p:spPr>
          <a:xfrm rot="0">
            <a:off x="7820448" y="8072906"/>
            <a:ext cx="2535787" cy="1423525"/>
          </a:xfrm>
          <a:prstGeom prst="rect">
            <a:avLst/>
          </a:prstGeom>
        </p:spPr>
        <p:txBody>
          <a:bodyPr anchor="t" rtlCol="false" tIns="0" lIns="0" bIns="0" rIns="0">
            <a:spAutoFit/>
          </a:bodyPr>
          <a:lstStyle/>
          <a:p>
            <a:pPr>
              <a:lnSpc>
                <a:spcPts val="2280"/>
              </a:lnSpc>
            </a:pPr>
            <a:r>
              <a:rPr lang="en-US" sz="1520" spc="76">
                <a:solidFill>
                  <a:srgbClr val="191919"/>
                </a:solidFill>
                <a:latin typeface="Aileron Regular"/>
              </a:rPr>
              <a:t>La integración de técnicas de resumen automático tiene el efecto de reflejar mayor coherencia a criterio humano.</a:t>
            </a:r>
          </a:p>
        </p:txBody>
      </p:sp>
      <p:sp>
        <p:nvSpPr>
          <p:cNvPr name="TextBox 44" id="44"/>
          <p:cNvSpPr txBox="true"/>
          <p:nvPr/>
        </p:nvSpPr>
        <p:spPr>
          <a:xfrm rot="0">
            <a:off x="4731667" y="8069857"/>
            <a:ext cx="2798508" cy="1505357"/>
          </a:xfrm>
          <a:prstGeom prst="rect">
            <a:avLst/>
          </a:prstGeom>
        </p:spPr>
        <p:txBody>
          <a:bodyPr anchor="t" rtlCol="false" tIns="0" lIns="0" bIns="0" rIns="0">
            <a:spAutoFit/>
          </a:bodyPr>
          <a:lstStyle/>
          <a:p>
            <a:pPr>
              <a:lnSpc>
                <a:spcPts val="2400"/>
              </a:lnSpc>
            </a:pPr>
            <a:r>
              <a:rPr lang="en-US" sz="1600" spc="80">
                <a:solidFill>
                  <a:srgbClr val="191919"/>
                </a:solidFill>
                <a:latin typeface="Aileron Regular"/>
              </a:rPr>
              <a:t>Contrastar con criterio humano el  efecto de integración de técnicas sobre el resumen de textos en español.</a:t>
            </a:r>
          </a:p>
        </p:txBody>
      </p:sp>
      <p:sp>
        <p:nvSpPr>
          <p:cNvPr name="TextBox 45" id="45"/>
          <p:cNvSpPr txBox="true"/>
          <p:nvPr/>
        </p:nvSpPr>
        <p:spPr>
          <a:xfrm rot="0">
            <a:off x="1631602" y="8037925"/>
            <a:ext cx="2600257" cy="1458506"/>
          </a:xfrm>
          <a:prstGeom prst="rect">
            <a:avLst/>
          </a:prstGeom>
        </p:spPr>
        <p:txBody>
          <a:bodyPr anchor="t" rtlCol="false" tIns="0" lIns="0" bIns="0" rIns="0">
            <a:spAutoFit/>
          </a:bodyPr>
          <a:lstStyle/>
          <a:p>
            <a:pPr>
              <a:lnSpc>
                <a:spcPts val="2338"/>
              </a:lnSpc>
            </a:pPr>
            <a:r>
              <a:rPr lang="en-US" sz="1558" spc="77">
                <a:solidFill>
                  <a:srgbClr val="191919"/>
                </a:solidFill>
                <a:latin typeface="Aileron Regular"/>
              </a:rPr>
              <a:t>¿ La integración de técnias de resumen automático reflejará una mayor coherencia a criterio humano ?</a:t>
            </a:r>
          </a:p>
        </p:txBody>
      </p:sp>
      <p:sp>
        <p:nvSpPr>
          <p:cNvPr name="TextBox 46" id="46"/>
          <p:cNvSpPr txBox="true"/>
          <p:nvPr/>
        </p:nvSpPr>
        <p:spPr>
          <a:xfrm rot="-5400000">
            <a:off x="-1108075" y="7495581"/>
            <a:ext cx="3361777" cy="351632"/>
          </a:xfrm>
          <a:prstGeom prst="rect">
            <a:avLst/>
          </a:prstGeom>
        </p:spPr>
        <p:txBody>
          <a:bodyPr anchor="t" rtlCol="false" tIns="0" lIns="0" bIns="0" rIns="0">
            <a:spAutoFit/>
          </a:bodyPr>
          <a:lstStyle/>
          <a:p>
            <a:pPr algn="ctr" marL="0" indent="0" lvl="0">
              <a:lnSpc>
                <a:spcPts val="2838"/>
              </a:lnSpc>
              <a:spcBef>
                <a:spcPct val="0"/>
              </a:spcBef>
            </a:pPr>
            <a:r>
              <a:rPr lang="en-US" sz="2200" spc="85">
                <a:solidFill>
                  <a:srgbClr val="191919"/>
                </a:solidFill>
                <a:latin typeface="Aileron Regular Bold"/>
              </a:rPr>
              <a:t>Específicas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1859846" y="2998230"/>
            <a:ext cx="4454985" cy="247251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true" rot="0">
            <a:off x="8447195" y="5910557"/>
            <a:ext cx="4454985" cy="2472517"/>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10800000">
            <a:off x="5637997" y="2004769"/>
            <a:ext cx="4454985" cy="2472517"/>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45374" y="5024703"/>
            <a:ext cx="4454985" cy="2472517"/>
          </a:xfrm>
          <a:prstGeom prst="rect">
            <a:avLst/>
          </a:prstGeom>
        </p:spPr>
      </p:pic>
      <p:grpSp>
        <p:nvGrpSpPr>
          <p:cNvPr name="Group 6" id="6"/>
          <p:cNvGrpSpPr/>
          <p:nvPr/>
        </p:nvGrpSpPr>
        <p:grpSpPr>
          <a:xfrm rot="0">
            <a:off x="5029870" y="4234489"/>
            <a:ext cx="8271001" cy="1818022"/>
            <a:chOff x="0" y="0"/>
            <a:chExt cx="5032465" cy="1106170"/>
          </a:xfrm>
        </p:grpSpPr>
        <p:sp>
          <p:nvSpPr>
            <p:cNvPr name="Freeform 7" id="7"/>
            <p:cNvSpPr/>
            <p:nvPr/>
          </p:nvSpPr>
          <p:spPr>
            <a:xfrm>
              <a:off x="0" y="0"/>
              <a:ext cx="5033735" cy="1106170"/>
            </a:xfrm>
            <a:custGeom>
              <a:avLst/>
              <a:gdLst/>
              <a:ahLst/>
              <a:cxnLst/>
              <a:rect r="r" b="b" t="t" l="l"/>
              <a:pathLst>
                <a:path h="1106170" w="5033735">
                  <a:moveTo>
                    <a:pt x="4480015" y="1106170"/>
                  </a:moveTo>
                  <a:lnTo>
                    <a:pt x="553720" y="1106170"/>
                  </a:lnTo>
                  <a:cubicBezTo>
                    <a:pt x="247650" y="1106170"/>
                    <a:pt x="0" y="858520"/>
                    <a:pt x="0" y="553720"/>
                  </a:cubicBezTo>
                  <a:cubicBezTo>
                    <a:pt x="0" y="247650"/>
                    <a:pt x="247650" y="0"/>
                    <a:pt x="553720" y="0"/>
                  </a:cubicBezTo>
                  <a:lnTo>
                    <a:pt x="4480015" y="0"/>
                  </a:lnTo>
                  <a:cubicBezTo>
                    <a:pt x="4786085" y="0"/>
                    <a:pt x="5033735" y="247650"/>
                    <a:pt x="5033735" y="553720"/>
                  </a:cubicBezTo>
                  <a:cubicBezTo>
                    <a:pt x="5032465" y="858520"/>
                    <a:pt x="4784815" y="1106170"/>
                    <a:pt x="4480015" y="1106170"/>
                  </a:cubicBezTo>
                  <a:close/>
                </a:path>
              </a:pathLst>
            </a:custGeom>
            <a:solidFill>
              <a:srgbClr val="CCEBE6"/>
            </a:solidFill>
          </p:spPr>
        </p:sp>
      </p:grpSp>
      <p:grpSp>
        <p:nvGrpSpPr>
          <p:cNvPr name="Group 8" id="8"/>
          <p:cNvGrpSpPr/>
          <p:nvPr/>
        </p:nvGrpSpPr>
        <p:grpSpPr>
          <a:xfrm rot="0">
            <a:off x="6100359" y="1701377"/>
            <a:ext cx="2203940" cy="918949"/>
            <a:chOff x="0" y="0"/>
            <a:chExt cx="2797961" cy="1166631"/>
          </a:xfrm>
        </p:grpSpPr>
        <p:sp>
          <p:nvSpPr>
            <p:cNvPr name="Freeform 9" id="9"/>
            <p:cNvSpPr/>
            <p:nvPr/>
          </p:nvSpPr>
          <p:spPr>
            <a:xfrm>
              <a:off x="0" y="0"/>
              <a:ext cx="2799231" cy="1166631"/>
            </a:xfrm>
            <a:custGeom>
              <a:avLst/>
              <a:gdLst/>
              <a:ahLst/>
              <a:cxnLst/>
              <a:rect r="r" b="b" t="t" l="l"/>
              <a:pathLst>
                <a:path h="1166631" w="2799231">
                  <a:moveTo>
                    <a:pt x="2245511" y="1166631"/>
                  </a:moveTo>
                  <a:lnTo>
                    <a:pt x="553720" y="1166631"/>
                  </a:lnTo>
                  <a:cubicBezTo>
                    <a:pt x="247650" y="1166631"/>
                    <a:pt x="0" y="905454"/>
                    <a:pt x="0" y="583991"/>
                  </a:cubicBezTo>
                  <a:cubicBezTo>
                    <a:pt x="0" y="261189"/>
                    <a:pt x="247650" y="0"/>
                    <a:pt x="553720" y="0"/>
                  </a:cubicBezTo>
                  <a:lnTo>
                    <a:pt x="2245511" y="0"/>
                  </a:lnTo>
                  <a:cubicBezTo>
                    <a:pt x="2551581" y="0"/>
                    <a:pt x="2799231" y="261189"/>
                    <a:pt x="2799231" y="583991"/>
                  </a:cubicBezTo>
                  <a:cubicBezTo>
                    <a:pt x="2797961" y="905454"/>
                    <a:pt x="2550311" y="1166631"/>
                    <a:pt x="2245511" y="1166631"/>
                  </a:cubicBezTo>
                  <a:close/>
                </a:path>
              </a:pathLst>
            </a:custGeom>
            <a:solidFill>
              <a:srgbClr val="CCEBE6"/>
            </a:solidFill>
          </p:spPr>
        </p:sp>
      </p:grpSp>
      <p:grpSp>
        <p:nvGrpSpPr>
          <p:cNvPr name="Group 10" id="10"/>
          <p:cNvGrpSpPr/>
          <p:nvPr/>
        </p:nvGrpSpPr>
        <p:grpSpPr>
          <a:xfrm rot="0">
            <a:off x="6100359" y="4812007"/>
            <a:ext cx="6087282" cy="1013162"/>
            <a:chOff x="0" y="0"/>
            <a:chExt cx="8116376" cy="1350883"/>
          </a:xfrm>
        </p:grpSpPr>
        <p:sp>
          <p:nvSpPr>
            <p:cNvPr name="TextBox 11" id="11"/>
            <p:cNvSpPr txBox="true"/>
            <p:nvPr/>
          </p:nvSpPr>
          <p:spPr>
            <a:xfrm rot="0">
              <a:off x="0" y="820094"/>
              <a:ext cx="8116376" cy="530789"/>
            </a:xfrm>
            <a:prstGeom prst="rect">
              <a:avLst/>
            </a:prstGeom>
          </p:spPr>
          <p:txBody>
            <a:bodyPr anchor="t" rtlCol="false" tIns="0" lIns="0" bIns="0" rIns="0">
              <a:spAutoFit/>
            </a:bodyPr>
            <a:lstStyle/>
            <a:p>
              <a:pPr algn="ctr" marL="0" indent="0" lvl="0">
                <a:lnSpc>
                  <a:spcPts val="3359"/>
                </a:lnSpc>
              </a:pPr>
            </a:p>
          </p:txBody>
        </p:sp>
        <p:sp>
          <p:nvSpPr>
            <p:cNvPr name="TextBox 12" id="12"/>
            <p:cNvSpPr txBox="true"/>
            <p:nvPr/>
          </p:nvSpPr>
          <p:spPr>
            <a:xfrm rot="0">
              <a:off x="0" y="-47625"/>
              <a:ext cx="8116376" cy="770791"/>
            </a:xfrm>
            <a:prstGeom prst="rect">
              <a:avLst/>
            </a:prstGeom>
          </p:spPr>
          <p:txBody>
            <a:bodyPr anchor="t" rtlCol="false" tIns="0" lIns="0" bIns="0" rIns="0">
              <a:spAutoFit/>
            </a:bodyPr>
            <a:lstStyle/>
            <a:p>
              <a:pPr algn="ctr" marL="0" indent="0" lvl="0">
                <a:lnSpc>
                  <a:spcPts val="4716"/>
                </a:lnSpc>
                <a:spcBef>
                  <a:spcPct val="0"/>
                </a:spcBef>
              </a:pPr>
              <a:r>
                <a:rPr lang="en-US" sz="3600" spc="107">
                  <a:solidFill>
                    <a:srgbClr val="191919"/>
                  </a:solidFill>
                  <a:latin typeface="Aileron Heavy"/>
                </a:rPr>
                <a:t>FLUJO DE DATOS</a:t>
              </a:r>
            </a:p>
          </p:txBody>
        </p:sp>
      </p:grpSp>
      <p:grpSp>
        <p:nvGrpSpPr>
          <p:cNvPr name="Group 13" id="13"/>
          <p:cNvGrpSpPr/>
          <p:nvPr/>
        </p:nvGrpSpPr>
        <p:grpSpPr>
          <a:xfrm rot="-10800000">
            <a:off x="2856994" y="2160852"/>
            <a:ext cx="1390529" cy="236473"/>
            <a:chOff x="0" y="0"/>
            <a:chExt cx="2987190" cy="508000"/>
          </a:xfrm>
        </p:grpSpPr>
        <p:sp>
          <p:nvSpPr>
            <p:cNvPr name="Freeform 14" id="14"/>
            <p:cNvSpPr/>
            <p:nvPr/>
          </p:nvSpPr>
          <p:spPr>
            <a:xfrm>
              <a:off x="0" y="49530"/>
              <a:ext cx="2987190" cy="408940"/>
            </a:xfrm>
            <a:custGeom>
              <a:avLst/>
              <a:gdLst/>
              <a:ahLst/>
              <a:cxnLst/>
              <a:rect r="r" b="b" t="t" l="l"/>
              <a:pathLst>
                <a:path h="408940" w="2987190">
                  <a:moveTo>
                    <a:pt x="2781450" y="0"/>
                  </a:moveTo>
                  <a:cubicBezTo>
                    <a:pt x="2681120" y="0"/>
                    <a:pt x="2598570" y="72390"/>
                    <a:pt x="2579520" y="166370"/>
                  </a:cubicBezTo>
                  <a:lnTo>
                    <a:pt x="0" y="166370"/>
                  </a:lnTo>
                  <a:lnTo>
                    <a:pt x="0" y="242570"/>
                  </a:lnTo>
                  <a:lnTo>
                    <a:pt x="2580790" y="242570"/>
                  </a:lnTo>
                  <a:cubicBezTo>
                    <a:pt x="2598570" y="337820"/>
                    <a:pt x="2682390" y="408940"/>
                    <a:pt x="2782720" y="408940"/>
                  </a:cubicBezTo>
                  <a:cubicBezTo>
                    <a:pt x="2895750" y="408940"/>
                    <a:pt x="2987190" y="317500"/>
                    <a:pt x="2987190" y="204470"/>
                  </a:cubicBezTo>
                  <a:cubicBezTo>
                    <a:pt x="2987190" y="91440"/>
                    <a:pt x="2895750" y="0"/>
                    <a:pt x="2781450" y="0"/>
                  </a:cubicBezTo>
                  <a:close/>
                </a:path>
              </a:pathLst>
            </a:custGeom>
            <a:solidFill>
              <a:srgbClr val="CCEBE6"/>
            </a:solidFill>
          </p:spPr>
        </p:sp>
      </p:grpSp>
      <p:grpSp>
        <p:nvGrpSpPr>
          <p:cNvPr name="Group 15" id="15"/>
          <p:cNvGrpSpPr/>
          <p:nvPr/>
        </p:nvGrpSpPr>
        <p:grpSpPr>
          <a:xfrm rot="0">
            <a:off x="610713" y="7468051"/>
            <a:ext cx="2373370" cy="829636"/>
            <a:chOff x="0" y="0"/>
            <a:chExt cx="2797961" cy="978056"/>
          </a:xfrm>
        </p:grpSpPr>
        <p:sp>
          <p:nvSpPr>
            <p:cNvPr name="Freeform 16" id="16"/>
            <p:cNvSpPr/>
            <p:nvPr/>
          </p:nvSpPr>
          <p:spPr>
            <a:xfrm>
              <a:off x="0" y="0"/>
              <a:ext cx="2799231" cy="978056"/>
            </a:xfrm>
            <a:custGeom>
              <a:avLst/>
              <a:gdLst/>
              <a:ahLst/>
              <a:cxnLst/>
              <a:rect r="r" b="b" t="t" l="l"/>
              <a:pathLst>
                <a:path h="978056" w="2799231">
                  <a:moveTo>
                    <a:pt x="2245511" y="978056"/>
                  </a:moveTo>
                  <a:lnTo>
                    <a:pt x="553720" y="978056"/>
                  </a:lnTo>
                  <a:cubicBezTo>
                    <a:pt x="247650" y="978056"/>
                    <a:pt x="0" y="759070"/>
                    <a:pt x="0" y="489578"/>
                  </a:cubicBezTo>
                  <a:cubicBezTo>
                    <a:pt x="0" y="218962"/>
                    <a:pt x="247650" y="0"/>
                    <a:pt x="553720" y="0"/>
                  </a:cubicBezTo>
                  <a:lnTo>
                    <a:pt x="2245511" y="0"/>
                  </a:lnTo>
                  <a:cubicBezTo>
                    <a:pt x="2551581" y="0"/>
                    <a:pt x="2799231" y="218962"/>
                    <a:pt x="2799231" y="489578"/>
                  </a:cubicBezTo>
                  <a:cubicBezTo>
                    <a:pt x="2797961" y="759070"/>
                    <a:pt x="2550311" y="978056"/>
                    <a:pt x="2245511" y="978056"/>
                  </a:cubicBezTo>
                  <a:close/>
                </a:path>
              </a:pathLst>
            </a:custGeom>
            <a:solidFill>
              <a:srgbClr val="E6E6E6"/>
            </a:solidFill>
          </p:spPr>
        </p:sp>
      </p:grpSp>
      <p:sp>
        <p:nvSpPr>
          <p:cNvPr name="TextBox 17" id="17"/>
          <p:cNvSpPr txBox="true"/>
          <p:nvPr/>
        </p:nvSpPr>
        <p:spPr>
          <a:xfrm rot="0">
            <a:off x="471047" y="7380563"/>
            <a:ext cx="2652703" cy="947461"/>
          </a:xfrm>
          <a:prstGeom prst="rect">
            <a:avLst/>
          </a:prstGeom>
        </p:spPr>
        <p:txBody>
          <a:bodyPr anchor="t" rtlCol="false" tIns="0" lIns="0" bIns="0" rIns="0">
            <a:spAutoFit/>
          </a:bodyPr>
          <a:lstStyle/>
          <a:p>
            <a:pPr algn="ctr">
              <a:lnSpc>
                <a:spcPts val="3812"/>
              </a:lnSpc>
            </a:pPr>
            <a:r>
              <a:rPr lang="en-US" sz="2723" spc="108">
                <a:solidFill>
                  <a:srgbClr val="191919"/>
                </a:solidFill>
                <a:latin typeface="Aileron Regular"/>
              </a:rPr>
              <a:t>PRE- Experimento</a:t>
            </a:r>
          </a:p>
        </p:txBody>
      </p:sp>
      <p:grpSp>
        <p:nvGrpSpPr>
          <p:cNvPr name="Group 18" id="18"/>
          <p:cNvGrpSpPr/>
          <p:nvPr/>
        </p:nvGrpSpPr>
        <p:grpSpPr>
          <a:xfrm rot="0">
            <a:off x="4283851" y="4477286"/>
            <a:ext cx="2708294" cy="4546471"/>
            <a:chOff x="0" y="0"/>
            <a:chExt cx="3611058" cy="6061961"/>
          </a:xfrm>
        </p:grpSpPr>
        <p:sp>
          <p:nvSpPr>
            <p:cNvPr name="TextBox 19" id="19"/>
            <p:cNvSpPr txBox="true"/>
            <p:nvPr/>
          </p:nvSpPr>
          <p:spPr>
            <a:xfrm rot="0">
              <a:off x="0" y="-57150"/>
              <a:ext cx="3611058" cy="537945"/>
            </a:xfrm>
            <a:prstGeom prst="rect">
              <a:avLst/>
            </a:prstGeom>
          </p:spPr>
          <p:txBody>
            <a:bodyPr anchor="t" rtlCol="false" tIns="0" lIns="0" bIns="0" rIns="0">
              <a:spAutoFit/>
            </a:bodyPr>
            <a:lstStyle/>
            <a:p>
              <a:pPr algn="ctr">
                <a:lnSpc>
                  <a:spcPts val="3320"/>
                </a:lnSpc>
              </a:pPr>
            </a:p>
          </p:txBody>
        </p:sp>
        <p:sp>
          <p:nvSpPr>
            <p:cNvPr name="TextBox 20" id="20"/>
            <p:cNvSpPr txBox="true"/>
            <p:nvPr/>
          </p:nvSpPr>
          <p:spPr>
            <a:xfrm rot="0">
              <a:off x="0" y="2197237"/>
              <a:ext cx="3611058" cy="3864724"/>
            </a:xfrm>
            <a:prstGeom prst="rect">
              <a:avLst/>
            </a:prstGeom>
          </p:spPr>
          <p:txBody>
            <a:bodyPr anchor="t" rtlCol="false" tIns="0" lIns="0" bIns="0" rIns="0">
              <a:spAutoFit/>
            </a:bodyPr>
            <a:lstStyle/>
            <a:p>
              <a:pPr algn="ctr">
                <a:lnSpc>
                  <a:spcPts val="3880"/>
                </a:lnSpc>
              </a:pPr>
              <a:r>
                <a:rPr lang="en-US" sz="2771" spc="110">
                  <a:solidFill>
                    <a:srgbClr val="191919"/>
                  </a:solidFill>
                  <a:latin typeface="Aileron Regular"/>
                </a:rPr>
                <a:t>Evaluación de disitntas técncas de Sinteis de textos por separado</a:t>
              </a:r>
            </a:p>
          </p:txBody>
        </p:sp>
      </p:grpSp>
      <p:grpSp>
        <p:nvGrpSpPr>
          <p:cNvPr name="Group 21" id="21"/>
          <p:cNvGrpSpPr/>
          <p:nvPr/>
        </p:nvGrpSpPr>
        <p:grpSpPr>
          <a:xfrm rot="0">
            <a:off x="2856994" y="7764633"/>
            <a:ext cx="1390529" cy="236473"/>
            <a:chOff x="0" y="0"/>
            <a:chExt cx="2987190" cy="508000"/>
          </a:xfrm>
        </p:grpSpPr>
        <p:sp>
          <p:nvSpPr>
            <p:cNvPr name="Freeform 22" id="22"/>
            <p:cNvSpPr/>
            <p:nvPr/>
          </p:nvSpPr>
          <p:spPr>
            <a:xfrm>
              <a:off x="0" y="49530"/>
              <a:ext cx="2987190" cy="408940"/>
            </a:xfrm>
            <a:custGeom>
              <a:avLst/>
              <a:gdLst/>
              <a:ahLst/>
              <a:cxnLst/>
              <a:rect r="r" b="b" t="t" l="l"/>
              <a:pathLst>
                <a:path h="408940" w="2987190">
                  <a:moveTo>
                    <a:pt x="2781450" y="0"/>
                  </a:moveTo>
                  <a:cubicBezTo>
                    <a:pt x="2681120" y="0"/>
                    <a:pt x="2598570" y="72390"/>
                    <a:pt x="2579520" y="166370"/>
                  </a:cubicBezTo>
                  <a:lnTo>
                    <a:pt x="0" y="166370"/>
                  </a:lnTo>
                  <a:lnTo>
                    <a:pt x="0" y="242570"/>
                  </a:lnTo>
                  <a:lnTo>
                    <a:pt x="2580790" y="242570"/>
                  </a:lnTo>
                  <a:cubicBezTo>
                    <a:pt x="2598570" y="337820"/>
                    <a:pt x="2682390" y="408940"/>
                    <a:pt x="2782720" y="408940"/>
                  </a:cubicBezTo>
                  <a:cubicBezTo>
                    <a:pt x="2895750" y="408940"/>
                    <a:pt x="2987190" y="317500"/>
                    <a:pt x="2987190" y="204470"/>
                  </a:cubicBezTo>
                  <a:cubicBezTo>
                    <a:pt x="2987190" y="91440"/>
                    <a:pt x="2895750" y="0"/>
                    <a:pt x="2781450" y="0"/>
                  </a:cubicBezTo>
                  <a:close/>
                </a:path>
              </a:pathLst>
            </a:custGeom>
            <a:solidFill>
              <a:srgbClr val="CCEBE6"/>
            </a:solidFill>
          </p:spPr>
        </p:sp>
      </p:grpSp>
      <p:grpSp>
        <p:nvGrpSpPr>
          <p:cNvPr name="Group 23" id="23"/>
          <p:cNvGrpSpPr/>
          <p:nvPr/>
        </p:nvGrpSpPr>
        <p:grpSpPr>
          <a:xfrm rot="0">
            <a:off x="11055505" y="7421628"/>
            <a:ext cx="2203940" cy="961446"/>
            <a:chOff x="0" y="0"/>
            <a:chExt cx="2797961" cy="1220582"/>
          </a:xfrm>
        </p:grpSpPr>
        <p:sp>
          <p:nvSpPr>
            <p:cNvPr name="Freeform 24" id="24"/>
            <p:cNvSpPr/>
            <p:nvPr/>
          </p:nvSpPr>
          <p:spPr>
            <a:xfrm>
              <a:off x="0" y="0"/>
              <a:ext cx="2799231" cy="1220582"/>
            </a:xfrm>
            <a:custGeom>
              <a:avLst/>
              <a:gdLst/>
              <a:ahLst/>
              <a:cxnLst/>
              <a:rect r="r" b="b" t="t" l="l"/>
              <a:pathLst>
                <a:path h="1220582" w="2799231">
                  <a:moveTo>
                    <a:pt x="2245511" y="1220582"/>
                  </a:moveTo>
                  <a:lnTo>
                    <a:pt x="553720" y="1220582"/>
                  </a:lnTo>
                  <a:cubicBezTo>
                    <a:pt x="247650" y="1220582"/>
                    <a:pt x="0" y="947334"/>
                    <a:pt x="0" y="611002"/>
                  </a:cubicBezTo>
                  <a:cubicBezTo>
                    <a:pt x="0" y="273269"/>
                    <a:pt x="247650" y="0"/>
                    <a:pt x="553720" y="0"/>
                  </a:cubicBezTo>
                  <a:lnTo>
                    <a:pt x="2245511" y="0"/>
                  </a:lnTo>
                  <a:cubicBezTo>
                    <a:pt x="2551581" y="0"/>
                    <a:pt x="2799231" y="273269"/>
                    <a:pt x="2799231" y="611002"/>
                  </a:cubicBezTo>
                  <a:cubicBezTo>
                    <a:pt x="2797961" y="947334"/>
                    <a:pt x="2550311" y="1220582"/>
                    <a:pt x="2245511" y="1220582"/>
                  </a:cubicBezTo>
                  <a:close/>
                </a:path>
              </a:pathLst>
            </a:custGeom>
            <a:solidFill>
              <a:srgbClr val="E6E6E6"/>
            </a:solidFill>
          </p:spPr>
        </p:sp>
      </p:grpSp>
      <p:grpSp>
        <p:nvGrpSpPr>
          <p:cNvPr name="Group 25" id="25"/>
          <p:cNvGrpSpPr/>
          <p:nvPr/>
        </p:nvGrpSpPr>
        <p:grpSpPr>
          <a:xfrm rot="0">
            <a:off x="13086968" y="7706050"/>
            <a:ext cx="1390529" cy="236473"/>
            <a:chOff x="0" y="0"/>
            <a:chExt cx="2987190" cy="508000"/>
          </a:xfrm>
        </p:grpSpPr>
        <p:sp>
          <p:nvSpPr>
            <p:cNvPr name="Freeform 26" id="26"/>
            <p:cNvSpPr/>
            <p:nvPr/>
          </p:nvSpPr>
          <p:spPr>
            <a:xfrm>
              <a:off x="0" y="49530"/>
              <a:ext cx="2987190" cy="408940"/>
            </a:xfrm>
            <a:custGeom>
              <a:avLst/>
              <a:gdLst/>
              <a:ahLst/>
              <a:cxnLst/>
              <a:rect r="r" b="b" t="t" l="l"/>
              <a:pathLst>
                <a:path h="408940" w="2987190">
                  <a:moveTo>
                    <a:pt x="2781450" y="0"/>
                  </a:moveTo>
                  <a:cubicBezTo>
                    <a:pt x="2681120" y="0"/>
                    <a:pt x="2598570" y="72390"/>
                    <a:pt x="2579520" y="166370"/>
                  </a:cubicBezTo>
                  <a:lnTo>
                    <a:pt x="0" y="166370"/>
                  </a:lnTo>
                  <a:lnTo>
                    <a:pt x="0" y="242570"/>
                  </a:lnTo>
                  <a:lnTo>
                    <a:pt x="2580790" y="242570"/>
                  </a:lnTo>
                  <a:cubicBezTo>
                    <a:pt x="2598570" y="337820"/>
                    <a:pt x="2682390" y="408940"/>
                    <a:pt x="2782720" y="408940"/>
                  </a:cubicBezTo>
                  <a:cubicBezTo>
                    <a:pt x="2895750" y="408940"/>
                    <a:pt x="2987190" y="317500"/>
                    <a:pt x="2987190" y="204470"/>
                  </a:cubicBezTo>
                  <a:cubicBezTo>
                    <a:pt x="2987190" y="91440"/>
                    <a:pt x="2895750" y="0"/>
                    <a:pt x="2781450" y="0"/>
                  </a:cubicBezTo>
                  <a:close/>
                </a:path>
              </a:pathLst>
            </a:custGeom>
            <a:solidFill>
              <a:srgbClr val="CCEBE6"/>
            </a:solidFill>
          </p:spPr>
        </p:sp>
      </p:grpSp>
      <p:grpSp>
        <p:nvGrpSpPr>
          <p:cNvPr name="Group 27" id="27"/>
          <p:cNvGrpSpPr/>
          <p:nvPr/>
        </p:nvGrpSpPr>
        <p:grpSpPr>
          <a:xfrm rot="0">
            <a:off x="14948415" y="1958022"/>
            <a:ext cx="2310885" cy="1003943"/>
            <a:chOff x="0" y="0"/>
            <a:chExt cx="2518233" cy="1106170"/>
          </a:xfrm>
        </p:grpSpPr>
        <p:sp>
          <p:nvSpPr>
            <p:cNvPr name="Freeform 28" id="28"/>
            <p:cNvSpPr/>
            <p:nvPr/>
          </p:nvSpPr>
          <p:spPr>
            <a:xfrm>
              <a:off x="0" y="0"/>
              <a:ext cx="2519503" cy="1107440"/>
            </a:xfrm>
            <a:custGeom>
              <a:avLst/>
              <a:gdLst/>
              <a:ahLst/>
              <a:cxnLst/>
              <a:rect r="r" b="b" t="t" l="l"/>
              <a:pathLst>
                <a:path h="1107440" w="2519503">
                  <a:moveTo>
                    <a:pt x="1965783" y="45720"/>
                  </a:moveTo>
                  <a:cubicBezTo>
                    <a:pt x="2245183" y="45720"/>
                    <a:pt x="2472513" y="273050"/>
                    <a:pt x="2472513" y="552450"/>
                  </a:cubicBezTo>
                  <a:cubicBezTo>
                    <a:pt x="2472513" y="831850"/>
                    <a:pt x="2245183" y="1059180"/>
                    <a:pt x="1965783" y="1059180"/>
                  </a:cubicBezTo>
                  <a:lnTo>
                    <a:pt x="553720" y="1059180"/>
                  </a:lnTo>
                  <a:cubicBezTo>
                    <a:pt x="274320" y="1059180"/>
                    <a:pt x="46990" y="831850"/>
                    <a:pt x="46990" y="552450"/>
                  </a:cubicBezTo>
                  <a:cubicBezTo>
                    <a:pt x="46990" y="273050"/>
                    <a:pt x="274320" y="45720"/>
                    <a:pt x="553720" y="45720"/>
                  </a:cubicBezTo>
                  <a:lnTo>
                    <a:pt x="1965783" y="45720"/>
                  </a:lnTo>
                  <a:moveTo>
                    <a:pt x="1965783" y="0"/>
                  </a:moveTo>
                  <a:lnTo>
                    <a:pt x="553720" y="0"/>
                  </a:lnTo>
                  <a:cubicBezTo>
                    <a:pt x="247650" y="0"/>
                    <a:pt x="0" y="247650"/>
                    <a:pt x="0" y="553720"/>
                  </a:cubicBezTo>
                  <a:cubicBezTo>
                    <a:pt x="0" y="859790"/>
                    <a:pt x="247650" y="1107440"/>
                    <a:pt x="553720" y="1107440"/>
                  </a:cubicBezTo>
                  <a:lnTo>
                    <a:pt x="1965783" y="1107440"/>
                  </a:lnTo>
                  <a:cubicBezTo>
                    <a:pt x="2271853" y="1107440"/>
                    <a:pt x="2519503" y="859790"/>
                    <a:pt x="2519503" y="553720"/>
                  </a:cubicBezTo>
                  <a:cubicBezTo>
                    <a:pt x="2518233" y="247650"/>
                    <a:pt x="2270583" y="0"/>
                    <a:pt x="1965783" y="0"/>
                  </a:cubicBezTo>
                  <a:close/>
                </a:path>
              </a:pathLst>
            </a:custGeom>
            <a:solidFill>
              <a:srgbClr val="CCEBE6"/>
            </a:solidFill>
          </p:spPr>
        </p:sp>
      </p:grpSp>
      <p:grpSp>
        <p:nvGrpSpPr>
          <p:cNvPr name="Group 29" id="29"/>
          <p:cNvGrpSpPr/>
          <p:nvPr/>
        </p:nvGrpSpPr>
        <p:grpSpPr>
          <a:xfrm rot="0">
            <a:off x="14735741" y="1889547"/>
            <a:ext cx="2729645" cy="1138146"/>
            <a:chOff x="0" y="0"/>
            <a:chExt cx="2797961" cy="1166631"/>
          </a:xfrm>
        </p:grpSpPr>
        <p:sp>
          <p:nvSpPr>
            <p:cNvPr name="Freeform 30" id="30"/>
            <p:cNvSpPr/>
            <p:nvPr/>
          </p:nvSpPr>
          <p:spPr>
            <a:xfrm>
              <a:off x="0" y="0"/>
              <a:ext cx="2799231" cy="1166631"/>
            </a:xfrm>
            <a:custGeom>
              <a:avLst/>
              <a:gdLst/>
              <a:ahLst/>
              <a:cxnLst/>
              <a:rect r="r" b="b" t="t" l="l"/>
              <a:pathLst>
                <a:path h="1166631" w="2799231">
                  <a:moveTo>
                    <a:pt x="2245511" y="1166631"/>
                  </a:moveTo>
                  <a:lnTo>
                    <a:pt x="553720" y="1166631"/>
                  </a:lnTo>
                  <a:cubicBezTo>
                    <a:pt x="247650" y="1166631"/>
                    <a:pt x="0" y="905454"/>
                    <a:pt x="0" y="583991"/>
                  </a:cubicBezTo>
                  <a:cubicBezTo>
                    <a:pt x="0" y="261189"/>
                    <a:pt x="247650" y="0"/>
                    <a:pt x="553720" y="0"/>
                  </a:cubicBezTo>
                  <a:lnTo>
                    <a:pt x="2245511" y="0"/>
                  </a:lnTo>
                  <a:cubicBezTo>
                    <a:pt x="2551581" y="0"/>
                    <a:pt x="2799231" y="261189"/>
                    <a:pt x="2799231" y="583991"/>
                  </a:cubicBezTo>
                  <a:cubicBezTo>
                    <a:pt x="2797961" y="905454"/>
                    <a:pt x="2550311" y="1166631"/>
                    <a:pt x="2245511" y="1166631"/>
                  </a:cubicBezTo>
                  <a:close/>
                </a:path>
              </a:pathLst>
            </a:custGeom>
            <a:solidFill>
              <a:srgbClr val="CCEBE6"/>
            </a:solidFill>
          </p:spPr>
        </p:sp>
      </p:grpSp>
      <p:sp>
        <p:nvSpPr>
          <p:cNvPr name="TextBox 31" id="31"/>
          <p:cNvSpPr txBox="true"/>
          <p:nvPr/>
        </p:nvSpPr>
        <p:spPr>
          <a:xfrm rot="0">
            <a:off x="14948415" y="1947619"/>
            <a:ext cx="2310885" cy="988714"/>
          </a:xfrm>
          <a:prstGeom prst="rect">
            <a:avLst/>
          </a:prstGeom>
        </p:spPr>
        <p:txBody>
          <a:bodyPr anchor="t" rtlCol="false" tIns="0" lIns="0" bIns="0" rIns="0">
            <a:spAutoFit/>
          </a:bodyPr>
          <a:lstStyle/>
          <a:p>
            <a:pPr algn="ctr">
              <a:lnSpc>
                <a:spcPts val="3989"/>
              </a:lnSpc>
            </a:pPr>
            <a:r>
              <a:rPr lang="en-US" sz="2849" spc="113">
                <a:solidFill>
                  <a:srgbClr val="191919"/>
                </a:solidFill>
                <a:latin typeface="Aileron Regular"/>
              </a:rPr>
              <a:t>Preprocesamiento</a:t>
            </a:r>
          </a:p>
        </p:txBody>
      </p:sp>
      <p:grpSp>
        <p:nvGrpSpPr>
          <p:cNvPr name="Group 32" id="32"/>
          <p:cNvGrpSpPr/>
          <p:nvPr/>
        </p:nvGrpSpPr>
        <p:grpSpPr>
          <a:xfrm rot="-10800000">
            <a:off x="13782232" y="2279088"/>
            <a:ext cx="1390529" cy="236473"/>
            <a:chOff x="0" y="0"/>
            <a:chExt cx="2987190" cy="508000"/>
          </a:xfrm>
        </p:grpSpPr>
        <p:sp>
          <p:nvSpPr>
            <p:cNvPr name="Freeform 33" id="33"/>
            <p:cNvSpPr/>
            <p:nvPr/>
          </p:nvSpPr>
          <p:spPr>
            <a:xfrm>
              <a:off x="0" y="49530"/>
              <a:ext cx="2987190" cy="408940"/>
            </a:xfrm>
            <a:custGeom>
              <a:avLst/>
              <a:gdLst/>
              <a:ahLst/>
              <a:cxnLst/>
              <a:rect r="r" b="b" t="t" l="l"/>
              <a:pathLst>
                <a:path h="408940" w="2987190">
                  <a:moveTo>
                    <a:pt x="2781450" y="0"/>
                  </a:moveTo>
                  <a:cubicBezTo>
                    <a:pt x="2681120" y="0"/>
                    <a:pt x="2598570" y="72390"/>
                    <a:pt x="2579520" y="166370"/>
                  </a:cubicBezTo>
                  <a:lnTo>
                    <a:pt x="0" y="166370"/>
                  </a:lnTo>
                  <a:lnTo>
                    <a:pt x="0" y="242570"/>
                  </a:lnTo>
                  <a:lnTo>
                    <a:pt x="2580790" y="242570"/>
                  </a:lnTo>
                  <a:cubicBezTo>
                    <a:pt x="2598570" y="337820"/>
                    <a:pt x="2682390" y="408940"/>
                    <a:pt x="2782720" y="408940"/>
                  </a:cubicBezTo>
                  <a:cubicBezTo>
                    <a:pt x="2895750" y="408940"/>
                    <a:pt x="2987190" y="317500"/>
                    <a:pt x="2987190" y="204470"/>
                  </a:cubicBezTo>
                  <a:cubicBezTo>
                    <a:pt x="2987190" y="91440"/>
                    <a:pt x="2895750" y="0"/>
                    <a:pt x="2781450" y="0"/>
                  </a:cubicBezTo>
                  <a:close/>
                </a:path>
              </a:pathLst>
            </a:custGeom>
            <a:solidFill>
              <a:srgbClr val="CCEBE6"/>
            </a:solidFill>
          </p:spPr>
        </p:sp>
      </p:grpSp>
      <p:pic>
        <p:nvPicPr>
          <p:cNvPr name="Picture 34" id="34"/>
          <p:cNvPicPr>
            <a:picLocks noChangeAspect="true"/>
          </p:cNvPicPr>
          <p:nvPr/>
        </p:nvPicPr>
        <p:blipFill>
          <a:blip r:embed="rId6"/>
          <a:srcRect l="0" t="0" r="0" b="0"/>
          <a:stretch>
            <a:fillRect/>
          </a:stretch>
        </p:blipFill>
        <p:spPr>
          <a:xfrm flipH="false" flipV="false" rot="0">
            <a:off x="223649" y="276180"/>
            <a:ext cx="3147497" cy="3769343"/>
          </a:xfrm>
          <a:prstGeom prst="rect">
            <a:avLst/>
          </a:prstGeom>
        </p:spPr>
      </p:pic>
      <p:pic>
        <p:nvPicPr>
          <p:cNvPr name="Picture 35" id="35"/>
          <p:cNvPicPr>
            <a:picLocks noChangeAspect="true"/>
          </p:cNvPicPr>
          <p:nvPr/>
        </p:nvPicPr>
        <p:blipFill>
          <a:blip r:embed="rId7"/>
          <a:srcRect l="1610" t="9008" r="1610" b="0"/>
          <a:stretch>
            <a:fillRect/>
          </a:stretch>
        </p:blipFill>
        <p:spPr>
          <a:xfrm flipH="false" flipV="false" rot="0">
            <a:off x="13383730" y="3120338"/>
            <a:ext cx="1789030" cy="1691669"/>
          </a:xfrm>
          <a:prstGeom prst="rect">
            <a:avLst/>
          </a:prstGeom>
        </p:spPr>
      </p:pic>
      <p:sp>
        <p:nvSpPr>
          <p:cNvPr name="TextBox 36" id="36"/>
          <p:cNvSpPr txBox="true"/>
          <p:nvPr/>
        </p:nvSpPr>
        <p:spPr>
          <a:xfrm rot="0">
            <a:off x="6281447" y="1656545"/>
            <a:ext cx="2022851" cy="951464"/>
          </a:xfrm>
          <a:prstGeom prst="rect">
            <a:avLst/>
          </a:prstGeom>
        </p:spPr>
        <p:txBody>
          <a:bodyPr anchor="t" rtlCol="false" tIns="0" lIns="0" bIns="0" rIns="0">
            <a:spAutoFit/>
          </a:bodyPr>
          <a:lstStyle/>
          <a:p>
            <a:pPr algn="ctr">
              <a:lnSpc>
                <a:spcPts val="3829"/>
              </a:lnSpc>
            </a:pPr>
            <a:r>
              <a:rPr lang="en-US" sz="2735" spc="109">
                <a:solidFill>
                  <a:srgbClr val="191919"/>
                </a:solidFill>
                <a:latin typeface="Aileron Regular"/>
              </a:rPr>
              <a:t>Obtención de noticias</a:t>
            </a:r>
          </a:p>
        </p:txBody>
      </p:sp>
      <p:grpSp>
        <p:nvGrpSpPr>
          <p:cNvPr name="Group 37" id="37"/>
          <p:cNvGrpSpPr/>
          <p:nvPr/>
        </p:nvGrpSpPr>
        <p:grpSpPr>
          <a:xfrm rot="0">
            <a:off x="3097395" y="1103330"/>
            <a:ext cx="2785273" cy="2578251"/>
            <a:chOff x="0" y="0"/>
            <a:chExt cx="3713698" cy="3437668"/>
          </a:xfrm>
        </p:grpSpPr>
        <p:sp>
          <p:nvSpPr>
            <p:cNvPr name="TextBox 38" id="38"/>
            <p:cNvSpPr txBox="true"/>
            <p:nvPr/>
          </p:nvSpPr>
          <p:spPr>
            <a:xfrm rot="0">
              <a:off x="0" y="-57150"/>
              <a:ext cx="3713698" cy="2528975"/>
            </a:xfrm>
            <a:prstGeom prst="rect">
              <a:avLst/>
            </a:prstGeom>
          </p:spPr>
          <p:txBody>
            <a:bodyPr anchor="t" rtlCol="false" tIns="0" lIns="0" bIns="0" rIns="0">
              <a:spAutoFit/>
            </a:bodyPr>
            <a:lstStyle/>
            <a:p>
              <a:pPr algn="ctr">
                <a:lnSpc>
                  <a:spcPts val="3812"/>
                </a:lnSpc>
              </a:pPr>
              <a:r>
                <a:rPr lang="en-US" sz="2723" spc="108">
                  <a:solidFill>
                    <a:srgbClr val="191919"/>
                  </a:solidFill>
                  <a:latin typeface="Aileron Regular"/>
                </a:rPr>
                <a:t>Extracción web de noticias disponibilizadas al público</a:t>
              </a:r>
            </a:p>
          </p:txBody>
        </p:sp>
        <p:sp>
          <p:nvSpPr>
            <p:cNvPr name="TextBox 39" id="39"/>
            <p:cNvSpPr txBox="true"/>
            <p:nvPr/>
          </p:nvSpPr>
          <p:spPr>
            <a:xfrm rot="0">
              <a:off x="0" y="2831730"/>
              <a:ext cx="3713698" cy="605937"/>
            </a:xfrm>
            <a:prstGeom prst="rect">
              <a:avLst/>
            </a:prstGeom>
          </p:spPr>
          <p:txBody>
            <a:bodyPr anchor="t" rtlCol="false" tIns="0" lIns="0" bIns="0" rIns="0">
              <a:spAutoFit/>
            </a:bodyPr>
            <a:lstStyle/>
            <a:p>
              <a:pPr algn="ctr">
                <a:lnSpc>
                  <a:spcPts val="3812"/>
                </a:lnSpc>
              </a:pPr>
            </a:p>
          </p:txBody>
        </p:sp>
      </p:grpSp>
      <p:sp>
        <p:nvSpPr>
          <p:cNvPr name="TextBox 40" id="40"/>
          <p:cNvSpPr txBox="true"/>
          <p:nvPr/>
        </p:nvSpPr>
        <p:spPr>
          <a:xfrm rot="0">
            <a:off x="11068209" y="7465480"/>
            <a:ext cx="2238865" cy="832206"/>
          </a:xfrm>
          <a:prstGeom prst="rect">
            <a:avLst/>
          </a:prstGeom>
        </p:spPr>
        <p:txBody>
          <a:bodyPr anchor="t" rtlCol="false" tIns="0" lIns="0" bIns="0" rIns="0">
            <a:spAutoFit/>
          </a:bodyPr>
          <a:lstStyle/>
          <a:p>
            <a:pPr algn="ctr">
              <a:lnSpc>
                <a:spcPts val="3359"/>
              </a:lnSpc>
            </a:pPr>
            <a:r>
              <a:rPr lang="en-US" sz="2400" spc="96">
                <a:solidFill>
                  <a:srgbClr val="191919"/>
                </a:solidFill>
                <a:latin typeface="Aileron Regular"/>
              </a:rPr>
              <a:t>POST-EXPERIMENTO</a:t>
            </a:r>
          </a:p>
        </p:txBody>
      </p:sp>
      <p:sp>
        <p:nvSpPr>
          <p:cNvPr name="TextBox 41" id="41"/>
          <p:cNvSpPr txBox="true"/>
          <p:nvPr/>
        </p:nvSpPr>
        <p:spPr>
          <a:xfrm rot="0">
            <a:off x="14040477" y="9450598"/>
            <a:ext cx="3218823" cy="471201"/>
          </a:xfrm>
          <a:prstGeom prst="rect">
            <a:avLst/>
          </a:prstGeom>
        </p:spPr>
        <p:txBody>
          <a:bodyPr anchor="t" rtlCol="false" tIns="0" lIns="0" bIns="0" rIns="0">
            <a:spAutoFit/>
          </a:bodyPr>
          <a:lstStyle/>
          <a:p>
            <a:pPr algn="ctr">
              <a:lnSpc>
                <a:spcPts val="3812"/>
              </a:lnSpc>
            </a:pPr>
          </a:p>
        </p:txBody>
      </p:sp>
      <p:grpSp>
        <p:nvGrpSpPr>
          <p:cNvPr name="Group 42" id="42"/>
          <p:cNvGrpSpPr/>
          <p:nvPr/>
        </p:nvGrpSpPr>
        <p:grpSpPr>
          <a:xfrm rot="0">
            <a:off x="10391185" y="1225205"/>
            <a:ext cx="3696154" cy="2580711"/>
            <a:chOff x="0" y="0"/>
            <a:chExt cx="4928206" cy="3440948"/>
          </a:xfrm>
        </p:grpSpPr>
        <p:sp>
          <p:nvSpPr>
            <p:cNvPr name="TextBox 43" id="43"/>
            <p:cNvSpPr txBox="true"/>
            <p:nvPr/>
          </p:nvSpPr>
          <p:spPr>
            <a:xfrm rot="0">
              <a:off x="0" y="-57150"/>
              <a:ext cx="4928206" cy="2528975"/>
            </a:xfrm>
            <a:prstGeom prst="rect">
              <a:avLst/>
            </a:prstGeom>
          </p:spPr>
          <p:txBody>
            <a:bodyPr anchor="t" rtlCol="false" tIns="0" lIns="0" bIns="0" rIns="0">
              <a:spAutoFit/>
            </a:bodyPr>
            <a:lstStyle/>
            <a:p>
              <a:pPr algn="ctr">
                <a:lnSpc>
                  <a:spcPts val="3812"/>
                </a:lnSpc>
              </a:pPr>
              <a:r>
                <a:rPr lang="en-US" sz="2723" spc="108">
                  <a:solidFill>
                    <a:srgbClr val="191919"/>
                  </a:solidFill>
                  <a:latin typeface="Aileron Regular"/>
                </a:rPr>
                <a:t>Almacenamiento , limpieza y estructuración del texto</a:t>
              </a:r>
            </a:p>
          </p:txBody>
        </p:sp>
        <p:sp>
          <p:nvSpPr>
            <p:cNvPr name="TextBox 44" id="44"/>
            <p:cNvSpPr txBox="true"/>
            <p:nvPr/>
          </p:nvSpPr>
          <p:spPr>
            <a:xfrm rot="0">
              <a:off x="0" y="2831730"/>
              <a:ext cx="4928206" cy="609217"/>
            </a:xfrm>
            <a:prstGeom prst="rect">
              <a:avLst/>
            </a:prstGeom>
          </p:spPr>
          <p:txBody>
            <a:bodyPr anchor="t" rtlCol="false" tIns="0" lIns="0" bIns="0" rIns="0">
              <a:spAutoFit/>
            </a:bodyPr>
            <a:lstStyle/>
            <a:p>
              <a:pPr algn="ctr">
                <a:lnSpc>
                  <a:spcPts val="3812"/>
                </a:lnSpc>
              </a:pPr>
            </a:p>
          </p:txBody>
        </p:sp>
      </p:grpSp>
      <p:grpSp>
        <p:nvGrpSpPr>
          <p:cNvPr name="Group 45" id="45"/>
          <p:cNvGrpSpPr/>
          <p:nvPr/>
        </p:nvGrpSpPr>
        <p:grpSpPr>
          <a:xfrm rot="0">
            <a:off x="6183397" y="1100619"/>
            <a:ext cx="2218951" cy="1178469"/>
            <a:chOff x="0" y="0"/>
            <a:chExt cx="2958602" cy="1571292"/>
          </a:xfrm>
        </p:grpSpPr>
        <p:sp>
          <p:nvSpPr>
            <p:cNvPr name="TextBox 46" id="46"/>
            <p:cNvSpPr txBox="true"/>
            <p:nvPr/>
          </p:nvSpPr>
          <p:spPr>
            <a:xfrm rot="0">
              <a:off x="0" y="-57150"/>
              <a:ext cx="2958602" cy="626467"/>
            </a:xfrm>
            <a:prstGeom prst="rect">
              <a:avLst/>
            </a:prstGeom>
          </p:spPr>
          <p:txBody>
            <a:bodyPr anchor="t" rtlCol="false" tIns="0" lIns="0" bIns="0" rIns="0">
              <a:spAutoFit/>
            </a:bodyPr>
            <a:lstStyle/>
            <a:p>
              <a:pPr algn="ctr">
                <a:lnSpc>
                  <a:spcPts val="3955"/>
                </a:lnSpc>
              </a:pPr>
              <a:r>
                <a:rPr lang="en-US" sz="2825" spc="113">
                  <a:solidFill>
                    <a:srgbClr val="191919"/>
                  </a:solidFill>
                  <a:latin typeface="Aileron Regular"/>
                </a:rPr>
                <a:t>FASE 1</a:t>
              </a:r>
            </a:p>
          </p:txBody>
        </p:sp>
        <p:sp>
          <p:nvSpPr>
            <p:cNvPr name="TextBox 47" id="47"/>
            <p:cNvSpPr txBox="true"/>
            <p:nvPr/>
          </p:nvSpPr>
          <p:spPr>
            <a:xfrm rot="0">
              <a:off x="0" y="944825"/>
              <a:ext cx="2958602" cy="626467"/>
            </a:xfrm>
            <a:prstGeom prst="rect">
              <a:avLst/>
            </a:prstGeom>
          </p:spPr>
          <p:txBody>
            <a:bodyPr anchor="t" rtlCol="false" tIns="0" lIns="0" bIns="0" rIns="0">
              <a:spAutoFit/>
            </a:bodyPr>
            <a:lstStyle/>
            <a:p>
              <a:pPr algn="ctr">
                <a:lnSpc>
                  <a:spcPts val="3955"/>
                </a:lnSpc>
              </a:pPr>
            </a:p>
          </p:txBody>
        </p:sp>
      </p:grpSp>
      <p:grpSp>
        <p:nvGrpSpPr>
          <p:cNvPr name="Group 48" id="48"/>
          <p:cNvGrpSpPr/>
          <p:nvPr/>
        </p:nvGrpSpPr>
        <p:grpSpPr>
          <a:xfrm rot="0">
            <a:off x="14948415" y="1320188"/>
            <a:ext cx="2138934" cy="1138432"/>
            <a:chOff x="0" y="0"/>
            <a:chExt cx="2851912" cy="1517910"/>
          </a:xfrm>
        </p:grpSpPr>
        <p:sp>
          <p:nvSpPr>
            <p:cNvPr name="TextBox 49" id="49"/>
            <p:cNvSpPr txBox="true"/>
            <p:nvPr/>
          </p:nvSpPr>
          <p:spPr>
            <a:xfrm rot="0">
              <a:off x="0" y="-57150"/>
              <a:ext cx="2851912" cy="605937"/>
            </a:xfrm>
            <a:prstGeom prst="rect">
              <a:avLst/>
            </a:prstGeom>
          </p:spPr>
          <p:txBody>
            <a:bodyPr anchor="t" rtlCol="false" tIns="0" lIns="0" bIns="0" rIns="0">
              <a:spAutoFit/>
            </a:bodyPr>
            <a:lstStyle/>
            <a:p>
              <a:pPr algn="ctr">
                <a:lnSpc>
                  <a:spcPts val="3812"/>
                </a:lnSpc>
              </a:pPr>
              <a:r>
                <a:rPr lang="en-US" sz="2723" spc="108">
                  <a:solidFill>
                    <a:srgbClr val="191919"/>
                  </a:solidFill>
                  <a:latin typeface="Aileron Regular"/>
                </a:rPr>
                <a:t>FASE 2</a:t>
              </a:r>
            </a:p>
          </p:txBody>
        </p:sp>
        <p:sp>
          <p:nvSpPr>
            <p:cNvPr name="TextBox 50" id="50"/>
            <p:cNvSpPr txBox="true"/>
            <p:nvPr/>
          </p:nvSpPr>
          <p:spPr>
            <a:xfrm rot="0">
              <a:off x="0" y="908693"/>
              <a:ext cx="2851912" cy="609217"/>
            </a:xfrm>
            <a:prstGeom prst="rect">
              <a:avLst/>
            </a:prstGeom>
          </p:spPr>
          <p:txBody>
            <a:bodyPr anchor="t" rtlCol="false" tIns="0" lIns="0" bIns="0" rIns="0">
              <a:spAutoFit/>
            </a:bodyPr>
            <a:lstStyle/>
            <a:p>
              <a:pPr algn="ctr">
                <a:lnSpc>
                  <a:spcPts val="3812"/>
                </a:lnSpc>
              </a:pPr>
            </a:p>
          </p:txBody>
        </p:sp>
      </p:grpSp>
      <p:grpSp>
        <p:nvGrpSpPr>
          <p:cNvPr name="Group 51" id="51"/>
          <p:cNvGrpSpPr/>
          <p:nvPr/>
        </p:nvGrpSpPr>
        <p:grpSpPr>
          <a:xfrm rot="0">
            <a:off x="14663735" y="3681580"/>
            <a:ext cx="2708294" cy="4142706"/>
            <a:chOff x="0" y="0"/>
            <a:chExt cx="3611058" cy="5523608"/>
          </a:xfrm>
        </p:grpSpPr>
        <p:sp>
          <p:nvSpPr>
            <p:cNvPr name="TextBox 52" id="52"/>
            <p:cNvSpPr txBox="true"/>
            <p:nvPr/>
          </p:nvSpPr>
          <p:spPr>
            <a:xfrm rot="0">
              <a:off x="0" y="-57150"/>
              <a:ext cx="3611058" cy="537945"/>
            </a:xfrm>
            <a:prstGeom prst="rect">
              <a:avLst/>
            </a:prstGeom>
          </p:spPr>
          <p:txBody>
            <a:bodyPr anchor="t" rtlCol="false" tIns="0" lIns="0" bIns="0" rIns="0">
              <a:spAutoFit/>
            </a:bodyPr>
            <a:lstStyle/>
            <a:p>
              <a:pPr algn="ctr">
                <a:lnSpc>
                  <a:spcPts val="3320"/>
                </a:lnSpc>
              </a:pPr>
            </a:p>
          </p:txBody>
        </p:sp>
        <p:sp>
          <p:nvSpPr>
            <p:cNvPr name="TextBox 53" id="53"/>
            <p:cNvSpPr txBox="true"/>
            <p:nvPr/>
          </p:nvSpPr>
          <p:spPr>
            <a:xfrm rot="0">
              <a:off x="0" y="2197237"/>
              <a:ext cx="3611058" cy="3326372"/>
            </a:xfrm>
            <a:prstGeom prst="rect">
              <a:avLst/>
            </a:prstGeom>
          </p:spPr>
          <p:txBody>
            <a:bodyPr anchor="t" rtlCol="false" tIns="0" lIns="0" bIns="0" rIns="0">
              <a:spAutoFit/>
            </a:bodyPr>
            <a:lstStyle/>
            <a:p>
              <a:pPr algn="ctr">
                <a:lnSpc>
                  <a:spcPts val="3320"/>
                </a:lnSpc>
              </a:pPr>
              <a:r>
                <a:rPr lang="en-US" sz="2371" spc="94">
                  <a:solidFill>
                    <a:srgbClr val="191919"/>
                  </a:solidFill>
                  <a:latin typeface="Aileron Regular"/>
                </a:rPr>
                <a:t>Muestra de Resultados tras la integración de distintas técnicas de síntesis de texto.</a:t>
              </a:r>
            </a:p>
          </p:txBody>
        </p:sp>
      </p:grpSp>
      <p:grpSp>
        <p:nvGrpSpPr>
          <p:cNvPr name="Group 54" id="54"/>
          <p:cNvGrpSpPr/>
          <p:nvPr/>
        </p:nvGrpSpPr>
        <p:grpSpPr>
          <a:xfrm rot="0">
            <a:off x="13782232" y="6436751"/>
            <a:ext cx="2708294" cy="3721871"/>
            <a:chOff x="0" y="0"/>
            <a:chExt cx="3611058" cy="4962495"/>
          </a:xfrm>
        </p:grpSpPr>
        <p:sp>
          <p:nvSpPr>
            <p:cNvPr name="TextBox 55" id="55"/>
            <p:cNvSpPr txBox="true"/>
            <p:nvPr/>
          </p:nvSpPr>
          <p:spPr>
            <a:xfrm rot="0">
              <a:off x="0" y="-57150"/>
              <a:ext cx="3611058" cy="535088"/>
            </a:xfrm>
            <a:prstGeom prst="rect">
              <a:avLst/>
            </a:prstGeom>
          </p:spPr>
          <p:txBody>
            <a:bodyPr anchor="t" rtlCol="false" tIns="0" lIns="0" bIns="0" rIns="0">
              <a:spAutoFit/>
            </a:bodyPr>
            <a:lstStyle/>
            <a:p>
              <a:pPr algn="ctr">
                <a:lnSpc>
                  <a:spcPts val="3320"/>
                </a:lnSpc>
              </a:pPr>
            </a:p>
          </p:txBody>
        </p:sp>
        <p:sp>
          <p:nvSpPr>
            <p:cNvPr name="TextBox 56" id="56"/>
            <p:cNvSpPr txBox="true"/>
            <p:nvPr/>
          </p:nvSpPr>
          <p:spPr>
            <a:xfrm rot="0">
              <a:off x="0" y="2194380"/>
              <a:ext cx="3611058" cy="2768115"/>
            </a:xfrm>
            <a:prstGeom prst="rect">
              <a:avLst/>
            </a:prstGeom>
          </p:spPr>
          <p:txBody>
            <a:bodyPr anchor="t" rtlCol="false" tIns="0" lIns="0" bIns="0" rIns="0">
              <a:spAutoFit/>
            </a:bodyPr>
            <a:lstStyle/>
            <a:p>
              <a:pPr algn="ctr">
                <a:lnSpc>
                  <a:spcPts val="3320"/>
                </a:lnSpc>
              </a:pPr>
              <a:r>
                <a:rPr lang="en-US" sz="2371" spc="94">
                  <a:solidFill>
                    <a:srgbClr val="191919"/>
                  </a:solidFill>
                  <a:latin typeface="Aileron Regular"/>
                </a:rPr>
                <a:t>Respuesta a la hipótesis general acorde a los resultados obtenidos</a:t>
              </a:r>
            </a:p>
          </p:txBody>
        </p:sp>
      </p:grpSp>
      <p:grpSp>
        <p:nvGrpSpPr>
          <p:cNvPr name="Group 57" id="57"/>
          <p:cNvGrpSpPr/>
          <p:nvPr/>
        </p:nvGrpSpPr>
        <p:grpSpPr>
          <a:xfrm rot="0">
            <a:off x="718060" y="6943889"/>
            <a:ext cx="2138934" cy="1138432"/>
            <a:chOff x="0" y="0"/>
            <a:chExt cx="2851912" cy="1517910"/>
          </a:xfrm>
        </p:grpSpPr>
        <p:sp>
          <p:nvSpPr>
            <p:cNvPr name="TextBox 58" id="58"/>
            <p:cNvSpPr txBox="true"/>
            <p:nvPr/>
          </p:nvSpPr>
          <p:spPr>
            <a:xfrm rot="0">
              <a:off x="0" y="-57150"/>
              <a:ext cx="2851912" cy="605937"/>
            </a:xfrm>
            <a:prstGeom prst="rect">
              <a:avLst/>
            </a:prstGeom>
          </p:spPr>
          <p:txBody>
            <a:bodyPr anchor="t" rtlCol="false" tIns="0" lIns="0" bIns="0" rIns="0">
              <a:spAutoFit/>
            </a:bodyPr>
            <a:lstStyle/>
            <a:p>
              <a:pPr algn="ctr">
                <a:lnSpc>
                  <a:spcPts val="3812"/>
                </a:lnSpc>
              </a:pPr>
              <a:r>
                <a:rPr lang="en-US" sz="2723" spc="108">
                  <a:solidFill>
                    <a:srgbClr val="191919"/>
                  </a:solidFill>
                  <a:latin typeface="Aileron Regular"/>
                </a:rPr>
                <a:t>FASE 3</a:t>
              </a:r>
            </a:p>
          </p:txBody>
        </p:sp>
        <p:sp>
          <p:nvSpPr>
            <p:cNvPr name="TextBox 59" id="59"/>
            <p:cNvSpPr txBox="true"/>
            <p:nvPr/>
          </p:nvSpPr>
          <p:spPr>
            <a:xfrm rot="0">
              <a:off x="0" y="908693"/>
              <a:ext cx="2851912" cy="609217"/>
            </a:xfrm>
            <a:prstGeom prst="rect">
              <a:avLst/>
            </a:prstGeom>
          </p:spPr>
          <p:txBody>
            <a:bodyPr anchor="t" rtlCol="false" tIns="0" lIns="0" bIns="0" rIns="0">
              <a:spAutoFit/>
            </a:bodyPr>
            <a:lstStyle/>
            <a:p>
              <a:pPr algn="ctr">
                <a:lnSpc>
                  <a:spcPts val="3812"/>
                </a:lnSpc>
              </a:pPr>
            </a:p>
          </p:txBody>
        </p:sp>
      </p:grpSp>
      <p:grpSp>
        <p:nvGrpSpPr>
          <p:cNvPr name="Group 60" id="60"/>
          <p:cNvGrpSpPr/>
          <p:nvPr/>
        </p:nvGrpSpPr>
        <p:grpSpPr>
          <a:xfrm rot="0">
            <a:off x="11169795" y="6898835"/>
            <a:ext cx="2138934" cy="1138432"/>
            <a:chOff x="0" y="0"/>
            <a:chExt cx="2851912" cy="1517910"/>
          </a:xfrm>
        </p:grpSpPr>
        <p:sp>
          <p:nvSpPr>
            <p:cNvPr name="TextBox 61" id="61"/>
            <p:cNvSpPr txBox="true"/>
            <p:nvPr/>
          </p:nvSpPr>
          <p:spPr>
            <a:xfrm rot="0">
              <a:off x="0" y="-57150"/>
              <a:ext cx="2851912" cy="605937"/>
            </a:xfrm>
            <a:prstGeom prst="rect">
              <a:avLst/>
            </a:prstGeom>
          </p:spPr>
          <p:txBody>
            <a:bodyPr anchor="t" rtlCol="false" tIns="0" lIns="0" bIns="0" rIns="0">
              <a:spAutoFit/>
            </a:bodyPr>
            <a:lstStyle/>
            <a:p>
              <a:pPr algn="ctr">
                <a:lnSpc>
                  <a:spcPts val="3812"/>
                </a:lnSpc>
              </a:pPr>
              <a:r>
                <a:rPr lang="en-US" sz="2723" spc="108">
                  <a:solidFill>
                    <a:srgbClr val="191919"/>
                  </a:solidFill>
                  <a:latin typeface="Aileron Regular"/>
                </a:rPr>
                <a:t>FASE 4</a:t>
              </a:r>
            </a:p>
          </p:txBody>
        </p:sp>
        <p:sp>
          <p:nvSpPr>
            <p:cNvPr name="TextBox 62" id="62"/>
            <p:cNvSpPr txBox="true"/>
            <p:nvPr/>
          </p:nvSpPr>
          <p:spPr>
            <a:xfrm rot="0">
              <a:off x="0" y="908693"/>
              <a:ext cx="2851912" cy="609217"/>
            </a:xfrm>
            <a:prstGeom prst="rect">
              <a:avLst/>
            </a:prstGeom>
          </p:spPr>
          <p:txBody>
            <a:bodyPr anchor="t" rtlCol="false" tIns="0" lIns="0" bIns="0" rIns="0">
              <a:spAutoFit/>
            </a:bodyPr>
            <a:lstStyle/>
            <a:p>
              <a:pPr algn="ctr">
                <a:lnSpc>
                  <a:spcPts val="3812"/>
                </a:lnSpc>
              </a:pPr>
            </a:p>
          </p:txBody>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87036" y="1051983"/>
            <a:ext cx="12113927" cy="1044583"/>
            <a:chOff x="0" y="0"/>
            <a:chExt cx="16151903" cy="1392778"/>
          </a:xfrm>
        </p:grpSpPr>
        <p:sp>
          <p:nvSpPr>
            <p:cNvPr name="TextBox 3" id="3"/>
            <p:cNvSpPr txBox="true"/>
            <p:nvPr/>
          </p:nvSpPr>
          <p:spPr>
            <a:xfrm rot="0">
              <a:off x="0" y="-47625"/>
              <a:ext cx="16151903" cy="777113"/>
            </a:xfrm>
            <a:prstGeom prst="rect">
              <a:avLst/>
            </a:prstGeom>
          </p:spPr>
          <p:txBody>
            <a:bodyPr anchor="t" rtlCol="false" tIns="0" lIns="0" bIns="0" rIns="0">
              <a:spAutoFit/>
            </a:bodyPr>
            <a:lstStyle/>
            <a:p>
              <a:pPr algn="ctr" marL="0" indent="0" lvl="0">
                <a:lnSpc>
                  <a:spcPts val="4716"/>
                </a:lnSpc>
                <a:spcBef>
                  <a:spcPct val="0"/>
                </a:spcBef>
              </a:pPr>
              <a:r>
                <a:rPr lang="en-US" sz="3600" spc="107">
                  <a:solidFill>
                    <a:srgbClr val="191919"/>
                  </a:solidFill>
                  <a:latin typeface="Aileron Heavy"/>
                </a:rPr>
                <a:t>FASE 1 - OBTENCIÓN DE NOTICIAS (STATUS 85%)</a:t>
              </a:r>
            </a:p>
          </p:txBody>
        </p:sp>
        <p:sp>
          <p:nvSpPr>
            <p:cNvPr name="TextBox 4" id="4"/>
            <p:cNvSpPr txBox="true"/>
            <p:nvPr/>
          </p:nvSpPr>
          <p:spPr>
            <a:xfrm rot="0">
              <a:off x="683256" y="857473"/>
              <a:ext cx="14785391" cy="535305"/>
            </a:xfrm>
            <a:prstGeom prst="rect">
              <a:avLst/>
            </a:prstGeom>
          </p:spPr>
          <p:txBody>
            <a:bodyPr anchor="t" rtlCol="false" tIns="0" lIns="0" bIns="0" rIns="0">
              <a:spAutoFit/>
            </a:bodyPr>
            <a:lstStyle/>
            <a:p>
              <a:pPr algn="ctr">
                <a:lnSpc>
                  <a:spcPts val="3359"/>
                </a:lnSpc>
              </a:pPr>
              <a:r>
                <a:rPr lang="en-US" sz="2400" spc="120">
                  <a:solidFill>
                    <a:srgbClr val="191919"/>
                  </a:solidFill>
                  <a:latin typeface="Aileron Regular"/>
                </a:rPr>
                <a:t>Extracción web de noticias disponibilizadas al público</a:t>
              </a:r>
            </a:p>
          </p:txBody>
        </p:sp>
      </p:grpSp>
      <p:sp>
        <p:nvSpPr>
          <p:cNvPr name="AutoShape 5" id="5"/>
          <p:cNvSpPr/>
          <p:nvPr/>
        </p:nvSpPr>
        <p:spPr>
          <a:xfrm rot="0">
            <a:off x="2727528" y="4307742"/>
            <a:ext cx="12665502" cy="66703"/>
          </a:xfrm>
          <a:prstGeom prst="rect">
            <a:avLst/>
          </a:prstGeom>
          <a:solidFill>
            <a:srgbClr val="191919">
              <a:alpha val="60000"/>
            </a:srgbClr>
          </a:solidFill>
        </p:spPr>
      </p:sp>
      <p:sp>
        <p:nvSpPr>
          <p:cNvPr name="AutoShape 6" id="6"/>
          <p:cNvSpPr/>
          <p:nvPr/>
        </p:nvSpPr>
        <p:spPr>
          <a:xfrm rot="0">
            <a:off x="2727528" y="4975903"/>
            <a:ext cx="12665502" cy="66804"/>
          </a:xfrm>
          <a:prstGeom prst="rect">
            <a:avLst/>
          </a:prstGeom>
          <a:solidFill>
            <a:srgbClr val="191919">
              <a:alpha val="60000"/>
            </a:srgbClr>
          </a:solidFill>
        </p:spPr>
      </p:sp>
      <p:sp>
        <p:nvSpPr>
          <p:cNvPr name="AutoShape 7" id="7"/>
          <p:cNvSpPr/>
          <p:nvPr/>
        </p:nvSpPr>
        <p:spPr>
          <a:xfrm rot="0">
            <a:off x="2727528" y="5632243"/>
            <a:ext cx="12666489" cy="47506"/>
          </a:xfrm>
          <a:prstGeom prst="rect">
            <a:avLst/>
          </a:prstGeom>
          <a:solidFill>
            <a:srgbClr val="191919">
              <a:alpha val="60000"/>
            </a:srgbClr>
          </a:solidFill>
        </p:spPr>
      </p:sp>
      <p:sp>
        <p:nvSpPr>
          <p:cNvPr name="AutoShape 8" id="8"/>
          <p:cNvSpPr/>
          <p:nvPr/>
        </p:nvSpPr>
        <p:spPr>
          <a:xfrm rot="0">
            <a:off x="2727528" y="6288583"/>
            <a:ext cx="12609438" cy="9525"/>
          </a:xfrm>
          <a:prstGeom prst="rect">
            <a:avLst/>
          </a:prstGeom>
          <a:solidFill>
            <a:srgbClr val="191919">
              <a:alpha val="60000"/>
            </a:srgbClr>
          </a:solidFill>
        </p:spPr>
      </p:sp>
      <p:sp>
        <p:nvSpPr>
          <p:cNvPr name="AutoShape 9" id="9"/>
          <p:cNvSpPr/>
          <p:nvPr/>
        </p:nvSpPr>
        <p:spPr>
          <a:xfrm rot="0">
            <a:off x="2727528" y="6944923"/>
            <a:ext cx="12609438" cy="28633"/>
          </a:xfrm>
          <a:prstGeom prst="rect">
            <a:avLst/>
          </a:prstGeom>
          <a:solidFill>
            <a:srgbClr val="191919"/>
          </a:solidFill>
        </p:spPr>
      </p:sp>
      <p:sp>
        <p:nvSpPr>
          <p:cNvPr name="AutoShape 10" id="10"/>
          <p:cNvSpPr/>
          <p:nvPr/>
        </p:nvSpPr>
        <p:spPr>
          <a:xfrm rot="0">
            <a:off x="2727528" y="7601264"/>
            <a:ext cx="12666489" cy="47435"/>
          </a:xfrm>
          <a:prstGeom prst="rect">
            <a:avLst/>
          </a:prstGeom>
          <a:solidFill>
            <a:srgbClr val="191919">
              <a:alpha val="60000"/>
            </a:srgbClr>
          </a:solidFill>
        </p:spPr>
      </p:sp>
      <p:sp>
        <p:nvSpPr>
          <p:cNvPr name="AutoShape 11" id="11"/>
          <p:cNvSpPr/>
          <p:nvPr/>
        </p:nvSpPr>
        <p:spPr>
          <a:xfrm rot="0">
            <a:off x="2784579" y="8712588"/>
            <a:ext cx="12665502" cy="9529"/>
          </a:xfrm>
          <a:prstGeom prst="rect">
            <a:avLst/>
          </a:prstGeom>
          <a:solidFill>
            <a:srgbClr val="191919">
              <a:alpha val="60000"/>
            </a:srgbClr>
          </a:solidFill>
        </p:spPr>
      </p:sp>
      <p:grpSp>
        <p:nvGrpSpPr>
          <p:cNvPr name="Group 12" id="12"/>
          <p:cNvGrpSpPr/>
          <p:nvPr/>
        </p:nvGrpSpPr>
        <p:grpSpPr>
          <a:xfrm rot="0">
            <a:off x="13140259" y="2644067"/>
            <a:ext cx="2253758" cy="6279402"/>
            <a:chOff x="0" y="0"/>
            <a:chExt cx="3005010" cy="8372537"/>
          </a:xfrm>
        </p:grpSpPr>
        <p:sp>
          <p:nvSpPr>
            <p:cNvPr name="AutoShape 13" id="13"/>
            <p:cNvSpPr/>
            <p:nvPr/>
          </p:nvSpPr>
          <p:spPr>
            <a:xfrm rot="-5400000">
              <a:off x="-4148808" y="4165410"/>
              <a:ext cx="8339332" cy="41717"/>
            </a:xfrm>
            <a:prstGeom prst="rect">
              <a:avLst/>
            </a:prstGeom>
            <a:solidFill>
              <a:srgbClr val="191919">
                <a:alpha val="8627"/>
              </a:srgbClr>
            </a:solidFill>
          </p:spPr>
        </p:sp>
        <p:sp>
          <p:nvSpPr>
            <p:cNvPr name="AutoShape 14" id="14"/>
            <p:cNvSpPr/>
            <p:nvPr/>
          </p:nvSpPr>
          <p:spPr>
            <a:xfrm rot="-5400000">
              <a:off x="-1202117" y="4165410"/>
              <a:ext cx="8372537" cy="41717"/>
            </a:xfrm>
            <a:prstGeom prst="rect">
              <a:avLst/>
            </a:prstGeom>
            <a:solidFill>
              <a:srgbClr val="191919">
                <a:alpha val="8627"/>
              </a:srgbClr>
            </a:solidFill>
          </p:spPr>
        </p:sp>
        <p:sp>
          <p:nvSpPr>
            <p:cNvPr name="AutoShape 15" id="15"/>
            <p:cNvSpPr/>
            <p:nvPr/>
          </p:nvSpPr>
          <p:spPr>
            <a:xfrm rot="-5400000">
              <a:off x="-3572751" y="4165410"/>
              <a:ext cx="8372537" cy="41717"/>
            </a:xfrm>
            <a:prstGeom prst="rect">
              <a:avLst/>
            </a:prstGeom>
            <a:solidFill>
              <a:srgbClr val="191919">
                <a:alpha val="8627"/>
              </a:srgbClr>
            </a:solidFill>
          </p:spPr>
        </p:sp>
        <p:sp>
          <p:nvSpPr>
            <p:cNvPr name="AutoShape 16" id="16"/>
            <p:cNvSpPr/>
            <p:nvPr/>
          </p:nvSpPr>
          <p:spPr>
            <a:xfrm rot="-5400000">
              <a:off x="-2980092" y="4165410"/>
              <a:ext cx="8372537" cy="41717"/>
            </a:xfrm>
            <a:prstGeom prst="rect">
              <a:avLst/>
            </a:prstGeom>
            <a:solidFill>
              <a:srgbClr val="191919">
                <a:alpha val="8627"/>
              </a:srgbClr>
            </a:solidFill>
          </p:spPr>
        </p:sp>
        <p:sp>
          <p:nvSpPr>
            <p:cNvPr name="AutoShape 17" id="17"/>
            <p:cNvSpPr/>
            <p:nvPr/>
          </p:nvSpPr>
          <p:spPr>
            <a:xfrm rot="-5400000">
              <a:off x="-2387434" y="4165410"/>
              <a:ext cx="8372537" cy="41717"/>
            </a:xfrm>
            <a:prstGeom prst="rect">
              <a:avLst/>
            </a:prstGeom>
            <a:solidFill>
              <a:srgbClr val="191919">
                <a:alpha val="8627"/>
              </a:srgbClr>
            </a:solidFill>
          </p:spPr>
        </p:sp>
        <p:sp>
          <p:nvSpPr>
            <p:cNvPr name="AutoShape 18" id="18"/>
            <p:cNvSpPr/>
            <p:nvPr/>
          </p:nvSpPr>
          <p:spPr>
            <a:xfrm rot="-5400000">
              <a:off x="-1794775" y="4165410"/>
              <a:ext cx="8372537" cy="41717"/>
            </a:xfrm>
            <a:prstGeom prst="rect">
              <a:avLst/>
            </a:prstGeom>
            <a:solidFill>
              <a:srgbClr val="191919">
                <a:alpha val="8627"/>
              </a:srgbClr>
            </a:solidFill>
          </p:spPr>
        </p:sp>
      </p:grpSp>
      <p:grpSp>
        <p:nvGrpSpPr>
          <p:cNvPr name="Group 19" id="19"/>
          <p:cNvGrpSpPr/>
          <p:nvPr/>
        </p:nvGrpSpPr>
        <p:grpSpPr>
          <a:xfrm rot="0">
            <a:off x="8695320" y="2644067"/>
            <a:ext cx="2253758" cy="6279402"/>
            <a:chOff x="0" y="0"/>
            <a:chExt cx="3005010" cy="8372537"/>
          </a:xfrm>
        </p:grpSpPr>
        <p:sp>
          <p:nvSpPr>
            <p:cNvPr name="AutoShape 20" id="20"/>
            <p:cNvSpPr/>
            <p:nvPr/>
          </p:nvSpPr>
          <p:spPr>
            <a:xfrm rot="-5400000">
              <a:off x="-4148808" y="4165410"/>
              <a:ext cx="8339332" cy="41717"/>
            </a:xfrm>
            <a:prstGeom prst="rect">
              <a:avLst/>
            </a:prstGeom>
            <a:solidFill>
              <a:srgbClr val="191919">
                <a:alpha val="8627"/>
              </a:srgbClr>
            </a:solidFill>
          </p:spPr>
        </p:sp>
        <p:sp>
          <p:nvSpPr>
            <p:cNvPr name="AutoShape 21" id="21"/>
            <p:cNvSpPr/>
            <p:nvPr/>
          </p:nvSpPr>
          <p:spPr>
            <a:xfrm rot="-5400000">
              <a:off x="-1202117" y="4165410"/>
              <a:ext cx="8372537" cy="41717"/>
            </a:xfrm>
            <a:prstGeom prst="rect">
              <a:avLst/>
            </a:prstGeom>
            <a:solidFill>
              <a:srgbClr val="191919">
                <a:alpha val="8627"/>
              </a:srgbClr>
            </a:solidFill>
          </p:spPr>
        </p:sp>
        <p:sp>
          <p:nvSpPr>
            <p:cNvPr name="AutoShape 22" id="22"/>
            <p:cNvSpPr/>
            <p:nvPr/>
          </p:nvSpPr>
          <p:spPr>
            <a:xfrm rot="-5400000">
              <a:off x="-3572751" y="4165410"/>
              <a:ext cx="8372537" cy="41717"/>
            </a:xfrm>
            <a:prstGeom prst="rect">
              <a:avLst/>
            </a:prstGeom>
            <a:solidFill>
              <a:srgbClr val="191919">
                <a:alpha val="8627"/>
              </a:srgbClr>
            </a:solidFill>
          </p:spPr>
        </p:sp>
        <p:sp>
          <p:nvSpPr>
            <p:cNvPr name="AutoShape 23" id="23"/>
            <p:cNvSpPr/>
            <p:nvPr/>
          </p:nvSpPr>
          <p:spPr>
            <a:xfrm rot="-5400000">
              <a:off x="-2980092" y="4165410"/>
              <a:ext cx="8372537" cy="41717"/>
            </a:xfrm>
            <a:prstGeom prst="rect">
              <a:avLst/>
            </a:prstGeom>
            <a:solidFill>
              <a:srgbClr val="191919">
                <a:alpha val="8627"/>
              </a:srgbClr>
            </a:solidFill>
          </p:spPr>
        </p:sp>
        <p:sp>
          <p:nvSpPr>
            <p:cNvPr name="AutoShape 24" id="24"/>
            <p:cNvSpPr/>
            <p:nvPr/>
          </p:nvSpPr>
          <p:spPr>
            <a:xfrm rot="-5400000">
              <a:off x="-2387434" y="4165410"/>
              <a:ext cx="8372537" cy="41717"/>
            </a:xfrm>
            <a:prstGeom prst="rect">
              <a:avLst/>
            </a:prstGeom>
            <a:solidFill>
              <a:srgbClr val="191919">
                <a:alpha val="8627"/>
              </a:srgbClr>
            </a:solidFill>
          </p:spPr>
        </p:sp>
        <p:sp>
          <p:nvSpPr>
            <p:cNvPr name="AutoShape 25" id="25"/>
            <p:cNvSpPr/>
            <p:nvPr/>
          </p:nvSpPr>
          <p:spPr>
            <a:xfrm rot="-5400000">
              <a:off x="-1794775" y="4165410"/>
              <a:ext cx="8372537" cy="41717"/>
            </a:xfrm>
            <a:prstGeom prst="rect">
              <a:avLst/>
            </a:prstGeom>
            <a:solidFill>
              <a:srgbClr val="191919">
                <a:alpha val="8627"/>
              </a:srgbClr>
            </a:solidFill>
          </p:spPr>
        </p:sp>
      </p:grpSp>
      <p:grpSp>
        <p:nvGrpSpPr>
          <p:cNvPr name="Group 26" id="26"/>
          <p:cNvGrpSpPr/>
          <p:nvPr/>
        </p:nvGrpSpPr>
        <p:grpSpPr>
          <a:xfrm rot="0">
            <a:off x="10917790" y="2644067"/>
            <a:ext cx="2253758" cy="6279402"/>
            <a:chOff x="0" y="0"/>
            <a:chExt cx="3005010" cy="8372537"/>
          </a:xfrm>
        </p:grpSpPr>
        <p:sp>
          <p:nvSpPr>
            <p:cNvPr name="AutoShape 27" id="27"/>
            <p:cNvSpPr/>
            <p:nvPr/>
          </p:nvSpPr>
          <p:spPr>
            <a:xfrm rot="-5400000">
              <a:off x="-4148808" y="4165410"/>
              <a:ext cx="8339332" cy="41717"/>
            </a:xfrm>
            <a:prstGeom prst="rect">
              <a:avLst/>
            </a:prstGeom>
            <a:solidFill>
              <a:srgbClr val="191919">
                <a:alpha val="8627"/>
              </a:srgbClr>
            </a:solidFill>
          </p:spPr>
        </p:sp>
        <p:sp>
          <p:nvSpPr>
            <p:cNvPr name="AutoShape 28" id="28"/>
            <p:cNvSpPr/>
            <p:nvPr/>
          </p:nvSpPr>
          <p:spPr>
            <a:xfrm rot="-5400000">
              <a:off x="-1202117" y="4165410"/>
              <a:ext cx="8372537" cy="41717"/>
            </a:xfrm>
            <a:prstGeom prst="rect">
              <a:avLst/>
            </a:prstGeom>
            <a:solidFill>
              <a:srgbClr val="191919">
                <a:alpha val="8627"/>
              </a:srgbClr>
            </a:solidFill>
          </p:spPr>
        </p:sp>
        <p:sp>
          <p:nvSpPr>
            <p:cNvPr name="AutoShape 29" id="29"/>
            <p:cNvSpPr/>
            <p:nvPr/>
          </p:nvSpPr>
          <p:spPr>
            <a:xfrm rot="-5400000">
              <a:off x="-3572751" y="4165410"/>
              <a:ext cx="8372537" cy="41717"/>
            </a:xfrm>
            <a:prstGeom prst="rect">
              <a:avLst/>
            </a:prstGeom>
            <a:solidFill>
              <a:srgbClr val="191919">
                <a:alpha val="8627"/>
              </a:srgbClr>
            </a:solidFill>
          </p:spPr>
        </p:sp>
        <p:sp>
          <p:nvSpPr>
            <p:cNvPr name="AutoShape 30" id="30"/>
            <p:cNvSpPr/>
            <p:nvPr/>
          </p:nvSpPr>
          <p:spPr>
            <a:xfrm rot="-5400000">
              <a:off x="-2980092" y="4165410"/>
              <a:ext cx="8372537" cy="41717"/>
            </a:xfrm>
            <a:prstGeom prst="rect">
              <a:avLst/>
            </a:prstGeom>
            <a:solidFill>
              <a:srgbClr val="191919">
                <a:alpha val="8627"/>
              </a:srgbClr>
            </a:solidFill>
          </p:spPr>
        </p:sp>
        <p:sp>
          <p:nvSpPr>
            <p:cNvPr name="AutoShape 31" id="31"/>
            <p:cNvSpPr/>
            <p:nvPr/>
          </p:nvSpPr>
          <p:spPr>
            <a:xfrm rot="-5400000">
              <a:off x="-2387434" y="4165410"/>
              <a:ext cx="8372537" cy="41717"/>
            </a:xfrm>
            <a:prstGeom prst="rect">
              <a:avLst/>
            </a:prstGeom>
            <a:solidFill>
              <a:srgbClr val="191919">
                <a:alpha val="8627"/>
              </a:srgbClr>
            </a:solidFill>
          </p:spPr>
        </p:sp>
        <p:sp>
          <p:nvSpPr>
            <p:cNvPr name="AutoShape 32" id="32"/>
            <p:cNvSpPr/>
            <p:nvPr/>
          </p:nvSpPr>
          <p:spPr>
            <a:xfrm rot="-5400000">
              <a:off x="-1794775" y="4165410"/>
              <a:ext cx="8372537" cy="41717"/>
            </a:xfrm>
            <a:prstGeom prst="rect">
              <a:avLst/>
            </a:prstGeom>
            <a:solidFill>
              <a:srgbClr val="191919">
                <a:alpha val="8627"/>
              </a:srgbClr>
            </a:solidFill>
          </p:spPr>
        </p:sp>
      </p:grpSp>
      <p:sp>
        <p:nvSpPr>
          <p:cNvPr name="TextBox 33" id="33"/>
          <p:cNvSpPr txBox="true"/>
          <p:nvPr/>
        </p:nvSpPr>
        <p:spPr>
          <a:xfrm rot="0">
            <a:off x="3095211" y="3822183"/>
            <a:ext cx="5004712" cy="288498"/>
          </a:xfrm>
          <a:prstGeom prst="rect">
            <a:avLst/>
          </a:prstGeom>
        </p:spPr>
        <p:txBody>
          <a:bodyPr anchor="t" rtlCol="false" tIns="0" lIns="0" bIns="0" rIns="0">
            <a:spAutoFit/>
          </a:bodyPr>
          <a:lstStyle/>
          <a:p>
            <a:pPr>
              <a:lnSpc>
                <a:spcPts val="2399"/>
              </a:lnSpc>
            </a:pPr>
            <a:r>
              <a:rPr lang="en-US" sz="1599" spc="79">
                <a:solidFill>
                  <a:srgbClr val="191919"/>
                </a:solidFill>
                <a:latin typeface="Aileron Regular"/>
              </a:rPr>
              <a:t>Test de extracción de noticias</a:t>
            </a:r>
          </a:p>
        </p:txBody>
      </p:sp>
      <p:sp>
        <p:nvSpPr>
          <p:cNvPr name="TextBox 34" id="34"/>
          <p:cNvSpPr txBox="true"/>
          <p:nvPr/>
        </p:nvSpPr>
        <p:spPr>
          <a:xfrm rot="0">
            <a:off x="3095211" y="4478523"/>
            <a:ext cx="5004712" cy="288498"/>
          </a:xfrm>
          <a:prstGeom prst="rect">
            <a:avLst/>
          </a:prstGeom>
        </p:spPr>
        <p:txBody>
          <a:bodyPr anchor="t" rtlCol="false" tIns="0" lIns="0" bIns="0" rIns="0">
            <a:spAutoFit/>
          </a:bodyPr>
          <a:lstStyle/>
          <a:p>
            <a:pPr>
              <a:lnSpc>
                <a:spcPts val="2399"/>
              </a:lnSpc>
            </a:pPr>
            <a:r>
              <a:rPr lang="en-US" sz="1599" spc="79">
                <a:solidFill>
                  <a:srgbClr val="5B920B"/>
                </a:solidFill>
                <a:latin typeface="Aileron Regular"/>
              </a:rPr>
              <a:t>Implementación de extractor web de diario formal</a:t>
            </a:r>
          </a:p>
        </p:txBody>
      </p:sp>
      <p:sp>
        <p:nvSpPr>
          <p:cNvPr name="TextBox 35" id="35"/>
          <p:cNvSpPr txBox="true"/>
          <p:nvPr/>
        </p:nvSpPr>
        <p:spPr>
          <a:xfrm rot="0">
            <a:off x="3095211" y="4983947"/>
            <a:ext cx="5004712" cy="590332"/>
          </a:xfrm>
          <a:prstGeom prst="rect">
            <a:avLst/>
          </a:prstGeom>
        </p:spPr>
        <p:txBody>
          <a:bodyPr anchor="t" rtlCol="false" tIns="0" lIns="0" bIns="0" rIns="0">
            <a:spAutoFit/>
          </a:bodyPr>
          <a:lstStyle/>
          <a:p>
            <a:pPr>
              <a:lnSpc>
                <a:spcPts val="2399"/>
              </a:lnSpc>
            </a:pPr>
            <a:r>
              <a:rPr lang="en-US" sz="1599" spc="79">
                <a:solidFill>
                  <a:srgbClr val="191919"/>
                </a:solidFill>
                <a:latin typeface="Aileron Regular"/>
              </a:rPr>
              <a:t>Adaptación de la implementación a orientado a objetos</a:t>
            </a:r>
          </a:p>
        </p:txBody>
      </p:sp>
      <p:sp>
        <p:nvSpPr>
          <p:cNvPr name="TextBox 36" id="36"/>
          <p:cNvSpPr txBox="true"/>
          <p:nvPr/>
        </p:nvSpPr>
        <p:spPr>
          <a:xfrm rot="0">
            <a:off x="3095211" y="5630762"/>
            <a:ext cx="5290462" cy="599857"/>
          </a:xfrm>
          <a:prstGeom prst="rect">
            <a:avLst/>
          </a:prstGeom>
        </p:spPr>
        <p:txBody>
          <a:bodyPr anchor="t" rtlCol="false" tIns="0" lIns="0" bIns="0" rIns="0">
            <a:spAutoFit/>
          </a:bodyPr>
          <a:lstStyle/>
          <a:p>
            <a:pPr>
              <a:lnSpc>
                <a:spcPts val="2400"/>
              </a:lnSpc>
            </a:pPr>
            <a:r>
              <a:rPr lang="en-US" sz="1600" spc="80">
                <a:solidFill>
                  <a:srgbClr val="191919"/>
                </a:solidFill>
                <a:latin typeface="Aileron Regular"/>
              </a:rPr>
              <a:t>Almacenamiento de noticias extraidas acorde al diseño de solución de ejecución diariia</a:t>
            </a:r>
          </a:p>
        </p:txBody>
      </p:sp>
      <p:sp>
        <p:nvSpPr>
          <p:cNvPr name="TextBox 37" id="37"/>
          <p:cNvSpPr txBox="true"/>
          <p:nvPr/>
        </p:nvSpPr>
        <p:spPr>
          <a:xfrm rot="0">
            <a:off x="3095211" y="6297552"/>
            <a:ext cx="5004712" cy="590332"/>
          </a:xfrm>
          <a:prstGeom prst="rect">
            <a:avLst/>
          </a:prstGeom>
        </p:spPr>
        <p:txBody>
          <a:bodyPr anchor="t" rtlCol="false" tIns="0" lIns="0" bIns="0" rIns="0">
            <a:spAutoFit/>
          </a:bodyPr>
          <a:lstStyle/>
          <a:p>
            <a:pPr>
              <a:lnSpc>
                <a:spcPts val="2399"/>
              </a:lnSpc>
            </a:pPr>
            <a:r>
              <a:rPr lang="en-US" sz="1599" spc="79">
                <a:solidFill>
                  <a:srgbClr val="5B920B"/>
                </a:solidFill>
                <a:latin typeface="Aileron Regular"/>
              </a:rPr>
              <a:t>Delimitación de las noticias guardadas acorde al contexto enmarcado</a:t>
            </a:r>
          </a:p>
        </p:txBody>
      </p:sp>
      <p:sp>
        <p:nvSpPr>
          <p:cNvPr name="TextBox 38" id="38"/>
          <p:cNvSpPr txBox="true"/>
          <p:nvPr/>
        </p:nvSpPr>
        <p:spPr>
          <a:xfrm rot="0">
            <a:off x="3095211" y="6952967"/>
            <a:ext cx="5004712" cy="590332"/>
          </a:xfrm>
          <a:prstGeom prst="rect">
            <a:avLst/>
          </a:prstGeom>
        </p:spPr>
        <p:txBody>
          <a:bodyPr anchor="t" rtlCol="false" tIns="0" lIns="0" bIns="0" rIns="0">
            <a:spAutoFit/>
          </a:bodyPr>
          <a:lstStyle/>
          <a:p>
            <a:pPr>
              <a:lnSpc>
                <a:spcPts val="2399"/>
              </a:lnSpc>
            </a:pPr>
            <a:r>
              <a:rPr lang="en-US" sz="1599" spc="79">
                <a:solidFill>
                  <a:srgbClr val="EB0F0F"/>
                </a:solidFill>
                <a:latin typeface="Aileron Regular"/>
              </a:rPr>
              <a:t>Analisis de ISSUE 1: Extracción de contendio vacio de noticia</a:t>
            </a:r>
          </a:p>
        </p:txBody>
      </p:sp>
      <p:sp>
        <p:nvSpPr>
          <p:cNvPr name="TextBox 39" id="39"/>
          <p:cNvSpPr txBox="true"/>
          <p:nvPr/>
        </p:nvSpPr>
        <p:spPr>
          <a:xfrm rot="0">
            <a:off x="3095211" y="7763595"/>
            <a:ext cx="5600109" cy="590332"/>
          </a:xfrm>
          <a:prstGeom prst="rect">
            <a:avLst/>
          </a:prstGeom>
        </p:spPr>
        <p:txBody>
          <a:bodyPr anchor="t" rtlCol="false" tIns="0" lIns="0" bIns="0" rIns="0">
            <a:spAutoFit/>
          </a:bodyPr>
          <a:lstStyle/>
          <a:p>
            <a:pPr>
              <a:lnSpc>
                <a:spcPts val="2399"/>
              </a:lnSpc>
            </a:pPr>
            <a:r>
              <a:rPr lang="en-US" sz="1599" spc="79">
                <a:solidFill>
                  <a:srgbClr val="191919"/>
                </a:solidFill>
                <a:latin typeface="Aileron Regular"/>
              </a:rPr>
              <a:t>Investigación de técnicas de resumenes de texto implementadas en el lenguaje de progrmación Python</a:t>
            </a:r>
          </a:p>
        </p:txBody>
      </p:sp>
      <p:sp>
        <p:nvSpPr>
          <p:cNvPr name="AutoShape 40" id="40"/>
          <p:cNvSpPr/>
          <p:nvPr/>
        </p:nvSpPr>
        <p:spPr>
          <a:xfrm rot="0">
            <a:off x="10932940" y="2646817"/>
            <a:ext cx="2222470" cy="1007335"/>
          </a:xfrm>
          <a:prstGeom prst="rect">
            <a:avLst/>
          </a:prstGeom>
          <a:solidFill>
            <a:srgbClr val="3EDAD8"/>
          </a:solidFill>
        </p:spPr>
      </p:sp>
      <p:sp>
        <p:nvSpPr>
          <p:cNvPr name="AutoShape 41" id="41"/>
          <p:cNvSpPr/>
          <p:nvPr/>
        </p:nvSpPr>
        <p:spPr>
          <a:xfrm rot="0">
            <a:off x="8695320" y="2646817"/>
            <a:ext cx="2222470" cy="1007335"/>
          </a:xfrm>
          <a:prstGeom prst="rect">
            <a:avLst/>
          </a:prstGeom>
          <a:solidFill>
            <a:srgbClr val="86EAE9"/>
          </a:solidFill>
        </p:spPr>
      </p:sp>
      <p:sp>
        <p:nvSpPr>
          <p:cNvPr name="TextBox 42" id="42"/>
          <p:cNvSpPr txBox="true"/>
          <p:nvPr/>
        </p:nvSpPr>
        <p:spPr>
          <a:xfrm rot="0">
            <a:off x="9083615" y="2779201"/>
            <a:ext cx="1482813" cy="709361"/>
          </a:xfrm>
          <a:prstGeom prst="rect">
            <a:avLst/>
          </a:prstGeom>
        </p:spPr>
        <p:txBody>
          <a:bodyPr anchor="t" rtlCol="false" tIns="0" lIns="0" bIns="0" rIns="0">
            <a:spAutoFit/>
          </a:bodyPr>
          <a:lstStyle/>
          <a:p>
            <a:pPr algn="ctr">
              <a:lnSpc>
                <a:spcPts val="2838"/>
              </a:lnSpc>
            </a:pPr>
            <a:r>
              <a:rPr lang="en-US" sz="2200" spc="85">
                <a:solidFill>
                  <a:srgbClr val="191919"/>
                </a:solidFill>
                <a:latin typeface="Aileron Regular Bold"/>
              </a:rPr>
              <a:t>MAYO</a:t>
            </a:r>
          </a:p>
          <a:p>
            <a:pPr algn="ctr" marL="0" indent="0" lvl="0">
              <a:lnSpc>
                <a:spcPts val="2838"/>
              </a:lnSpc>
              <a:spcBef>
                <a:spcPct val="0"/>
              </a:spcBef>
            </a:pPr>
            <a:r>
              <a:rPr lang="en-US" sz="2200" spc="85">
                <a:solidFill>
                  <a:srgbClr val="191919"/>
                </a:solidFill>
                <a:latin typeface="Aileron Regular Bold"/>
              </a:rPr>
              <a:t>Semana 1</a:t>
            </a:r>
          </a:p>
        </p:txBody>
      </p:sp>
      <p:sp>
        <p:nvSpPr>
          <p:cNvPr name="TextBox 43" id="43"/>
          <p:cNvSpPr txBox="true"/>
          <p:nvPr/>
        </p:nvSpPr>
        <p:spPr>
          <a:xfrm rot="0">
            <a:off x="11333069" y="2786279"/>
            <a:ext cx="1482813" cy="709361"/>
          </a:xfrm>
          <a:prstGeom prst="rect">
            <a:avLst/>
          </a:prstGeom>
        </p:spPr>
        <p:txBody>
          <a:bodyPr anchor="t" rtlCol="false" tIns="0" lIns="0" bIns="0" rIns="0">
            <a:spAutoFit/>
          </a:bodyPr>
          <a:lstStyle/>
          <a:p>
            <a:pPr algn="ctr">
              <a:lnSpc>
                <a:spcPts val="2838"/>
              </a:lnSpc>
            </a:pPr>
            <a:r>
              <a:rPr lang="en-US" sz="2200" spc="85">
                <a:solidFill>
                  <a:srgbClr val="191919"/>
                </a:solidFill>
                <a:latin typeface="Aileron Regular Bold"/>
              </a:rPr>
              <a:t>MAYO</a:t>
            </a:r>
          </a:p>
          <a:p>
            <a:pPr algn="ctr" marL="0" indent="0" lvl="0">
              <a:lnSpc>
                <a:spcPts val="2838"/>
              </a:lnSpc>
              <a:spcBef>
                <a:spcPct val="0"/>
              </a:spcBef>
            </a:pPr>
            <a:r>
              <a:rPr lang="en-US" sz="2200" spc="85">
                <a:solidFill>
                  <a:srgbClr val="191919"/>
                </a:solidFill>
                <a:latin typeface="Aileron Regular Bold"/>
              </a:rPr>
              <a:t>Semana 2</a:t>
            </a:r>
          </a:p>
        </p:txBody>
      </p:sp>
      <p:sp>
        <p:nvSpPr>
          <p:cNvPr name="AutoShape 44" id="44"/>
          <p:cNvSpPr/>
          <p:nvPr/>
        </p:nvSpPr>
        <p:spPr>
          <a:xfrm rot="0">
            <a:off x="13170560" y="2646817"/>
            <a:ext cx="2222470" cy="1007335"/>
          </a:xfrm>
          <a:prstGeom prst="rect">
            <a:avLst/>
          </a:prstGeom>
          <a:solidFill>
            <a:srgbClr val="37C9EF"/>
          </a:solidFill>
        </p:spPr>
      </p:sp>
      <p:sp>
        <p:nvSpPr>
          <p:cNvPr name="TextBox 45" id="45"/>
          <p:cNvSpPr txBox="true"/>
          <p:nvPr/>
        </p:nvSpPr>
        <p:spPr>
          <a:xfrm rot="0">
            <a:off x="13516000" y="2779201"/>
            <a:ext cx="1482813" cy="709361"/>
          </a:xfrm>
          <a:prstGeom prst="rect">
            <a:avLst/>
          </a:prstGeom>
        </p:spPr>
        <p:txBody>
          <a:bodyPr anchor="t" rtlCol="false" tIns="0" lIns="0" bIns="0" rIns="0">
            <a:spAutoFit/>
          </a:bodyPr>
          <a:lstStyle/>
          <a:p>
            <a:pPr algn="ctr">
              <a:lnSpc>
                <a:spcPts val="2838"/>
              </a:lnSpc>
            </a:pPr>
            <a:r>
              <a:rPr lang="en-US" sz="2200" spc="85">
                <a:solidFill>
                  <a:srgbClr val="191919"/>
                </a:solidFill>
                <a:latin typeface="Aileron Regular Bold"/>
              </a:rPr>
              <a:t>MAYO</a:t>
            </a:r>
          </a:p>
          <a:p>
            <a:pPr algn="ctr" marL="0" indent="0" lvl="0">
              <a:lnSpc>
                <a:spcPts val="2838"/>
              </a:lnSpc>
              <a:spcBef>
                <a:spcPct val="0"/>
              </a:spcBef>
            </a:pPr>
            <a:r>
              <a:rPr lang="en-US" sz="2200" spc="85">
                <a:solidFill>
                  <a:srgbClr val="191919"/>
                </a:solidFill>
                <a:latin typeface="Aileron Regular Bold"/>
              </a:rPr>
              <a:t>Semana 3</a:t>
            </a:r>
          </a:p>
        </p:txBody>
      </p:sp>
      <p:sp>
        <p:nvSpPr>
          <p:cNvPr name="TextBox 46" id="46"/>
          <p:cNvSpPr txBox="true"/>
          <p:nvPr/>
        </p:nvSpPr>
        <p:spPr>
          <a:xfrm rot="0">
            <a:off x="3095211" y="2958551"/>
            <a:ext cx="5004712" cy="351632"/>
          </a:xfrm>
          <a:prstGeom prst="rect">
            <a:avLst/>
          </a:prstGeom>
        </p:spPr>
        <p:txBody>
          <a:bodyPr anchor="t" rtlCol="false" tIns="0" lIns="0" bIns="0" rIns="0">
            <a:spAutoFit/>
          </a:bodyPr>
          <a:lstStyle/>
          <a:p>
            <a:pPr algn="l" marL="0" indent="0" lvl="0">
              <a:lnSpc>
                <a:spcPts val="2837"/>
              </a:lnSpc>
              <a:spcBef>
                <a:spcPct val="0"/>
              </a:spcBef>
            </a:pPr>
            <a:r>
              <a:rPr lang="en-US" sz="2199" spc="85">
                <a:solidFill>
                  <a:srgbClr val="191919"/>
                </a:solidFill>
                <a:latin typeface="Aileron Regular Italics"/>
              </a:rPr>
              <a:t>SUBTAREAS</a:t>
            </a:r>
          </a:p>
        </p:txBody>
      </p:sp>
      <p:sp>
        <p:nvSpPr>
          <p:cNvPr name="AutoShape 47" id="47"/>
          <p:cNvSpPr/>
          <p:nvPr/>
        </p:nvSpPr>
        <p:spPr>
          <a:xfrm rot="0">
            <a:off x="2741691" y="3645457"/>
            <a:ext cx="12595275" cy="46334"/>
          </a:xfrm>
          <a:prstGeom prst="rect">
            <a:avLst/>
          </a:prstGeom>
          <a:solidFill>
            <a:srgbClr val="191919"/>
          </a:solidFill>
        </p:spPr>
      </p:sp>
      <p:grpSp>
        <p:nvGrpSpPr>
          <p:cNvPr name="Group 48" id="48"/>
          <p:cNvGrpSpPr/>
          <p:nvPr/>
        </p:nvGrpSpPr>
        <p:grpSpPr>
          <a:xfrm rot="0">
            <a:off x="8681261" y="3906856"/>
            <a:ext cx="804709" cy="166777"/>
            <a:chOff x="0" y="0"/>
            <a:chExt cx="2451130" cy="508000"/>
          </a:xfrm>
        </p:grpSpPr>
        <p:sp>
          <p:nvSpPr>
            <p:cNvPr name="Freeform 49" id="49"/>
            <p:cNvSpPr/>
            <p:nvPr/>
          </p:nvSpPr>
          <p:spPr>
            <a:xfrm>
              <a:off x="3901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name="Freeform 50" id="50"/>
            <p:cNvSpPr/>
            <p:nvPr/>
          </p:nvSpPr>
          <p:spPr>
            <a:xfrm>
              <a:off x="200373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name="Freeform 51" id="51"/>
            <p:cNvSpPr/>
            <p:nvPr/>
          </p:nvSpPr>
          <p:spPr>
            <a:xfrm>
              <a:off x="0" y="11430"/>
              <a:ext cx="2451130" cy="485140"/>
            </a:xfrm>
            <a:custGeom>
              <a:avLst/>
              <a:gdLst/>
              <a:ahLst/>
              <a:cxnLst/>
              <a:rect r="r" b="b" t="t" l="l"/>
              <a:pathLst>
                <a:path h="485140" w="2451130">
                  <a:moveTo>
                    <a:pt x="2207290" y="0"/>
                  </a:moveTo>
                  <a:cubicBezTo>
                    <a:pt x="2086640" y="0"/>
                    <a:pt x="1986310" y="88900"/>
                    <a:pt x="196726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1967260" y="280670"/>
                  </a:lnTo>
                  <a:cubicBezTo>
                    <a:pt x="1985040" y="396240"/>
                    <a:pt x="2086640" y="485140"/>
                    <a:pt x="2207290" y="485140"/>
                  </a:cubicBezTo>
                  <a:cubicBezTo>
                    <a:pt x="2341910" y="485140"/>
                    <a:pt x="2449860" y="375920"/>
                    <a:pt x="2449860" y="242570"/>
                  </a:cubicBezTo>
                  <a:cubicBezTo>
                    <a:pt x="2451130" y="107950"/>
                    <a:pt x="2341910" y="0"/>
                    <a:pt x="220729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2207290" y="408940"/>
                  </a:moveTo>
                  <a:cubicBezTo>
                    <a:pt x="2115850" y="408940"/>
                    <a:pt x="2040920" y="334010"/>
                    <a:pt x="2040920" y="242570"/>
                  </a:cubicBezTo>
                  <a:cubicBezTo>
                    <a:pt x="2040920" y="151130"/>
                    <a:pt x="2115850" y="76200"/>
                    <a:pt x="2207290" y="76200"/>
                  </a:cubicBezTo>
                  <a:cubicBezTo>
                    <a:pt x="2298730" y="76200"/>
                    <a:pt x="2373660" y="151130"/>
                    <a:pt x="2373660" y="242570"/>
                  </a:cubicBezTo>
                  <a:cubicBezTo>
                    <a:pt x="2373660" y="334010"/>
                    <a:pt x="2300000" y="408940"/>
                    <a:pt x="2207290" y="408940"/>
                  </a:cubicBezTo>
                  <a:close/>
                </a:path>
              </a:pathLst>
            </a:custGeom>
            <a:solidFill>
              <a:srgbClr val="191919"/>
            </a:solidFill>
          </p:spPr>
        </p:sp>
      </p:grpSp>
      <p:grpSp>
        <p:nvGrpSpPr>
          <p:cNvPr name="Group 52" id="52"/>
          <p:cNvGrpSpPr/>
          <p:nvPr/>
        </p:nvGrpSpPr>
        <p:grpSpPr>
          <a:xfrm rot="0">
            <a:off x="11509625" y="6499465"/>
            <a:ext cx="1943070" cy="234132"/>
            <a:chOff x="0" y="0"/>
            <a:chExt cx="4215906" cy="508000"/>
          </a:xfrm>
        </p:grpSpPr>
        <p:sp>
          <p:nvSpPr>
            <p:cNvPr name="Freeform 53" id="53"/>
            <p:cNvSpPr/>
            <p:nvPr/>
          </p:nvSpPr>
          <p:spPr>
            <a:xfrm>
              <a:off x="3901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7C9EF"/>
            </a:solidFill>
          </p:spPr>
        </p:sp>
        <p:sp>
          <p:nvSpPr>
            <p:cNvPr name="Freeform 54" id="54"/>
            <p:cNvSpPr/>
            <p:nvPr/>
          </p:nvSpPr>
          <p:spPr>
            <a:xfrm>
              <a:off x="3768508" y="49530"/>
              <a:ext cx="407115" cy="408940"/>
            </a:xfrm>
            <a:custGeom>
              <a:avLst/>
              <a:gdLst/>
              <a:ahLst/>
              <a:cxnLst/>
              <a:rect r="r" b="b" t="t" l="l"/>
              <a:pathLst>
                <a:path h="408940" w="407115">
                  <a:moveTo>
                    <a:pt x="203558" y="0"/>
                  </a:moveTo>
                  <a:cubicBezTo>
                    <a:pt x="316126" y="503"/>
                    <a:pt x="407115" y="91900"/>
                    <a:pt x="407115" y="204470"/>
                  </a:cubicBezTo>
                  <a:cubicBezTo>
                    <a:pt x="407115" y="317040"/>
                    <a:pt x="316126" y="408437"/>
                    <a:pt x="203558" y="408940"/>
                  </a:cubicBezTo>
                  <a:cubicBezTo>
                    <a:pt x="90989" y="408437"/>
                    <a:pt x="0" y="317040"/>
                    <a:pt x="0" y="204470"/>
                  </a:cubicBezTo>
                  <a:cubicBezTo>
                    <a:pt x="0" y="91900"/>
                    <a:pt x="90989" y="503"/>
                    <a:pt x="203558" y="0"/>
                  </a:cubicBezTo>
                  <a:close/>
                </a:path>
              </a:pathLst>
            </a:custGeom>
            <a:solidFill>
              <a:srgbClr val="37C9EF"/>
            </a:solidFill>
          </p:spPr>
        </p:sp>
        <p:sp>
          <p:nvSpPr>
            <p:cNvPr name="Freeform 55" id="55"/>
            <p:cNvSpPr/>
            <p:nvPr/>
          </p:nvSpPr>
          <p:spPr>
            <a:xfrm>
              <a:off x="0" y="11430"/>
              <a:ext cx="4215905" cy="485140"/>
            </a:xfrm>
            <a:custGeom>
              <a:avLst/>
              <a:gdLst/>
              <a:ahLst/>
              <a:cxnLst/>
              <a:rect r="r" b="b" t="t" l="l"/>
              <a:pathLst>
                <a:path h="485140" w="4215905">
                  <a:moveTo>
                    <a:pt x="3972066" y="0"/>
                  </a:moveTo>
                  <a:cubicBezTo>
                    <a:pt x="3851416" y="0"/>
                    <a:pt x="3751086" y="88900"/>
                    <a:pt x="3732036"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3732035" y="280670"/>
                  </a:lnTo>
                  <a:cubicBezTo>
                    <a:pt x="3749816" y="396240"/>
                    <a:pt x="3851416" y="485140"/>
                    <a:pt x="3972066" y="485140"/>
                  </a:cubicBezTo>
                  <a:cubicBezTo>
                    <a:pt x="4106685" y="485140"/>
                    <a:pt x="4214635" y="375920"/>
                    <a:pt x="4214635" y="242570"/>
                  </a:cubicBezTo>
                  <a:cubicBezTo>
                    <a:pt x="4215905" y="107950"/>
                    <a:pt x="4106685" y="0"/>
                    <a:pt x="3972066"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3972066" y="408940"/>
                  </a:moveTo>
                  <a:cubicBezTo>
                    <a:pt x="3880626" y="408940"/>
                    <a:pt x="3805696" y="334010"/>
                    <a:pt x="3805696" y="242570"/>
                  </a:cubicBezTo>
                  <a:cubicBezTo>
                    <a:pt x="3805696" y="151130"/>
                    <a:pt x="3880626" y="76200"/>
                    <a:pt x="3972066" y="76200"/>
                  </a:cubicBezTo>
                  <a:cubicBezTo>
                    <a:pt x="4063505" y="76200"/>
                    <a:pt x="4138436" y="151130"/>
                    <a:pt x="4138436" y="242570"/>
                  </a:cubicBezTo>
                  <a:cubicBezTo>
                    <a:pt x="4138436" y="334010"/>
                    <a:pt x="4064776" y="408940"/>
                    <a:pt x="3972066" y="408940"/>
                  </a:cubicBezTo>
                  <a:close/>
                </a:path>
              </a:pathLst>
            </a:custGeom>
            <a:solidFill>
              <a:srgbClr val="191919"/>
            </a:solidFill>
          </p:spPr>
        </p:sp>
      </p:grpSp>
      <p:grpSp>
        <p:nvGrpSpPr>
          <p:cNvPr name="Group 56" id="56"/>
          <p:cNvGrpSpPr/>
          <p:nvPr/>
        </p:nvGrpSpPr>
        <p:grpSpPr>
          <a:xfrm rot="0">
            <a:off x="12965433" y="7965507"/>
            <a:ext cx="2371533" cy="234132"/>
            <a:chOff x="0" y="0"/>
            <a:chExt cx="5145548" cy="508000"/>
          </a:xfrm>
        </p:grpSpPr>
        <p:sp>
          <p:nvSpPr>
            <p:cNvPr name="Freeform 57" id="57"/>
            <p:cNvSpPr/>
            <p:nvPr/>
          </p:nvSpPr>
          <p:spPr>
            <a:xfrm>
              <a:off x="3901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2C92D5"/>
            </a:solidFill>
          </p:spPr>
        </p:sp>
        <p:sp>
          <p:nvSpPr>
            <p:cNvPr name="Freeform 58" id="58"/>
            <p:cNvSpPr/>
            <p:nvPr/>
          </p:nvSpPr>
          <p:spPr>
            <a:xfrm>
              <a:off x="4698150" y="49530"/>
              <a:ext cx="407115" cy="408940"/>
            </a:xfrm>
            <a:custGeom>
              <a:avLst/>
              <a:gdLst/>
              <a:ahLst/>
              <a:cxnLst/>
              <a:rect r="r" b="b" t="t" l="l"/>
              <a:pathLst>
                <a:path h="408940" w="407115">
                  <a:moveTo>
                    <a:pt x="203558" y="0"/>
                  </a:moveTo>
                  <a:cubicBezTo>
                    <a:pt x="316126" y="503"/>
                    <a:pt x="407116" y="91900"/>
                    <a:pt x="407116" y="204470"/>
                  </a:cubicBezTo>
                  <a:cubicBezTo>
                    <a:pt x="407116" y="317040"/>
                    <a:pt x="316126" y="408437"/>
                    <a:pt x="203558" y="408940"/>
                  </a:cubicBezTo>
                  <a:cubicBezTo>
                    <a:pt x="90989" y="408437"/>
                    <a:pt x="0" y="317040"/>
                    <a:pt x="0" y="204470"/>
                  </a:cubicBezTo>
                  <a:cubicBezTo>
                    <a:pt x="0" y="91900"/>
                    <a:pt x="90989" y="503"/>
                    <a:pt x="203558" y="0"/>
                  </a:cubicBezTo>
                  <a:close/>
                </a:path>
              </a:pathLst>
            </a:custGeom>
            <a:solidFill>
              <a:srgbClr val="2C92D5"/>
            </a:solidFill>
          </p:spPr>
        </p:sp>
        <p:sp>
          <p:nvSpPr>
            <p:cNvPr name="Freeform 59" id="59"/>
            <p:cNvSpPr/>
            <p:nvPr/>
          </p:nvSpPr>
          <p:spPr>
            <a:xfrm>
              <a:off x="0" y="11430"/>
              <a:ext cx="5145548" cy="485140"/>
            </a:xfrm>
            <a:custGeom>
              <a:avLst/>
              <a:gdLst/>
              <a:ahLst/>
              <a:cxnLst/>
              <a:rect r="r" b="b" t="t" l="l"/>
              <a:pathLst>
                <a:path h="485140" w="5145548">
                  <a:moveTo>
                    <a:pt x="4901708" y="0"/>
                  </a:moveTo>
                  <a:cubicBezTo>
                    <a:pt x="4781058" y="0"/>
                    <a:pt x="4680728" y="88900"/>
                    <a:pt x="4661678"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4661678" y="280670"/>
                  </a:lnTo>
                  <a:cubicBezTo>
                    <a:pt x="4679458" y="396240"/>
                    <a:pt x="4781058" y="485140"/>
                    <a:pt x="4901708" y="485140"/>
                  </a:cubicBezTo>
                  <a:cubicBezTo>
                    <a:pt x="5036328" y="485140"/>
                    <a:pt x="5144278" y="375920"/>
                    <a:pt x="5144278" y="242570"/>
                  </a:cubicBezTo>
                  <a:cubicBezTo>
                    <a:pt x="5145548" y="107950"/>
                    <a:pt x="5036328" y="0"/>
                    <a:pt x="4901708"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4901708" y="408940"/>
                  </a:moveTo>
                  <a:cubicBezTo>
                    <a:pt x="4810268" y="408940"/>
                    <a:pt x="4735338" y="334010"/>
                    <a:pt x="4735338" y="242570"/>
                  </a:cubicBezTo>
                  <a:cubicBezTo>
                    <a:pt x="4735338" y="151130"/>
                    <a:pt x="4810268" y="76200"/>
                    <a:pt x="4901708" y="76200"/>
                  </a:cubicBezTo>
                  <a:cubicBezTo>
                    <a:pt x="4993148" y="76200"/>
                    <a:pt x="5068078" y="151130"/>
                    <a:pt x="5068078" y="242570"/>
                  </a:cubicBezTo>
                  <a:cubicBezTo>
                    <a:pt x="5068078" y="334010"/>
                    <a:pt x="4994418" y="408940"/>
                    <a:pt x="4901708" y="408940"/>
                  </a:cubicBezTo>
                  <a:close/>
                </a:path>
              </a:pathLst>
            </a:custGeom>
            <a:solidFill>
              <a:srgbClr val="191919"/>
            </a:solidFill>
          </p:spPr>
        </p:sp>
      </p:grpSp>
      <p:grpSp>
        <p:nvGrpSpPr>
          <p:cNvPr name="Group 60" id="60"/>
          <p:cNvGrpSpPr/>
          <p:nvPr/>
        </p:nvGrpSpPr>
        <p:grpSpPr>
          <a:xfrm rot="0">
            <a:off x="9060772" y="4526148"/>
            <a:ext cx="2696936" cy="257618"/>
            <a:chOff x="0" y="0"/>
            <a:chExt cx="5318120" cy="508000"/>
          </a:xfrm>
        </p:grpSpPr>
        <p:sp>
          <p:nvSpPr>
            <p:cNvPr name="Freeform 61" id="61"/>
            <p:cNvSpPr/>
            <p:nvPr/>
          </p:nvSpPr>
          <p:spPr>
            <a:xfrm>
              <a:off x="3901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name="Freeform 62" id="62"/>
            <p:cNvSpPr/>
            <p:nvPr/>
          </p:nvSpPr>
          <p:spPr>
            <a:xfrm>
              <a:off x="487072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name="Freeform 63" id="63"/>
            <p:cNvSpPr/>
            <p:nvPr/>
          </p:nvSpPr>
          <p:spPr>
            <a:xfrm>
              <a:off x="0" y="11430"/>
              <a:ext cx="5318120" cy="485140"/>
            </a:xfrm>
            <a:custGeom>
              <a:avLst/>
              <a:gdLst/>
              <a:ahLst/>
              <a:cxnLst/>
              <a:rect r="r" b="b" t="t" l="l"/>
              <a:pathLst>
                <a:path h="485140" w="5318120">
                  <a:moveTo>
                    <a:pt x="5074280" y="0"/>
                  </a:moveTo>
                  <a:cubicBezTo>
                    <a:pt x="4953630" y="0"/>
                    <a:pt x="4853300" y="88900"/>
                    <a:pt x="483425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4834250" y="280670"/>
                  </a:lnTo>
                  <a:cubicBezTo>
                    <a:pt x="4852030" y="396240"/>
                    <a:pt x="4953630" y="485140"/>
                    <a:pt x="5074280" y="485140"/>
                  </a:cubicBezTo>
                  <a:cubicBezTo>
                    <a:pt x="5208900" y="485140"/>
                    <a:pt x="5316850" y="375920"/>
                    <a:pt x="5316850" y="242570"/>
                  </a:cubicBezTo>
                  <a:cubicBezTo>
                    <a:pt x="5318120" y="107950"/>
                    <a:pt x="5208900" y="0"/>
                    <a:pt x="507428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5074280" y="408940"/>
                  </a:moveTo>
                  <a:cubicBezTo>
                    <a:pt x="4982840" y="408940"/>
                    <a:pt x="4907911" y="334010"/>
                    <a:pt x="4907911" y="242570"/>
                  </a:cubicBezTo>
                  <a:cubicBezTo>
                    <a:pt x="4907911" y="151130"/>
                    <a:pt x="4982840" y="76200"/>
                    <a:pt x="5074280" y="76200"/>
                  </a:cubicBezTo>
                  <a:cubicBezTo>
                    <a:pt x="5165720" y="76200"/>
                    <a:pt x="5240650" y="151130"/>
                    <a:pt x="5240650" y="242570"/>
                  </a:cubicBezTo>
                  <a:cubicBezTo>
                    <a:pt x="5240650" y="334010"/>
                    <a:pt x="5166990" y="408940"/>
                    <a:pt x="5074280" y="408940"/>
                  </a:cubicBezTo>
                  <a:close/>
                </a:path>
              </a:pathLst>
            </a:custGeom>
            <a:solidFill>
              <a:srgbClr val="191919"/>
            </a:solidFill>
          </p:spPr>
        </p:sp>
      </p:grpSp>
      <p:grpSp>
        <p:nvGrpSpPr>
          <p:cNvPr name="Group 64" id="64"/>
          <p:cNvGrpSpPr/>
          <p:nvPr/>
        </p:nvGrpSpPr>
        <p:grpSpPr>
          <a:xfrm rot="0">
            <a:off x="10628007" y="5185859"/>
            <a:ext cx="1129702" cy="234132"/>
            <a:chOff x="0" y="0"/>
            <a:chExt cx="2451130" cy="508000"/>
          </a:xfrm>
        </p:grpSpPr>
        <p:sp>
          <p:nvSpPr>
            <p:cNvPr name="Freeform 65" id="65"/>
            <p:cNvSpPr/>
            <p:nvPr/>
          </p:nvSpPr>
          <p:spPr>
            <a:xfrm>
              <a:off x="3901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name="Freeform 66" id="66"/>
            <p:cNvSpPr/>
            <p:nvPr/>
          </p:nvSpPr>
          <p:spPr>
            <a:xfrm>
              <a:off x="200373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name="Freeform 67" id="67"/>
            <p:cNvSpPr/>
            <p:nvPr/>
          </p:nvSpPr>
          <p:spPr>
            <a:xfrm>
              <a:off x="0" y="11430"/>
              <a:ext cx="2451130" cy="485140"/>
            </a:xfrm>
            <a:custGeom>
              <a:avLst/>
              <a:gdLst/>
              <a:ahLst/>
              <a:cxnLst/>
              <a:rect r="r" b="b" t="t" l="l"/>
              <a:pathLst>
                <a:path h="485140" w="2451130">
                  <a:moveTo>
                    <a:pt x="2207290" y="0"/>
                  </a:moveTo>
                  <a:cubicBezTo>
                    <a:pt x="2086640" y="0"/>
                    <a:pt x="1986310" y="88900"/>
                    <a:pt x="196726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1967260" y="280670"/>
                  </a:lnTo>
                  <a:cubicBezTo>
                    <a:pt x="1985040" y="396240"/>
                    <a:pt x="2086640" y="485140"/>
                    <a:pt x="2207290" y="485140"/>
                  </a:cubicBezTo>
                  <a:cubicBezTo>
                    <a:pt x="2341910" y="485140"/>
                    <a:pt x="2449860" y="375920"/>
                    <a:pt x="2449860" y="242570"/>
                  </a:cubicBezTo>
                  <a:cubicBezTo>
                    <a:pt x="2451130" y="107950"/>
                    <a:pt x="2341910" y="0"/>
                    <a:pt x="220729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2207290" y="408940"/>
                  </a:moveTo>
                  <a:cubicBezTo>
                    <a:pt x="2115850" y="408940"/>
                    <a:pt x="2040920" y="334010"/>
                    <a:pt x="2040920" y="242570"/>
                  </a:cubicBezTo>
                  <a:cubicBezTo>
                    <a:pt x="2040920" y="151130"/>
                    <a:pt x="2115850" y="76200"/>
                    <a:pt x="2207290" y="76200"/>
                  </a:cubicBezTo>
                  <a:cubicBezTo>
                    <a:pt x="2298730" y="76200"/>
                    <a:pt x="2373660" y="151130"/>
                    <a:pt x="2373660" y="242570"/>
                  </a:cubicBezTo>
                  <a:cubicBezTo>
                    <a:pt x="2373660" y="334010"/>
                    <a:pt x="2300000" y="408940"/>
                    <a:pt x="2207290" y="408940"/>
                  </a:cubicBezTo>
                  <a:close/>
                </a:path>
              </a:pathLst>
            </a:custGeom>
            <a:solidFill>
              <a:srgbClr val="191919"/>
            </a:solidFill>
          </p:spPr>
        </p:sp>
      </p:grpSp>
      <p:grpSp>
        <p:nvGrpSpPr>
          <p:cNvPr name="Group 68" id="68"/>
          <p:cNvGrpSpPr/>
          <p:nvPr/>
        </p:nvGrpSpPr>
        <p:grpSpPr>
          <a:xfrm rot="0">
            <a:off x="11509625" y="5845570"/>
            <a:ext cx="1129702" cy="234132"/>
            <a:chOff x="0" y="0"/>
            <a:chExt cx="2451130" cy="508000"/>
          </a:xfrm>
        </p:grpSpPr>
        <p:sp>
          <p:nvSpPr>
            <p:cNvPr name="Freeform 69" id="69"/>
            <p:cNvSpPr/>
            <p:nvPr/>
          </p:nvSpPr>
          <p:spPr>
            <a:xfrm>
              <a:off x="3901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name="Freeform 70" id="70"/>
            <p:cNvSpPr/>
            <p:nvPr/>
          </p:nvSpPr>
          <p:spPr>
            <a:xfrm>
              <a:off x="200373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name="Freeform 71" id="71"/>
            <p:cNvSpPr/>
            <p:nvPr/>
          </p:nvSpPr>
          <p:spPr>
            <a:xfrm>
              <a:off x="0" y="11430"/>
              <a:ext cx="2451130" cy="485140"/>
            </a:xfrm>
            <a:custGeom>
              <a:avLst/>
              <a:gdLst/>
              <a:ahLst/>
              <a:cxnLst/>
              <a:rect r="r" b="b" t="t" l="l"/>
              <a:pathLst>
                <a:path h="485140" w="2451130">
                  <a:moveTo>
                    <a:pt x="2207290" y="0"/>
                  </a:moveTo>
                  <a:cubicBezTo>
                    <a:pt x="2086640" y="0"/>
                    <a:pt x="1986310" y="88900"/>
                    <a:pt x="196726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1967260" y="280670"/>
                  </a:lnTo>
                  <a:cubicBezTo>
                    <a:pt x="1985040" y="396240"/>
                    <a:pt x="2086640" y="485140"/>
                    <a:pt x="2207290" y="485140"/>
                  </a:cubicBezTo>
                  <a:cubicBezTo>
                    <a:pt x="2341910" y="485140"/>
                    <a:pt x="2449860" y="375920"/>
                    <a:pt x="2449860" y="242570"/>
                  </a:cubicBezTo>
                  <a:cubicBezTo>
                    <a:pt x="2451130" y="107950"/>
                    <a:pt x="2341910" y="0"/>
                    <a:pt x="220729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2207290" y="408940"/>
                  </a:moveTo>
                  <a:cubicBezTo>
                    <a:pt x="2115850" y="408940"/>
                    <a:pt x="2040920" y="334010"/>
                    <a:pt x="2040920" y="242570"/>
                  </a:cubicBezTo>
                  <a:cubicBezTo>
                    <a:pt x="2040920" y="151130"/>
                    <a:pt x="2115850" y="76200"/>
                    <a:pt x="2207290" y="76200"/>
                  </a:cubicBezTo>
                  <a:cubicBezTo>
                    <a:pt x="2298730" y="76200"/>
                    <a:pt x="2373660" y="151130"/>
                    <a:pt x="2373660" y="242570"/>
                  </a:cubicBezTo>
                  <a:cubicBezTo>
                    <a:pt x="2373660" y="334010"/>
                    <a:pt x="2300000" y="408940"/>
                    <a:pt x="2207290" y="408940"/>
                  </a:cubicBezTo>
                  <a:close/>
                </a:path>
              </a:pathLst>
            </a:custGeom>
            <a:solidFill>
              <a:srgbClr val="191919"/>
            </a:solidFill>
          </p:spPr>
        </p:sp>
      </p:grpSp>
      <p:grpSp>
        <p:nvGrpSpPr>
          <p:cNvPr name="Group 72" id="72"/>
          <p:cNvGrpSpPr/>
          <p:nvPr/>
        </p:nvGrpSpPr>
        <p:grpSpPr>
          <a:xfrm rot="0">
            <a:off x="12481160" y="7154880"/>
            <a:ext cx="1129702" cy="234132"/>
            <a:chOff x="0" y="0"/>
            <a:chExt cx="2451130" cy="508000"/>
          </a:xfrm>
        </p:grpSpPr>
        <p:sp>
          <p:nvSpPr>
            <p:cNvPr name="Freeform 73" id="73"/>
            <p:cNvSpPr/>
            <p:nvPr/>
          </p:nvSpPr>
          <p:spPr>
            <a:xfrm>
              <a:off x="3901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7C9EF"/>
            </a:solidFill>
          </p:spPr>
        </p:sp>
        <p:sp>
          <p:nvSpPr>
            <p:cNvPr name="Freeform 74" id="74"/>
            <p:cNvSpPr/>
            <p:nvPr/>
          </p:nvSpPr>
          <p:spPr>
            <a:xfrm>
              <a:off x="200373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7C9EF"/>
            </a:solidFill>
          </p:spPr>
        </p:sp>
        <p:sp>
          <p:nvSpPr>
            <p:cNvPr name="Freeform 75" id="75"/>
            <p:cNvSpPr/>
            <p:nvPr/>
          </p:nvSpPr>
          <p:spPr>
            <a:xfrm>
              <a:off x="0" y="11430"/>
              <a:ext cx="2451130" cy="485140"/>
            </a:xfrm>
            <a:custGeom>
              <a:avLst/>
              <a:gdLst/>
              <a:ahLst/>
              <a:cxnLst/>
              <a:rect r="r" b="b" t="t" l="l"/>
              <a:pathLst>
                <a:path h="485140" w="2451130">
                  <a:moveTo>
                    <a:pt x="2207290" y="0"/>
                  </a:moveTo>
                  <a:cubicBezTo>
                    <a:pt x="2086640" y="0"/>
                    <a:pt x="1986310" y="88900"/>
                    <a:pt x="196726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1967260" y="280670"/>
                  </a:lnTo>
                  <a:cubicBezTo>
                    <a:pt x="1985040" y="396240"/>
                    <a:pt x="2086640" y="485140"/>
                    <a:pt x="2207290" y="485140"/>
                  </a:cubicBezTo>
                  <a:cubicBezTo>
                    <a:pt x="2341910" y="485140"/>
                    <a:pt x="2449860" y="375920"/>
                    <a:pt x="2449860" y="242570"/>
                  </a:cubicBezTo>
                  <a:cubicBezTo>
                    <a:pt x="2451130" y="107950"/>
                    <a:pt x="2341910" y="0"/>
                    <a:pt x="220729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2207290" y="408940"/>
                  </a:moveTo>
                  <a:cubicBezTo>
                    <a:pt x="2115850" y="408940"/>
                    <a:pt x="2040920" y="334010"/>
                    <a:pt x="2040920" y="242570"/>
                  </a:cubicBezTo>
                  <a:cubicBezTo>
                    <a:pt x="2040920" y="151130"/>
                    <a:pt x="2115850" y="76200"/>
                    <a:pt x="2207290" y="76200"/>
                  </a:cubicBezTo>
                  <a:cubicBezTo>
                    <a:pt x="2298730" y="76200"/>
                    <a:pt x="2373660" y="151130"/>
                    <a:pt x="2373660" y="242570"/>
                  </a:cubicBezTo>
                  <a:cubicBezTo>
                    <a:pt x="2373660" y="334010"/>
                    <a:pt x="2300000" y="408940"/>
                    <a:pt x="2207290" y="408940"/>
                  </a:cubicBezTo>
                  <a:close/>
                </a:path>
              </a:pathLst>
            </a:custGeom>
            <a:solidFill>
              <a:srgbClr val="191919"/>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1859846" y="2998230"/>
            <a:ext cx="5247435" cy="2912327"/>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7943966" y="5910557"/>
            <a:ext cx="4454985" cy="2472517"/>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10800000">
            <a:off x="3552259" y="2155749"/>
            <a:ext cx="3745476" cy="2078739"/>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45374" y="4047067"/>
            <a:ext cx="3951111" cy="2192866"/>
          </a:xfrm>
          <a:prstGeom prst="rect">
            <a:avLst/>
          </a:prstGeom>
        </p:spPr>
      </p:pic>
      <p:grpSp>
        <p:nvGrpSpPr>
          <p:cNvPr name="Group 6" id="6"/>
          <p:cNvGrpSpPr/>
          <p:nvPr/>
        </p:nvGrpSpPr>
        <p:grpSpPr>
          <a:xfrm rot="0">
            <a:off x="5029870" y="4234489"/>
            <a:ext cx="8271001" cy="1818022"/>
            <a:chOff x="0" y="0"/>
            <a:chExt cx="5032465" cy="1106170"/>
          </a:xfrm>
        </p:grpSpPr>
        <p:sp>
          <p:nvSpPr>
            <p:cNvPr name="Freeform 7" id="7"/>
            <p:cNvSpPr/>
            <p:nvPr/>
          </p:nvSpPr>
          <p:spPr>
            <a:xfrm>
              <a:off x="0" y="0"/>
              <a:ext cx="5033735" cy="1106170"/>
            </a:xfrm>
            <a:custGeom>
              <a:avLst/>
              <a:gdLst/>
              <a:ahLst/>
              <a:cxnLst/>
              <a:rect r="r" b="b" t="t" l="l"/>
              <a:pathLst>
                <a:path h="1106170" w="5033735">
                  <a:moveTo>
                    <a:pt x="4480015" y="1106170"/>
                  </a:moveTo>
                  <a:lnTo>
                    <a:pt x="553720" y="1106170"/>
                  </a:lnTo>
                  <a:cubicBezTo>
                    <a:pt x="247650" y="1106170"/>
                    <a:pt x="0" y="858520"/>
                    <a:pt x="0" y="553720"/>
                  </a:cubicBezTo>
                  <a:cubicBezTo>
                    <a:pt x="0" y="247650"/>
                    <a:pt x="247650" y="0"/>
                    <a:pt x="553720" y="0"/>
                  </a:cubicBezTo>
                  <a:lnTo>
                    <a:pt x="4480015" y="0"/>
                  </a:lnTo>
                  <a:cubicBezTo>
                    <a:pt x="4786085" y="0"/>
                    <a:pt x="5033735" y="247650"/>
                    <a:pt x="5033735" y="553720"/>
                  </a:cubicBezTo>
                  <a:cubicBezTo>
                    <a:pt x="5032465" y="858520"/>
                    <a:pt x="4784815" y="1106170"/>
                    <a:pt x="4480015" y="1106170"/>
                  </a:cubicBezTo>
                  <a:close/>
                </a:path>
              </a:pathLst>
            </a:custGeom>
            <a:solidFill>
              <a:srgbClr val="CCEBE6"/>
            </a:solidFill>
          </p:spPr>
        </p:sp>
      </p:grpSp>
      <p:grpSp>
        <p:nvGrpSpPr>
          <p:cNvPr name="Group 8" id="8"/>
          <p:cNvGrpSpPr/>
          <p:nvPr/>
        </p:nvGrpSpPr>
        <p:grpSpPr>
          <a:xfrm rot="0">
            <a:off x="1474952" y="1937850"/>
            <a:ext cx="2203940" cy="918949"/>
            <a:chOff x="0" y="0"/>
            <a:chExt cx="2797961" cy="1166631"/>
          </a:xfrm>
        </p:grpSpPr>
        <p:sp>
          <p:nvSpPr>
            <p:cNvPr name="Freeform 9" id="9"/>
            <p:cNvSpPr/>
            <p:nvPr/>
          </p:nvSpPr>
          <p:spPr>
            <a:xfrm>
              <a:off x="0" y="0"/>
              <a:ext cx="2799231" cy="1166631"/>
            </a:xfrm>
            <a:custGeom>
              <a:avLst/>
              <a:gdLst/>
              <a:ahLst/>
              <a:cxnLst/>
              <a:rect r="r" b="b" t="t" l="l"/>
              <a:pathLst>
                <a:path h="1166631" w="2799231">
                  <a:moveTo>
                    <a:pt x="2245511" y="1166631"/>
                  </a:moveTo>
                  <a:lnTo>
                    <a:pt x="553720" y="1166631"/>
                  </a:lnTo>
                  <a:cubicBezTo>
                    <a:pt x="247650" y="1166631"/>
                    <a:pt x="0" y="905454"/>
                    <a:pt x="0" y="583991"/>
                  </a:cubicBezTo>
                  <a:cubicBezTo>
                    <a:pt x="0" y="261189"/>
                    <a:pt x="247650" y="0"/>
                    <a:pt x="553720" y="0"/>
                  </a:cubicBezTo>
                  <a:lnTo>
                    <a:pt x="2245511" y="0"/>
                  </a:lnTo>
                  <a:cubicBezTo>
                    <a:pt x="2551581" y="0"/>
                    <a:pt x="2799231" y="261189"/>
                    <a:pt x="2799231" y="583991"/>
                  </a:cubicBezTo>
                  <a:cubicBezTo>
                    <a:pt x="2797961" y="905454"/>
                    <a:pt x="2550311" y="1166631"/>
                    <a:pt x="2245511" y="1166631"/>
                  </a:cubicBezTo>
                  <a:close/>
                </a:path>
              </a:pathLst>
            </a:custGeom>
            <a:solidFill>
              <a:srgbClr val="CCEBE6"/>
            </a:solidFill>
          </p:spPr>
        </p:sp>
      </p:grpSp>
      <p:sp>
        <p:nvSpPr>
          <p:cNvPr name="TextBox 10" id="10"/>
          <p:cNvSpPr txBox="true"/>
          <p:nvPr/>
        </p:nvSpPr>
        <p:spPr>
          <a:xfrm rot="0">
            <a:off x="1645374" y="2059886"/>
            <a:ext cx="1816509" cy="636776"/>
          </a:xfrm>
          <a:prstGeom prst="rect">
            <a:avLst/>
          </a:prstGeom>
        </p:spPr>
        <p:txBody>
          <a:bodyPr anchor="t" rtlCol="false" tIns="0" lIns="0" bIns="0" rIns="0">
            <a:spAutoFit/>
          </a:bodyPr>
          <a:lstStyle/>
          <a:p>
            <a:pPr algn="ctr">
              <a:lnSpc>
                <a:spcPts val="2563"/>
              </a:lnSpc>
            </a:pPr>
            <a:r>
              <a:rPr lang="en-US" sz="1831" spc="73">
                <a:solidFill>
                  <a:srgbClr val="191919"/>
                </a:solidFill>
                <a:latin typeface="Aileron Regular"/>
              </a:rPr>
              <a:t>Selección de Diario formal</a:t>
            </a:r>
          </a:p>
        </p:txBody>
      </p:sp>
      <p:grpSp>
        <p:nvGrpSpPr>
          <p:cNvPr name="Group 11" id="11"/>
          <p:cNvGrpSpPr/>
          <p:nvPr/>
        </p:nvGrpSpPr>
        <p:grpSpPr>
          <a:xfrm rot="0">
            <a:off x="1048702" y="4047067"/>
            <a:ext cx="2373370" cy="1388691"/>
            <a:chOff x="0" y="0"/>
            <a:chExt cx="2797961" cy="1637125"/>
          </a:xfrm>
        </p:grpSpPr>
        <p:sp>
          <p:nvSpPr>
            <p:cNvPr name="Freeform 12" id="12"/>
            <p:cNvSpPr/>
            <p:nvPr/>
          </p:nvSpPr>
          <p:spPr>
            <a:xfrm>
              <a:off x="0" y="0"/>
              <a:ext cx="2799231" cy="1637124"/>
            </a:xfrm>
            <a:custGeom>
              <a:avLst/>
              <a:gdLst/>
              <a:ahLst/>
              <a:cxnLst/>
              <a:rect r="r" b="b" t="t" l="l"/>
              <a:pathLst>
                <a:path h="1637124" w="2799231">
                  <a:moveTo>
                    <a:pt x="2245511" y="1637124"/>
                  </a:moveTo>
                  <a:lnTo>
                    <a:pt x="553720" y="1637124"/>
                  </a:lnTo>
                  <a:cubicBezTo>
                    <a:pt x="247650" y="1637124"/>
                    <a:pt x="0" y="1270680"/>
                    <a:pt x="0" y="819551"/>
                  </a:cubicBezTo>
                  <a:cubicBezTo>
                    <a:pt x="0" y="366542"/>
                    <a:pt x="247650" y="0"/>
                    <a:pt x="553720" y="0"/>
                  </a:cubicBezTo>
                  <a:lnTo>
                    <a:pt x="2245511" y="0"/>
                  </a:lnTo>
                  <a:cubicBezTo>
                    <a:pt x="2551581" y="0"/>
                    <a:pt x="2799231" y="366542"/>
                    <a:pt x="2799231" y="819551"/>
                  </a:cubicBezTo>
                  <a:cubicBezTo>
                    <a:pt x="2797961" y="1270680"/>
                    <a:pt x="2550311" y="1637124"/>
                    <a:pt x="2245511" y="1637124"/>
                  </a:cubicBezTo>
                  <a:close/>
                </a:path>
              </a:pathLst>
            </a:custGeom>
            <a:solidFill>
              <a:srgbClr val="CCEBE6"/>
            </a:solidFill>
          </p:spPr>
        </p:sp>
      </p:grpSp>
      <p:grpSp>
        <p:nvGrpSpPr>
          <p:cNvPr name="Group 13" id="13"/>
          <p:cNvGrpSpPr/>
          <p:nvPr/>
        </p:nvGrpSpPr>
        <p:grpSpPr>
          <a:xfrm rot="0">
            <a:off x="12068325" y="-744367"/>
            <a:ext cx="2465094" cy="4710581"/>
            <a:chOff x="0" y="0"/>
            <a:chExt cx="3286791" cy="6280775"/>
          </a:xfrm>
        </p:grpSpPr>
        <p:sp>
          <p:nvSpPr>
            <p:cNvPr name="TextBox 14" id="14"/>
            <p:cNvSpPr txBox="true"/>
            <p:nvPr/>
          </p:nvSpPr>
          <p:spPr>
            <a:xfrm rot="0">
              <a:off x="0" y="-38100"/>
              <a:ext cx="3286791" cy="412867"/>
            </a:xfrm>
            <a:prstGeom prst="rect">
              <a:avLst/>
            </a:prstGeom>
          </p:spPr>
          <p:txBody>
            <a:bodyPr anchor="t" rtlCol="false" tIns="0" lIns="0" bIns="0" rIns="0">
              <a:spAutoFit/>
            </a:bodyPr>
            <a:lstStyle/>
            <a:p>
              <a:pPr algn="ctr">
                <a:lnSpc>
                  <a:spcPts val="2603"/>
                </a:lnSpc>
              </a:pPr>
            </a:p>
          </p:txBody>
        </p:sp>
        <p:sp>
          <p:nvSpPr>
            <p:cNvPr name="TextBox 15" id="15"/>
            <p:cNvSpPr txBox="true"/>
            <p:nvPr/>
          </p:nvSpPr>
          <p:spPr>
            <a:xfrm rot="0">
              <a:off x="0" y="1717876"/>
              <a:ext cx="3286791" cy="4562899"/>
            </a:xfrm>
            <a:prstGeom prst="rect">
              <a:avLst/>
            </a:prstGeom>
          </p:spPr>
          <p:txBody>
            <a:bodyPr anchor="t" rtlCol="false" tIns="0" lIns="0" bIns="0" rIns="0">
              <a:spAutoFit/>
            </a:bodyPr>
            <a:lstStyle/>
            <a:p>
              <a:pPr algn="ctr">
                <a:lnSpc>
                  <a:spcPts val="3042"/>
                </a:lnSpc>
              </a:pPr>
              <a:r>
                <a:rPr lang="en-US" sz="2173" spc="86">
                  <a:solidFill>
                    <a:srgbClr val="191919"/>
                  </a:solidFill>
                  <a:latin typeface="Aileron Regular"/>
                </a:rPr>
                <a:t>El proceso no vulnera la extracción de contenido exclusivo respetando las normativas del sitio web del diario</a:t>
              </a:r>
            </a:p>
          </p:txBody>
        </p:sp>
      </p:grpSp>
      <p:grpSp>
        <p:nvGrpSpPr>
          <p:cNvPr name="Group 16" id="16"/>
          <p:cNvGrpSpPr/>
          <p:nvPr/>
        </p:nvGrpSpPr>
        <p:grpSpPr>
          <a:xfrm rot="0">
            <a:off x="9069488" y="6559246"/>
            <a:ext cx="2203940" cy="2183313"/>
            <a:chOff x="0" y="0"/>
            <a:chExt cx="2797961" cy="2771775"/>
          </a:xfrm>
        </p:grpSpPr>
        <p:sp>
          <p:nvSpPr>
            <p:cNvPr name="Freeform 17" id="17"/>
            <p:cNvSpPr/>
            <p:nvPr/>
          </p:nvSpPr>
          <p:spPr>
            <a:xfrm>
              <a:off x="0" y="0"/>
              <a:ext cx="2799231" cy="2771775"/>
            </a:xfrm>
            <a:custGeom>
              <a:avLst/>
              <a:gdLst/>
              <a:ahLst/>
              <a:cxnLst/>
              <a:rect r="r" b="b" t="t" l="l"/>
              <a:pathLst>
                <a:path h="2771775" w="2799231">
                  <a:moveTo>
                    <a:pt x="2245511" y="2771775"/>
                  </a:moveTo>
                  <a:lnTo>
                    <a:pt x="553720" y="2771775"/>
                  </a:lnTo>
                  <a:cubicBezTo>
                    <a:pt x="247650" y="2771775"/>
                    <a:pt x="0" y="2151466"/>
                    <a:pt x="0" y="1387632"/>
                  </a:cubicBezTo>
                  <a:cubicBezTo>
                    <a:pt x="0" y="620615"/>
                    <a:pt x="247650" y="0"/>
                    <a:pt x="553720" y="0"/>
                  </a:cubicBezTo>
                  <a:lnTo>
                    <a:pt x="2245511" y="0"/>
                  </a:lnTo>
                  <a:cubicBezTo>
                    <a:pt x="2551581" y="0"/>
                    <a:pt x="2799231" y="620615"/>
                    <a:pt x="2799231" y="1387632"/>
                  </a:cubicBezTo>
                  <a:cubicBezTo>
                    <a:pt x="2797961" y="2151466"/>
                    <a:pt x="2550311" y="2771775"/>
                    <a:pt x="2245511" y="2771775"/>
                  </a:cubicBezTo>
                  <a:close/>
                </a:path>
              </a:pathLst>
            </a:custGeom>
            <a:solidFill>
              <a:srgbClr val="CCEBE6"/>
            </a:solidFill>
          </p:spPr>
        </p:sp>
      </p:grpSp>
      <p:grpSp>
        <p:nvGrpSpPr>
          <p:cNvPr name="Group 18" id="18"/>
          <p:cNvGrpSpPr/>
          <p:nvPr/>
        </p:nvGrpSpPr>
        <p:grpSpPr>
          <a:xfrm rot="0">
            <a:off x="15322251" y="1686534"/>
            <a:ext cx="2729645" cy="1311697"/>
            <a:chOff x="0" y="0"/>
            <a:chExt cx="2797961" cy="1344525"/>
          </a:xfrm>
        </p:grpSpPr>
        <p:sp>
          <p:nvSpPr>
            <p:cNvPr name="Freeform 19" id="19"/>
            <p:cNvSpPr/>
            <p:nvPr/>
          </p:nvSpPr>
          <p:spPr>
            <a:xfrm>
              <a:off x="0" y="0"/>
              <a:ext cx="2799231" cy="1344525"/>
            </a:xfrm>
            <a:custGeom>
              <a:avLst/>
              <a:gdLst/>
              <a:ahLst/>
              <a:cxnLst/>
              <a:rect r="r" b="b" t="t" l="l"/>
              <a:pathLst>
                <a:path h="1344525" w="2799231">
                  <a:moveTo>
                    <a:pt x="2245511" y="1344525"/>
                  </a:moveTo>
                  <a:lnTo>
                    <a:pt x="553720" y="1344525"/>
                  </a:lnTo>
                  <a:cubicBezTo>
                    <a:pt x="247650" y="1344525"/>
                    <a:pt x="0" y="1043546"/>
                    <a:pt x="0" y="673056"/>
                  </a:cubicBezTo>
                  <a:cubicBezTo>
                    <a:pt x="0" y="301023"/>
                    <a:pt x="247650" y="0"/>
                    <a:pt x="553720" y="0"/>
                  </a:cubicBezTo>
                  <a:lnTo>
                    <a:pt x="2245511" y="0"/>
                  </a:lnTo>
                  <a:cubicBezTo>
                    <a:pt x="2551581" y="0"/>
                    <a:pt x="2799231" y="301023"/>
                    <a:pt x="2799231" y="673056"/>
                  </a:cubicBezTo>
                  <a:cubicBezTo>
                    <a:pt x="2797961" y="1043546"/>
                    <a:pt x="2550311" y="1344525"/>
                    <a:pt x="2245511" y="1344525"/>
                  </a:cubicBezTo>
                  <a:close/>
                </a:path>
              </a:pathLst>
            </a:custGeom>
            <a:solidFill>
              <a:srgbClr val="CCEBE6"/>
            </a:solidFill>
          </p:spPr>
        </p:sp>
      </p:grpSp>
      <p:sp>
        <p:nvSpPr>
          <p:cNvPr name="TextBox 20" id="20"/>
          <p:cNvSpPr txBox="true"/>
          <p:nvPr/>
        </p:nvSpPr>
        <p:spPr>
          <a:xfrm rot="0">
            <a:off x="15649889" y="1783240"/>
            <a:ext cx="2201578" cy="1080185"/>
          </a:xfrm>
          <a:prstGeom prst="rect">
            <a:avLst/>
          </a:prstGeom>
        </p:spPr>
        <p:txBody>
          <a:bodyPr anchor="t" rtlCol="false" tIns="0" lIns="0" bIns="0" rIns="0">
            <a:spAutoFit/>
          </a:bodyPr>
          <a:lstStyle/>
          <a:p>
            <a:pPr algn="ctr">
              <a:lnSpc>
                <a:spcPts val="2147"/>
              </a:lnSpc>
            </a:pPr>
            <a:r>
              <a:rPr lang="en-US" sz="1534" spc="61">
                <a:solidFill>
                  <a:srgbClr val="191919"/>
                </a:solidFill>
                <a:latin typeface="Aileron Regular"/>
              </a:rPr>
              <a:t>Detección y habilitación de extracción de contenido público</a:t>
            </a:r>
          </a:p>
        </p:txBody>
      </p:sp>
      <p:grpSp>
        <p:nvGrpSpPr>
          <p:cNvPr name="Group 21" id="21"/>
          <p:cNvGrpSpPr/>
          <p:nvPr/>
        </p:nvGrpSpPr>
        <p:grpSpPr>
          <a:xfrm rot="-10800000">
            <a:off x="14626987" y="2206079"/>
            <a:ext cx="1390529" cy="236473"/>
            <a:chOff x="0" y="0"/>
            <a:chExt cx="2987190" cy="508000"/>
          </a:xfrm>
        </p:grpSpPr>
        <p:sp>
          <p:nvSpPr>
            <p:cNvPr name="Freeform 22" id="22"/>
            <p:cNvSpPr/>
            <p:nvPr/>
          </p:nvSpPr>
          <p:spPr>
            <a:xfrm>
              <a:off x="0" y="49530"/>
              <a:ext cx="2987190" cy="408940"/>
            </a:xfrm>
            <a:custGeom>
              <a:avLst/>
              <a:gdLst/>
              <a:ahLst/>
              <a:cxnLst/>
              <a:rect r="r" b="b" t="t" l="l"/>
              <a:pathLst>
                <a:path h="408940" w="2987190">
                  <a:moveTo>
                    <a:pt x="2781450" y="0"/>
                  </a:moveTo>
                  <a:cubicBezTo>
                    <a:pt x="2681120" y="0"/>
                    <a:pt x="2598570" y="72390"/>
                    <a:pt x="2579520" y="166370"/>
                  </a:cubicBezTo>
                  <a:lnTo>
                    <a:pt x="0" y="166370"/>
                  </a:lnTo>
                  <a:lnTo>
                    <a:pt x="0" y="242570"/>
                  </a:lnTo>
                  <a:lnTo>
                    <a:pt x="2580790" y="242570"/>
                  </a:lnTo>
                  <a:cubicBezTo>
                    <a:pt x="2598570" y="337820"/>
                    <a:pt x="2682390" y="408940"/>
                    <a:pt x="2782720" y="408940"/>
                  </a:cubicBezTo>
                  <a:cubicBezTo>
                    <a:pt x="2895750" y="408940"/>
                    <a:pt x="2987190" y="317500"/>
                    <a:pt x="2987190" y="204470"/>
                  </a:cubicBezTo>
                  <a:cubicBezTo>
                    <a:pt x="2987190" y="91440"/>
                    <a:pt x="2895750" y="0"/>
                    <a:pt x="2781450" y="0"/>
                  </a:cubicBezTo>
                  <a:close/>
                </a:path>
              </a:pathLst>
            </a:custGeom>
            <a:solidFill>
              <a:srgbClr val="CCEBE6"/>
            </a:solidFill>
          </p:spPr>
        </p:sp>
      </p:grpSp>
      <p:pic>
        <p:nvPicPr>
          <p:cNvPr name="Picture 23" id="23"/>
          <p:cNvPicPr>
            <a:picLocks noChangeAspect="true"/>
          </p:cNvPicPr>
          <p:nvPr/>
        </p:nvPicPr>
        <p:blipFill>
          <a:blip r:embed="rId4"/>
          <a:srcRect l="0" t="0" r="936" b="0"/>
          <a:stretch>
            <a:fillRect/>
          </a:stretch>
        </p:blipFill>
        <p:spPr>
          <a:xfrm flipH="false" flipV="false" rot="0">
            <a:off x="641956" y="283019"/>
            <a:ext cx="3842761" cy="942186"/>
          </a:xfrm>
          <a:prstGeom prst="rect">
            <a:avLst/>
          </a:prstGeom>
        </p:spPr>
      </p:pic>
      <p:grpSp>
        <p:nvGrpSpPr>
          <p:cNvPr name="Group 24" id="24"/>
          <p:cNvGrpSpPr/>
          <p:nvPr/>
        </p:nvGrpSpPr>
        <p:grpSpPr>
          <a:xfrm rot="-5071168">
            <a:off x="1683973" y="2206079"/>
            <a:ext cx="1390529" cy="236473"/>
            <a:chOff x="0" y="0"/>
            <a:chExt cx="2987190" cy="508000"/>
          </a:xfrm>
        </p:grpSpPr>
        <p:sp>
          <p:nvSpPr>
            <p:cNvPr name="Freeform 25" id="25"/>
            <p:cNvSpPr/>
            <p:nvPr/>
          </p:nvSpPr>
          <p:spPr>
            <a:xfrm>
              <a:off x="0" y="49530"/>
              <a:ext cx="2987190" cy="408940"/>
            </a:xfrm>
            <a:custGeom>
              <a:avLst/>
              <a:gdLst/>
              <a:ahLst/>
              <a:cxnLst/>
              <a:rect r="r" b="b" t="t" l="l"/>
              <a:pathLst>
                <a:path h="408940" w="2987190">
                  <a:moveTo>
                    <a:pt x="2781450" y="0"/>
                  </a:moveTo>
                  <a:cubicBezTo>
                    <a:pt x="2681120" y="0"/>
                    <a:pt x="2598570" y="72390"/>
                    <a:pt x="2579520" y="166370"/>
                  </a:cubicBezTo>
                  <a:lnTo>
                    <a:pt x="0" y="166370"/>
                  </a:lnTo>
                  <a:lnTo>
                    <a:pt x="0" y="242570"/>
                  </a:lnTo>
                  <a:lnTo>
                    <a:pt x="2580790" y="242570"/>
                  </a:lnTo>
                  <a:cubicBezTo>
                    <a:pt x="2598570" y="337820"/>
                    <a:pt x="2682390" y="408940"/>
                    <a:pt x="2782720" y="408940"/>
                  </a:cubicBezTo>
                  <a:cubicBezTo>
                    <a:pt x="2895750" y="408940"/>
                    <a:pt x="2987190" y="317500"/>
                    <a:pt x="2987190" y="204470"/>
                  </a:cubicBezTo>
                  <a:cubicBezTo>
                    <a:pt x="2987190" y="91440"/>
                    <a:pt x="2895750" y="0"/>
                    <a:pt x="2781450" y="0"/>
                  </a:cubicBezTo>
                  <a:close/>
                </a:path>
              </a:pathLst>
            </a:custGeom>
            <a:solidFill>
              <a:srgbClr val="CCEBE6"/>
            </a:solidFill>
          </p:spPr>
        </p:sp>
      </p:grpSp>
      <p:pic>
        <p:nvPicPr>
          <p:cNvPr name="Picture 26" id="26"/>
          <p:cNvPicPr>
            <a:picLocks noChangeAspect="true"/>
          </p:cNvPicPr>
          <p:nvPr/>
        </p:nvPicPr>
        <p:blipFill>
          <a:blip r:embed="rId5"/>
          <a:srcRect l="0" t="6039" r="0" b="6039"/>
          <a:stretch>
            <a:fillRect/>
          </a:stretch>
        </p:blipFill>
        <p:spPr>
          <a:xfrm flipH="false" flipV="false" rot="0">
            <a:off x="8181023" y="314342"/>
            <a:ext cx="3980870" cy="3380854"/>
          </a:xfrm>
          <a:prstGeom prst="rect">
            <a:avLst/>
          </a:prstGeom>
        </p:spPr>
      </p:pic>
      <p:pic>
        <p:nvPicPr>
          <p:cNvPr name="Picture 27" id="27"/>
          <p:cNvPicPr>
            <a:picLocks noChangeAspect="true"/>
          </p:cNvPicPr>
          <p:nvPr/>
        </p:nvPicPr>
        <p:blipFill>
          <a:blip r:embed="rId6"/>
          <a:srcRect l="0" t="0" r="6567" b="13300"/>
          <a:stretch>
            <a:fillRect/>
          </a:stretch>
        </p:blipFill>
        <p:spPr>
          <a:xfrm flipH="false" flipV="false" rot="0">
            <a:off x="390417" y="6239933"/>
            <a:ext cx="4864145" cy="3918689"/>
          </a:xfrm>
          <a:prstGeom prst="rect">
            <a:avLst/>
          </a:prstGeom>
        </p:spPr>
      </p:pic>
      <p:pic>
        <p:nvPicPr>
          <p:cNvPr name="Picture 28" id="28"/>
          <p:cNvPicPr>
            <a:picLocks noChangeAspect="true"/>
          </p:cNvPicPr>
          <p:nvPr/>
        </p:nvPicPr>
        <p:blipFill>
          <a:blip r:embed="rId7"/>
          <a:srcRect l="16493" t="0" r="120" b="0"/>
          <a:stretch>
            <a:fillRect/>
          </a:stretch>
        </p:blipFill>
        <p:spPr>
          <a:xfrm flipH="false" flipV="false" rot="0">
            <a:off x="14384209" y="6458064"/>
            <a:ext cx="3636284" cy="877321"/>
          </a:xfrm>
          <a:prstGeom prst="rect">
            <a:avLst/>
          </a:prstGeom>
        </p:spPr>
      </p:pic>
      <p:pic>
        <p:nvPicPr>
          <p:cNvPr name="Picture 29" id="29"/>
          <p:cNvPicPr>
            <a:picLocks noChangeAspect="true"/>
          </p:cNvPicPr>
          <p:nvPr/>
        </p:nvPicPr>
        <p:blipFill>
          <a:blip r:embed="rId8"/>
          <a:srcRect l="0" t="0" r="10992" b="0"/>
          <a:stretch>
            <a:fillRect/>
          </a:stretch>
        </p:blipFill>
        <p:spPr>
          <a:xfrm flipH="false" flipV="false" rot="0">
            <a:off x="14415612" y="7640638"/>
            <a:ext cx="3559605" cy="968650"/>
          </a:xfrm>
          <a:prstGeom prst="rect">
            <a:avLst/>
          </a:prstGeom>
        </p:spPr>
      </p:pic>
      <p:pic>
        <p:nvPicPr>
          <p:cNvPr name="Picture 30" id="30"/>
          <p:cNvPicPr>
            <a:picLocks noChangeAspect="true"/>
          </p:cNvPicPr>
          <p:nvPr/>
        </p:nvPicPr>
        <p:blipFill>
          <a:blip r:embed="rId9"/>
          <a:srcRect l="0" t="0" r="15496" b="0"/>
          <a:stretch>
            <a:fillRect/>
          </a:stretch>
        </p:blipFill>
        <p:spPr>
          <a:xfrm flipH="false" flipV="false" rot="0">
            <a:off x="14447016" y="8781153"/>
            <a:ext cx="3496798" cy="933620"/>
          </a:xfrm>
          <a:prstGeom prst="rect">
            <a:avLst/>
          </a:prstGeom>
        </p:spPr>
      </p:pic>
      <p:sp>
        <p:nvSpPr>
          <p:cNvPr name="TextBox 31" id="31"/>
          <p:cNvSpPr txBox="true"/>
          <p:nvPr/>
        </p:nvSpPr>
        <p:spPr>
          <a:xfrm rot="0">
            <a:off x="1330419" y="4072255"/>
            <a:ext cx="1809936" cy="1300215"/>
          </a:xfrm>
          <a:prstGeom prst="rect">
            <a:avLst/>
          </a:prstGeom>
        </p:spPr>
        <p:txBody>
          <a:bodyPr anchor="t" rtlCol="false" tIns="0" lIns="0" bIns="0" rIns="0">
            <a:spAutoFit/>
          </a:bodyPr>
          <a:lstStyle/>
          <a:p>
            <a:pPr algn="ctr">
              <a:lnSpc>
                <a:spcPts val="2601"/>
              </a:lnSpc>
            </a:pPr>
            <a:r>
              <a:rPr lang="en-US" sz="1858" spc="74">
                <a:solidFill>
                  <a:srgbClr val="191919"/>
                </a:solidFill>
                <a:latin typeface="Aileron Regular"/>
              </a:rPr>
              <a:t>1er nivel delimitación a contexto COVID </a:t>
            </a:r>
          </a:p>
        </p:txBody>
      </p:sp>
      <p:sp>
        <p:nvSpPr>
          <p:cNvPr name="TextBox 32" id="32"/>
          <p:cNvSpPr txBox="true"/>
          <p:nvPr/>
        </p:nvSpPr>
        <p:spPr>
          <a:xfrm rot="0">
            <a:off x="766985" y="2970543"/>
            <a:ext cx="2785273" cy="468740"/>
          </a:xfrm>
          <a:prstGeom prst="rect">
            <a:avLst/>
          </a:prstGeom>
        </p:spPr>
        <p:txBody>
          <a:bodyPr anchor="t" rtlCol="false" tIns="0" lIns="0" bIns="0" rIns="0">
            <a:spAutoFit/>
          </a:bodyPr>
          <a:lstStyle/>
          <a:p>
            <a:pPr algn="ctr">
              <a:lnSpc>
                <a:spcPts val="3812"/>
              </a:lnSpc>
            </a:pPr>
          </a:p>
        </p:txBody>
      </p:sp>
      <p:grpSp>
        <p:nvGrpSpPr>
          <p:cNvPr name="Group 33" id="33"/>
          <p:cNvGrpSpPr/>
          <p:nvPr/>
        </p:nvGrpSpPr>
        <p:grpSpPr>
          <a:xfrm rot="0">
            <a:off x="6889539" y="4637063"/>
            <a:ext cx="4508921" cy="1415448"/>
            <a:chOff x="0" y="0"/>
            <a:chExt cx="6011895" cy="1887264"/>
          </a:xfrm>
        </p:grpSpPr>
        <p:sp>
          <p:nvSpPr>
            <p:cNvPr name="TextBox 34" id="34"/>
            <p:cNvSpPr txBox="true"/>
            <p:nvPr/>
          </p:nvSpPr>
          <p:spPr>
            <a:xfrm rot="0">
              <a:off x="0" y="1500803"/>
              <a:ext cx="6011895" cy="386461"/>
            </a:xfrm>
            <a:prstGeom prst="rect">
              <a:avLst/>
            </a:prstGeom>
          </p:spPr>
          <p:txBody>
            <a:bodyPr anchor="t" rtlCol="false" tIns="0" lIns="0" bIns="0" rIns="0">
              <a:spAutoFit/>
            </a:bodyPr>
            <a:lstStyle/>
            <a:p>
              <a:pPr algn="ctr" marL="0" indent="0" lvl="0">
                <a:lnSpc>
                  <a:spcPts val="2488"/>
                </a:lnSpc>
              </a:pPr>
            </a:p>
          </p:txBody>
        </p:sp>
        <p:sp>
          <p:nvSpPr>
            <p:cNvPr name="TextBox 35" id="35"/>
            <p:cNvSpPr txBox="true"/>
            <p:nvPr/>
          </p:nvSpPr>
          <p:spPr>
            <a:xfrm rot="0">
              <a:off x="0" y="-28575"/>
              <a:ext cx="6011895" cy="1450882"/>
            </a:xfrm>
            <a:prstGeom prst="rect">
              <a:avLst/>
            </a:prstGeom>
          </p:spPr>
          <p:txBody>
            <a:bodyPr anchor="t" rtlCol="false" tIns="0" lIns="0" bIns="0" rIns="0">
              <a:spAutoFit/>
            </a:bodyPr>
            <a:lstStyle/>
            <a:p>
              <a:pPr algn="ctr" marL="0" indent="0" lvl="0">
                <a:lnSpc>
                  <a:spcPts val="2921"/>
                </a:lnSpc>
                <a:spcBef>
                  <a:spcPct val="0"/>
                </a:spcBef>
              </a:pPr>
              <a:r>
                <a:rPr lang="en-US" sz="2229" spc="66">
                  <a:solidFill>
                    <a:srgbClr val="191919"/>
                  </a:solidFill>
                  <a:latin typeface="Aileron Heavy"/>
                </a:rPr>
                <a:t>EXTRACCIÓN WEB DE NOTICIAS DISPONIBILIZADAS AL PÚBLICO</a:t>
              </a:r>
            </a:p>
          </p:txBody>
        </p:sp>
      </p:grpSp>
      <p:sp>
        <p:nvSpPr>
          <p:cNvPr name="TextBox 36" id="36"/>
          <p:cNvSpPr txBox="true"/>
          <p:nvPr/>
        </p:nvSpPr>
        <p:spPr>
          <a:xfrm rot="0">
            <a:off x="14040477" y="9450598"/>
            <a:ext cx="3218823" cy="471201"/>
          </a:xfrm>
          <a:prstGeom prst="rect">
            <a:avLst/>
          </a:prstGeom>
        </p:spPr>
        <p:txBody>
          <a:bodyPr anchor="t" rtlCol="false" tIns="0" lIns="0" bIns="0" rIns="0">
            <a:spAutoFit/>
          </a:bodyPr>
          <a:lstStyle/>
          <a:p>
            <a:pPr algn="ctr">
              <a:lnSpc>
                <a:spcPts val="3812"/>
              </a:lnSpc>
            </a:pPr>
          </a:p>
        </p:txBody>
      </p:sp>
      <p:sp>
        <p:nvSpPr>
          <p:cNvPr name="TextBox 37" id="37"/>
          <p:cNvSpPr txBox="true"/>
          <p:nvPr/>
        </p:nvSpPr>
        <p:spPr>
          <a:xfrm rot="0">
            <a:off x="4817822" y="4785369"/>
            <a:ext cx="3696154" cy="471201"/>
          </a:xfrm>
          <a:prstGeom prst="rect">
            <a:avLst/>
          </a:prstGeom>
        </p:spPr>
        <p:txBody>
          <a:bodyPr anchor="t" rtlCol="false" tIns="0" lIns="0" bIns="0" rIns="0">
            <a:spAutoFit/>
          </a:bodyPr>
          <a:lstStyle/>
          <a:p>
            <a:pPr algn="ctr">
              <a:lnSpc>
                <a:spcPts val="3812"/>
              </a:lnSpc>
            </a:pPr>
          </a:p>
        </p:txBody>
      </p:sp>
      <p:sp>
        <p:nvSpPr>
          <p:cNvPr name="TextBox 38" id="38"/>
          <p:cNvSpPr txBox="true"/>
          <p:nvPr/>
        </p:nvSpPr>
        <p:spPr>
          <a:xfrm rot="0">
            <a:off x="2664422" y="4344052"/>
            <a:ext cx="1381320" cy="294380"/>
          </a:xfrm>
          <a:prstGeom prst="rect">
            <a:avLst/>
          </a:prstGeom>
        </p:spPr>
        <p:txBody>
          <a:bodyPr anchor="t" rtlCol="false" tIns="0" lIns="0" bIns="0" rIns="0">
            <a:spAutoFit/>
          </a:bodyPr>
          <a:lstStyle/>
          <a:p>
            <a:pPr algn="ctr">
              <a:lnSpc>
                <a:spcPts val="2462"/>
              </a:lnSpc>
            </a:pPr>
          </a:p>
        </p:txBody>
      </p:sp>
      <p:grpSp>
        <p:nvGrpSpPr>
          <p:cNvPr name="Group 39" id="39"/>
          <p:cNvGrpSpPr/>
          <p:nvPr/>
        </p:nvGrpSpPr>
        <p:grpSpPr>
          <a:xfrm rot="0">
            <a:off x="14948415" y="1320188"/>
            <a:ext cx="1376613" cy="732692"/>
            <a:chOff x="0" y="0"/>
            <a:chExt cx="1835483" cy="976923"/>
          </a:xfrm>
        </p:grpSpPr>
        <p:sp>
          <p:nvSpPr>
            <p:cNvPr name="TextBox 40" id="40"/>
            <p:cNvSpPr txBox="true"/>
            <p:nvPr/>
          </p:nvSpPr>
          <p:spPr>
            <a:xfrm rot="0">
              <a:off x="0" y="-38100"/>
              <a:ext cx="1835483" cy="391298"/>
            </a:xfrm>
            <a:prstGeom prst="rect">
              <a:avLst/>
            </a:prstGeom>
          </p:spPr>
          <p:txBody>
            <a:bodyPr anchor="t" rtlCol="false" tIns="0" lIns="0" bIns="0" rIns="0">
              <a:spAutoFit/>
            </a:bodyPr>
            <a:lstStyle/>
            <a:p>
              <a:pPr algn="ctr">
                <a:lnSpc>
                  <a:spcPts val="2453"/>
                </a:lnSpc>
              </a:pPr>
            </a:p>
          </p:txBody>
        </p:sp>
        <p:sp>
          <p:nvSpPr>
            <p:cNvPr name="TextBox 41" id="41"/>
            <p:cNvSpPr txBox="true"/>
            <p:nvPr/>
          </p:nvSpPr>
          <p:spPr>
            <a:xfrm rot="0">
              <a:off x="0" y="583514"/>
              <a:ext cx="1835483" cy="393409"/>
            </a:xfrm>
            <a:prstGeom prst="rect">
              <a:avLst/>
            </a:prstGeom>
          </p:spPr>
          <p:txBody>
            <a:bodyPr anchor="t" rtlCol="false" tIns="0" lIns="0" bIns="0" rIns="0">
              <a:spAutoFit/>
            </a:bodyPr>
            <a:lstStyle/>
            <a:p>
              <a:pPr algn="ctr">
                <a:lnSpc>
                  <a:spcPts val="2453"/>
                </a:lnSpc>
              </a:pPr>
            </a:p>
          </p:txBody>
        </p:sp>
      </p:grpSp>
      <p:sp>
        <p:nvSpPr>
          <p:cNvPr name="TextBox 42" id="42"/>
          <p:cNvSpPr txBox="true"/>
          <p:nvPr/>
        </p:nvSpPr>
        <p:spPr>
          <a:xfrm rot="0">
            <a:off x="7205711" y="5208910"/>
            <a:ext cx="1385469" cy="415603"/>
          </a:xfrm>
          <a:prstGeom prst="rect">
            <a:avLst/>
          </a:prstGeom>
        </p:spPr>
        <p:txBody>
          <a:bodyPr anchor="t" rtlCol="false" tIns="0" lIns="0" bIns="0" rIns="0">
            <a:spAutoFit/>
          </a:bodyPr>
          <a:lstStyle/>
          <a:p>
            <a:pPr algn="ctr">
              <a:lnSpc>
                <a:spcPts val="3320"/>
              </a:lnSpc>
            </a:pPr>
          </a:p>
        </p:txBody>
      </p:sp>
      <p:grpSp>
        <p:nvGrpSpPr>
          <p:cNvPr name="Group 43" id="43"/>
          <p:cNvGrpSpPr/>
          <p:nvPr/>
        </p:nvGrpSpPr>
        <p:grpSpPr>
          <a:xfrm rot="0">
            <a:off x="11398461" y="4637063"/>
            <a:ext cx="2708294" cy="5396642"/>
            <a:chOff x="0" y="0"/>
            <a:chExt cx="3611058" cy="7195523"/>
          </a:xfrm>
        </p:grpSpPr>
        <p:sp>
          <p:nvSpPr>
            <p:cNvPr name="TextBox 44" id="44"/>
            <p:cNvSpPr txBox="true"/>
            <p:nvPr/>
          </p:nvSpPr>
          <p:spPr>
            <a:xfrm rot="0">
              <a:off x="0" y="-57150"/>
              <a:ext cx="3611058" cy="535088"/>
            </a:xfrm>
            <a:prstGeom prst="rect">
              <a:avLst/>
            </a:prstGeom>
          </p:spPr>
          <p:txBody>
            <a:bodyPr anchor="t" rtlCol="false" tIns="0" lIns="0" bIns="0" rIns="0">
              <a:spAutoFit/>
            </a:bodyPr>
            <a:lstStyle/>
            <a:p>
              <a:pPr algn="ctr">
                <a:lnSpc>
                  <a:spcPts val="3320"/>
                </a:lnSpc>
              </a:pPr>
            </a:p>
          </p:txBody>
        </p:sp>
        <p:sp>
          <p:nvSpPr>
            <p:cNvPr name="TextBox 45" id="45"/>
            <p:cNvSpPr txBox="true"/>
            <p:nvPr/>
          </p:nvSpPr>
          <p:spPr>
            <a:xfrm rot="0">
              <a:off x="0" y="2194380"/>
              <a:ext cx="3611058" cy="5001143"/>
            </a:xfrm>
            <a:prstGeom prst="rect">
              <a:avLst/>
            </a:prstGeom>
          </p:spPr>
          <p:txBody>
            <a:bodyPr anchor="t" rtlCol="false" tIns="0" lIns="0" bIns="0" rIns="0">
              <a:spAutoFit/>
            </a:bodyPr>
            <a:lstStyle/>
            <a:p>
              <a:pPr algn="ctr">
                <a:lnSpc>
                  <a:spcPts val="3320"/>
                </a:lnSpc>
              </a:pPr>
              <a:r>
                <a:rPr lang="en-US" sz="2371" spc="94">
                  <a:solidFill>
                    <a:srgbClr val="191919"/>
                  </a:solidFill>
                  <a:latin typeface="Aileron Regular"/>
                </a:rPr>
                <a:t>Se descartan las noticias con tags : "mundo", "tvmas" y "videos", por carecer de contenido relevante al acontecer nacional</a:t>
              </a:r>
            </a:p>
          </p:txBody>
        </p:sp>
      </p:grpSp>
      <p:sp>
        <p:nvSpPr>
          <p:cNvPr name="TextBox 46" id="46"/>
          <p:cNvSpPr txBox="true"/>
          <p:nvPr/>
        </p:nvSpPr>
        <p:spPr>
          <a:xfrm rot="0">
            <a:off x="230052" y="1282088"/>
            <a:ext cx="4587770" cy="328836"/>
          </a:xfrm>
          <a:prstGeom prst="rect">
            <a:avLst/>
          </a:prstGeom>
        </p:spPr>
        <p:txBody>
          <a:bodyPr anchor="t" rtlCol="false" tIns="0" lIns="0" bIns="0" rIns="0">
            <a:spAutoFit/>
          </a:bodyPr>
          <a:lstStyle/>
          <a:p>
            <a:pPr algn="ctr">
              <a:lnSpc>
                <a:spcPts val="2699"/>
              </a:lnSpc>
            </a:pPr>
            <a:r>
              <a:rPr lang="en-US" sz="1928" spc="77">
                <a:solidFill>
                  <a:srgbClr val="191919"/>
                </a:solidFill>
                <a:latin typeface="Aileron Regular"/>
              </a:rPr>
              <a:t>https://elcomercio.pe/</a:t>
            </a:r>
          </a:p>
        </p:txBody>
      </p:sp>
      <p:sp>
        <p:nvSpPr>
          <p:cNvPr name="TextBox 47" id="47"/>
          <p:cNvSpPr txBox="true"/>
          <p:nvPr/>
        </p:nvSpPr>
        <p:spPr>
          <a:xfrm rot="0">
            <a:off x="47895" y="5549109"/>
            <a:ext cx="4952085" cy="361448"/>
          </a:xfrm>
          <a:prstGeom prst="rect">
            <a:avLst/>
          </a:prstGeom>
        </p:spPr>
        <p:txBody>
          <a:bodyPr anchor="t" rtlCol="false" tIns="0" lIns="0" bIns="0" rIns="0">
            <a:spAutoFit/>
          </a:bodyPr>
          <a:lstStyle/>
          <a:p>
            <a:pPr algn="ctr">
              <a:lnSpc>
                <a:spcPts val="2914"/>
              </a:lnSpc>
            </a:pPr>
            <a:r>
              <a:rPr lang="en-US" sz="2081" spc="83">
                <a:solidFill>
                  <a:srgbClr val="191919"/>
                </a:solidFill>
                <a:latin typeface="Aileron Regular"/>
              </a:rPr>
              <a:t>https://elcomercio.pe/coronavirus/</a:t>
            </a:r>
          </a:p>
        </p:txBody>
      </p:sp>
      <p:grpSp>
        <p:nvGrpSpPr>
          <p:cNvPr name="Group 48" id="48"/>
          <p:cNvGrpSpPr/>
          <p:nvPr/>
        </p:nvGrpSpPr>
        <p:grpSpPr>
          <a:xfrm rot="0">
            <a:off x="5433352" y="5918397"/>
            <a:ext cx="2465094" cy="3563362"/>
            <a:chOff x="0" y="0"/>
            <a:chExt cx="3286791" cy="4751149"/>
          </a:xfrm>
        </p:grpSpPr>
        <p:sp>
          <p:nvSpPr>
            <p:cNvPr name="TextBox 49" id="49"/>
            <p:cNvSpPr txBox="true"/>
            <p:nvPr/>
          </p:nvSpPr>
          <p:spPr>
            <a:xfrm rot="0">
              <a:off x="0" y="-38100"/>
              <a:ext cx="3286791" cy="412867"/>
            </a:xfrm>
            <a:prstGeom prst="rect">
              <a:avLst/>
            </a:prstGeom>
          </p:spPr>
          <p:txBody>
            <a:bodyPr anchor="t" rtlCol="false" tIns="0" lIns="0" bIns="0" rIns="0">
              <a:spAutoFit/>
            </a:bodyPr>
            <a:lstStyle/>
            <a:p>
              <a:pPr algn="ctr">
                <a:lnSpc>
                  <a:spcPts val="2603"/>
                </a:lnSpc>
              </a:pPr>
            </a:p>
          </p:txBody>
        </p:sp>
        <p:sp>
          <p:nvSpPr>
            <p:cNvPr name="TextBox 50" id="50"/>
            <p:cNvSpPr txBox="true"/>
            <p:nvPr/>
          </p:nvSpPr>
          <p:spPr>
            <a:xfrm rot="0">
              <a:off x="0" y="1717876"/>
              <a:ext cx="3286791" cy="3033273"/>
            </a:xfrm>
            <a:prstGeom prst="rect">
              <a:avLst/>
            </a:prstGeom>
          </p:spPr>
          <p:txBody>
            <a:bodyPr anchor="t" rtlCol="false" tIns="0" lIns="0" bIns="0" rIns="0">
              <a:spAutoFit/>
            </a:bodyPr>
            <a:lstStyle/>
            <a:p>
              <a:pPr algn="ctr">
                <a:lnSpc>
                  <a:spcPts val="3042"/>
                </a:lnSpc>
              </a:pPr>
              <a:r>
                <a:rPr lang="en-US" sz="2173" spc="86">
                  <a:solidFill>
                    <a:srgbClr val="191919"/>
                  </a:solidFill>
                  <a:latin typeface="Aileron Regular"/>
                </a:rPr>
                <a:t>La extracción se centra a las noticias etiquetadas con el tag "coronavirus"</a:t>
              </a:r>
            </a:p>
          </p:txBody>
        </p:sp>
      </p:grpSp>
      <p:sp>
        <p:nvSpPr>
          <p:cNvPr name="TextBox 51" id="51"/>
          <p:cNvSpPr txBox="true"/>
          <p:nvPr/>
        </p:nvSpPr>
        <p:spPr>
          <a:xfrm rot="0">
            <a:off x="9266490" y="6654417"/>
            <a:ext cx="1809936" cy="1954871"/>
          </a:xfrm>
          <a:prstGeom prst="rect">
            <a:avLst/>
          </a:prstGeom>
        </p:spPr>
        <p:txBody>
          <a:bodyPr anchor="t" rtlCol="false" tIns="0" lIns="0" bIns="0" rIns="0">
            <a:spAutoFit/>
          </a:bodyPr>
          <a:lstStyle/>
          <a:p>
            <a:pPr algn="ctr">
              <a:lnSpc>
                <a:spcPts val="2601"/>
              </a:lnSpc>
            </a:pPr>
            <a:r>
              <a:rPr lang="en-US" sz="1858" spc="74">
                <a:solidFill>
                  <a:srgbClr val="191919"/>
                </a:solidFill>
                <a:latin typeface="Aileron Regular"/>
              </a:rPr>
              <a:t>2do nivel delimitación a contexto COVID NACIONAL desccriptivo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10800000">
            <a:off x="4845704" y="2740979"/>
            <a:ext cx="3745476" cy="2078739"/>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15385" y="4047067"/>
            <a:ext cx="3951111" cy="2192866"/>
          </a:xfrm>
          <a:prstGeom prst="rect">
            <a:avLst/>
          </a:prstGeom>
        </p:spPr>
      </p:pic>
      <p:grpSp>
        <p:nvGrpSpPr>
          <p:cNvPr name="Group 4" id="4"/>
          <p:cNvGrpSpPr/>
          <p:nvPr/>
        </p:nvGrpSpPr>
        <p:grpSpPr>
          <a:xfrm rot="0">
            <a:off x="5029870" y="4234489"/>
            <a:ext cx="8271001" cy="1818022"/>
            <a:chOff x="0" y="0"/>
            <a:chExt cx="5032465" cy="1106170"/>
          </a:xfrm>
        </p:grpSpPr>
        <p:sp>
          <p:nvSpPr>
            <p:cNvPr name="Freeform 5" id="5"/>
            <p:cNvSpPr/>
            <p:nvPr/>
          </p:nvSpPr>
          <p:spPr>
            <a:xfrm>
              <a:off x="0" y="0"/>
              <a:ext cx="5033735" cy="1106170"/>
            </a:xfrm>
            <a:custGeom>
              <a:avLst/>
              <a:gdLst/>
              <a:ahLst/>
              <a:cxnLst/>
              <a:rect r="r" b="b" t="t" l="l"/>
              <a:pathLst>
                <a:path h="1106170" w="5033735">
                  <a:moveTo>
                    <a:pt x="4480015" y="1106170"/>
                  </a:moveTo>
                  <a:lnTo>
                    <a:pt x="553720" y="1106170"/>
                  </a:lnTo>
                  <a:cubicBezTo>
                    <a:pt x="247650" y="1106170"/>
                    <a:pt x="0" y="858520"/>
                    <a:pt x="0" y="553720"/>
                  </a:cubicBezTo>
                  <a:cubicBezTo>
                    <a:pt x="0" y="247650"/>
                    <a:pt x="247650" y="0"/>
                    <a:pt x="553720" y="0"/>
                  </a:cubicBezTo>
                  <a:lnTo>
                    <a:pt x="4480015" y="0"/>
                  </a:lnTo>
                  <a:cubicBezTo>
                    <a:pt x="4786085" y="0"/>
                    <a:pt x="5033735" y="247650"/>
                    <a:pt x="5033735" y="553720"/>
                  </a:cubicBezTo>
                  <a:cubicBezTo>
                    <a:pt x="5032465" y="858520"/>
                    <a:pt x="4784815" y="1106170"/>
                    <a:pt x="4480015" y="1106170"/>
                  </a:cubicBezTo>
                  <a:close/>
                </a:path>
              </a:pathLst>
            </a:custGeom>
            <a:solidFill>
              <a:srgbClr val="CCEBE6"/>
            </a:solidFill>
          </p:spPr>
        </p:sp>
      </p:grpSp>
      <p:grpSp>
        <p:nvGrpSpPr>
          <p:cNvPr name="Group 6" id="6"/>
          <p:cNvGrpSpPr/>
          <p:nvPr/>
        </p:nvGrpSpPr>
        <p:grpSpPr>
          <a:xfrm rot="0">
            <a:off x="2546852" y="2600072"/>
            <a:ext cx="2203940" cy="918949"/>
            <a:chOff x="0" y="0"/>
            <a:chExt cx="2797961" cy="1166631"/>
          </a:xfrm>
        </p:grpSpPr>
        <p:sp>
          <p:nvSpPr>
            <p:cNvPr name="Freeform 7" id="7"/>
            <p:cNvSpPr/>
            <p:nvPr/>
          </p:nvSpPr>
          <p:spPr>
            <a:xfrm>
              <a:off x="0" y="0"/>
              <a:ext cx="2799231" cy="1166631"/>
            </a:xfrm>
            <a:custGeom>
              <a:avLst/>
              <a:gdLst/>
              <a:ahLst/>
              <a:cxnLst/>
              <a:rect r="r" b="b" t="t" l="l"/>
              <a:pathLst>
                <a:path h="1166631" w="2799231">
                  <a:moveTo>
                    <a:pt x="2245511" y="1166631"/>
                  </a:moveTo>
                  <a:lnTo>
                    <a:pt x="553720" y="1166631"/>
                  </a:lnTo>
                  <a:cubicBezTo>
                    <a:pt x="247650" y="1166631"/>
                    <a:pt x="0" y="905454"/>
                    <a:pt x="0" y="583991"/>
                  </a:cubicBezTo>
                  <a:cubicBezTo>
                    <a:pt x="0" y="261189"/>
                    <a:pt x="247650" y="0"/>
                    <a:pt x="553720" y="0"/>
                  </a:cubicBezTo>
                  <a:lnTo>
                    <a:pt x="2245511" y="0"/>
                  </a:lnTo>
                  <a:cubicBezTo>
                    <a:pt x="2551581" y="0"/>
                    <a:pt x="2799231" y="261189"/>
                    <a:pt x="2799231" y="583991"/>
                  </a:cubicBezTo>
                  <a:cubicBezTo>
                    <a:pt x="2797961" y="905454"/>
                    <a:pt x="2550311" y="1166631"/>
                    <a:pt x="2245511" y="1166631"/>
                  </a:cubicBezTo>
                  <a:close/>
                </a:path>
              </a:pathLst>
            </a:custGeom>
            <a:solidFill>
              <a:srgbClr val="CCEBE6"/>
            </a:solidFill>
          </p:spPr>
        </p:sp>
      </p:grpSp>
      <p:grpSp>
        <p:nvGrpSpPr>
          <p:cNvPr name="Group 8" id="8"/>
          <p:cNvGrpSpPr/>
          <p:nvPr/>
        </p:nvGrpSpPr>
        <p:grpSpPr>
          <a:xfrm rot="0">
            <a:off x="830981" y="4757859"/>
            <a:ext cx="3919811" cy="1482074"/>
            <a:chOff x="0" y="0"/>
            <a:chExt cx="4621057" cy="1747214"/>
          </a:xfrm>
        </p:grpSpPr>
        <p:sp>
          <p:nvSpPr>
            <p:cNvPr name="Freeform 9" id="9"/>
            <p:cNvSpPr/>
            <p:nvPr/>
          </p:nvSpPr>
          <p:spPr>
            <a:xfrm>
              <a:off x="0" y="0"/>
              <a:ext cx="4622327" cy="1747214"/>
            </a:xfrm>
            <a:custGeom>
              <a:avLst/>
              <a:gdLst/>
              <a:ahLst/>
              <a:cxnLst/>
              <a:rect r="r" b="b" t="t" l="l"/>
              <a:pathLst>
                <a:path h="1747214" w="4622327">
                  <a:moveTo>
                    <a:pt x="4068607" y="1747214"/>
                  </a:moveTo>
                  <a:lnTo>
                    <a:pt x="553720" y="1747214"/>
                  </a:lnTo>
                  <a:cubicBezTo>
                    <a:pt x="247650" y="1747214"/>
                    <a:pt x="0" y="1356138"/>
                    <a:pt x="0" y="874669"/>
                  </a:cubicBezTo>
                  <a:cubicBezTo>
                    <a:pt x="0" y="391194"/>
                    <a:pt x="247650" y="0"/>
                    <a:pt x="553720" y="0"/>
                  </a:cubicBezTo>
                  <a:lnTo>
                    <a:pt x="4068607" y="0"/>
                  </a:lnTo>
                  <a:cubicBezTo>
                    <a:pt x="4374677" y="0"/>
                    <a:pt x="4622327" y="391194"/>
                    <a:pt x="4622327" y="874669"/>
                  </a:cubicBezTo>
                  <a:cubicBezTo>
                    <a:pt x="4621057" y="1356138"/>
                    <a:pt x="4373407" y="1747214"/>
                    <a:pt x="4068607" y="1747214"/>
                  </a:cubicBezTo>
                  <a:close/>
                </a:path>
              </a:pathLst>
            </a:custGeom>
            <a:solidFill>
              <a:srgbClr val="CCEBE6"/>
            </a:solidFill>
          </p:spPr>
        </p:sp>
      </p:grpSp>
      <p:grpSp>
        <p:nvGrpSpPr>
          <p:cNvPr name="Group 10" id="10"/>
          <p:cNvGrpSpPr/>
          <p:nvPr/>
        </p:nvGrpSpPr>
        <p:grpSpPr>
          <a:xfrm rot="0">
            <a:off x="6529194" y="4557082"/>
            <a:ext cx="5272354" cy="1417957"/>
            <a:chOff x="0" y="0"/>
            <a:chExt cx="7029806" cy="1890609"/>
          </a:xfrm>
        </p:grpSpPr>
        <p:sp>
          <p:nvSpPr>
            <p:cNvPr name="TextBox 11" id="11"/>
            <p:cNvSpPr txBox="true"/>
            <p:nvPr/>
          </p:nvSpPr>
          <p:spPr>
            <a:xfrm rot="0">
              <a:off x="0" y="1500803"/>
              <a:ext cx="7029806" cy="389805"/>
            </a:xfrm>
            <a:prstGeom prst="rect">
              <a:avLst/>
            </a:prstGeom>
          </p:spPr>
          <p:txBody>
            <a:bodyPr anchor="t" rtlCol="false" tIns="0" lIns="0" bIns="0" rIns="0">
              <a:spAutoFit/>
            </a:bodyPr>
            <a:lstStyle/>
            <a:p>
              <a:pPr algn="ctr" marL="0" indent="0" lvl="0">
                <a:lnSpc>
                  <a:spcPts val="2488"/>
                </a:lnSpc>
              </a:pPr>
            </a:p>
          </p:txBody>
        </p:sp>
        <p:sp>
          <p:nvSpPr>
            <p:cNvPr name="TextBox 12" id="12"/>
            <p:cNvSpPr txBox="true"/>
            <p:nvPr/>
          </p:nvSpPr>
          <p:spPr>
            <a:xfrm rot="0">
              <a:off x="0" y="-28575"/>
              <a:ext cx="7029806" cy="1450882"/>
            </a:xfrm>
            <a:prstGeom prst="rect">
              <a:avLst/>
            </a:prstGeom>
          </p:spPr>
          <p:txBody>
            <a:bodyPr anchor="t" rtlCol="false" tIns="0" lIns="0" bIns="0" rIns="0">
              <a:spAutoFit/>
            </a:bodyPr>
            <a:lstStyle/>
            <a:p>
              <a:pPr algn="ctr" marL="0" indent="0" lvl="0">
                <a:lnSpc>
                  <a:spcPts val="2921"/>
                </a:lnSpc>
                <a:spcBef>
                  <a:spcPct val="0"/>
                </a:spcBef>
              </a:pPr>
              <a:r>
                <a:rPr lang="en-US" sz="2229" spc="66">
                  <a:solidFill>
                    <a:srgbClr val="191919"/>
                  </a:solidFill>
                  <a:latin typeface="Aileron Heavy"/>
                </a:rPr>
                <a:t>ALMACENAMIENTO DE NOTICIAS ACORDE AL DISEÑO DE SOLUCIÓN DE EJECUCIÓN DIARIA</a:t>
              </a:r>
            </a:p>
          </p:txBody>
        </p:sp>
      </p:grpSp>
      <p:pic>
        <p:nvPicPr>
          <p:cNvPr name="Picture 13" id="13"/>
          <p:cNvPicPr>
            <a:picLocks noChangeAspect="true"/>
          </p:cNvPicPr>
          <p:nvPr/>
        </p:nvPicPr>
        <p:blipFill>
          <a:blip r:embed="rId4"/>
          <a:srcRect l="0" t="0" r="0" b="0"/>
          <a:stretch>
            <a:fillRect/>
          </a:stretch>
        </p:blipFill>
        <p:spPr>
          <a:xfrm flipH="false" flipV="false" rot="0">
            <a:off x="1289457" y="1774724"/>
            <a:ext cx="5512571" cy="735009"/>
          </a:xfrm>
          <a:prstGeom prst="rect">
            <a:avLst/>
          </a:prstGeom>
        </p:spPr>
      </p:pic>
      <p:grpSp>
        <p:nvGrpSpPr>
          <p:cNvPr name="Group 14" id="14"/>
          <p:cNvGrpSpPr/>
          <p:nvPr/>
        </p:nvGrpSpPr>
        <p:grpSpPr>
          <a:xfrm rot="0">
            <a:off x="14040477" y="2008547"/>
            <a:ext cx="2404012" cy="1002371"/>
            <a:chOff x="0" y="0"/>
            <a:chExt cx="2797961" cy="1166631"/>
          </a:xfrm>
        </p:grpSpPr>
        <p:sp>
          <p:nvSpPr>
            <p:cNvPr name="Freeform 15" id="15"/>
            <p:cNvSpPr/>
            <p:nvPr/>
          </p:nvSpPr>
          <p:spPr>
            <a:xfrm>
              <a:off x="0" y="0"/>
              <a:ext cx="2799231" cy="1166631"/>
            </a:xfrm>
            <a:custGeom>
              <a:avLst/>
              <a:gdLst/>
              <a:ahLst/>
              <a:cxnLst/>
              <a:rect r="r" b="b" t="t" l="l"/>
              <a:pathLst>
                <a:path h="1166631" w="2799231">
                  <a:moveTo>
                    <a:pt x="2245511" y="1166631"/>
                  </a:moveTo>
                  <a:lnTo>
                    <a:pt x="553720" y="1166631"/>
                  </a:lnTo>
                  <a:cubicBezTo>
                    <a:pt x="247650" y="1166631"/>
                    <a:pt x="0" y="905454"/>
                    <a:pt x="0" y="583991"/>
                  </a:cubicBezTo>
                  <a:cubicBezTo>
                    <a:pt x="0" y="261189"/>
                    <a:pt x="247650" y="0"/>
                    <a:pt x="553720" y="0"/>
                  </a:cubicBezTo>
                  <a:lnTo>
                    <a:pt x="2245511" y="0"/>
                  </a:lnTo>
                  <a:cubicBezTo>
                    <a:pt x="2551581" y="0"/>
                    <a:pt x="2799231" y="261189"/>
                    <a:pt x="2799231" y="583991"/>
                  </a:cubicBezTo>
                  <a:cubicBezTo>
                    <a:pt x="2797961" y="905454"/>
                    <a:pt x="2550311" y="1166631"/>
                    <a:pt x="2245511" y="1166631"/>
                  </a:cubicBezTo>
                  <a:close/>
                </a:path>
              </a:pathLst>
            </a:custGeom>
            <a:solidFill>
              <a:srgbClr val="CCEBE6"/>
            </a:solidFill>
          </p:spPr>
        </p:sp>
      </p:grpSp>
      <p:pic>
        <p:nvPicPr>
          <p:cNvPr name="Picture 16" id="1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0418177" y="2210395"/>
            <a:ext cx="4824307" cy="2677490"/>
          </a:xfrm>
          <a:prstGeom prst="rect">
            <a:avLst/>
          </a:prstGeom>
        </p:spPr>
      </p:pic>
      <p:pic>
        <p:nvPicPr>
          <p:cNvPr name="Picture 17" id="17"/>
          <p:cNvPicPr>
            <a:picLocks noChangeAspect="true"/>
          </p:cNvPicPr>
          <p:nvPr/>
        </p:nvPicPr>
        <p:blipFill>
          <a:blip r:embed="rId5"/>
          <a:srcRect l="0" t="0" r="0" b="0"/>
          <a:stretch>
            <a:fillRect/>
          </a:stretch>
        </p:blipFill>
        <p:spPr>
          <a:xfrm flipH="false" flipV="false" rot="0">
            <a:off x="1265280" y="6893811"/>
            <a:ext cx="1900210" cy="1891592"/>
          </a:xfrm>
          <a:prstGeom prst="rect">
            <a:avLst/>
          </a:prstGeom>
        </p:spPr>
      </p:pic>
      <p:pic>
        <p:nvPicPr>
          <p:cNvPr name="Picture 18" id="18"/>
          <p:cNvPicPr>
            <a:picLocks noChangeAspect="true"/>
          </p:cNvPicPr>
          <p:nvPr/>
        </p:nvPicPr>
        <p:blipFill>
          <a:blip r:embed="rId6"/>
          <a:srcRect l="0" t="0" r="0" b="0"/>
          <a:stretch>
            <a:fillRect/>
          </a:stretch>
        </p:blipFill>
        <p:spPr>
          <a:xfrm flipH="false" flipV="false" rot="0">
            <a:off x="8907998" y="264192"/>
            <a:ext cx="3836478" cy="3756073"/>
          </a:xfrm>
          <a:prstGeom prst="rect">
            <a:avLst/>
          </a:prstGeom>
        </p:spPr>
      </p:pic>
      <p:pic>
        <p:nvPicPr>
          <p:cNvPr name="Picture 19" id="19"/>
          <p:cNvPicPr>
            <a:picLocks noChangeAspect="true"/>
          </p:cNvPicPr>
          <p:nvPr/>
        </p:nvPicPr>
        <p:blipFill>
          <a:blip r:embed="rId7"/>
          <a:srcRect l="4465" t="3969" r="0" b="3969"/>
          <a:stretch>
            <a:fillRect/>
          </a:stretch>
        </p:blipFill>
        <p:spPr>
          <a:xfrm flipH="false" flipV="false" rot="0">
            <a:off x="7493175" y="6714820"/>
            <a:ext cx="3333061" cy="2792928"/>
          </a:xfrm>
          <a:prstGeom prst="rect">
            <a:avLst/>
          </a:prstGeom>
        </p:spPr>
      </p:pic>
      <p:pic>
        <p:nvPicPr>
          <p:cNvPr name="Picture 20" id="20"/>
          <p:cNvPicPr>
            <a:picLocks noChangeAspect="true"/>
          </p:cNvPicPr>
          <p:nvPr/>
        </p:nvPicPr>
        <p:blipFill>
          <a:blip r:embed="rId8"/>
          <a:srcRect l="0" t="0" r="6792" b="0"/>
          <a:stretch>
            <a:fillRect/>
          </a:stretch>
        </p:blipFill>
        <p:spPr>
          <a:xfrm flipH="false" flipV="false" rot="0">
            <a:off x="11031207" y="6893811"/>
            <a:ext cx="3009271" cy="2374380"/>
          </a:xfrm>
          <a:prstGeom prst="rect">
            <a:avLst/>
          </a:prstGeom>
        </p:spPr>
      </p:pic>
      <p:pic>
        <p:nvPicPr>
          <p:cNvPr name="Picture 21" id="21"/>
          <p:cNvPicPr>
            <a:picLocks noChangeAspect="true"/>
          </p:cNvPicPr>
          <p:nvPr/>
        </p:nvPicPr>
        <p:blipFill>
          <a:blip r:embed="rId9"/>
          <a:srcRect l="0" t="0" r="0" b="0"/>
          <a:stretch>
            <a:fillRect/>
          </a:stretch>
        </p:blipFill>
        <p:spPr>
          <a:xfrm flipH="false" flipV="false" rot="0">
            <a:off x="14473552" y="5445287"/>
            <a:ext cx="2889673" cy="4474679"/>
          </a:xfrm>
          <a:prstGeom prst="rect">
            <a:avLst/>
          </a:prstGeom>
        </p:spPr>
      </p:pic>
      <p:sp>
        <p:nvSpPr>
          <p:cNvPr name="TextBox 22" id="22"/>
          <p:cNvSpPr txBox="true"/>
          <p:nvPr/>
        </p:nvSpPr>
        <p:spPr>
          <a:xfrm rot="0">
            <a:off x="14040477" y="9450598"/>
            <a:ext cx="3218823" cy="471201"/>
          </a:xfrm>
          <a:prstGeom prst="rect">
            <a:avLst/>
          </a:prstGeom>
        </p:spPr>
        <p:txBody>
          <a:bodyPr anchor="t" rtlCol="false" tIns="0" lIns="0" bIns="0" rIns="0">
            <a:spAutoFit/>
          </a:bodyPr>
          <a:lstStyle/>
          <a:p>
            <a:pPr algn="ctr">
              <a:lnSpc>
                <a:spcPts val="3812"/>
              </a:lnSpc>
            </a:pPr>
          </a:p>
        </p:txBody>
      </p:sp>
      <p:sp>
        <p:nvSpPr>
          <p:cNvPr name="TextBox 23" id="23"/>
          <p:cNvSpPr txBox="true"/>
          <p:nvPr/>
        </p:nvSpPr>
        <p:spPr>
          <a:xfrm rot="0">
            <a:off x="2822489" y="2757424"/>
            <a:ext cx="1602201" cy="566146"/>
          </a:xfrm>
          <a:prstGeom prst="rect">
            <a:avLst/>
          </a:prstGeom>
        </p:spPr>
        <p:txBody>
          <a:bodyPr anchor="t" rtlCol="false" tIns="0" lIns="0" bIns="0" rIns="0">
            <a:spAutoFit/>
          </a:bodyPr>
          <a:lstStyle/>
          <a:p>
            <a:pPr algn="ctr">
              <a:lnSpc>
                <a:spcPts val="2261"/>
              </a:lnSpc>
            </a:pPr>
            <a:r>
              <a:rPr lang="en-US" sz="1615" spc="64">
                <a:solidFill>
                  <a:srgbClr val="191919"/>
                </a:solidFill>
                <a:latin typeface="Aileron Regular"/>
              </a:rPr>
              <a:t>Límite de busqueda</a:t>
            </a:r>
          </a:p>
        </p:txBody>
      </p:sp>
      <p:grpSp>
        <p:nvGrpSpPr>
          <p:cNvPr name="Group 24" id="24"/>
          <p:cNvGrpSpPr/>
          <p:nvPr/>
        </p:nvGrpSpPr>
        <p:grpSpPr>
          <a:xfrm rot="0">
            <a:off x="1881566" y="-775100"/>
            <a:ext cx="4618749" cy="2416143"/>
            <a:chOff x="0" y="0"/>
            <a:chExt cx="6158332" cy="3221523"/>
          </a:xfrm>
        </p:grpSpPr>
        <p:sp>
          <p:nvSpPr>
            <p:cNvPr name="TextBox 25" id="25"/>
            <p:cNvSpPr txBox="true"/>
            <p:nvPr/>
          </p:nvSpPr>
          <p:spPr>
            <a:xfrm rot="0">
              <a:off x="0" y="-38100"/>
              <a:ext cx="6158332" cy="412867"/>
            </a:xfrm>
            <a:prstGeom prst="rect">
              <a:avLst/>
            </a:prstGeom>
          </p:spPr>
          <p:txBody>
            <a:bodyPr anchor="t" rtlCol="false" tIns="0" lIns="0" bIns="0" rIns="0">
              <a:spAutoFit/>
            </a:bodyPr>
            <a:lstStyle/>
            <a:p>
              <a:pPr algn="ctr">
                <a:lnSpc>
                  <a:spcPts val="2603"/>
                </a:lnSpc>
              </a:pPr>
            </a:p>
          </p:txBody>
        </p:sp>
        <p:sp>
          <p:nvSpPr>
            <p:cNvPr name="TextBox 26" id="26"/>
            <p:cNvSpPr txBox="true"/>
            <p:nvPr/>
          </p:nvSpPr>
          <p:spPr>
            <a:xfrm rot="0">
              <a:off x="0" y="1717876"/>
              <a:ext cx="6158332" cy="1503647"/>
            </a:xfrm>
            <a:prstGeom prst="rect">
              <a:avLst/>
            </a:prstGeom>
          </p:spPr>
          <p:txBody>
            <a:bodyPr anchor="t" rtlCol="false" tIns="0" lIns="0" bIns="0" rIns="0">
              <a:spAutoFit/>
            </a:bodyPr>
            <a:lstStyle/>
            <a:p>
              <a:pPr algn="ctr">
                <a:lnSpc>
                  <a:spcPts val="3042"/>
                </a:lnSpc>
              </a:pPr>
              <a:r>
                <a:rPr lang="en-US" sz="2173" spc="86">
                  <a:solidFill>
                    <a:srgbClr val="191919"/>
                  </a:solidFill>
                  <a:latin typeface="Aileron Regular"/>
                </a:rPr>
                <a:t>Periodo de extracción diaria limitado al 1er nivel del paginado del listado de noticias por tag</a:t>
              </a:r>
            </a:p>
          </p:txBody>
        </p:sp>
      </p:grpSp>
      <p:sp>
        <p:nvSpPr>
          <p:cNvPr name="TextBox 27" id="27"/>
          <p:cNvSpPr txBox="true"/>
          <p:nvPr/>
        </p:nvSpPr>
        <p:spPr>
          <a:xfrm rot="0">
            <a:off x="3355082" y="6692770"/>
            <a:ext cx="3835893" cy="354457"/>
          </a:xfrm>
          <a:prstGeom prst="rect">
            <a:avLst/>
          </a:prstGeom>
        </p:spPr>
        <p:txBody>
          <a:bodyPr anchor="t" rtlCol="false" tIns="0" lIns="0" bIns="0" rIns="0">
            <a:spAutoFit/>
          </a:bodyPr>
          <a:lstStyle/>
          <a:p>
            <a:pPr algn="ctr">
              <a:lnSpc>
                <a:spcPts val="2849"/>
              </a:lnSpc>
            </a:pPr>
            <a:r>
              <a:rPr lang="en-US" sz="2035" spc="81">
                <a:solidFill>
                  <a:srgbClr val="191919"/>
                </a:solidFill>
                <a:latin typeface="Aileron Regular"/>
              </a:rPr>
              <a:t>1.- Ejecución diaria matutina</a:t>
            </a:r>
          </a:p>
        </p:txBody>
      </p:sp>
      <p:sp>
        <p:nvSpPr>
          <p:cNvPr name="TextBox 28" id="28"/>
          <p:cNvSpPr txBox="true"/>
          <p:nvPr/>
        </p:nvSpPr>
        <p:spPr>
          <a:xfrm rot="0">
            <a:off x="4817822" y="4785369"/>
            <a:ext cx="3696154" cy="471201"/>
          </a:xfrm>
          <a:prstGeom prst="rect">
            <a:avLst/>
          </a:prstGeom>
        </p:spPr>
        <p:txBody>
          <a:bodyPr anchor="t" rtlCol="false" tIns="0" lIns="0" bIns="0" rIns="0">
            <a:spAutoFit/>
          </a:bodyPr>
          <a:lstStyle/>
          <a:p>
            <a:pPr algn="ctr">
              <a:lnSpc>
                <a:spcPts val="3812"/>
              </a:lnSpc>
            </a:pPr>
          </a:p>
        </p:txBody>
      </p:sp>
      <p:sp>
        <p:nvSpPr>
          <p:cNvPr name="TextBox 29" id="29"/>
          <p:cNvSpPr txBox="true"/>
          <p:nvPr/>
        </p:nvSpPr>
        <p:spPr>
          <a:xfrm rot="0">
            <a:off x="2664422" y="4344052"/>
            <a:ext cx="1381320" cy="294380"/>
          </a:xfrm>
          <a:prstGeom prst="rect">
            <a:avLst/>
          </a:prstGeom>
        </p:spPr>
        <p:txBody>
          <a:bodyPr anchor="t" rtlCol="false" tIns="0" lIns="0" bIns="0" rIns="0">
            <a:spAutoFit/>
          </a:bodyPr>
          <a:lstStyle/>
          <a:p>
            <a:pPr algn="ctr">
              <a:lnSpc>
                <a:spcPts val="2462"/>
              </a:lnSpc>
            </a:pPr>
          </a:p>
        </p:txBody>
      </p:sp>
      <p:sp>
        <p:nvSpPr>
          <p:cNvPr name="TextBox 30" id="30"/>
          <p:cNvSpPr txBox="true"/>
          <p:nvPr/>
        </p:nvSpPr>
        <p:spPr>
          <a:xfrm rot="0">
            <a:off x="7205711" y="5208910"/>
            <a:ext cx="1385469" cy="415603"/>
          </a:xfrm>
          <a:prstGeom prst="rect">
            <a:avLst/>
          </a:prstGeom>
        </p:spPr>
        <p:txBody>
          <a:bodyPr anchor="t" rtlCol="false" tIns="0" lIns="0" bIns="0" rIns="0">
            <a:spAutoFit/>
          </a:bodyPr>
          <a:lstStyle/>
          <a:p>
            <a:pPr algn="ctr">
              <a:lnSpc>
                <a:spcPts val="3320"/>
              </a:lnSpc>
            </a:pPr>
          </a:p>
        </p:txBody>
      </p:sp>
      <p:sp>
        <p:nvSpPr>
          <p:cNvPr name="TextBox 31" id="31"/>
          <p:cNvSpPr txBox="true"/>
          <p:nvPr/>
        </p:nvSpPr>
        <p:spPr>
          <a:xfrm rot="0">
            <a:off x="14334229" y="2172295"/>
            <a:ext cx="1816509" cy="636776"/>
          </a:xfrm>
          <a:prstGeom prst="rect">
            <a:avLst/>
          </a:prstGeom>
        </p:spPr>
        <p:txBody>
          <a:bodyPr anchor="t" rtlCol="false" tIns="0" lIns="0" bIns="0" rIns="0">
            <a:spAutoFit/>
          </a:bodyPr>
          <a:lstStyle/>
          <a:p>
            <a:pPr algn="ctr">
              <a:lnSpc>
                <a:spcPts val="2563"/>
              </a:lnSpc>
            </a:pPr>
            <a:r>
              <a:rPr lang="en-US" sz="1831" spc="73">
                <a:solidFill>
                  <a:srgbClr val="191919"/>
                </a:solidFill>
                <a:latin typeface="Aileron Regular"/>
              </a:rPr>
              <a:t>Límite de extracción</a:t>
            </a:r>
          </a:p>
        </p:txBody>
      </p:sp>
      <p:grpSp>
        <p:nvGrpSpPr>
          <p:cNvPr name="Group 32" id="32"/>
          <p:cNvGrpSpPr/>
          <p:nvPr/>
        </p:nvGrpSpPr>
        <p:grpSpPr>
          <a:xfrm rot="0">
            <a:off x="12744475" y="-966303"/>
            <a:ext cx="4618749" cy="2798549"/>
            <a:chOff x="0" y="0"/>
            <a:chExt cx="6158332" cy="3731399"/>
          </a:xfrm>
        </p:grpSpPr>
        <p:sp>
          <p:nvSpPr>
            <p:cNvPr name="TextBox 33" id="33"/>
            <p:cNvSpPr txBox="true"/>
            <p:nvPr/>
          </p:nvSpPr>
          <p:spPr>
            <a:xfrm rot="0">
              <a:off x="0" y="-38100"/>
              <a:ext cx="6158332" cy="412867"/>
            </a:xfrm>
            <a:prstGeom prst="rect">
              <a:avLst/>
            </a:prstGeom>
          </p:spPr>
          <p:txBody>
            <a:bodyPr anchor="t" rtlCol="false" tIns="0" lIns="0" bIns="0" rIns="0">
              <a:spAutoFit/>
            </a:bodyPr>
            <a:lstStyle/>
            <a:p>
              <a:pPr algn="ctr">
                <a:lnSpc>
                  <a:spcPts val="2603"/>
                </a:lnSpc>
              </a:pPr>
            </a:p>
          </p:txBody>
        </p:sp>
        <p:sp>
          <p:nvSpPr>
            <p:cNvPr name="TextBox 34" id="34"/>
            <p:cNvSpPr txBox="true"/>
            <p:nvPr/>
          </p:nvSpPr>
          <p:spPr>
            <a:xfrm rot="0">
              <a:off x="0" y="1717876"/>
              <a:ext cx="6158332" cy="2013523"/>
            </a:xfrm>
            <a:prstGeom prst="rect">
              <a:avLst/>
            </a:prstGeom>
          </p:spPr>
          <p:txBody>
            <a:bodyPr anchor="t" rtlCol="false" tIns="0" lIns="0" bIns="0" rIns="0">
              <a:spAutoFit/>
            </a:bodyPr>
            <a:lstStyle/>
            <a:p>
              <a:pPr algn="ctr">
                <a:lnSpc>
                  <a:spcPts val="3042"/>
                </a:lnSpc>
              </a:pPr>
              <a:r>
                <a:rPr lang="en-US" sz="2173" spc="86">
                  <a:solidFill>
                    <a:srgbClr val="191919"/>
                  </a:solidFill>
                  <a:latin typeface="Aileron Regular"/>
                </a:rPr>
                <a:t>Aprox. se tiene acceso a 50 noticias por día, de las cuales aprox. 15 cumplen con la delimitación deseada.</a:t>
              </a:r>
            </a:p>
          </p:txBody>
        </p:sp>
      </p:grpSp>
      <p:sp>
        <p:nvSpPr>
          <p:cNvPr name="TextBox 35" id="35"/>
          <p:cNvSpPr txBox="true"/>
          <p:nvPr/>
        </p:nvSpPr>
        <p:spPr>
          <a:xfrm rot="0">
            <a:off x="1271608" y="4838862"/>
            <a:ext cx="3101763" cy="1281968"/>
          </a:xfrm>
          <a:prstGeom prst="rect">
            <a:avLst/>
          </a:prstGeom>
        </p:spPr>
        <p:txBody>
          <a:bodyPr anchor="t" rtlCol="false" tIns="0" lIns="0" bIns="0" rIns="0">
            <a:spAutoFit/>
          </a:bodyPr>
          <a:lstStyle/>
          <a:p>
            <a:pPr algn="ctr">
              <a:lnSpc>
                <a:spcPts val="2563"/>
              </a:lnSpc>
            </a:pPr>
            <a:r>
              <a:rPr lang="en-US" sz="1831" spc="73">
                <a:solidFill>
                  <a:srgbClr val="191919"/>
                </a:solidFill>
                <a:latin typeface="Aileron Regular"/>
              </a:rPr>
              <a:t>Estrategia de ETL (extracción / transformación y cconsumo de información )</a:t>
            </a:r>
          </a:p>
        </p:txBody>
      </p:sp>
      <p:sp>
        <p:nvSpPr>
          <p:cNvPr name="TextBox 36" id="36"/>
          <p:cNvSpPr txBox="true"/>
          <p:nvPr/>
        </p:nvSpPr>
        <p:spPr>
          <a:xfrm rot="0">
            <a:off x="3355082" y="7280037"/>
            <a:ext cx="3835893" cy="1071516"/>
          </a:xfrm>
          <a:prstGeom prst="rect">
            <a:avLst/>
          </a:prstGeom>
        </p:spPr>
        <p:txBody>
          <a:bodyPr anchor="t" rtlCol="false" tIns="0" lIns="0" bIns="0" rIns="0">
            <a:spAutoFit/>
          </a:bodyPr>
          <a:lstStyle/>
          <a:p>
            <a:pPr algn="ctr">
              <a:lnSpc>
                <a:spcPts val="2849"/>
              </a:lnSpc>
            </a:pPr>
            <a:r>
              <a:rPr lang="en-US" sz="2035" spc="81">
                <a:solidFill>
                  <a:srgbClr val="191919"/>
                </a:solidFill>
                <a:latin typeface="Aileron Regular"/>
              </a:rPr>
              <a:t>2.- Almacenamiento diferenciado por día y por tratamiento de texto</a:t>
            </a:r>
          </a:p>
        </p:txBody>
      </p:sp>
      <p:sp>
        <p:nvSpPr>
          <p:cNvPr name="TextBox 37" id="37"/>
          <p:cNvSpPr txBox="true"/>
          <p:nvPr/>
        </p:nvSpPr>
        <p:spPr>
          <a:xfrm rot="0">
            <a:off x="3355082" y="8519465"/>
            <a:ext cx="3835893" cy="1430045"/>
          </a:xfrm>
          <a:prstGeom prst="rect">
            <a:avLst/>
          </a:prstGeom>
        </p:spPr>
        <p:txBody>
          <a:bodyPr anchor="t" rtlCol="false" tIns="0" lIns="0" bIns="0" rIns="0">
            <a:spAutoFit/>
          </a:bodyPr>
          <a:lstStyle/>
          <a:p>
            <a:pPr algn="ctr">
              <a:lnSpc>
                <a:spcPts val="2849"/>
              </a:lnSpc>
            </a:pPr>
            <a:r>
              <a:rPr lang="en-US" sz="2035" spc="81">
                <a:solidFill>
                  <a:srgbClr val="191919"/>
                </a:solidFill>
                <a:latin typeface="Aileron Regular"/>
              </a:rPr>
              <a:t>3.- Primer nivel de guardado y consulta sobre un archivo de texto por noticia acorde  su tratameinto</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87036" y="1051983"/>
            <a:ext cx="12113927" cy="1044583"/>
            <a:chOff x="0" y="0"/>
            <a:chExt cx="16151903" cy="1392778"/>
          </a:xfrm>
        </p:grpSpPr>
        <p:sp>
          <p:nvSpPr>
            <p:cNvPr name="TextBox 3" id="3"/>
            <p:cNvSpPr txBox="true"/>
            <p:nvPr/>
          </p:nvSpPr>
          <p:spPr>
            <a:xfrm rot="0">
              <a:off x="0" y="-47625"/>
              <a:ext cx="16151903" cy="777113"/>
            </a:xfrm>
            <a:prstGeom prst="rect">
              <a:avLst/>
            </a:prstGeom>
          </p:spPr>
          <p:txBody>
            <a:bodyPr anchor="t" rtlCol="false" tIns="0" lIns="0" bIns="0" rIns="0">
              <a:spAutoFit/>
            </a:bodyPr>
            <a:lstStyle/>
            <a:p>
              <a:pPr algn="ctr" marL="0" indent="0" lvl="0">
                <a:lnSpc>
                  <a:spcPts val="4716"/>
                </a:lnSpc>
                <a:spcBef>
                  <a:spcPct val="0"/>
                </a:spcBef>
              </a:pPr>
              <a:r>
                <a:rPr lang="en-US" sz="3600" spc="107">
                  <a:solidFill>
                    <a:srgbClr val="191919"/>
                  </a:solidFill>
                  <a:latin typeface="Aileron Heavy"/>
                </a:rPr>
                <a:t>FASE 2: PRE-PROCESAMIENTO (STATUS 35%)</a:t>
              </a:r>
            </a:p>
          </p:txBody>
        </p:sp>
        <p:sp>
          <p:nvSpPr>
            <p:cNvPr name="TextBox 4" id="4"/>
            <p:cNvSpPr txBox="true"/>
            <p:nvPr/>
          </p:nvSpPr>
          <p:spPr>
            <a:xfrm rot="0">
              <a:off x="683256" y="857473"/>
              <a:ext cx="14785391" cy="535305"/>
            </a:xfrm>
            <a:prstGeom prst="rect">
              <a:avLst/>
            </a:prstGeom>
          </p:spPr>
          <p:txBody>
            <a:bodyPr anchor="t" rtlCol="false" tIns="0" lIns="0" bIns="0" rIns="0">
              <a:spAutoFit/>
            </a:bodyPr>
            <a:lstStyle/>
            <a:p>
              <a:pPr algn="ctr">
                <a:lnSpc>
                  <a:spcPts val="3359"/>
                </a:lnSpc>
              </a:pPr>
              <a:r>
                <a:rPr lang="en-US" sz="2400" spc="120">
                  <a:solidFill>
                    <a:srgbClr val="191919"/>
                  </a:solidFill>
                  <a:latin typeface="Aileron Regular"/>
                </a:rPr>
                <a:t>Almacenamiento </a:t>
              </a:r>
            </a:p>
          </p:txBody>
        </p:sp>
      </p:grpSp>
      <p:sp>
        <p:nvSpPr>
          <p:cNvPr name="AutoShape 5" id="5"/>
          <p:cNvSpPr/>
          <p:nvPr/>
        </p:nvSpPr>
        <p:spPr>
          <a:xfrm rot="0">
            <a:off x="1696072" y="4667476"/>
            <a:ext cx="14888959" cy="9525"/>
          </a:xfrm>
          <a:prstGeom prst="rect">
            <a:avLst/>
          </a:prstGeom>
          <a:solidFill>
            <a:srgbClr val="191919">
              <a:alpha val="60000"/>
            </a:srgbClr>
          </a:solidFill>
        </p:spPr>
      </p:sp>
      <p:sp>
        <p:nvSpPr>
          <p:cNvPr name="AutoShape 6" id="6"/>
          <p:cNvSpPr/>
          <p:nvPr/>
        </p:nvSpPr>
        <p:spPr>
          <a:xfrm rot="0">
            <a:off x="1696072" y="5335637"/>
            <a:ext cx="14888959" cy="9525"/>
          </a:xfrm>
          <a:prstGeom prst="rect">
            <a:avLst/>
          </a:prstGeom>
          <a:solidFill>
            <a:srgbClr val="191919">
              <a:alpha val="60000"/>
            </a:srgbClr>
          </a:solidFill>
        </p:spPr>
      </p:sp>
      <p:sp>
        <p:nvSpPr>
          <p:cNvPr name="AutoShape 7" id="7"/>
          <p:cNvSpPr/>
          <p:nvPr/>
        </p:nvSpPr>
        <p:spPr>
          <a:xfrm rot="0">
            <a:off x="1696072" y="5991977"/>
            <a:ext cx="14888959" cy="9525"/>
          </a:xfrm>
          <a:prstGeom prst="rect">
            <a:avLst/>
          </a:prstGeom>
          <a:solidFill>
            <a:srgbClr val="191919">
              <a:alpha val="60000"/>
            </a:srgbClr>
          </a:solidFill>
        </p:spPr>
      </p:sp>
      <p:sp>
        <p:nvSpPr>
          <p:cNvPr name="AutoShape 8" id="8"/>
          <p:cNvSpPr/>
          <p:nvPr/>
        </p:nvSpPr>
        <p:spPr>
          <a:xfrm rot="0">
            <a:off x="1696072" y="6648317"/>
            <a:ext cx="14888959" cy="9525"/>
          </a:xfrm>
          <a:prstGeom prst="rect">
            <a:avLst/>
          </a:prstGeom>
          <a:solidFill>
            <a:srgbClr val="191919">
              <a:alpha val="60000"/>
            </a:srgbClr>
          </a:solidFill>
        </p:spPr>
      </p:sp>
      <p:sp>
        <p:nvSpPr>
          <p:cNvPr name="AutoShape 9" id="9"/>
          <p:cNvSpPr/>
          <p:nvPr/>
        </p:nvSpPr>
        <p:spPr>
          <a:xfrm rot="0">
            <a:off x="1696072" y="7304657"/>
            <a:ext cx="14888959" cy="9525"/>
          </a:xfrm>
          <a:prstGeom prst="rect">
            <a:avLst/>
          </a:prstGeom>
          <a:solidFill>
            <a:srgbClr val="191919"/>
          </a:solidFill>
        </p:spPr>
      </p:sp>
      <p:sp>
        <p:nvSpPr>
          <p:cNvPr name="AutoShape 10" id="10"/>
          <p:cNvSpPr/>
          <p:nvPr/>
        </p:nvSpPr>
        <p:spPr>
          <a:xfrm rot="0">
            <a:off x="1696072" y="7960998"/>
            <a:ext cx="14888959" cy="9525"/>
          </a:xfrm>
          <a:prstGeom prst="rect">
            <a:avLst/>
          </a:prstGeom>
          <a:solidFill>
            <a:srgbClr val="191919">
              <a:alpha val="60000"/>
            </a:srgbClr>
          </a:solidFill>
        </p:spPr>
      </p:sp>
      <p:sp>
        <p:nvSpPr>
          <p:cNvPr name="AutoShape 11" id="11"/>
          <p:cNvSpPr/>
          <p:nvPr/>
        </p:nvSpPr>
        <p:spPr>
          <a:xfrm rot="0">
            <a:off x="1696072" y="8617338"/>
            <a:ext cx="14888959" cy="9525"/>
          </a:xfrm>
          <a:prstGeom prst="rect">
            <a:avLst/>
          </a:prstGeom>
          <a:solidFill>
            <a:srgbClr val="191919">
              <a:alpha val="60000"/>
            </a:srgbClr>
          </a:solidFill>
        </p:spPr>
      </p:sp>
      <p:sp>
        <p:nvSpPr>
          <p:cNvPr name="AutoShape 12" id="12"/>
          <p:cNvSpPr/>
          <p:nvPr/>
        </p:nvSpPr>
        <p:spPr>
          <a:xfrm rot="0">
            <a:off x="1696072" y="9273678"/>
            <a:ext cx="14888959" cy="9525"/>
          </a:xfrm>
          <a:prstGeom prst="rect">
            <a:avLst/>
          </a:prstGeom>
          <a:solidFill>
            <a:srgbClr val="191919">
              <a:alpha val="60000"/>
            </a:srgbClr>
          </a:solidFill>
        </p:spPr>
      </p:sp>
      <p:grpSp>
        <p:nvGrpSpPr>
          <p:cNvPr name="Group 13" id="13"/>
          <p:cNvGrpSpPr/>
          <p:nvPr/>
        </p:nvGrpSpPr>
        <p:grpSpPr>
          <a:xfrm rot="0">
            <a:off x="12108804" y="3003801"/>
            <a:ext cx="2253758" cy="6279402"/>
            <a:chOff x="0" y="0"/>
            <a:chExt cx="3005010" cy="8372537"/>
          </a:xfrm>
        </p:grpSpPr>
        <p:sp>
          <p:nvSpPr>
            <p:cNvPr name="AutoShape 14" id="14"/>
            <p:cNvSpPr/>
            <p:nvPr/>
          </p:nvSpPr>
          <p:spPr>
            <a:xfrm rot="-5400000">
              <a:off x="-4148808" y="4165410"/>
              <a:ext cx="8339332" cy="41717"/>
            </a:xfrm>
            <a:prstGeom prst="rect">
              <a:avLst/>
            </a:prstGeom>
            <a:solidFill>
              <a:srgbClr val="191919">
                <a:alpha val="8627"/>
              </a:srgbClr>
            </a:solidFill>
          </p:spPr>
        </p:sp>
        <p:sp>
          <p:nvSpPr>
            <p:cNvPr name="AutoShape 15" id="15"/>
            <p:cNvSpPr/>
            <p:nvPr/>
          </p:nvSpPr>
          <p:spPr>
            <a:xfrm rot="-5400000">
              <a:off x="-1202117" y="4165410"/>
              <a:ext cx="8372537" cy="41717"/>
            </a:xfrm>
            <a:prstGeom prst="rect">
              <a:avLst/>
            </a:prstGeom>
            <a:solidFill>
              <a:srgbClr val="191919">
                <a:alpha val="8627"/>
              </a:srgbClr>
            </a:solidFill>
          </p:spPr>
        </p:sp>
        <p:sp>
          <p:nvSpPr>
            <p:cNvPr name="AutoShape 16" id="16"/>
            <p:cNvSpPr/>
            <p:nvPr/>
          </p:nvSpPr>
          <p:spPr>
            <a:xfrm rot="-5400000">
              <a:off x="-3572751" y="4165410"/>
              <a:ext cx="8372537" cy="41717"/>
            </a:xfrm>
            <a:prstGeom prst="rect">
              <a:avLst/>
            </a:prstGeom>
            <a:solidFill>
              <a:srgbClr val="191919">
                <a:alpha val="8627"/>
              </a:srgbClr>
            </a:solidFill>
          </p:spPr>
        </p:sp>
        <p:sp>
          <p:nvSpPr>
            <p:cNvPr name="AutoShape 17" id="17"/>
            <p:cNvSpPr/>
            <p:nvPr/>
          </p:nvSpPr>
          <p:spPr>
            <a:xfrm rot="-5400000">
              <a:off x="-2980092" y="4165410"/>
              <a:ext cx="8372537" cy="41717"/>
            </a:xfrm>
            <a:prstGeom prst="rect">
              <a:avLst/>
            </a:prstGeom>
            <a:solidFill>
              <a:srgbClr val="191919">
                <a:alpha val="8627"/>
              </a:srgbClr>
            </a:solidFill>
          </p:spPr>
        </p:sp>
        <p:sp>
          <p:nvSpPr>
            <p:cNvPr name="AutoShape 18" id="18"/>
            <p:cNvSpPr/>
            <p:nvPr/>
          </p:nvSpPr>
          <p:spPr>
            <a:xfrm rot="-5400000">
              <a:off x="-2387434" y="4165410"/>
              <a:ext cx="8372537" cy="41717"/>
            </a:xfrm>
            <a:prstGeom prst="rect">
              <a:avLst/>
            </a:prstGeom>
            <a:solidFill>
              <a:srgbClr val="191919">
                <a:alpha val="8627"/>
              </a:srgbClr>
            </a:solidFill>
          </p:spPr>
        </p:sp>
        <p:sp>
          <p:nvSpPr>
            <p:cNvPr name="AutoShape 19" id="19"/>
            <p:cNvSpPr/>
            <p:nvPr/>
          </p:nvSpPr>
          <p:spPr>
            <a:xfrm rot="-5400000">
              <a:off x="-1794775" y="4165410"/>
              <a:ext cx="8372537" cy="41717"/>
            </a:xfrm>
            <a:prstGeom prst="rect">
              <a:avLst/>
            </a:prstGeom>
            <a:solidFill>
              <a:srgbClr val="191919">
                <a:alpha val="8627"/>
              </a:srgbClr>
            </a:solidFill>
          </p:spPr>
        </p:sp>
      </p:grpSp>
      <p:grpSp>
        <p:nvGrpSpPr>
          <p:cNvPr name="Group 20" id="20"/>
          <p:cNvGrpSpPr/>
          <p:nvPr/>
        </p:nvGrpSpPr>
        <p:grpSpPr>
          <a:xfrm rot="0">
            <a:off x="7663864" y="3003801"/>
            <a:ext cx="2253758" cy="6279402"/>
            <a:chOff x="0" y="0"/>
            <a:chExt cx="3005010" cy="8372537"/>
          </a:xfrm>
        </p:grpSpPr>
        <p:sp>
          <p:nvSpPr>
            <p:cNvPr name="AutoShape 21" id="21"/>
            <p:cNvSpPr/>
            <p:nvPr/>
          </p:nvSpPr>
          <p:spPr>
            <a:xfrm rot="-5400000">
              <a:off x="-4148808" y="4165410"/>
              <a:ext cx="8339332" cy="41717"/>
            </a:xfrm>
            <a:prstGeom prst="rect">
              <a:avLst/>
            </a:prstGeom>
            <a:solidFill>
              <a:srgbClr val="191919">
                <a:alpha val="8627"/>
              </a:srgbClr>
            </a:solidFill>
          </p:spPr>
        </p:sp>
        <p:sp>
          <p:nvSpPr>
            <p:cNvPr name="AutoShape 22" id="22"/>
            <p:cNvSpPr/>
            <p:nvPr/>
          </p:nvSpPr>
          <p:spPr>
            <a:xfrm rot="-5400000">
              <a:off x="-1202117" y="4165410"/>
              <a:ext cx="8372537" cy="41717"/>
            </a:xfrm>
            <a:prstGeom prst="rect">
              <a:avLst/>
            </a:prstGeom>
            <a:solidFill>
              <a:srgbClr val="191919">
                <a:alpha val="8627"/>
              </a:srgbClr>
            </a:solidFill>
          </p:spPr>
        </p:sp>
        <p:sp>
          <p:nvSpPr>
            <p:cNvPr name="AutoShape 23" id="23"/>
            <p:cNvSpPr/>
            <p:nvPr/>
          </p:nvSpPr>
          <p:spPr>
            <a:xfrm rot="-5400000">
              <a:off x="-3572751" y="4165410"/>
              <a:ext cx="8372537" cy="41717"/>
            </a:xfrm>
            <a:prstGeom prst="rect">
              <a:avLst/>
            </a:prstGeom>
            <a:solidFill>
              <a:srgbClr val="191919">
                <a:alpha val="8627"/>
              </a:srgbClr>
            </a:solidFill>
          </p:spPr>
        </p:sp>
        <p:sp>
          <p:nvSpPr>
            <p:cNvPr name="AutoShape 24" id="24"/>
            <p:cNvSpPr/>
            <p:nvPr/>
          </p:nvSpPr>
          <p:spPr>
            <a:xfrm rot="-5400000">
              <a:off x="-2980092" y="4165410"/>
              <a:ext cx="8372537" cy="41717"/>
            </a:xfrm>
            <a:prstGeom prst="rect">
              <a:avLst/>
            </a:prstGeom>
            <a:solidFill>
              <a:srgbClr val="191919">
                <a:alpha val="8627"/>
              </a:srgbClr>
            </a:solidFill>
          </p:spPr>
        </p:sp>
        <p:sp>
          <p:nvSpPr>
            <p:cNvPr name="AutoShape 25" id="25"/>
            <p:cNvSpPr/>
            <p:nvPr/>
          </p:nvSpPr>
          <p:spPr>
            <a:xfrm rot="-5400000">
              <a:off x="-2387434" y="4165410"/>
              <a:ext cx="8372537" cy="41717"/>
            </a:xfrm>
            <a:prstGeom prst="rect">
              <a:avLst/>
            </a:prstGeom>
            <a:solidFill>
              <a:srgbClr val="191919">
                <a:alpha val="8627"/>
              </a:srgbClr>
            </a:solidFill>
          </p:spPr>
        </p:sp>
        <p:sp>
          <p:nvSpPr>
            <p:cNvPr name="AutoShape 26" id="26"/>
            <p:cNvSpPr/>
            <p:nvPr/>
          </p:nvSpPr>
          <p:spPr>
            <a:xfrm rot="-5400000">
              <a:off x="-1794775" y="4165410"/>
              <a:ext cx="8372537" cy="41717"/>
            </a:xfrm>
            <a:prstGeom prst="rect">
              <a:avLst/>
            </a:prstGeom>
            <a:solidFill>
              <a:srgbClr val="191919">
                <a:alpha val="8627"/>
              </a:srgbClr>
            </a:solidFill>
          </p:spPr>
        </p:sp>
      </p:grpSp>
      <p:grpSp>
        <p:nvGrpSpPr>
          <p:cNvPr name="Group 27" id="27"/>
          <p:cNvGrpSpPr/>
          <p:nvPr/>
        </p:nvGrpSpPr>
        <p:grpSpPr>
          <a:xfrm rot="0">
            <a:off x="9886334" y="3003801"/>
            <a:ext cx="2253758" cy="6279402"/>
            <a:chOff x="0" y="0"/>
            <a:chExt cx="3005010" cy="8372537"/>
          </a:xfrm>
        </p:grpSpPr>
        <p:sp>
          <p:nvSpPr>
            <p:cNvPr name="AutoShape 28" id="28"/>
            <p:cNvSpPr/>
            <p:nvPr/>
          </p:nvSpPr>
          <p:spPr>
            <a:xfrm rot="-5400000">
              <a:off x="-4148808" y="4165410"/>
              <a:ext cx="8339332" cy="41717"/>
            </a:xfrm>
            <a:prstGeom prst="rect">
              <a:avLst/>
            </a:prstGeom>
            <a:solidFill>
              <a:srgbClr val="191919">
                <a:alpha val="8627"/>
              </a:srgbClr>
            </a:solidFill>
          </p:spPr>
        </p:sp>
        <p:sp>
          <p:nvSpPr>
            <p:cNvPr name="AutoShape 29" id="29"/>
            <p:cNvSpPr/>
            <p:nvPr/>
          </p:nvSpPr>
          <p:spPr>
            <a:xfrm rot="-5400000">
              <a:off x="-1202117" y="4165410"/>
              <a:ext cx="8372537" cy="41717"/>
            </a:xfrm>
            <a:prstGeom prst="rect">
              <a:avLst/>
            </a:prstGeom>
            <a:solidFill>
              <a:srgbClr val="191919">
                <a:alpha val="8627"/>
              </a:srgbClr>
            </a:solidFill>
          </p:spPr>
        </p:sp>
        <p:sp>
          <p:nvSpPr>
            <p:cNvPr name="AutoShape 30" id="30"/>
            <p:cNvSpPr/>
            <p:nvPr/>
          </p:nvSpPr>
          <p:spPr>
            <a:xfrm rot="-5400000">
              <a:off x="-3572751" y="4165410"/>
              <a:ext cx="8372537" cy="41717"/>
            </a:xfrm>
            <a:prstGeom prst="rect">
              <a:avLst/>
            </a:prstGeom>
            <a:solidFill>
              <a:srgbClr val="191919">
                <a:alpha val="8627"/>
              </a:srgbClr>
            </a:solidFill>
          </p:spPr>
        </p:sp>
        <p:sp>
          <p:nvSpPr>
            <p:cNvPr name="AutoShape 31" id="31"/>
            <p:cNvSpPr/>
            <p:nvPr/>
          </p:nvSpPr>
          <p:spPr>
            <a:xfrm rot="-5400000">
              <a:off x="-2980092" y="4165410"/>
              <a:ext cx="8372537" cy="41717"/>
            </a:xfrm>
            <a:prstGeom prst="rect">
              <a:avLst/>
            </a:prstGeom>
            <a:solidFill>
              <a:srgbClr val="191919">
                <a:alpha val="8627"/>
              </a:srgbClr>
            </a:solidFill>
          </p:spPr>
        </p:sp>
        <p:sp>
          <p:nvSpPr>
            <p:cNvPr name="AutoShape 32" id="32"/>
            <p:cNvSpPr/>
            <p:nvPr/>
          </p:nvSpPr>
          <p:spPr>
            <a:xfrm rot="-5400000">
              <a:off x="-2387434" y="4165410"/>
              <a:ext cx="8372537" cy="41717"/>
            </a:xfrm>
            <a:prstGeom prst="rect">
              <a:avLst/>
            </a:prstGeom>
            <a:solidFill>
              <a:srgbClr val="191919">
                <a:alpha val="8627"/>
              </a:srgbClr>
            </a:solidFill>
          </p:spPr>
        </p:sp>
        <p:sp>
          <p:nvSpPr>
            <p:cNvPr name="AutoShape 33" id="33"/>
            <p:cNvSpPr/>
            <p:nvPr/>
          </p:nvSpPr>
          <p:spPr>
            <a:xfrm rot="-5400000">
              <a:off x="-1794775" y="4165410"/>
              <a:ext cx="8372537" cy="41717"/>
            </a:xfrm>
            <a:prstGeom prst="rect">
              <a:avLst/>
            </a:prstGeom>
            <a:solidFill>
              <a:srgbClr val="191919">
                <a:alpha val="8627"/>
              </a:srgbClr>
            </a:solidFill>
          </p:spPr>
        </p:sp>
      </p:grpSp>
      <p:grpSp>
        <p:nvGrpSpPr>
          <p:cNvPr name="Group 34" id="34"/>
          <p:cNvGrpSpPr/>
          <p:nvPr/>
        </p:nvGrpSpPr>
        <p:grpSpPr>
          <a:xfrm rot="0">
            <a:off x="14331274" y="3003801"/>
            <a:ext cx="2253758" cy="6279402"/>
            <a:chOff x="0" y="0"/>
            <a:chExt cx="3005010" cy="8372537"/>
          </a:xfrm>
        </p:grpSpPr>
        <p:sp>
          <p:nvSpPr>
            <p:cNvPr name="AutoShape 35" id="35"/>
            <p:cNvSpPr/>
            <p:nvPr/>
          </p:nvSpPr>
          <p:spPr>
            <a:xfrm rot="-5400000">
              <a:off x="-4148808" y="4165410"/>
              <a:ext cx="8339332" cy="41717"/>
            </a:xfrm>
            <a:prstGeom prst="rect">
              <a:avLst/>
            </a:prstGeom>
            <a:solidFill>
              <a:srgbClr val="191919">
                <a:alpha val="8627"/>
              </a:srgbClr>
            </a:solidFill>
          </p:spPr>
        </p:sp>
        <p:sp>
          <p:nvSpPr>
            <p:cNvPr name="AutoShape 36" id="36"/>
            <p:cNvSpPr/>
            <p:nvPr/>
          </p:nvSpPr>
          <p:spPr>
            <a:xfrm rot="-5400000">
              <a:off x="-1202117" y="4165410"/>
              <a:ext cx="8372537" cy="41717"/>
            </a:xfrm>
            <a:prstGeom prst="rect">
              <a:avLst/>
            </a:prstGeom>
            <a:solidFill>
              <a:srgbClr val="191919">
                <a:alpha val="8627"/>
              </a:srgbClr>
            </a:solidFill>
          </p:spPr>
        </p:sp>
        <p:sp>
          <p:nvSpPr>
            <p:cNvPr name="AutoShape 37" id="37"/>
            <p:cNvSpPr/>
            <p:nvPr/>
          </p:nvSpPr>
          <p:spPr>
            <a:xfrm rot="-5400000">
              <a:off x="-3572751" y="4165410"/>
              <a:ext cx="8372537" cy="41717"/>
            </a:xfrm>
            <a:prstGeom prst="rect">
              <a:avLst/>
            </a:prstGeom>
            <a:solidFill>
              <a:srgbClr val="191919">
                <a:alpha val="8627"/>
              </a:srgbClr>
            </a:solidFill>
          </p:spPr>
        </p:sp>
        <p:sp>
          <p:nvSpPr>
            <p:cNvPr name="AutoShape 38" id="38"/>
            <p:cNvSpPr/>
            <p:nvPr/>
          </p:nvSpPr>
          <p:spPr>
            <a:xfrm rot="-5400000">
              <a:off x="-2980092" y="4165410"/>
              <a:ext cx="8372537" cy="41717"/>
            </a:xfrm>
            <a:prstGeom prst="rect">
              <a:avLst/>
            </a:prstGeom>
            <a:solidFill>
              <a:srgbClr val="191919">
                <a:alpha val="8627"/>
              </a:srgbClr>
            </a:solidFill>
          </p:spPr>
        </p:sp>
        <p:sp>
          <p:nvSpPr>
            <p:cNvPr name="AutoShape 39" id="39"/>
            <p:cNvSpPr/>
            <p:nvPr/>
          </p:nvSpPr>
          <p:spPr>
            <a:xfrm rot="-5400000">
              <a:off x="-2387434" y="4165410"/>
              <a:ext cx="8372537" cy="41717"/>
            </a:xfrm>
            <a:prstGeom prst="rect">
              <a:avLst/>
            </a:prstGeom>
            <a:solidFill>
              <a:srgbClr val="191919">
                <a:alpha val="8627"/>
              </a:srgbClr>
            </a:solidFill>
          </p:spPr>
        </p:sp>
        <p:sp>
          <p:nvSpPr>
            <p:cNvPr name="AutoShape 40" id="40"/>
            <p:cNvSpPr/>
            <p:nvPr/>
          </p:nvSpPr>
          <p:spPr>
            <a:xfrm rot="-5400000">
              <a:off x="-1794775" y="4165410"/>
              <a:ext cx="8372537" cy="41717"/>
            </a:xfrm>
            <a:prstGeom prst="rect">
              <a:avLst/>
            </a:prstGeom>
            <a:solidFill>
              <a:srgbClr val="191919">
                <a:alpha val="8627"/>
              </a:srgbClr>
            </a:solidFill>
          </p:spPr>
        </p:sp>
      </p:grpSp>
      <p:sp>
        <p:nvSpPr>
          <p:cNvPr name="TextBox 41" id="41"/>
          <p:cNvSpPr txBox="true"/>
          <p:nvPr/>
        </p:nvSpPr>
        <p:spPr>
          <a:xfrm rot="0">
            <a:off x="2063756" y="4031000"/>
            <a:ext cx="5004712" cy="590332"/>
          </a:xfrm>
          <a:prstGeom prst="rect">
            <a:avLst/>
          </a:prstGeom>
        </p:spPr>
        <p:txBody>
          <a:bodyPr anchor="t" rtlCol="false" tIns="0" lIns="0" bIns="0" rIns="0">
            <a:spAutoFit/>
          </a:bodyPr>
          <a:lstStyle/>
          <a:p>
            <a:pPr>
              <a:lnSpc>
                <a:spcPts val="2399"/>
              </a:lnSpc>
            </a:pPr>
            <a:r>
              <a:rPr lang="en-US" sz="1599" spc="79">
                <a:solidFill>
                  <a:srgbClr val="EB0F0F"/>
                </a:solidFill>
                <a:latin typeface="Aileron Regular"/>
              </a:rPr>
              <a:t>Análisis de ISSUE 2:  Error en guardado de noticias nuevas</a:t>
            </a:r>
          </a:p>
        </p:txBody>
      </p:sp>
      <p:sp>
        <p:nvSpPr>
          <p:cNvPr name="TextBox 42" id="42"/>
          <p:cNvSpPr txBox="true"/>
          <p:nvPr/>
        </p:nvSpPr>
        <p:spPr>
          <a:xfrm rot="0">
            <a:off x="2063756" y="4838257"/>
            <a:ext cx="5004712" cy="288498"/>
          </a:xfrm>
          <a:prstGeom prst="rect">
            <a:avLst/>
          </a:prstGeom>
        </p:spPr>
        <p:txBody>
          <a:bodyPr anchor="t" rtlCol="false" tIns="0" lIns="0" bIns="0" rIns="0">
            <a:spAutoFit/>
          </a:bodyPr>
          <a:lstStyle/>
          <a:p>
            <a:pPr>
              <a:lnSpc>
                <a:spcPts val="2399"/>
              </a:lnSpc>
            </a:pPr>
            <a:r>
              <a:rPr lang="en-US" sz="1599" spc="79">
                <a:solidFill>
                  <a:srgbClr val="191919"/>
                </a:solidFill>
                <a:latin typeface="Aileron Regular"/>
              </a:rPr>
              <a:t>Implementación de limpieza de textos</a:t>
            </a:r>
          </a:p>
        </p:txBody>
      </p:sp>
      <p:sp>
        <p:nvSpPr>
          <p:cNvPr name="TextBox 43" id="43"/>
          <p:cNvSpPr txBox="true"/>
          <p:nvPr/>
        </p:nvSpPr>
        <p:spPr>
          <a:xfrm rot="0">
            <a:off x="2063756" y="5485072"/>
            <a:ext cx="5200097" cy="298023"/>
          </a:xfrm>
          <a:prstGeom prst="rect">
            <a:avLst/>
          </a:prstGeom>
        </p:spPr>
        <p:txBody>
          <a:bodyPr anchor="t" rtlCol="false" tIns="0" lIns="0" bIns="0" rIns="0">
            <a:spAutoFit/>
          </a:bodyPr>
          <a:lstStyle/>
          <a:p>
            <a:pPr>
              <a:lnSpc>
                <a:spcPts val="2400"/>
              </a:lnSpc>
            </a:pPr>
            <a:r>
              <a:rPr lang="en-US" sz="1600" spc="80">
                <a:solidFill>
                  <a:srgbClr val="191919"/>
                </a:solidFill>
                <a:latin typeface="Aileron Regular"/>
              </a:rPr>
              <a:t>Implementación de Traducción de español a ingles</a:t>
            </a:r>
          </a:p>
        </p:txBody>
      </p:sp>
      <p:sp>
        <p:nvSpPr>
          <p:cNvPr name="TextBox 44" id="44"/>
          <p:cNvSpPr txBox="true"/>
          <p:nvPr/>
        </p:nvSpPr>
        <p:spPr>
          <a:xfrm rot="0">
            <a:off x="2063756" y="6000021"/>
            <a:ext cx="5004712" cy="590332"/>
          </a:xfrm>
          <a:prstGeom prst="rect">
            <a:avLst/>
          </a:prstGeom>
        </p:spPr>
        <p:txBody>
          <a:bodyPr anchor="t" rtlCol="false" tIns="0" lIns="0" bIns="0" rIns="0">
            <a:spAutoFit/>
          </a:bodyPr>
          <a:lstStyle/>
          <a:p>
            <a:pPr>
              <a:lnSpc>
                <a:spcPts val="2399"/>
              </a:lnSpc>
            </a:pPr>
            <a:r>
              <a:rPr lang="en-US" sz="1599" spc="79">
                <a:solidFill>
                  <a:srgbClr val="5B920B"/>
                </a:solidFill>
                <a:latin typeface="Aileron Regular"/>
              </a:rPr>
              <a:t>Test de flujo con implememtaciones de resumen de texto automátco disponibilizadas</a:t>
            </a:r>
          </a:p>
        </p:txBody>
      </p:sp>
      <p:sp>
        <p:nvSpPr>
          <p:cNvPr name="TextBox 45" id="45"/>
          <p:cNvSpPr txBox="true"/>
          <p:nvPr/>
        </p:nvSpPr>
        <p:spPr>
          <a:xfrm rot="0">
            <a:off x="2063756" y="6656361"/>
            <a:ext cx="5004712" cy="590332"/>
          </a:xfrm>
          <a:prstGeom prst="rect">
            <a:avLst/>
          </a:prstGeom>
        </p:spPr>
        <p:txBody>
          <a:bodyPr anchor="t" rtlCol="false" tIns="0" lIns="0" bIns="0" rIns="0">
            <a:spAutoFit/>
          </a:bodyPr>
          <a:lstStyle/>
          <a:p>
            <a:pPr>
              <a:lnSpc>
                <a:spcPts val="2399"/>
              </a:lnSpc>
            </a:pPr>
            <a:r>
              <a:rPr lang="en-US" sz="1599" spc="79">
                <a:solidFill>
                  <a:srgbClr val="191919"/>
                </a:solidFill>
                <a:latin typeface="Aileron Regular"/>
              </a:rPr>
              <a:t>Busqueda de implementaciones de métricas rouge-c y jensen-shanon</a:t>
            </a:r>
          </a:p>
        </p:txBody>
      </p:sp>
      <p:sp>
        <p:nvSpPr>
          <p:cNvPr name="TextBox 46" id="46"/>
          <p:cNvSpPr txBox="true"/>
          <p:nvPr/>
        </p:nvSpPr>
        <p:spPr>
          <a:xfrm rot="0">
            <a:off x="2063756" y="8625382"/>
            <a:ext cx="5004712" cy="590332"/>
          </a:xfrm>
          <a:prstGeom prst="rect">
            <a:avLst/>
          </a:prstGeom>
        </p:spPr>
        <p:txBody>
          <a:bodyPr anchor="t" rtlCol="false" tIns="0" lIns="0" bIns="0" rIns="0">
            <a:spAutoFit/>
          </a:bodyPr>
          <a:lstStyle/>
          <a:p>
            <a:pPr>
              <a:lnSpc>
                <a:spcPts val="2399"/>
              </a:lnSpc>
            </a:pPr>
            <a:r>
              <a:rPr lang="en-US" sz="1599" spc="79">
                <a:solidFill>
                  <a:srgbClr val="CDC5C5"/>
                </a:solidFill>
                <a:latin typeface="Aileron Regular"/>
              </a:rPr>
              <a:t>Test Final del flujo de extracción y resumen en modo MBP</a:t>
            </a:r>
          </a:p>
        </p:txBody>
      </p:sp>
      <p:sp>
        <p:nvSpPr>
          <p:cNvPr name="AutoShape 47" id="47"/>
          <p:cNvSpPr/>
          <p:nvPr/>
        </p:nvSpPr>
        <p:spPr>
          <a:xfrm rot="0">
            <a:off x="9901485" y="3006551"/>
            <a:ext cx="2222470" cy="1007335"/>
          </a:xfrm>
          <a:prstGeom prst="rect">
            <a:avLst/>
          </a:prstGeom>
          <a:solidFill>
            <a:srgbClr val="3EDAD8"/>
          </a:solidFill>
        </p:spPr>
      </p:sp>
      <p:sp>
        <p:nvSpPr>
          <p:cNvPr name="AutoShape 48" id="48"/>
          <p:cNvSpPr/>
          <p:nvPr/>
        </p:nvSpPr>
        <p:spPr>
          <a:xfrm rot="0">
            <a:off x="7663864" y="3006551"/>
            <a:ext cx="2222470" cy="1007335"/>
          </a:xfrm>
          <a:prstGeom prst="rect">
            <a:avLst/>
          </a:prstGeom>
          <a:solidFill>
            <a:srgbClr val="86EAE9"/>
          </a:solidFill>
        </p:spPr>
      </p:sp>
      <p:sp>
        <p:nvSpPr>
          <p:cNvPr name="TextBox 49" id="49"/>
          <p:cNvSpPr txBox="true"/>
          <p:nvPr/>
        </p:nvSpPr>
        <p:spPr>
          <a:xfrm rot="0">
            <a:off x="8052160" y="3138935"/>
            <a:ext cx="1653775" cy="709361"/>
          </a:xfrm>
          <a:prstGeom prst="rect">
            <a:avLst/>
          </a:prstGeom>
        </p:spPr>
        <p:txBody>
          <a:bodyPr anchor="t" rtlCol="false" tIns="0" lIns="0" bIns="0" rIns="0">
            <a:spAutoFit/>
          </a:bodyPr>
          <a:lstStyle/>
          <a:p>
            <a:pPr algn="ctr" marL="0" indent="0" lvl="0">
              <a:lnSpc>
                <a:spcPts val="2838"/>
              </a:lnSpc>
              <a:spcBef>
                <a:spcPct val="0"/>
              </a:spcBef>
            </a:pPr>
            <a:r>
              <a:rPr lang="en-US" sz="2200" spc="85">
                <a:solidFill>
                  <a:srgbClr val="191919"/>
                </a:solidFill>
                <a:latin typeface="Aileron Regular Bold"/>
              </a:rPr>
              <a:t>MAYO Semana 4</a:t>
            </a:r>
          </a:p>
        </p:txBody>
      </p:sp>
      <p:sp>
        <p:nvSpPr>
          <p:cNvPr name="TextBox 50" id="50"/>
          <p:cNvSpPr txBox="true"/>
          <p:nvPr/>
        </p:nvSpPr>
        <p:spPr>
          <a:xfrm rot="0">
            <a:off x="10271806" y="3146013"/>
            <a:ext cx="1482813" cy="709361"/>
          </a:xfrm>
          <a:prstGeom prst="rect">
            <a:avLst/>
          </a:prstGeom>
        </p:spPr>
        <p:txBody>
          <a:bodyPr anchor="t" rtlCol="false" tIns="0" lIns="0" bIns="0" rIns="0">
            <a:spAutoFit/>
          </a:bodyPr>
          <a:lstStyle/>
          <a:p>
            <a:pPr algn="ctr" marL="0" indent="0" lvl="0">
              <a:lnSpc>
                <a:spcPts val="2838"/>
              </a:lnSpc>
              <a:spcBef>
                <a:spcPct val="0"/>
              </a:spcBef>
            </a:pPr>
            <a:r>
              <a:rPr lang="en-US" sz="2200" spc="85">
                <a:solidFill>
                  <a:srgbClr val="191919"/>
                </a:solidFill>
                <a:latin typeface="Aileron Regular Bold"/>
              </a:rPr>
              <a:t>JUNIO Semana 1</a:t>
            </a:r>
          </a:p>
        </p:txBody>
      </p:sp>
      <p:sp>
        <p:nvSpPr>
          <p:cNvPr name="AutoShape 51" id="51"/>
          <p:cNvSpPr/>
          <p:nvPr/>
        </p:nvSpPr>
        <p:spPr>
          <a:xfrm rot="0">
            <a:off x="12139105" y="3006551"/>
            <a:ext cx="2222470" cy="1007335"/>
          </a:xfrm>
          <a:prstGeom prst="rect">
            <a:avLst/>
          </a:prstGeom>
          <a:solidFill>
            <a:srgbClr val="37C9EF"/>
          </a:solidFill>
        </p:spPr>
      </p:sp>
      <p:sp>
        <p:nvSpPr>
          <p:cNvPr name="AutoShape 52" id="52"/>
          <p:cNvSpPr/>
          <p:nvPr/>
        </p:nvSpPr>
        <p:spPr>
          <a:xfrm rot="0">
            <a:off x="14376725" y="3006551"/>
            <a:ext cx="2222470" cy="1007335"/>
          </a:xfrm>
          <a:prstGeom prst="rect">
            <a:avLst/>
          </a:prstGeom>
          <a:solidFill>
            <a:srgbClr val="2C92D5"/>
          </a:solidFill>
        </p:spPr>
      </p:sp>
      <p:sp>
        <p:nvSpPr>
          <p:cNvPr name="TextBox 53" id="53"/>
          <p:cNvSpPr txBox="true"/>
          <p:nvPr/>
        </p:nvSpPr>
        <p:spPr>
          <a:xfrm rot="0">
            <a:off x="2063756" y="3318285"/>
            <a:ext cx="5004712" cy="351632"/>
          </a:xfrm>
          <a:prstGeom prst="rect">
            <a:avLst/>
          </a:prstGeom>
        </p:spPr>
        <p:txBody>
          <a:bodyPr anchor="t" rtlCol="false" tIns="0" lIns="0" bIns="0" rIns="0">
            <a:spAutoFit/>
          </a:bodyPr>
          <a:lstStyle/>
          <a:p>
            <a:pPr algn="l" marL="0" indent="0" lvl="0">
              <a:lnSpc>
                <a:spcPts val="2837"/>
              </a:lnSpc>
              <a:spcBef>
                <a:spcPct val="0"/>
              </a:spcBef>
            </a:pPr>
            <a:r>
              <a:rPr lang="en-US" sz="2199" spc="85">
                <a:solidFill>
                  <a:srgbClr val="191919"/>
                </a:solidFill>
                <a:latin typeface="Aileron Regular Bold"/>
              </a:rPr>
              <a:t>SUBTAREAS</a:t>
            </a:r>
          </a:p>
        </p:txBody>
      </p:sp>
      <p:sp>
        <p:nvSpPr>
          <p:cNvPr name="AutoShape 54" id="54"/>
          <p:cNvSpPr/>
          <p:nvPr/>
        </p:nvSpPr>
        <p:spPr>
          <a:xfrm rot="0">
            <a:off x="1710235" y="4005191"/>
            <a:ext cx="14888959" cy="46432"/>
          </a:xfrm>
          <a:prstGeom prst="rect">
            <a:avLst/>
          </a:prstGeom>
          <a:solidFill>
            <a:srgbClr val="191919"/>
          </a:solidFill>
        </p:spPr>
      </p:sp>
      <p:grpSp>
        <p:nvGrpSpPr>
          <p:cNvPr name="Group 55" id="55"/>
          <p:cNvGrpSpPr/>
          <p:nvPr/>
        </p:nvGrpSpPr>
        <p:grpSpPr>
          <a:xfrm rot="0">
            <a:off x="7779409" y="4233837"/>
            <a:ext cx="1129702" cy="234132"/>
            <a:chOff x="0" y="0"/>
            <a:chExt cx="2451130" cy="508000"/>
          </a:xfrm>
        </p:grpSpPr>
        <p:sp>
          <p:nvSpPr>
            <p:cNvPr name="Freeform 56" id="56"/>
            <p:cNvSpPr/>
            <p:nvPr/>
          </p:nvSpPr>
          <p:spPr>
            <a:xfrm>
              <a:off x="3901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name="Freeform 57" id="57"/>
            <p:cNvSpPr/>
            <p:nvPr/>
          </p:nvSpPr>
          <p:spPr>
            <a:xfrm>
              <a:off x="200373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name="Freeform 58" id="58"/>
            <p:cNvSpPr/>
            <p:nvPr/>
          </p:nvSpPr>
          <p:spPr>
            <a:xfrm>
              <a:off x="0" y="11430"/>
              <a:ext cx="2451130" cy="485140"/>
            </a:xfrm>
            <a:custGeom>
              <a:avLst/>
              <a:gdLst/>
              <a:ahLst/>
              <a:cxnLst/>
              <a:rect r="r" b="b" t="t" l="l"/>
              <a:pathLst>
                <a:path h="485140" w="2451130">
                  <a:moveTo>
                    <a:pt x="2207290" y="0"/>
                  </a:moveTo>
                  <a:cubicBezTo>
                    <a:pt x="2086640" y="0"/>
                    <a:pt x="1986310" y="88900"/>
                    <a:pt x="196726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1967260" y="280670"/>
                  </a:lnTo>
                  <a:cubicBezTo>
                    <a:pt x="1985040" y="396240"/>
                    <a:pt x="2086640" y="485140"/>
                    <a:pt x="2207290" y="485140"/>
                  </a:cubicBezTo>
                  <a:cubicBezTo>
                    <a:pt x="2341910" y="485140"/>
                    <a:pt x="2449860" y="375920"/>
                    <a:pt x="2449860" y="242570"/>
                  </a:cubicBezTo>
                  <a:cubicBezTo>
                    <a:pt x="2451130" y="107950"/>
                    <a:pt x="2341910" y="0"/>
                    <a:pt x="220729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2207290" y="408940"/>
                  </a:moveTo>
                  <a:cubicBezTo>
                    <a:pt x="2115850" y="408940"/>
                    <a:pt x="2040920" y="334010"/>
                    <a:pt x="2040920" y="242570"/>
                  </a:cubicBezTo>
                  <a:cubicBezTo>
                    <a:pt x="2040920" y="151130"/>
                    <a:pt x="2115850" y="76200"/>
                    <a:pt x="2207290" y="76200"/>
                  </a:cubicBezTo>
                  <a:cubicBezTo>
                    <a:pt x="2298730" y="76200"/>
                    <a:pt x="2373660" y="151130"/>
                    <a:pt x="2373660" y="242570"/>
                  </a:cubicBezTo>
                  <a:cubicBezTo>
                    <a:pt x="2373660" y="334010"/>
                    <a:pt x="2300000" y="408940"/>
                    <a:pt x="2207290" y="408940"/>
                  </a:cubicBezTo>
                  <a:close/>
                </a:path>
              </a:pathLst>
            </a:custGeom>
            <a:solidFill>
              <a:srgbClr val="191919"/>
            </a:solidFill>
          </p:spPr>
        </p:sp>
      </p:grpSp>
      <p:grpSp>
        <p:nvGrpSpPr>
          <p:cNvPr name="Group 59" id="59"/>
          <p:cNvGrpSpPr/>
          <p:nvPr/>
        </p:nvGrpSpPr>
        <p:grpSpPr>
          <a:xfrm rot="0">
            <a:off x="14272386" y="8170029"/>
            <a:ext cx="2371533" cy="234132"/>
            <a:chOff x="0" y="0"/>
            <a:chExt cx="5145548" cy="508000"/>
          </a:xfrm>
        </p:grpSpPr>
        <p:sp>
          <p:nvSpPr>
            <p:cNvPr name="Freeform 60" id="60"/>
            <p:cNvSpPr/>
            <p:nvPr/>
          </p:nvSpPr>
          <p:spPr>
            <a:xfrm>
              <a:off x="3901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2C92D5"/>
            </a:solidFill>
          </p:spPr>
        </p:sp>
        <p:sp>
          <p:nvSpPr>
            <p:cNvPr name="Freeform 61" id="61"/>
            <p:cNvSpPr/>
            <p:nvPr/>
          </p:nvSpPr>
          <p:spPr>
            <a:xfrm>
              <a:off x="4698150" y="49530"/>
              <a:ext cx="407115" cy="408940"/>
            </a:xfrm>
            <a:custGeom>
              <a:avLst/>
              <a:gdLst/>
              <a:ahLst/>
              <a:cxnLst/>
              <a:rect r="r" b="b" t="t" l="l"/>
              <a:pathLst>
                <a:path h="408940" w="407115">
                  <a:moveTo>
                    <a:pt x="203558" y="0"/>
                  </a:moveTo>
                  <a:cubicBezTo>
                    <a:pt x="316126" y="503"/>
                    <a:pt x="407116" y="91900"/>
                    <a:pt x="407116" y="204470"/>
                  </a:cubicBezTo>
                  <a:cubicBezTo>
                    <a:pt x="407116" y="317040"/>
                    <a:pt x="316126" y="408437"/>
                    <a:pt x="203558" y="408940"/>
                  </a:cubicBezTo>
                  <a:cubicBezTo>
                    <a:pt x="90989" y="408437"/>
                    <a:pt x="0" y="317040"/>
                    <a:pt x="0" y="204470"/>
                  </a:cubicBezTo>
                  <a:cubicBezTo>
                    <a:pt x="0" y="91900"/>
                    <a:pt x="90989" y="503"/>
                    <a:pt x="203558" y="0"/>
                  </a:cubicBezTo>
                  <a:close/>
                </a:path>
              </a:pathLst>
            </a:custGeom>
            <a:solidFill>
              <a:srgbClr val="2C92D5"/>
            </a:solidFill>
          </p:spPr>
        </p:sp>
        <p:sp>
          <p:nvSpPr>
            <p:cNvPr name="Freeform 62" id="62"/>
            <p:cNvSpPr/>
            <p:nvPr/>
          </p:nvSpPr>
          <p:spPr>
            <a:xfrm>
              <a:off x="0" y="11430"/>
              <a:ext cx="5145548" cy="485140"/>
            </a:xfrm>
            <a:custGeom>
              <a:avLst/>
              <a:gdLst/>
              <a:ahLst/>
              <a:cxnLst/>
              <a:rect r="r" b="b" t="t" l="l"/>
              <a:pathLst>
                <a:path h="485140" w="5145548">
                  <a:moveTo>
                    <a:pt x="4901708" y="0"/>
                  </a:moveTo>
                  <a:cubicBezTo>
                    <a:pt x="4781058" y="0"/>
                    <a:pt x="4680728" y="88900"/>
                    <a:pt x="4661678"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4661678" y="280670"/>
                  </a:lnTo>
                  <a:cubicBezTo>
                    <a:pt x="4679458" y="396240"/>
                    <a:pt x="4781058" y="485140"/>
                    <a:pt x="4901708" y="485140"/>
                  </a:cubicBezTo>
                  <a:cubicBezTo>
                    <a:pt x="5036328" y="485140"/>
                    <a:pt x="5144278" y="375920"/>
                    <a:pt x="5144278" y="242570"/>
                  </a:cubicBezTo>
                  <a:cubicBezTo>
                    <a:pt x="5145548" y="107950"/>
                    <a:pt x="5036328" y="0"/>
                    <a:pt x="4901708"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4901708" y="408940"/>
                  </a:moveTo>
                  <a:cubicBezTo>
                    <a:pt x="4810268" y="408940"/>
                    <a:pt x="4735338" y="334010"/>
                    <a:pt x="4735338" y="242570"/>
                  </a:cubicBezTo>
                  <a:cubicBezTo>
                    <a:pt x="4735338" y="151130"/>
                    <a:pt x="4810268" y="76200"/>
                    <a:pt x="4901708" y="76200"/>
                  </a:cubicBezTo>
                  <a:cubicBezTo>
                    <a:pt x="4993148" y="76200"/>
                    <a:pt x="5068078" y="151130"/>
                    <a:pt x="5068078" y="242570"/>
                  </a:cubicBezTo>
                  <a:cubicBezTo>
                    <a:pt x="5068078" y="334010"/>
                    <a:pt x="4994418" y="408940"/>
                    <a:pt x="4901708" y="408940"/>
                  </a:cubicBezTo>
                  <a:close/>
                </a:path>
              </a:pathLst>
            </a:custGeom>
            <a:solidFill>
              <a:srgbClr val="CDC5C5"/>
            </a:solidFill>
          </p:spPr>
        </p:sp>
      </p:grpSp>
      <p:grpSp>
        <p:nvGrpSpPr>
          <p:cNvPr name="Group 63" id="63"/>
          <p:cNvGrpSpPr/>
          <p:nvPr/>
        </p:nvGrpSpPr>
        <p:grpSpPr>
          <a:xfrm rot="0">
            <a:off x="8660799" y="4909368"/>
            <a:ext cx="2451070" cy="234132"/>
            <a:chOff x="0" y="0"/>
            <a:chExt cx="5318120" cy="508000"/>
          </a:xfrm>
        </p:grpSpPr>
        <p:sp>
          <p:nvSpPr>
            <p:cNvPr name="Freeform 64" id="64"/>
            <p:cNvSpPr/>
            <p:nvPr/>
          </p:nvSpPr>
          <p:spPr>
            <a:xfrm>
              <a:off x="3901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name="Freeform 65" id="65"/>
            <p:cNvSpPr/>
            <p:nvPr/>
          </p:nvSpPr>
          <p:spPr>
            <a:xfrm>
              <a:off x="487072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name="Freeform 66" id="66"/>
            <p:cNvSpPr/>
            <p:nvPr/>
          </p:nvSpPr>
          <p:spPr>
            <a:xfrm>
              <a:off x="0" y="11430"/>
              <a:ext cx="5318120" cy="485140"/>
            </a:xfrm>
            <a:custGeom>
              <a:avLst/>
              <a:gdLst/>
              <a:ahLst/>
              <a:cxnLst/>
              <a:rect r="r" b="b" t="t" l="l"/>
              <a:pathLst>
                <a:path h="485140" w="5318120">
                  <a:moveTo>
                    <a:pt x="5074280" y="0"/>
                  </a:moveTo>
                  <a:cubicBezTo>
                    <a:pt x="4953630" y="0"/>
                    <a:pt x="4853300" y="88900"/>
                    <a:pt x="483425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4834250" y="280670"/>
                  </a:lnTo>
                  <a:cubicBezTo>
                    <a:pt x="4852030" y="396240"/>
                    <a:pt x="4953630" y="485140"/>
                    <a:pt x="5074280" y="485140"/>
                  </a:cubicBezTo>
                  <a:cubicBezTo>
                    <a:pt x="5208900" y="485140"/>
                    <a:pt x="5316850" y="375920"/>
                    <a:pt x="5316850" y="242570"/>
                  </a:cubicBezTo>
                  <a:cubicBezTo>
                    <a:pt x="5318120" y="107950"/>
                    <a:pt x="5208900" y="0"/>
                    <a:pt x="507428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5074280" y="408940"/>
                  </a:moveTo>
                  <a:cubicBezTo>
                    <a:pt x="4982840" y="408940"/>
                    <a:pt x="4907911" y="334010"/>
                    <a:pt x="4907911" y="242570"/>
                  </a:cubicBezTo>
                  <a:cubicBezTo>
                    <a:pt x="4907911" y="151130"/>
                    <a:pt x="4982840" y="76200"/>
                    <a:pt x="5074280" y="76200"/>
                  </a:cubicBezTo>
                  <a:cubicBezTo>
                    <a:pt x="5165720" y="76200"/>
                    <a:pt x="5240650" y="151130"/>
                    <a:pt x="5240650" y="242570"/>
                  </a:cubicBezTo>
                  <a:cubicBezTo>
                    <a:pt x="5240650" y="334010"/>
                    <a:pt x="5166990" y="408940"/>
                    <a:pt x="5074280" y="408940"/>
                  </a:cubicBezTo>
                  <a:close/>
                </a:path>
              </a:pathLst>
            </a:custGeom>
            <a:solidFill>
              <a:srgbClr val="191919"/>
            </a:solidFill>
          </p:spPr>
        </p:sp>
      </p:grpSp>
      <p:grpSp>
        <p:nvGrpSpPr>
          <p:cNvPr name="Group 67" id="67"/>
          <p:cNvGrpSpPr/>
          <p:nvPr/>
        </p:nvGrpSpPr>
        <p:grpSpPr>
          <a:xfrm rot="0">
            <a:off x="15036212" y="8828219"/>
            <a:ext cx="1610904" cy="195385"/>
            <a:chOff x="0" y="0"/>
            <a:chExt cx="4188350" cy="508000"/>
          </a:xfrm>
        </p:grpSpPr>
        <p:sp>
          <p:nvSpPr>
            <p:cNvPr name="Freeform 68" id="68"/>
            <p:cNvSpPr/>
            <p:nvPr/>
          </p:nvSpPr>
          <p:spPr>
            <a:xfrm>
              <a:off x="3901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2C92D5"/>
            </a:solidFill>
          </p:spPr>
        </p:sp>
        <p:sp>
          <p:nvSpPr>
            <p:cNvPr name="Freeform 69" id="69"/>
            <p:cNvSpPr/>
            <p:nvPr/>
          </p:nvSpPr>
          <p:spPr>
            <a:xfrm>
              <a:off x="3740953" y="49530"/>
              <a:ext cx="407115" cy="408940"/>
            </a:xfrm>
            <a:custGeom>
              <a:avLst/>
              <a:gdLst/>
              <a:ahLst/>
              <a:cxnLst/>
              <a:rect r="r" b="b" t="t" l="l"/>
              <a:pathLst>
                <a:path h="408940" w="407115">
                  <a:moveTo>
                    <a:pt x="203557" y="0"/>
                  </a:moveTo>
                  <a:cubicBezTo>
                    <a:pt x="316126" y="503"/>
                    <a:pt x="407115" y="91900"/>
                    <a:pt x="407115" y="204470"/>
                  </a:cubicBezTo>
                  <a:cubicBezTo>
                    <a:pt x="407115" y="317040"/>
                    <a:pt x="316126" y="408437"/>
                    <a:pt x="203557" y="408940"/>
                  </a:cubicBezTo>
                  <a:cubicBezTo>
                    <a:pt x="90989" y="408437"/>
                    <a:pt x="0" y="317040"/>
                    <a:pt x="0" y="204470"/>
                  </a:cubicBezTo>
                  <a:cubicBezTo>
                    <a:pt x="0" y="91900"/>
                    <a:pt x="90989" y="503"/>
                    <a:pt x="203557" y="0"/>
                  </a:cubicBezTo>
                  <a:close/>
                </a:path>
              </a:pathLst>
            </a:custGeom>
            <a:solidFill>
              <a:srgbClr val="2C92D5"/>
            </a:solidFill>
          </p:spPr>
        </p:sp>
        <p:sp>
          <p:nvSpPr>
            <p:cNvPr name="Freeform 70" id="70"/>
            <p:cNvSpPr/>
            <p:nvPr/>
          </p:nvSpPr>
          <p:spPr>
            <a:xfrm>
              <a:off x="0" y="11430"/>
              <a:ext cx="4188350" cy="485140"/>
            </a:xfrm>
            <a:custGeom>
              <a:avLst/>
              <a:gdLst/>
              <a:ahLst/>
              <a:cxnLst/>
              <a:rect r="r" b="b" t="t" l="l"/>
              <a:pathLst>
                <a:path h="485140" w="4188350">
                  <a:moveTo>
                    <a:pt x="3944510" y="0"/>
                  </a:moveTo>
                  <a:cubicBezTo>
                    <a:pt x="3823860" y="0"/>
                    <a:pt x="3723530" y="88900"/>
                    <a:pt x="370448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3704480" y="280670"/>
                  </a:lnTo>
                  <a:cubicBezTo>
                    <a:pt x="3722260" y="396240"/>
                    <a:pt x="3823860" y="485140"/>
                    <a:pt x="3944510" y="485140"/>
                  </a:cubicBezTo>
                  <a:cubicBezTo>
                    <a:pt x="4079130" y="485140"/>
                    <a:pt x="4187080" y="375920"/>
                    <a:pt x="4187080" y="242570"/>
                  </a:cubicBezTo>
                  <a:cubicBezTo>
                    <a:pt x="4188350" y="107950"/>
                    <a:pt x="4079130" y="0"/>
                    <a:pt x="394451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3944510" y="408940"/>
                  </a:moveTo>
                  <a:cubicBezTo>
                    <a:pt x="3853070" y="408940"/>
                    <a:pt x="3778140" y="334010"/>
                    <a:pt x="3778140" y="242570"/>
                  </a:cubicBezTo>
                  <a:cubicBezTo>
                    <a:pt x="3778140" y="151130"/>
                    <a:pt x="3853070" y="76200"/>
                    <a:pt x="3944510" y="76200"/>
                  </a:cubicBezTo>
                  <a:cubicBezTo>
                    <a:pt x="4035950" y="76200"/>
                    <a:pt x="4110880" y="151130"/>
                    <a:pt x="4110880" y="242570"/>
                  </a:cubicBezTo>
                  <a:cubicBezTo>
                    <a:pt x="4110880" y="334010"/>
                    <a:pt x="4037220" y="408940"/>
                    <a:pt x="3944510" y="408940"/>
                  </a:cubicBezTo>
                  <a:close/>
                </a:path>
              </a:pathLst>
            </a:custGeom>
            <a:solidFill>
              <a:srgbClr val="CDC5C5"/>
            </a:solidFill>
          </p:spPr>
        </p:sp>
      </p:grpSp>
      <p:grpSp>
        <p:nvGrpSpPr>
          <p:cNvPr name="Group 71" id="71"/>
          <p:cNvGrpSpPr/>
          <p:nvPr/>
        </p:nvGrpSpPr>
        <p:grpSpPr>
          <a:xfrm rot="0">
            <a:off x="10878209" y="5546518"/>
            <a:ext cx="1129702" cy="234132"/>
            <a:chOff x="0" y="0"/>
            <a:chExt cx="2451130" cy="508000"/>
          </a:xfrm>
        </p:grpSpPr>
        <p:sp>
          <p:nvSpPr>
            <p:cNvPr name="Freeform 72" id="72"/>
            <p:cNvSpPr/>
            <p:nvPr/>
          </p:nvSpPr>
          <p:spPr>
            <a:xfrm>
              <a:off x="3901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name="Freeform 73" id="73"/>
            <p:cNvSpPr/>
            <p:nvPr/>
          </p:nvSpPr>
          <p:spPr>
            <a:xfrm>
              <a:off x="200373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name="Freeform 74" id="74"/>
            <p:cNvSpPr/>
            <p:nvPr/>
          </p:nvSpPr>
          <p:spPr>
            <a:xfrm>
              <a:off x="0" y="11430"/>
              <a:ext cx="2451130" cy="485140"/>
            </a:xfrm>
            <a:custGeom>
              <a:avLst/>
              <a:gdLst/>
              <a:ahLst/>
              <a:cxnLst/>
              <a:rect r="r" b="b" t="t" l="l"/>
              <a:pathLst>
                <a:path h="485140" w="2451130">
                  <a:moveTo>
                    <a:pt x="2207290" y="0"/>
                  </a:moveTo>
                  <a:cubicBezTo>
                    <a:pt x="2086640" y="0"/>
                    <a:pt x="1986310" y="88900"/>
                    <a:pt x="196726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1967260" y="280670"/>
                  </a:lnTo>
                  <a:cubicBezTo>
                    <a:pt x="1985040" y="396240"/>
                    <a:pt x="2086640" y="485140"/>
                    <a:pt x="2207290" y="485140"/>
                  </a:cubicBezTo>
                  <a:cubicBezTo>
                    <a:pt x="2341910" y="485140"/>
                    <a:pt x="2449860" y="375920"/>
                    <a:pt x="2449860" y="242570"/>
                  </a:cubicBezTo>
                  <a:cubicBezTo>
                    <a:pt x="2451130" y="107950"/>
                    <a:pt x="2341910" y="0"/>
                    <a:pt x="220729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2207290" y="408940"/>
                  </a:moveTo>
                  <a:cubicBezTo>
                    <a:pt x="2115850" y="408940"/>
                    <a:pt x="2040920" y="334010"/>
                    <a:pt x="2040920" y="242570"/>
                  </a:cubicBezTo>
                  <a:cubicBezTo>
                    <a:pt x="2040920" y="151130"/>
                    <a:pt x="2115850" y="76200"/>
                    <a:pt x="2207290" y="76200"/>
                  </a:cubicBezTo>
                  <a:cubicBezTo>
                    <a:pt x="2298730" y="76200"/>
                    <a:pt x="2373660" y="151130"/>
                    <a:pt x="2373660" y="242570"/>
                  </a:cubicBezTo>
                  <a:cubicBezTo>
                    <a:pt x="2373660" y="334010"/>
                    <a:pt x="2300000" y="408940"/>
                    <a:pt x="2207290" y="408940"/>
                  </a:cubicBezTo>
                  <a:close/>
                </a:path>
              </a:pathLst>
            </a:custGeom>
            <a:solidFill>
              <a:srgbClr val="191919"/>
            </a:solidFill>
          </p:spPr>
        </p:sp>
      </p:grpSp>
      <p:grpSp>
        <p:nvGrpSpPr>
          <p:cNvPr name="Group 75" id="75"/>
          <p:cNvGrpSpPr/>
          <p:nvPr/>
        </p:nvGrpSpPr>
        <p:grpSpPr>
          <a:xfrm rot="0">
            <a:off x="13075987" y="6857348"/>
            <a:ext cx="1129702" cy="234132"/>
            <a:chOff x="0" y="0"/>
            <a:chExt cx="2451130" cy="508000"/>
          </a:xfrm>
        </p:grpSpPr>
        <p:sp>
          <p:nvSpPr>
            <p:cNvPr name="Freeform 76" id="76"/>
            <p:cNvSpPr/>
            <p:nvPr/>
          </p:nvSpPr>
          <p:spPr>
            <a:xfrm>
              <a:off x="3901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name="Freeform 77" id="77"/>
            <p:cNvSpPr/>
            <p:nvPr/>
          </p:nvSpPr>
          <p:spPr>
            <a:xfrm>
              <a:off x="200373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name="Freeform 78" id="78"/>
            <p:cNvSpPr/>
            <p:nvPr/>
          </p:nvSpPr>
          <p:spPr>
            <a:xfrm>
              <a:off x="0" y="11430"/>
              <a:ext cx="2451130" cy="485140"/>
            </a:xfrm>
            <a:custGeom>
              <a:avLst/>
              <a:gdLst/>
              <a:ahLst/>
              <a:cxnLst/>
              <a:rect r="r" b="b" t="t" l="l"/>
              <a:pathLst>
                <a:path h="485140" w="2451130">
                  <a:moveTo>
                    <a:pt x="2207290" y="0"/>
                  </a:moveTo>
                  <a:cubicBezTo>
                    <a:pt x="2086640" y="0"/>
                    <a:pt x="1986310" y="88900"/>
                    <a:pt x="196726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1967260" y="280670"/>
                  </a:lnTo>
                  <a:cubicBezTo>
                    <a:pt x="1985040" y="396240"/>
                    <a:pt x="2086640" y="485140"/>
                    <a:pt x="2207290" y="485140"/>
                  </a:cubicBezTo>
                  <a:cubicBezTo>
                    <a:pt x="2341910" y="485140"/>
                    <a:pt x="2449860" y="375920"/>
                    <a:pt x="2449860" y="242570"/>
                  </a:cubicBezTo>
                  <a:cubicBezTo>
                    <a:pt x="2451130" y="107950"/>
                    <a:pt x="2341910" y="0"/>
                    <a:pt x="220729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2207290" y="408940"/>
                  </a:moveTo>
                  <a:cubicBezTo>
                    <a:pt x="2115850" y="408940"/>
                    <a:pt x="2040920" y="334010"/>
                    <a:pt x="2040920" y="242570"/>
                  </a:cubicBezTo>
                  <a:cubicBezTo>
                    <a:pt x="2040920" y="151130"/>
                    <a:pt x="2115850" y="76200"/>
                    <a:pt x="2207290" y="76200"/>
                  </a:cubicBezTo>
                  <a:cubicBezTo>
                    <a:pt x="2298730" y="76200"/>
                    <a:pt x="2373660" y="151130"/>
                    <a:pt x="2373660" y="242570"/>
                  </a:cubicBezTo>
                  <a:cubicBezTo>
                    <a:pt x="2373660" y="334010"/>
                    <a:pt x="2300000" y="408940"/>
                    <a:pt x="2207290" y="408940"/>
                  </a:cubicBezTo>
                  <a:close/>
                </a:path>
              </a:pathLst>
            </a:custGeom>
            <a:solidFill>
              <a:srgbClr val="191919"/>
            </a:solidFill>
          </p:spPr>
        </p:sp>
      </p:grpSp>
      <p:grpSp>
        <p:nvGrpSpPr>
          <p:cNvPr name="Group 79" id="79"/>
          <p:cNvGrpSpPr/>
          <p:nvPr/>
        </p:nvGrpSpPr>
        <p:grpSpPr>
          <a:xfrm rot="0">
            <a:off x="13101277" y="7515539"/>
            <a:ext cx="1129702" cy="234132"/>
            <a:chOff x="0" y="0"/>
            <a:chExt cx="2451130" cy="508000"/>
          </a:xfrm>
        </p:grpSpPr>
        <p:sp>
          <p:nvSpPr>
            <p:cNvPr name="Freeform 80" id="80"/>
            <p:cNvSpPr/>
            <p:nvPr/>
          </p:nvSpPr>
          <p:spPr>
            <a:xfrm>
              <a:off x="3901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7C9EF"/>
            </a:solidFill>
          </p:spPr>
        </p:sp>
        <p:sp>
          <p:nvSpPr>
            <p:cNvPr name="Freeform 81" id="81"/>
            <p:cNvSpPr/>
            <p:nvPr/>
          </p:nvSpPr>
          <p:spPr>
            <a:xfrm>
              <a:off x="200373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7C9EF"/>
            </a:solidFill>
          </p:spPr>
        </p:sp>
        <p:sp>
          <p:nvSpPr>
            <p:cNvPr name="Freeform 82" id="82"/>
            <p:cNvSpPr/>
            <p:nvPr/>
          </p:nvSpPr>
          <p:spPr>
            <a:xfrm>
              <a:off x="0" y="11430"/>
              <a:ext cx="2451130" cy="485140"/>
            </a:xfrm>
            <a:custGeom>
              <a:avLst/>
              <a:gdLst/>
              <a:ahLst/>
              <a:cxnLst/>
              <a:rect r="r" b="b" t="t" l="l"/>
              <a:pathLst>
                <a:path h="485140" w="2451130">
                  <a:moveTo>
                    <a:pt x="2207290" y="0"/>
                  </a:moveTo>
                  <a:cubicBezTo>
                    <a:pt x="2086640" y="0"/>
                    <a:pt x="1986310" y="88900"/>
                    <a:pt x="196726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1967260" y="280670"/>
                  </a:lnTo>
                  <a:cubicBezTo>
                    <a:pt x="1985040" y="396240"/>
                    <a:pt x="2086640" y="485140"/>
                    <a:pt x="2207290" y="485140"/>
                  </a:cubicBezTo>
                  <a:cubicBezTo>
                    <a:pt x="2341910" y="485140"/>
                    <a:pt x="2449860" y="375920"/>
                    <a:pt x="2449860" y="242570"/>
                  </a:cubicBezTo>
                  <a:cubicBezTo>
                    <a:pt x="2451130" y="107950"/>
                    <a:pt x="2341910" y="0"/>
                    <a:pt x="220729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2207290" y="408940"/>
                  </a:moveTo>
                  <a:cubicBezTo>
                    <a:pt x="2115850" y="408940"/>
                    <a:pt x="2040920" y="334010"/>
                    <a:pt x="2040920" y="242570"/>
                  </a:cubicBezTo>
                  <a:cubicBezTo>
                    <a:pt x="2040920" y="151130"/>
                    <a:pt x="2115850" y="76200"/>
                    <a:pt x="2207290" y="76200"/>
                  </a:cubicBezTo>
                  <a:cubicBezTo>
                    <a:pt x="2298730" y="76200"/>
                    <a:pt x="2373660" y="151130"/>
                    <a:pt x="2373660" y="242570"/>
                  </a:cubicBezTo>
                  <a:cubicBezTo>
                    <a:pt x="2373660" y="334010"/>
                    <a:pt x="2300000" y="408940"/>
                    <a:pt x="2207290" y="408940"/>
                  </a:cubicBezTo>
                  <a:close/>
                </a:path>
              </a:pathLst>
            </a:custGeom>
            <a:solidFill>
              <a:srgbClr val="191919"/>
            </a:solidFill>
          </p:spPr>
        </p:sp>
      </p:grpSp>
      <p:sp>
        <p:nvSpPr>
          <p:cNvPr name="TextBox 83" id="83"/>
          <p:cNvSpPr txBox="true"/>
          <p:nvPr/>
        </p:nvSpPr>
        <p:spPr>
          <a:xfrm rot="0">
            <a:off x="12359870" y="3146013"/>
            <a:ext cx="1482813" cy="709361"/>
          </a:xfrm>
          <a:prstGeom prst="rect">
            <a:avLst/>
          </a:prstGeom>
        </p:spPr>
        <p:txBody>
          <a:bodyPr anchor="t" rtlCol="false" tIns="0" lIns="0" bIns="0" rIns="0">
            <a:spAutoFit/>
          </a:bodyPr>
          <a:lstStyle/>
          <a:p>
            <a:pPr algn="ctr" marL="0" indent="0" lvl="0">
              <a:lnSpc>
                <a:spcPts val="2838"/>
              </a:lnSpc>
              <a:spcBef>
                <a:spcPct val="0"/>
              </a:spcBef>
            </a:pPr>
            <a:r>
              <a:rPr lang="en-US" sz="2200" spc="85">
                <a:solidFill>
                  <a:srgbClr val="191919"/>
                </a:solidFill>
                <a:latin typeface="Aileron Regular Bold"/>
              </a:rPr>
              <a:t>JUNIO Semana 2</a:t>
            </a:r>
          </a:p>
        </p:txBody>
      </p:sp>
      <p:sp>
        <p:nvSpPr>
          <p:cNvPr name="TextBox 84" id="84"/>
          <p:cNvSpPr txBox="true"/>
          <p:nvPr/>
        </p:nvSpPr>
        <p:spPr>
          <a:xfrm rot="0">
            <a:off x="14716746" y="3139420"/>
            <a:ext cx="1482813" cy="709361"/>
          </a:xfrm>
          <a:prstGeom prst="rect">
            <a:avLst/>
          </a:prstGeom>
        </p:spPr>
        <p:txBody>
          <a:bodyPr anchor="t" rtlCol="false" tIns="0" lIns="0" bIns="0" rIns="0">
            <a:spAutoFit/>
          </a:bodyPr>
          <a:lstStyle/>
          <a:p>
            <a:pPr algn="ctr" marL="0" indent="0" lvl="0">
              <a:lnSpc>
                <a:spcPts val="2838"/>
              </a:lnSpc>
              <a:spcBef>
                <a:spcPct val="0"/>
              </a:spcBef>
            </a:pPr>
            <a:r>
              <a:rPr lang="en-US" sz="2200" spc="85">
                <a:solidFill>
                  <a:srgbClr val="191919"/>
                </a:solidFill>
                <a:latin typeface="Aileron Regular Bold"/>
              </a:rPr>
              <a:t>JUNIO Semana 3</a:t>
            </a:r>
          </a:p>
        </p:txBody>
      </p:sp>
      <p:grpSp>
        <p:nvGrpSpPr>
          <p:cNvPr name="Group 85" id="85"/>
          <p:cNvGrpSpPr/>
          <p:nvPr/>
        </p:nvGrpSpPr>
        <p:grpSpPr>
          <a:xfrm rot="0">
            <a:off x="11754619" y="6201008"/>
            <a:ext cx="2451070" cy="234132"/>
            <a:chOff x="0" y="0"/>
            <a:chExt cx="5318120" cy="508000"/>
          </a:xfrm>
        </p:grpSpPr>
        <p:sp>
          <p:nvSpPr>
            <p:cNvPr name="Freeform 86" id="86"/>
            <p:cNvSpPr/>
            <p:nvPr/>
          </p:nvSpPr>
          <p:spPr>
            <a:xfrm>
              <a:off x="3901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name="Freeform 87" id="87"/>
            <p:cNvSpPr/>
            <p:nvPr/>
          </p:nvSpPr>
          <p:spPr>
            <a:xfrm>
              <a:off x="4870722" y="49530"/>
              <a:ext cx="407115" cy="408940"/>
            </a:xfrm>
            <a:custGeom>
              <a:avLst/>
              <a:gdLst/>
              <a:ahLst/>
              <a:cxnLst/>
              <a:rect r="r" b="b" t="t" l="l"/>
              <a:pathLst>
                <a:path h="408940" w="407115">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name="Freeform 88" id="88"/>
            <p:cNvSpPr/>
            <p:nvPr/>
          </p:nvSpPr>
          <p:spPr>
            <a:xfrm>
              <a:off x="0" y="11430"/>
              <a:ext cx="5318120" cy="485140"/>
            </a:xfrm>
            <a:custGeom>
              <a:avLst/>
              <a:gdLst/>
              <a:ahLst/>
              <a:cxnLst/>
              <a:rect r="r" b="b" t="t" l="l"/>
              <a:pathLst>
                <a:path h="485140" w="5318120">
                  <a:moveTo>
                    <a:pt x="5074280" y="0"/>
                  </a:moveTo>
                  <a:cubicBezTo>
                    <a:pt x="4953630" y="0"/>
                    <a:pt x="4853300" y="88900"/>
                    <a:pt x="483425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4834250" y="280670"/>
                  </a:lnTo>
                  <a:cubicBezTo>
                    <a:pt x="4852030" y="396240"/>
                    <a:pt x="4953630" y="485140"/>
                    <a:pt x="5074280" y="485140"/>
                  </a:cubicBezTo>
                  <a:cubicBezTo>
                    <a:pt x="5208900" y="485140"/>
                    <a:pt x="5316850" y="375920"/>
                    <a:pt x="5316850" y="242570"/>
                  </a:cubicBezTo>
                  <a:cubicBezTo>
                    <a:pt x="5318120" y="107950"/>
                    <a:pt x="5208900" y="0"/>
                    <a:pt x="507428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5074280" y="408940"/>
                  </a:moveTo>
                  <a:cubicBezTo>
                    <a:pt x="4982840" y="408940"/>
                    <a:pt x="4907911" y="334010"/>
                    <a:pt x="4907911" y="242570"/>
                  </a:cubicBezTo>
                  <a:cubicBezTo>
                    <a:pt x="4907911" y="151130"/>
                    <a:pt x="4982840" y="76200"/>
                    <a:pt x="5074280" y="76200"/>
                  </a:cubicBezTo>
                  <a:cubicBezTo>
                    <a:pt x="5165720" y="76200"/>
                    <a:pt x="5240650" y="151130"/>
                    <a:pt x="5240650" y="242570"/>
                  </a:cubicBezTo>
                  <a:cubicBezTo>
                    <a:pt x="5240650" y="334010"/>
                    <a:pt x="5166990" y="408940"/>
                    <a:pt x="5074280" y="408940"/>
                  </a:cubicBezTo>
                  <a:close/>
                </a:path>
              </a:pathLst>
            </a:custGeom>
            <a:solidFill>
              <a:srgbClr val="191919"/>
            </a:solidFill>
          </p:spPr>
        </p:sp>
      </p:grpSp>
      <p:sp>
        <p:nvSpPr>
          <p:cNvPr name="TextBox 89" id="89"/>
          <p:cNvSpPr txBox="true"/>
          <p:nvPr/>
        </p:nvSpPr>
        <p:spPr>
          <a:xfrm rot="0">
            <a:off x="2161448" y="7380191"/>
            <a:ext cx="5102404" cy="590332"/>
          </a:xfrm>
          <a:prstGeom prst="rect">
            <a:avLst/>
          </a:prstGeom>
        </p:spPr>
        <p:txBody>
          <a:bodyPr anchor="t" rtlCol="false" tIns="0" lIns="0" bIns="0" rIns="0">
            <a:spAutoFit/>
          </a:bodyPr>
          <a:lstStyle/>
          <a:p>
            <a:pPr>
              <a:lnSpc>
                <a:spcPts val="2399"/>
              </a:lnSpc>
            </a:pPr>
            <a:r>
              <a:rPr lang="en-US" sz="1599" spc="79">
                <a:solidFill>
                  <a:srgbClr val="EB0F0F"/>
                </a:solidFill>
                <a:latin typeface="Aileron Regular"/>
              </a:rPr>
              <a:t>Analisis de ISSUE 3: Incompatibilidad de verisón de librerias de implemnetaciones existentes</a:t>
            </a:r>
          </a:p>
        </p:txBody>
      </p:sp>
      <p:sp>
        <p:nvSpPr>
          <p:cNvPr name="TextBox 90" id="90"/>
          <p:cNvSpPr txBox="true"/>
          <p:nvPr/>
        </p:nvSpPr>
        <p:spPr>
          <a:xfrm rot="0">
            <a:off x="2161448" y="8036531"/>
            <a:ext cx="5102404" cy="590332"/>
          </a:xfrm>
          <a:prstGeom prst="rect">
            <a:avLst/>
          </a:prstGeom>
        </p:spPr>
        <p:txBody>
          <a:bodyPr anchor="t" rtlCol="false" tIns="0" lIns="0" bIns="0" rIns="0">
            <a:spAutoFit/>
          </a:bodyPr>
          <a:lstStyle/>
          <a:p>
            <a:pPr>
              <a:lnSpc>
                <a:spcPts val="2399"/>
              </a:lnSpc>
            </a:pPr>
            <a:r>
              <a:rPr lang="en-US" sz="1599" spc="79">
                <a:solidFill>
                  <a:srgbClr val="EB0F0F"/>
                </a:solidFill>
                <a:latin typeface="Aileron Regular"/>
              </a:rPr>
              <a:t>Analisis de ISSUE 4: Perdida de mensaje por parseado excesivo de caracteres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10800000">
            <a:off x="4449922" y="2970805"/>
            <a:ext cx="3745476" cy="2078739"/>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407523" y="4188999"/>
            <a:ext cx="3951111" cy="2192866"/>
          </a:xfrm>
          <a:prstGeom prst="rect">
            <a:avLst/>
          </a:prstGeom>
        </p:spPr>
      </p:pic>
      <p:grpSp>
        <p:nvGrpSpPr>
          <p:cNvPr name="Group 4" id="4"/>
          <p:cNvGrpSpPr/>
          <p:nvPr/>
        </p:nvGrpSpPr>
        <p:grpSpPr>
          <a:xfrm rot="0">
            <a:off x="5029870" y="4234489"/>
            <a:ext cx="8271001" cy="1818022"/>
            <a:chOff x="0" y="0"/>
            <a:chExt cx="5032465" cy="1106170"/>
          </a:xfrm>
        </p:grpSpPr>
        <p:sp>
          <p:nvSpPr>
            <p:cNvPr name="Freeform 5" id="5"/>
            <p:cNvSpPr/>
            <p:nvPr/>
          </p:nvSpPr>
          <p:spPr>
            <a:xfrm>
              <a:off x="0" y="0"/>
              <a:ext cx="5033735" cy="1106170"/>
            </a:xfrm>
            <a:custGeom>
              <a:avLst/>
              <a:gdLst/>
              <a:ahLst/>
              <a:cxnLst/>
              <a:rect r="r" b="b" t="t" l="l"/>
              <a:pathLst>
                <a:path h="1106170" w="5033735">
                  <a:moveTo>
                    <a:pt x="4480015" y="1106170"/>
                  </a:moveTo>
                  <a:lnTo>
                    <a:pt x="553720" y="1106170"/>
                  </a:lnTo>
                  <a:cubicBezTo>
                    <a:pt x="247650" y="1106170"/>
                    <a:pt x="0" y="858520"/>
                    <a:pt x="0" y="553720"/>
                  </a:cubicBezTo>
                  <a:cubicBezTo>
                    <a:pt x="0" y="247650"/>
                    <a:pt x="247650" y="0"/>
                    <a:pt x="553720" y="0"/>
                  </a:cubicBezTo>
                  <a:lnTo>
                    <a:pt x="4480015" y="0"/>
                  </a:lnTo>
                  <a:cubicBezTo>
                    <a:pt x="4786085" y="0"/>
                    <a:pt x="5033735" y="247650"/>
                    <a:pt x="5033735" y="553720"/>
                  </a:cubicBezTo>
                  <a:cubicBezTo>
                    <a:pt x="5032465" y="858520"/>
                    <a:pt x="4784815" y="1106170"/>
                    <a:pt x="4480015" y="1106170"/>
                  </a:cubicBezTo>
                  <a:close/>
                </a:path>
              </a:pathLst>
            </a:custGeom>
            <a:solidFill>
              <a:srgbClr val="CCEBE6"/>
            </a:solidFill>
          </p:spPr>
        </p:sp>
      </p:grpSp>
      <p:grpSp>
        <p:nvGrpSpPr>
          <p:cNvPr name="Group 6" id="6"/>
          <p:cNvGrpSpPr/>
          <p:nvPr/>
        </p:nvGrpSpPr>
        <p:grpSpPr>
          <a:xfrm rot="0">
            <a:off x="2546852" y="2600072"/>
            <a:ext cx="2203940" cy="1410103"/>
            <a:chOff x="0" y="0"/>
            <a:chExt cx="2797961" cy="1790163"/>
          </a:xfrm>
        </p:grpSpPr>
        <p:sp>
          <p:nvSpPr>
            <p:cNvPr name="Freeform 7" id="7"/>
            <p:cNvSpPr/>
            <p:nvPr/>
          </p:nvSpPr>
          <p:spPr>
            <a:xfrm>
              <a:off x="0" y="0"/>
              <a:ext cx="2799231" cy="1790163"/>
            </a:xfrm>
            <a:custGeom>
              <a:avLst/>
              <a:gdLst/>
              <a:ahLst/>
              <a:cxnLst/>
              <a:rect r="r" b="b" t="t" l="l"/>
              <a:pathLst>
                <a:path h="1790163" w="2799231">
                  <a:moveTo>
                    <a:pt x="2245511" y="1790163"/>
                  </a:moveTo>
                  <a:lnTo>
                    <a:pt x="553720" y="1790163"/>
                  </a:lnTo>
                  <a:cubicBezTo>
                    <a:pt x="247650" y="1790163"/>
                    <a:pt x="0" y="1389478"/>
                    <a:pt x="0" y="896172"/>
                  </a:cubicBezTo>
                  <a:cubicBezTo>
                    <a:pt x="0" y="400811"/>
                    <a:pt x="247650" y="0"/>
                    <a:pt x="553720" y="0"/>
                  </a:cubicBezTo>
                  <a:lnTo>
                    <a:pt x="2245511" y="0"/>
                  </a:lnTo>
                  <a:cubicBezTo>
                    <a:pt x="2551581" y="0"/>
                    <a:pt x="2799231" y="400811"/>
                    <a:pt x="2799231" y="896172"/>
                  </a:cubicBezTo>
                  <a:cubicBezTo>
                    <a:pt x="2797961" y="1389478"/>
                    <a:pt x="2550311" y="1790163"/>
                    <a:pt x="2245511" y="1790163"/>
                  </a:cubicBezTo>
                  <a:close/>
                </a:path>
              </a:pathLst>
            </a:custGeom>
            <a:solidFill>
              <a:srgbClr val="CCEBE6"/>
            </a:solidFill>
          </p:spPr>
        </p:sp>
      </p:grpSp>
      <p:grpSp>
        <p:nvGrpSpPr>
          <p:cNvPr name="Group 8" id="8"/>
          <p:cNvGrpSpPr/>
          <p:nvPr/>
        </p:nvGrpSpPr>
        <p:grpSpPr>
          <a:xfrm rot="0">
            <a:off x="830981" y="5266060"/>
            <a:ext cx="3919811" cy="935482"/>
            <a:chOff x="0" y="0"/>
            <a:chExt cx="4621057" cy="1102838"/>
          </a:xfrm>
        </p:grpSpPr>
        <p:sp>
          <p:nvSpPr>
            <p:cNvPr name="Freeform 9" id="9"/>
            <p:cNvSpPr/>
            <p:nvPr/>
          </p:nvSpPr>
          <p:spPr>
            <a:xfrm>
              <a:off x="0" y="0"/>
              <a:ext cx="4622327" cy="1102838"/>
            </a:xfrm>
            <a:custGeom>
              <a:avLst/>
              <a:gdLst/>
              <a:ahLst/>
              <a:cxnLst/>
              <a:rect r="r" b="b" t="t" l="l"/>
              <a:pathLst>
                <a:path h="1102838" w="4622327">
                  <a:moveTo>
                    <a:pt x="4068607" y="1102838"/>
                  </a:moveTo>
                  <a:lnTo>
                    <a:pt x="553720" y="1102838"/>
                  </a:lnTo>
                  <a:cubicBezTo>
                    <a:pt x="247650" y="1102838"/>
                    <a:pt x="0" y="855934"/>
                    <a:pt x="0" y="552052"/>
                  </a:cubicBezTo>
                  <a:cubicBezTo>
                    <a:pt x="0" y="246904"/>
                    <a:pt x="247650" y="0"/>
                    <a:pt x="553720" y="0"/>
                  </a:cubicBezTo>
                  <a:lnTo>
                    <a:pt x="4068607" y="0"/>
                  </a:lnTo>
                  <a:cubicBezTo>
                    <a:pt x="4374677" y="0"/>
                    <a:pt x="4622327" y="246904"/>
                    <a:pt x="4622327" y="552052"/>
                  </a:cubicBezTo>
                  <a:cubicBezTo>
                    <a:pt x="4621057" y="855934"/>
                    <a:pt x="4373407" y="1102838"/>
                    <a:pt x="4068607" y="1102838"/>
                  </a:cubicBezTo>
                  <a:close/>
                </a:path>
              </a:pathLst>
            </a:custGeom>
            <a:solidFill>
              <a:srgbClr val="CCEBE6"/>
            </a:solidFill>
          </p:spPr>
        </p:sp>
      </p:grpSp>
      <p:grpSp>
        <p:nvGrpSpPr>
          <p:cNvPr name="Group 10" id="10"/>
          <p:cNvGrpSpPr/>
          <p:nvPr/>
        </p:nvGrpSpPr>
        <p:grpSpPr>
          <a:xfrm rot="0">
            <a:off x="6529194" y="4557082"/>
            <a:ext cx="5272354" cy="1417957"/>
            <a:chOff x="0" y="0"/>
            <a:chExt cx="7029806" cy="1890609"/>
          </a:xfrm>
        </p:grpSpPr>
        <p:sp>
          <p:nvSpPr>
            <p:cNvPr name="TextBox 11" id="11"/>
            <p:cNvSpPr txBox="true"/>
            <p:nvPr/>
          </p:nvSpPr>
          <p:spPr>
            <a:xfrm rot="0">
              <a:off x="0" y="1500803"/>
              <a:ext cx="7029806" cy="389805"/>
            </a:xfrm>
            <a:prstGeom prst="rect">
              <a:avLst/>
            </a:prstGeom>
          </p:spPr>
          <p:txBody>
            <a:bodyPr anchor="t" rtlCol="false" tIns="0" lIns="0" bIns="0" rIns="0">
              <a:spAutoFit/>
            </a:bodyPr>
            <a:lstStyle/>
            <a:p>
              <a:pPr algn="ctr" marL="0" indent="0" lvl="0">
                <a:lnSpc>
                  <a:spcPts val="2488"/>
                </a:lnSpc>
              </a:pPr>
            </a:p>
          </p:txBody>
        </p:sp>
        <p:sp>
          <p:nvSpPr>
            <p:cNvPr name="TextBox 12" id="12"/>
            <p:cNvSpPr txBox="true"/>
            <p:nvPr/>
          </p:nvSpPr>
          <p:spPr>
            <a:xfrm rot="0">
              <a:off x="0" y="-28575"/>
              <a:ext cx="7029806" cy="1450882"/>
            </a:xfrm>
            <a:prstGeom prst="rect">
              <a:avLst/>
            </a:prstGeom>
          </p:spPr>
          <p:txBody>
            <a:bodyPr anchor="t" rtlCol="false" tIns="0" lIns="0" bIns="0" rIns="0">
              <a:spAutoFit/>
            </a:bodyPr>
            <a:lstStyle/>
            <a:p>
              <a:pPr algn="ctr" marL="0" indent="0" lvl="0">
                <a:lnSpc>
                  <a:spcPts val="2921"/>
                </a:lnSpc>
                <a:spcBef>
                  <a:spcPct val="0"/>
                </a:spcBef>
              </a:pPr>
              <a:r>
                <a:rPr lang="en-US" sz="2229" spc="66">
                  <a:solidFill>
                    <a:srgbClr val="191919"/>
                  </a:solidFill>
                  <a:latin typeface="Aileron Heavy"/>
                </a:rPr>
                <a:t>TEST DE FLUJO DE DATOS CON IMPLEMENTACIONES  DE RESUMEN AUTOMÁTICO DISPONIBILIZADAS</a:t>
              </a:r>
            </a:p>
          </p:txBody>
        </p:sp>
      </p:grpSp>
      <p:grpSp>
        <p:nvGrpSpPr>
          <p:cNvPr name="Group 13" id="13"/>
          <p:cNvGrpSpPr/>
          <p:nvPr/>
        </p:nvGrpSpPr>
        <p:grpSpPr>
          <a:xfrm rot="0">
            <a:off x="11542469" y="2618590"/>
            <a:ext cx="2404012" cy="1002371"/>
            <a:chOff x="0" y="0"/>
            <a:chExt cx="2797961" cy="1166631"/>
          </a:xfrm>
        </p:grpSpPr>
        <p:sp>
          <p:nvSpPr>
            <p:cNvPr name="Freeform 14" id="14"/>
            <p:cNvSpPr/>
            <p:nvPr/>
          </p:nvSpPr>
          <p:spPr>
            <a:xfrm>
              <a:off x="0" y="0"/>
              <a:ext cx="2799231" cy="1166631"/>
            </a:xfrm>
            <a:custGeom>
              <a:avLst/>
              <a:gdLst/>
              <a:ahLst/>
              <a:cxnLst/>
              <a:rect r="r" b="b" t="t" l="l"/>
              <a:pathLst>
                <a:path h="1166631" w="2799231">
                  <a:moveTo>
                    <a:pt x="2245511" y="1166631"/>
                  </a:moveTo>
                  <a:lnTo>
                    <a:pt x="553720" y="1166631"/>
                  </a:lnTo>
                  <a:cubicBezTo>
                    <a:pt x="247650" y="1166631"/>
                    <a:pt x="0" y="905454"/>
                    <a:pt x="0" y="583991"/>
                  </a:cubicBezTo>
                  <a:cubicBezTo>
                    <a:pt x="0" y="261189"/>
                    <a:pt x="247650" y="0"/>
                    <a:pt x="553720" y="0"/>
                  </a:cubicBezTo>
                  <a:lnTo>
                    <a:pt x="2245511" y="0"/>
                  </a:lnTo>
                  <a:cubicBezTo>
                    <a:pt x="2551581" y="0"/>
                    <a:pt x="2799231" y="261189"/>
                    <a:pt x="2799231" y="583991"/>
                  </a:cubicBezTo>
                  <a:cubicBezTo>
                    <a:pt x="2797961" y="905454"/>
                    <a:pt x="2550311" y="1166631"/>
                    <a:pt x="2245511" y="1166631"/>
                  </a:cubicBezTo>
                  <a:close/>
                </a:path>
              </a:pathLst>
            </a:custGeom>
            <a:solidFill>
              <a:srgbClr val="CCEBE6"/>
            </a:solidFill>
          </p:spPr>
        </p:sp>
      </p:gr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8195399" y="3675512"/>
            <a:ext cx="4824307" cy="2677490"/>
          </a:xfrm>
          <a:prstGeom prst="rect">
            <a:avLst/>
          </a:prstGeom>
        </p:spPr>
      </p:pic>
      <p:pic>
        <p:nvPicPr>
          <p:cNvPr name="Picture 16" id="16"/>
          <p:cNvPicPr>
            <a:picLocks noChangeAspect="true"/>
          </p:cNvPicPr>
          <p:nvPr/>
        </p:nvPicPr>
        <p:blipFill>
          <a:blip r:embed="rId4"/>
          <a:srcRect l="0" t="0" r="0" b="0"/>
          <a:stretch>
            <a:fillRect/>
          </a:stretch>
        </p:blipFill>
        <p:spPr>
          <a:xfrm flipH="false" flipV="false" rot="0">
            <a:off x="14189313" y="538656"/>
            <a:ext cx="3500383" cy="3315026"/>
          </a:xfrm>
          <a:prstGeom prst="rect">
            <a:avLst/>
          </a:prstGeom>
        </p:spPr>
      </p:pic>
      <p:pic>
        <p:nvPicPr>
          <p:cNvPr name="Picture 17" id="17"/>
          <p:cNvPicPr>
            <a:picLocks noChangeAspect="true"/>
          </p:cNvPicPr>
          <p:nvPr/>
        </p:nvPicPr>
        <p:blipFill>
          <a:blip r:embed="rId5"/>
          <a:srcRect l="0" t="0" r="0" b="0"/>
          <a:stretch>
            <a:fillRect/>
          </a:stretch>
        </p:blipFill>
        <p:spPr>
          <a:xfrm flipH="false" flipV="false" rot="0">
            <a:off x="10933048" y="6705648"/>
            <a:ext cx="2804418" cy="2608254"/>
          </a:xfrm>
          <a:prstGeom prst="rect">
            <a:avLst/>
          </a:prstGeom>
        </p:spPr>
      </p:pic>
      <p:grpSp>
        <p:nvGrpSpPr>
          <p:cNvPr name="Group 18" id="18"/>
          <p:cNvGrpSpPr/>
          <p:nvPr/>
        </p:nvGrpSpPr>
        <p:grpSpPr>
          <a:xfrm rot="0">
            <a:off x="1339447" y="-966303"/>
            <a:ext cx="4618749" cy="3180955"/>
            <a:chOff x="0" y="0"/>
            <a:chExt cx="6158332" cy="4241274"/>
          </a:xfrm>
        </p:grpSpPr>
        <p:sp>
          <p:nvSpPr>
            <p:cNvPr name="TextBox 19" id="19"/>
            <p:cNvSpPr txBox="true"/>
            <p:nvPr/>
          </p:nvSpPr>
          <p:spPr>
            <a:xfrm rot="0">
              <a:off x="0" y="-38100"/>
              <a:ext cx="6158332" cy="412867"/>
            </a:xfrm>
            <a:prstGeom prst="rect">
              <a:avLst/>
            </a:prstGeom>
          </p:spPr>
          <p:txBody>
            <a:bodyPr anchor="t" rtlCol="false" tIns="0" lIns="0" bIns="0" rIns="0">
              <a:spAutoFit/>
            </a:bodyPr>
            <a:lstStyle/>
            <a:p>
              <a:pPr algn="ctr">
                <a:lnSpc>
                  <a:spcPts val="2603"/>
                </a:lnSpc>
              </a:pPr>
            </a:p>
          </p:txBody>
        </p:sp>
        <p:sp>
          <p:nvSpPr>
            <p:cNvPr name="TextBox 20" id="20"/>
            <p:cNvSpPr txBox="true"/>
            <p:nvPr/>
          </p:nvSpPr>
          <p:spPr>
            <a:xfrm rot="0">
              <a:off x="0" y="1717876"/>
              <a:ext cx="6158332" cy="2523398"/>
            </a:xfrm>
            <a:prstGeom prst="rect">
              <a:avLst/>
            </a:prstGeom>
          </p:spPr>
          <p:txBody>
            <a:bodyPr anchor="t" rtlCol="false" tIns="0" lIns="0" bIns="0" rIns="0">
              <a:spAutoFit/>
            </a:bodyPr>
            <a:lstStyle/>
            <a:p>
              <a:pPr algn="ctr">
                <a:lnSpc>
                  <a:spcPts val="3042"/>
                </a:lnSpc>
              </a:pPr>
              <a:r>
                <a:rPr lang="en-US" sz="2173" spc="86">
                  <a:solidFill>
                    <a:srgbClr val="191919"/>
                  </a:solidFill>
                  <a:latin typeface="Aileron Regular"/>
                </a:rPr>
                <a:t>El 90% de publicaciones encontradas referentes a resumen automático se encontraban adaptadas a una solución solo para textos en ingles</a:t>
              </a:r>
            </a:p>
          </p:txBody>
        </p:sp>
      </p:grpSp>
      <p:sp>
        <p:nvSpPr>
          <p:cNvPr name="TextBox 21" id="21"/>
          <p:cNvSpPr txBox="true"/>
          <p:nvPr/>
        </p:nvSpPr>
        <p:spPr>
          <a:xfrm rot="0">
            <a:off x="14040477" y="9450598"/>
            <a:ext cx="3218823" cy="471201"/>
          </a:xfrm>
          <a:prstGeom prst="rect">
            <a:avLst/>
          </a:prstGeom>
        </p:spPr>
        <p:txBody>
          <a:bodyPr anchor="t" rtlCol="false" tIns="0" lIns="0" bIns="0" rIns="0">
            <a:spAutoFit/>
          </a:bodyPr>
          <a:lstStyle/>
          <a:p>
            <a:pPr algn="ctr">
              <a:lnSpc>
                <a:spcPts val="3812"/>
              </a:lnSpc>
            </a:pPr>
          </a:p>
        </p:txBody>
      </p:sp>
      <p:sp>
        <p:nvSpPr>
          <p:cNvPr name="TextBox 22" id="22"/>
          <p:cNvSpPr txBox="true"/>
          <p:nvPr/>
        </p:nvSpPr>
        <p:spPr>
          <a:xfrm rot="0">
            <a:off x="2847722" y="2718464"/>
            <a:ext cx="1602201" cy="1135219"/>
          </a:xfrm>
          <a:prstGeom prst="rect">
            <a:avLst/>
          </a:prstGeom>
        </p:spPr>
        <p:txBody>
          <a:bodyPr anchor="t" rtlCol="false" tIns="0" lIns="0" bIns="0" rIns="0">
            <a:spAutoFit/>
          </a:bodyPr>
          <a:lstStyle/>
          <a:p>
            <a:pPr algn="ctr">
              <a:lnSpc>
                <a:spcPts val="2261"/>
              </a:lnSpc>
            </a:pPr>
            <a:r>
              <a:rPr lang="en-US" sz="1615" spc="64">
                <a:solidFill>
                  <a:srgbClr val="191919"/>
                </a:solidFill>
                <a:latin typeface="Aileron Regular"/>
              </a:rPr>
              <a:t>Busqueda de implementaciones en el idioma español</a:t>
            </a:r>
          </a:p>
        </p:txBody>
      </p:sp>
      <p:sp>
        <p:nvSpPr>
          <p:cNvPr name="TextBox 23" id="23"/>
          <p:cNvSpPr txBox="true"/>
          <p:nvPr/>
        </p:nvSpPr>
        <p:spPr>
          <a:xfrm rot="0">
            <a:off x="8513976" y="586075"/>
            <a:ext cx="4838143" cy="667273"/>
          </a:xfrm>
          <a:prstGeom prst="rect">
            <a:avLst/>
          </a:prstGeom>
        </p:spPr>
        <p:txBody>
          <a:bodyPr anchor="t" rtlCol="false" tIns="0" lIns="0" bIns="0" rIns="0">
            <a:spAutoFit/>
          </a:bodyPr>
          <a:lstStyle/>
          <a:p>
            <a:pPr algn="ctr">
              <a:lnSpc>
                <a:spcPts val="2694"/>
              </a:lnSpc>
            </a:pPr>
            <a:r>
              <a:rPr lang="en-US" sz="1924" spc="76">
                <a:solidFill>
                  <a:srgbClr val="191919"/>
                </a:solidFill>
                <a:latin typeface="Aileron Regular"/>
              </a:rPr>
              <a:t>1.- Traducción de texto español a ingles sólo con el fin de test de flujo de datos.</a:t>
            </a:r>
          </a:p>
        </p:txBody>
      </p:sp>
      <p:sp>
        <p:nvSpPr>
          <p:cNvPr name="TextBox 24" id="24"/>
          <p:cNvSpPr txBox="true"/>
          <p:nvPr/>
        </p:nvSpPr>
        <p:spPr>
          <a:xfrm rot="0">
            <a:off x="2664422" y="4344052"/>
            <a:ext cx="1381320" cy="294380"/>
          </a:xfrm>
          <a:prstGeom prst="rect">
            <a:avLst/>
          </a:prstGeom>
        </p:spPr>
        <p:txBody>
          <a:bodyPr anchor="t" rtlCol="false" tIns="0" lIns="0" bIns="0" rIns="0">
            <a:spAutoFit/>
          </a:bodyPr>
          <a:lstStyle/>
          <a:p>
            <a:pPr algn="ctr">
              <a:lnSpc>
                <a:spcPts val="2462"/>
              </a:lnSpc>
            </a:pPr>
          </a:p>
        </p:txBody>
      </p:sp>
      <p:sp>
        <p:nvSpPr>
          <p:cNvPr name="TextBox 25" id="25"/>
          <p:cNvSpPr txBox="true"/>
          <p:nvPr/>
        </p:nvSpPr>
        <p:spPr>
          <a:xfrm rot="0">
            <a:off x="5973164" y="5738662"/>
            <a:ext cx="1385469" cy="415603"/>
          </a:xfrm>
          <a:prstGeom prst="rect">
            <a:avLst/>
          </a:prstGeom>
        </p:spPr>
        <p:txBody>
          <a:bodyPr anchor="t" rtlCol="false" tIns="0" lIns="0" bIns="0" rIns="0">
            <a:spAutoFit/>
          </a:bodyPr>
          <a:lstStyle/>
          <a:p>
            <a:pPr algn="ctr">
              <a:lnSpc>
                <a:spcPts val="3320"/>
              </a:lnSpc>
            </a:pPr>
          </a:p>
        </p:txBody>
      </p:sp>
      <p:sp>
        <p:nvSpPr>
          <p:cNvPr name="TextBox 26" id="26"/>
          <p:cNvSpPr txBox="true"/>
          <p:nvPr/>
        </p:nvSpPr>
        <p:spPr>
          <a:xfrm rot="0">
            <a:off x="11801548" y="2782338"/>
            <a:ext cx="1816509" cy="636776"/>
          </a:xfrm>
          <a:prstGeom prst="rect">
            <a:avLst/>
          </a:prstGeom>
        </p:spPr>
        <p:txBody>
          <a:bodyPr anchor="t" rtlCol="false" tIns="0" lIns="0" bIns="0" rIns="0">
            <a:spAutoFit/>
          </a:bodyPr>
          <a:lstStyle/>
          <a:p>
            <a:pPr algn="ctr">
              <a:lnSpc>
                <a:spcPts val="2563"/>
              </a:lnSpc>
            </a:pPr>
            <a:r>
              <a:rPr lang="en-US" sz="1831" spc="73">
                <a:solidFill>
                  <a:srgbClr val="191919"/>
                </a:solidFill>
                <a:latin typeface="Aileron Regular"/>
              </a:rPr>
              <a:t>Alternativas planteadas</a:t>
            </a:r>
          </a:p>
        </p:txBody>
      </p:sp>
      <p:sp>
        <p:nvSpPr>
          <p:cNvPr name="TextBox 27" id="27"/>
          <p:cNvSpPr txBox="true"/>
          <p:nvPr/>
        </p:nvSpPr>
        <p:spPr>
          <a:xfrm rot="0">
            <a:off x="1296840" y="5557662"/>
            <a:ext cx="3101763" cy="314180"/>
          </a:xfrm>
          <a:prstGeom prst="rect">
            <a:avLst/>
          </a:prstGeom>
        </p:spPr>
        <p:txBody>
          <a:bodyPr anchor="t" rtlCol="false" tIns="0" lIns="0" bIns="0" rIns="0">
            <a:spAutoFit/>
          </a:bodyPr>
          <a:lstStyle/>
          <a:p>
            <a:pPr algn="ctr">
              <a:lnSpc>
                <a:spcPts val="2563"/>
              </a:lnSpc>
            </a:pPr>
            <a:r>
              <a:rPr lang="en-US" sz="1831" spc="73">
                <a:solidFill>
                  <a:srgbClr val="191919"/>
                </a:solidFill>
                <a:latin typeface="Aileron Regular"/>
              </a:rPr>
              <a:t>Ejecución de TEST</a:t>
            </a:r>
          </a:p>
        </p:txBody>
      </p:sp>
      <p:sp>
        <p:nvSpPr>
          <p:cNvPr name="TextBox 28" id="28"/>
          <p:cNvSpPr txBox="true"/>
          <p:nvPr/>
        </p:nvSpPr>
        <p:spPr>
          <a:xfrm rot="0">
            <a:off x="8612135" y="1359382"/>
            <a:ext cx="4838143" cy="1006301"/>
          </a:xfrm>
          <a:prstGeom prst="rect">
            <a:avLst/>
          </a:prstGeom>
        </p:spPr>
        <p:txBody>
          <a:bodyPr anchor="t" rtlCol="false" tIns="0" lIns="0" bIns="0" rIns="0">
            <a:spAutoFit/>
          </a:bodyPr>
          <a:lstStyle/>
          <a:p>
            <a:pPr algn="ctr">
              <a:lnSpc>
                <a:spcPts val="2694"/>
              </a:lnSpc>
            </a:pPr>
            <a:r>
              <a:rPr lang="en-US" sz="1924" spc="76">
                <a:solidFill>
                  <a:srgbClr val="191919"/>
                </a:solidFill>
                <a:latin typeface="Aileron Regular"/>
              </a:rPr>
              <a:t>2.- Testeo con implementaciones con autocomplementado de conectores gramaticales en ingles</a:t>
            </a:r>
          </a:p>
        </p:txBody>
      </p:sp>
      <p:sp>
        <p:nvSpPr>
          <p:cNvPr name="TextBox 29" id="29"/>
          <p:cNvSpPr txBox="true"/>
          <p:nvPr/>
        </p:nvSpPr>
        <p:spPr>
          <a:xfrm rot="0">
            <a:off x="830981" y="6526794"/>
            <a:ext cx="9904348" cy="3247247"/>
          </a:xfrm>
          <a:prstGeom prst="rect">
            <a:avLst/>
          </a:prstGeom>
        </p:spPr>
        <p:txBody>
          <a:bodyPr anchor="t" rtlCol="false" tIns="0" lIns="0" bIns="0" rIns="0">
            <a:spAutoFit/>
          </a:bodyPr>
          <a:lstStyle/>
          <a:p>
            <a:pPr algn="ctr">
              <a:lnSpc>
                <a:spcPts val="1846"/>
              </a:lnSpc>
            </a:pPr>
            <a:r>
              <a:rPr lang="en-US" sz="1318" spc="52">
                <a:solidFill>
                  <a:srgbClr val="191919"/>
                </a:solidFill>
                <a:latin typeface="Aileron Regular"/>
              </a:rPr>
              <a:t>El Ministerio de Salud (Minsa) informó este sábado 12 de junio que se elevó a 188.443 la cifra de decesos por coronavirus (COVID-19) en el país. Se trata de 191 nuevos fallecidos frente al reporte de la víspera. Además, informó que se incrementó en 3.003 los contagios (1.772 en las últimas 24 horas), por lo que el número total de personas infectadas llega a 2.001.059. El Minsa reportó también que hay un total de 10.711 pacientes hospitalizados, de los cuales 2.548 están con ventilación mecánica. Para mitigar los efectos de la pandemia, Perú suscribió acuerdos de adquisición de vacunas contra el COVID-19 con Sinopharm (por 2 millones de dosis), Pfizer (32 millones), AstraZeneca (14.04 millones) y con el mecanismo Covax Facility (13.2 millones). La inmunización en el Perú comenzó en febrero, tras el arribo del primer lote de vacunas procedentes de China (Sinopharm). El Gobierno ha anunciado que espera inmunizar a todos los adultos mayores de 60 años antes de que termine la actual gestión. El lunes 31 de mayo, el Gobierno informó que adoptarán los criterios y recomendaciones hechas por el Grupo de Trabajo Técnico (GTT) conformado para establecer la forma en la que se debe llevar el registro de las defunciones por esta enfermedad. Esta comisión determinó que, el número de personas fallecidas por COVID-19 en el Perú del 1 de marzo del 2020 al 22 de mayo de 2021, era de 180.764, mientras que el reporte oficial del Minsa no llegaba a las 70 mil. Desde entonces, el Minsa actualiza sus cifras en función a las recomendaciones del GTT</a:t>
            </a:r>
          </a:p>
          <a:p>
            <a:pPr algn="ctr">
              <a:lnSpc>
                <a:spcPts val="1846"/>
              </a:lnSpc>
            </a:pPr>
          </a:p>
        </p:txBody>
      </p:sp>
      <p:sp>
        <p:nvSpPr>
          <p:cNvPr name="TextBox 30" id="30"/>
          <p:cNvSpPr txBox="true"/>
          <p:nvPr/>
        </p:nvSpPr>
        <p:spPr>
          <a:xfrm rot="0">
            <a:off x="-87351" y="4815256"/>
            <a:ext cx="4838143" cy="328244"/>
          </a:xfrm>
          <a:prstGeom prst="rect">
            <a:avLst/>
          </a:prstGeom>
        </p:spPr>
        <p:txBody>
          <a:bodyPr anchor="t" rtlCol="false" tIns="0" lIns="0" bIns="0" rIns="0">
            <a:spAutoFit/>
          </a:bodyPr>
          <a:lstStyle/>
          <a:p>
            <a:pPr algn="ctr">
              <a:lnSpc>
                <a:spcPts val="2694"/>
              </a:lnSpc>
            </a:pPr>
            <a:r>
              <a:rPr lang="en-US" sz="1924" spc="76">
                <a:solidFill>
                  <a:srgbClr val="191919"/>
                </a:solidFill>
                <a:latin typeface="Aileron Regular"/>
              </a:rPr>
              <a:t>Se opta por alternativa 2</a:t>
            </a:r>
          </a:p>
        </p:txBody>
      </p:sp>
      <p:sp>
        <p:nvSpPr>
          <p:cNvPr name="TextBox 31" id="31"/>
          <p:cNvSpPr txBox="true"/>
          <p:nvPr/>
        </p:nvSpPr>
        <p:spPr>
          <a:xfrm rot="0">
            <a:off x="13860738" y="6870919"/>
            <a:ext cx="3578300" cy="2249137"/>
          </a:xfrm>
          <a:prstGeom prst="rect">
            <a:avLst/>
          </a:prstGeom>
        </p:spPr>
        <p:txBody>
          <a:bodyPr anchor="t" rtlCol="false" tIns="0" lIns="0" bIns="0" rIns="0">
            <a:spAutoFit/>
          </a:bodyPr>
          <a:lstStyle/>
          <a:p>
            <a:pPr algn="ctr">
              <a:lnSpc>
                <a:spcPts val="1992"/>
              </a:lnSpc>
            </a:pPr>
            <a:r>
              <a:rPr lang="en-US" sz="1423" spc="56">
                <a:solidFill>
                  <a:srgbClr val="191919"/>
                </a:solidFill>
                <a:latin typeface="Aileron Regular"/>
              </a:rPr>
              <a:t> El Ministerio de Salud (Minsa) informó a 188.443 la cifra de decesos por coronavirus (COVID-19) Se trata de 191 nuevos fallecidos frente al reporte de la víspera . El Minsa reportó también that hay un total of 10.711 pacientes hospitalizados, of los cuales 2.548 están with ventilación mecánica </a:t>
            </a:r>
          </a:p>
          <a:p>
            <a:pPr algn="ctr">
              <a:lnSpc>
                <a:spcPts val="1992"/>
              </a:lnSpc>
            </a:pPr>
          </a:p>
        </p:txBody>
      </p:sp>
      <p:sp>
        <p:nvSpPr>
          <p:cNvPr name="TextBox 32" id="32"/>
          <p:cNvSpPr txBox="true"/>
          <p:nvPr/>
        </p:nvSpPr>
        <p:spPr>
          <a:xfrm rot="0">
            <a:off x="14730351" y="4697318"/>
            <a:ext cx="2708687" cy="1138130"/>
          </a:xfrm>
          <a:prstGeom prst="rect">
            <a:avLst/>
          </a:prstGeom>
        </p:spPr>
        <p:txBody>
          <a:bodyPr anchor="t" rtlCol="false" tIns="0" lIns="0" bIns="0" rIns="0">
            <a:spAutoFit/>
          </a:bodyPr>
          <a:lstStyle/>
          <a:p>
            <a:pPr algn="ctr">
              <a:lnSpc>
                <a:spcPts val="2267"/>
              </a:lnSpc>
            </a:pPr>
            <a:r>
              <a:rPr lang="en-US" sz="1619" spc="64">
                <a:solidFill>
                  <a:srgbClr val="EB0F0F"/>
                </a:solidFill>
                <a:latin typeface="Aileron Regular"/>
              </a:rPr>
              <a:t>OJO: En el test aún no se opta por la versión parseada debido al último issue reportado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20161" y="5508050"/>
            <a:ext cx="1619584" cy="161958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228690" y="5508050"/>
            <a:ext cx="1619584" cy="1619584"/>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5574425" y="5508050"/>
            <a:ext cx="1619584" cy="1619584"/>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882954" y="5508050"/>
            <a:ext cx="1619584" cy="1619584"/>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3526042" y="5508050"/>
            <a:ext cx="1619584" cy="1619584"/>
          </a:xfrm>
          <a:prstGeom prst="rect">
            <a:avLst/>
          </a:prstGeom>
        </p:spPr>
      </p:pic>
      <p:pic>
        <p:nvPicPr>
          <p:cNvPr name="Picture 7" id="7"/>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50000" b="0"/>
          <a:stretch>
            <a:fillRect/>
          </a:stretch>
        </p:blipFill>
        <p:spPr>
          <a:xfrm flipH="false" flipV="false" rot="5400000">
            <a:off x="2988622" y="4093847"/>
            <a:ext cx="1482663" cy="2965325"/>
          </a:xfrm>
          <a:prstGeom prst="rect">
            <a:avLst/>
          </a:prstGeom>
        </p:spPr>
      </p:pic>
      <p:pic>
        <p:nvPicPr>
          <p:cNvPr name="Picture 8" id="8"/>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50000" b="0"/>
          <a:stretch>
            <a:fillRect/>
          </a:stretch>
        </p:blipFill>
        <p:spPr>
          <a:xfrm flipH="false" flipV="false" rot="5400000">
            <a:off x="8297150" y="4093847"/>
            <a:ext cx="1482663" cy="2965325"/>
          </a:xfrm>
          <a:prstGeom prst="rect">
            <a:avLst/>
          </a:prstGeom>
        </p:spPr>
      </p:pic>
      <p:pic>
        <p:nvPicPr>
          <p:cNvPr name="Picture 9" id="9"/>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50000" b="0"/>
          <a:stretch>
            <a:fillRect/>
          </a:stretch>
        </p:blipFill>
        <p:spPr>
          <a:xfrm flipH="false" flipV="false" rot="5400000">
            <a:off x="13594503" y="4093847"/>
            <a:ext cx="1482663" cy="2965325"/>
          </a:xfrm>
          <a:prstGeom prst="rect">
            <a:avLst/>
          </a:prstGeom>
        </p:spPr>
      </p:pic>
      <p:pic>
        <p:nvPicPr>
          <p:cNvPr name="Picture 10" id="10"/>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50000" b="0"/>
          <a:stretch>
            <a:fillRect/>
          </a:stretch>
        </p:blipFill>
        <p:spPr>
          <a:xfrm flipH="false" flipV="false" rot="-5400000">
            <a:off x="5642886" y="5557884"/>
            <a:ext cx="1482663" cy="2965325"/>
          </a:xfrm>
          <a:prstGeom prst="rect">
            <a:avLst/>
          </a:prstGeom>
        </p:spPr>
      </p:pic>
      <p:pic>
        <p:nvPicPr>
          <p:cNvPr name="Picture 11" id="11"/>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50000" b="0"/>
          <a:stretch>
            <a:fillRect/>
          </a:stretch>
        </p:blipFill>
        <p:spPr>
          <a:xfrm flipH="false" flipV="false" rot="-5400000">
            <a:off x="10951415" y="5557884"/>
            <a:ext cx="1482663" cy="2965325"/>
          </a:xfrm>
          <a:prstGeom prst="rect">
            <a:avLst/>
          </a:prstGeom>
        </p:spPr>
      </p:pic>
      <p:grpSp>
        <p:nvGrpSpPr>
          <p:cNvPr name="Group 12" id="12"/>
          <p:cNvGrpSpPr/>
          <p:nvPr/>
        </p:nvGrpSpPr>
        <p:grpSpPr>
          <a:xfrm rot="-2700000">
            <a:off x="4768410" y="6020055"/>
            <a:ext cx="559215" cy="558321"/>
            <a:chOff x="0" y="0"/>
            <a:chExt cx="6350000" cy="6339840"/>
          </a:xfrm>
        </p:grpSpPr>
        <p:sp>
          <p:nvSpPr>
            <p:cNvPr name="Freeform 13" id="13"/>
            <p:cNvSpPr/>
            <p:nvPr/>
          </p:nvSpPr>
          <p:spPr>
            <a:xfrm>
              <a:off x="0" y="0"/>
              <a:ext cx="6350000" cy="6339840"/>
            </a:xfrm>
            <a:custGeom>
              <a:avLst/>
              <a:gdLst/>
              <a:ahLst/>
              <a:cxnLst/>
              <a:rect r="r" b="b" t="t" l="l"/>
              <a:pathLst>
                <a:path h="6339840" w="6350000">
                  <a:moveTo>
                    <a:pt x="6350000" y="6339840"/>
                  </a:moveTo>
                  <a:lnTo>
                    <a:pt x="0" y="6339840"/>
                  </a:lnTo>
                  <a:lnTo>
                    <a:pt x="0" y="0"/>
                  </a:lnTo>
                  <a:close/>
                </a:path>
              </a:pathLst>
            </a:custGeom>
            <a:solidFill>
              <a:srgbClr val="86EAE9"/>
            </a:solidFill>
          </p:spPr>
        </p:sp>
      </p:grpSp>
      <p:grpSp>
        <p:nvGrpSpPr>
          <p:cNvPr name="Group 14" id="14"/>
          <p:cNvGrpSpPr/>
          <p:nvPr/>
        </p:nvGrpSpPr>
        <p:grpSpPr>
          <a:xfrm rot="-2700000">
            <a:off x="10095565" y="6020055"/>
            <a:ext cx="559215" cy="558321"/>
            <a:chOff x="0" y="0"/>
            <a:chExt cx="6350000" cy="6339840"/>
          </a:xfrm>
        </p:grpSpPr>
        <p:sp>
          <p:nvSpPr>
            <p:cNvPr name="Freeform 15" id="15"/>
            <p:cNvSpPr/>
            <p:nvPr/>
          </p:nvSpPr>
          <p:spPr>
            <a:xfrm>
              <a:off x="0" y="0"/>
              <a:ext cx="6350000" cy="6339840"/>
            </a:xfrm>
            <a:custGeom>
              <a:avLst/>
              <a:gdLst/>
              <a:ahLst/>
              <a:cxnLst/>
              <a:rect r="r" b="b" t="t" l="l"/>
              <a:pathLst>
                <a:path h="6339840" w="6350000">
                  <a:moveTo>
                    <a:pt x="6350000" y="6339840"/>
                  </a:moveTo>
                  <a:lnTo>
                    <a:pt x="0" y="6339840"/>
                  </a:lnTo>
                  <a:lnTo>
                    <a:pt x="0" y="0"/>
                  </a:lnTo>
                  <a:close/>
                </a:path>
              </a:pathLst>
            </a:custGeom>
            <a:solidFill>
              <a:srgbClr val="37C9EF"/>
            </a:solidFill>
          </p:spPr>
        </p:sp>
      </p:grpSp>
      <p:grpSp>
        <p:nvGrpSpPr>
          <p:cNvPr name="Group 16" id="16"/>
          <p:cNvGrpSpPr/>
          <p:nvPr/>
        </p:nvGrpSpPr>
        <p:grpSpPr>
          <a:xfrm rot="-2700000">
            <a:off x="15365993" y="6020055"/>
            <a:ext cx="559215" cy="558321"/>
            <a:chOff x="0" y="0"/>
            <a:chExt cx="6350000" cy="6339840"/>
          </a:xfrm>
        </p:grpSpPr>
        <p:sp>
          <p:nvSpPr>
            <p:cNvPr name="Freeform 17" id="17"/>
            <p:cNvSpPr/>
            <p:nvPr/>
          </p:nvSpPr>
          <p:spPr>
            <a:xfrm>
              <a:off x="0" y="0"/>
              <a:ext cx="6350000" cy="6339840"/>
            </a:xfrm>
            <a:custGeom>
              <a:avLst/>
              <a:gdLst/>
              <a:ahLst/>
              <a:cxnLst/>
              <a:rect r="r" b="b" t="t" l="l"/>
              <a:pathLst>
                <a:path h="6339840" w="6350000">
                  <a:moveTo>
                    <a:pt x="6350000" y="6339840"/>
                  </a:moveTo>
                  <a:lnTo>
                    <a:pt x="0" y="6339840"/>
                  </a:lnTo>
                  <a:lnTo>
                    <a:pt x="0" y="0"/>
                  </a:lnTo>
                  <a:close/>
                </a:path>
              </a:pathLst>
            </a:custGeom>
            <a:solidFill>
              <a:srgbClr val="13538A"/>
            </a:solidFill>
          </p:spPr>
        </p:sp>
      </p:grpSp>
      <p:grpSp>
        <p:nvGrpSpPr>
          <p:cNvPr name="Group 18" id="18"/>
          <p:cNvGrpSpPr/>
          <p:nvPr/>
        </p:nvGrpSpPr>
        <p:grpSpPr>
          <a:xfrm rot="8100000">
            <a:off x="7427085" y="6038681"/>
            <a:ext cx="559215" cy="558321"/>
            <a:chOff x="0" y="0"/>
            <a:chExt cx="6350000" cy="6339840"/>
          </a:xfrm>
        </p:grpSpPr>
        <p:sp>
          <p:nvSpPr>
            <p:cNvPr name="Freeform 19" id="19"/>
            <p:cNvSpPr/>
            <p:nvPr/>
          </p:nvSpPr>
          <p:spPr>
            <a:xfrm>
              <a:off x="0" y="0"/>
              <a:ext cx="6350000" cy="6339840"/>
            </a:xfrm>
            <a:custGeom>
              <a:avLst/>
              <a:gdLst/>
              <a:ahLst/>
              <a:cxnLst/>
              <a:rect r="r" b="b" t="t" l="l"/>
              <a:pathLst>
                <a:path h="6339840" w="6350000">
                  <a:moveTo>
                    <a:pt x="6350000" y="6339840"/>
                  </a:moveTo>
                  <a:lnTo>
                    <a:pt x="0" y="6339840"/>
                  </a:lnTo>
                  <a:lnTo>
                    <a:pt x="0" y="0"/>
                  </a:lnTo>
                  <a:close/>
                </a:path>
              </a:pathLst>
            </a:custGeom>
            <a:solidFill>
              <a:srgbClr val="3EDAD8"/>
            </a:solidFill>
          </p:spPr>
        </p:sp>
      </p:grpSp>
      <p:grpSp>
        <p:nvGrpSpPr>
          <p:cNvPr name="Group 20" id="20"/>
          <p:cNvGrpSpPr/>
          <p:nvPr/>
        </p:nvGrpSpPr>
        <p:grpSpPr>
          <a:xfrm rot="8100000">
            <a:off x="12735614" y="6038681"/>
            <a:ext cx="559215" cy="558321"/>
            <a:chOff x="0" y="0"/>
            <a:chExt cx="6350000" cy="6339840"/>
          </a:xfrm>
        </p:grpSpPr>
        <p:sp>
          <p:nvSpPr>
            <p:cNvPr name="Freeform 21" id="21"/>
            <p:cNvSpPr/>
            <p:nvPr/>
          </p:nvSpPr>
          <p:spPr>
            <a:xfrm>
              <a:off x="0" y="0"/>
              <a:ext cx="6350000" cy="6339840"/>
            </a:xfrm>
            <a:custGeom>
              <a:avLst/>
              <a:gdLst/>
              <a:ahLst/>
              <a:cxnLst/>
              <a:rect r="r" b="b" t="t" l="l"/>
              <a:pathLst>
                <a:path h="6339840" w="6350000">
                  <a:moveTo>
                    <a:pt x="6350000" y="6339840"/>
                  </a:moveTo>
                  <a:lnTo>
                    <a:pt x="0" y="6339840"/>
                  </a:lnTo>
                  <a:lnTo>
                    <a:pt x="0" y="0"/>
                  </a:lnTo>
                  <a:close/>
                </a:path>
              </a:pathLst>
            </a:custGeom>
            <a:solidFill>
              <a:srgbClr val="2C92D5"/>
            </a:solidFill>
          </p:spPr>
        </p:sp>
      </p:grpSp>
      <p:pic>
        <p:nvPicPr>
          <p:cNvPr name="Picture 22" id="22"/>
          <p:cNvPicPr>
            <a:picLocks noChangeAspect="true"/>
          </p:cNvPicPr>
          <p:nvPr/>
        </p:nvPicPr>
        <p:blipFill>
          <a:blip r:embed="rId22"/>
          <a:srcRect l="0" t="0" r="0" b="0"/>
          <a:stretch>
            <a:fillRect/>
          </a:stretch>
        </p:blipFill>
        <p:spPr>
          <a:xfrm flipH="false" flipV="false" rot="0">
            <a:off x="3101099" y="5670361"/>
            <a:ext cx="1257707" cy="1257707"/>
          </a:xfrm>
          <a:prstGeom prst="rect">
            <a:avLst/>
          </a:prstGeom>
        </p:spPr>
      </p:pic>
      <p:pic>
        <p:nvPicPr>
          <p:cNvPr name="Picture 23" id="23"/>
          <p:cNvPicPr>
            <a:picLocks noChangeAspect="true"/>
          </p:cNvPicPr>
          <p:nvPr/>
        </p:nvPicPr>
        <p:blipFill>
          <a:blip r:embed="rId23"/>
          <a:srcRect l="0" t="0" r="0" b="0"/>
          <a:stretch>
            <a:fillRect/>
          </a:stretch>
        </p:blipFill>
        <p:spPr>
          <a:xfrm flipH="false" flipV="false" rot="0">
            <a:off x="5849312" y="5904107"/>
            <a:ext cx="1170243" cy="680425"/>
          </a:xfrm>
          <a:prstGeom prst="rect">
            <a:avLst/>
          </a:prstGeom>
        </p:spPr>
      </p:pic>
      <p:grpSp>
        <p:nvGrpSpPr>
          <p:cNvPr name="Group 24" id="24"/>
          <p:cNvGrpSpPr/>
          <p:nvPr/>
        </p:nvGrpSpPr>
        <p:grpSpPr>
          <a:xfrm rot="0">
            <a:off x="4652909" y="1346200"/>
            <a:ext cx="7610651" cy="1122749"/>
            <a:chOff x="0" y="0"/>
            <a:chExt cx="10147534" cy="1496999"/>
          </a:xfrm>
        </p:grpSpPr>
        <p:sp>
          <p:nvSpPr>
            <p:cNvPr name="TextBox 25" id="25"/>
            <p:cNvSpPr txBox="true"/>
            <p:nvPr/>
          </p:nvSpPr>
          <p:spPr>
            <a:xfrm rot="0">
              <a:off x="0" y="918303"/>
              <a:ext cx="10147534" cy="578697"/>
            </a:xfrm>
            <a:prstGeom prst="rect">
              <a:avLst/>
            </a:prstGeom>
          </p:spPr>
          <p:txBody>
            <a:bodyPr anchor="t" rtlCol="false" tIns="0" lIns="0" bIns="0" rIns="0">
              <a:spAutoFit/>
            </a:bodyPr>
            <a:lstStyle/>
            <a:p>
              <a:pPr algn="ctr" marL="0" indent="0" lvl="0">
                <a:lnSpc>
                  <a:spcPts val="3640"/>
                </a:lnSpc>
              </a:pPr>
            </a:p>
          </p:txBody>
        </p:sp>
        <p:sp>
          <p:nvSpPr>
            <p:cNvPr name="TextBox 26" id="26"/>
            <p:cNvSpPr txBox="true"/>
            <p:nvPr/>
          </p:nvSpPr>
          <p:spPr>
            <a:xfrm rot="0">
              <a:off x="0" y="-47625"/>
              <a:ext cx="10147534" cy="777113"/>
            </a:xfrm>
            <a:prstGeom prst="rect">
              <a:avLst/>
            </a:prstGeom>
          </p:spPr>
          <p:txBody>
            <a:bodyPr anchor="t" rtlCol="false" tIns="0" lIns="0" bIns="0" rIns="0">
              <a:spAutoFit/>
            </a:bodyPr>
            <a:lstStyle/>
            <a:p>
              <a:pPr algn="ctr" marL="0" indent="0" lvl="0">
                <a:lnSpc>
                  <a:spcPts val="4716"/>
                </a:lnSpc>
                <a:spcBef>
                  <a:spcPct val="0"/>
                </a:spcBef>
              </a:pPr>
              <a:r>
                <a:rPr lang="en-US" sz="3600" spc="107">
                  <a:solidFill>
                    <a:srgbClr val="191919"/>
                  </a:solidFill>
                  <a:latin typeface="Aileron Heavy"/>
                </a:rPr>
                <a:t>SIGUIENTES PASOS</a:t>
              </a:r>
            </a:p>
          </p:txBody>
        </p:sp>
      </p:grpSp>
      <p:grpSp>
        <p:nvGrpSpPr>
          <p:cNvPr name="Group 27" id="27"/>
          <p:cNvGrpSpPr/>
          <p:nvPr/>
        </p:nvGrpSpPr>
        <p:grpSpPr>
          <a:xfrm rot="0">
            <a:off x="2357035" y="7604647"/>
            <a:ext cx="2544519" cy="1216265"/>
            <a:chOff x="0" y="0"/>
            <a:chExt cx="3392692" cy="1621687"/>
          </a:xfrm>
        </p:grpSpPr>
        <p:sp>
          <p:nvSpPr>
            <p:cNvPr name="TextBox 28" id="28"/>
            <p:cNvSpPr txBox="true"/>
            <p:nvPr/>
          </p:nvSpPr>
          <p:spPr>
            <a:xfrm rot="0">
              <a:off x="0" y="745641"/>
              <a:ext cx="3392692" cy="876046"/>
            </a:xfrm>
            <a:prstGeom prst="rect">
              <a:avLst/>
            </a:prstGeom>
          </p:spPr>
          <p:txBody>
            <a:bodyPr anchor="t" rtlCol="false" tIns="0" lIns="0" bIns="0" rIns="0">
              <a:spAutoFit/>
            </a:bodyPr>
            <a:lstStyle/>
            <a:p>
              <a:pPr algn="ctr">
                <a:lnSpc>
                  <a:spcPts val="2700"/>
                </a:lnSpc>
              </a:pPr>
              <a:r>
                <a:rPr lang="en-US" sz="1800" spc="36">
                  <a:solidFill>
                    <a:srgbClr val="191919"/>
                  </a:solidFill>
                  <a:latin typeface="Aileron Regular"/>
                </a:rPr>
                <a:t>Corregir los errores que se fueron suscitando</a:t>
              </a:r>
            </a:p>
          </p:txBody>
        </p:sp>
        <p:sp>
          <p:nvSpPr>
            <p:cNvPr name="TextBox 29" id="29"/>
            <p:cNvSpPr txBox="true"/>
            <p:nvPr/>
          </p:nvSpPr>
          <p:spPr>
            <a:xfrm rot="0">
              <a:off x="0" y="-19050"/>
              <a:ext cx="3392692" cy="502666"/>
            </a:xfrm>
            <a:prstGeom prst="rect">
              <a:avLst/>
            </a:prstGeom>
          </p:spPr>
          <p:txBody>
            <a:bodyPr anchor="t" rtlCol="false" tIns="0" lIns="0" bIns="0" rIns="0">
              <a:spAutoFit/>
            </a:bodyPr>
            <a:lstStyle/>
            <a:p>
              <a:pPr algn="ctr" marL="0" indent="0" lvl="0">
                <a:lnSpc>
                  <a:spcPts val="3096"/>
                </a:lnSpc>
                <a:spcBef>
                  <a:spcPct val="0"/>
                </a:spcBef>
              </a:pPr>
              <a:r>
                <a:rPr lang="en-US" sz="2400" spc="93">
                  <a:solidFill>
                    <a:srgbClr val="191919"/>
                  </a:solidFill>
                  <a:latin typeface="Aileron Regular Bold"/>
                </a:rPr>
                <a:t>ISSUES</a:t>
              </a:r>
            </a:p>
          </p:txBody>
        </p:sp>
      </p:grpSp>
      <p:grpSp>
        <p:nvGrpSpPr>
          <p:cNvPr name="Group 30" id="30"/>
          <p:cNvGrpSpPr/>
          <p:nvPr/>
        </p:nvGrpSpPr>
        <p:grpSpPr>
          <a:xfrm rot="0">
            <a:off x="4800364" y="3379461"/>
            <a:ext cx="3066516" cy="1557641"/>
            <a:chOff x="0" y="0"/>
            <a:chExt cx="4088688" cy="2076855"/>
          </a:xfrm>
        </p:grpSpPr>
        <p:sp>
          <p:nvSpPr>
            <p:cNvPr name="TextBox 31" id="31"/>
            <p:cNvSpPr txBox="true"/>
            <p:nvPr/>
          </p:nvSpPr>
          <p:spPr>
            <a:xfrm rot="0">
              <a:off x="0" y="745641"/>
              <a:ext cx="4088688" cy="1331214"/>
            </a:xfrm>
            <a:prstGeom prst="rect">
              <a:avLst/>
            </a:prstGeom>
          </p:spPr>
          <p:txBody>
            <a:bodyPr anchor="t" rtlCol="false" tIns="0" lIns="0" bIns="0" rIns="0">
              <a:spAutoFit/>
            </a:bodyPr>
            <a:lstStyle/>
            <a:p>
              <a:pPr algn="ctr">
                <a:lnSpc>
                  <a:spcPts val="2700"/>
                </a:lnSpc>
              </a:pPr>
              <a:r>
                <a:rPr lang="en-US" sz="1800" spc="36">
                  <a:solidFill>
                    <a:srgbClr val="191919"/>
                  </a:solidFill>
                  <a:latin typeface="Aileron Regular"/>
                </a:rPr>
                <a:t>Seguir indagando en la documentación de soluciones disponibilizadas</a:t>
              </a:r>
            </a:p>
          </p:txBody>
        </p:sp>
        <p:sp>
          <p:nvSpPr>
            <p:cNvPr name="TextBox 32" id="32"/>
            <p:cNvSpPr txBox="true"/>
            <p:nvPr/>
          </p:nvSpPr>
          <p:spPr>
            <a:xfrm rot="0">
              <a:off x="0" y="-19050"/>
              <a:ext cx="4088688" cy="502666"/>
            </a:xfrm>
            <a:prstGeom prst="rect">
              <a:avLst/>
            </a:prstGeom>
          </p:spPr>
          <p:txBody>
            <a:bodyPr anchor="t" rtlCol="false" tIns="0" lIns="0" bIns="0" rIns="0">
              <a:spAutoFit/>
            </a:bodyPr>
            <a:lstStyle/>
            <a:p>
              <a:pPr algn="ctr" marL="0" indent="0" lvl="0">
                <a:lnSpc>
                  <a:spcPts val="3096"/>
                </a:lnSpc>
                <a:spcBef>
                  <a:spcPct val="0"/>
                </a:spcBef>
              </a:pPr>
              <a:r>
                <a:rPr lang="en-US" sz="2400" spc="93">
                  <a:solidFill>
                    <a:srgbClr val="191919"/>
                  </a:solidFill>
                  <a:latin typeface="Aileron Regular Bold"/>
                </a:rPr>
                <a:t> implementaciones</a:t>
              </a:r>
            </a:p>
          </p:txBody>
        </p:sp>
      </p:grpSp>
      <p:grpSp>
        <p:nvGrpSpPr>
          <p:cNvPr name="Group 33" id="33"/>
          <p:cNvGrpSpPr/>
          <p:nvPr/>
        </p:nvGrpSpPr>
        <p:grpSpPr>
          <a:xfrm rot="0">
            <a:off x="7766222" y="7604647"/>
            <a:ext cx="2544519" cy="1947785"/>
            <a:chOff x="0" y="0"/>
            <a:chExt cx="3392692" cy="2597047"/>
          </a:xfrm>
        </p:grpSpPr>
        <p:sp>
          <p:nvSpPr>
            <p:cNvPr name="TextBox 34" id="34"/>
            <p:cNvSpPr txBox="true"/>
            <p:nvPr/>
          </p:nvSpPr>
          <p:spPr>
            <a:xfrm rot="0">
              <a:off x="0" y="1265833"/>
              <a:ext cx="3392692" cy="1331214"/>
            </a:xfrm>
            <a:prstGeom prst="rect">
              <a:avLst/>
            </a:prstGeom>
          </p:spPr>
          <p:txBody>
            <a:bodyPr anchor="t" rtlCol="false" tIns="0" lIns="0" bIns="0" rIns="0">
              <a:spAutoFit/>
            </a:bodyPr>
            <a:lstStyle/>
            <a:p>
              <a:pPr algn="ctr">
                <a:lnSpc>
                  <a:spcPts val="2700"/>
                </a:lnSpc>
              </a:pPr>
              <a:r>
                <a:rPr lang="en-US" sz="1800" spc="36">
                  <a:solidFill>
                    <a:srgbClr val="191919"/>
                  </a:solidFill>
                  <a:latin typeface="Aileron Regular"/>
                </a:rPr>
                <a:t>Acorde a lo investigado responder la 1er hipótesis específica</a:t>
              </a:r>
            </a:p>
          </p:txBody>
        </p:sp>
        <p:sp>
          <p:nvSpPr>
            <p:cNvPr name="TextBox 35" id="35"/>
            <p:cNvSpPr txBox="true"/>
            <p:nvPr/>
          </p:nvSpPr>
          <p:spPr>
            <a:xfrm rot="0">
              <a:off x="0" y="-19050"/>
              <a:ext cx="3392692" cy="1022858"/>
            </a:xfrm>
            <a:prstGeom prst="rect">
              <a:avLst/>
            </a:prstGeom>
          </p:spPr>
          <p:txBody>
            <a:bodyPr anchor="t" rtlCol="false" tIns="0" lIns="0" bIns="0" rIns="0">
              <a:spAutoFit/>
            </a:bodyPr>
            <a:lstStyle/>
            <a:p>
              <a:pPr algn="ctr" marL="0" indent="0" lvl="0">
                <a:lnSpc>
                  <a:spcPts val="3096"/>
                </a:lnSpc>
                <a:spcBef>
                  <a:spcPct val="0"/>
                </a:spcBef>
              </a:pPr>
              <a:r>
                <a:rPr lang="en-US" sz="2400" spc="93">
                  <a:solidFill>
                    <a:srgbClr val="191919"/>
                  </a:solidFill>
                  <a:latin typeface="Aileron Regular Bold"/>
                </a:rPr>
                <a:t>Hipótesis específica</a:t>
              </a:r>
            </a:p>
          </p:txBody>
        </p:sp>
      </p:grpSp>
      <p:grpSp>
        <p:nvGrpSpPr>
          <p:cNvPr name="Group 36" id="36"/>
          <p:cNvGrpSpPr/>
          <p:nvPr/>
        </p:nvGrpSpPr>
        <p:grpSpPr>
          <a:xfrm rot="0">
            <a:off x="13063575" y="7604647"/>
            <a:ext cx="2544519" cy="1899017"/>
            <a:chOff x="0" y="0"/>
            <a:chExt cx="3392692" cy="2532023"/>
          </a:xfrm>
        </p:grpSpPr>
        <p:sp>
          <p:nvSpPr>
            <p:cNvPr name="TextBox 37" id="37"/>
            <p:cNvSpPr txBox="true"/>
            <p:nvPr/>
          </p:nvSpPr>
          <p:spPr>
            <a:xfrm rot="0">
              <a:off x="0" y="745641"/>
              <a:ext cx="3392692" cy="1786382"/>
            </a:xfrm>
            <a:prstGeom prst="rect">
              <a:avLst/>
            </a:prstGeom>
          </p:spPr>
          <p:txBody>
            <a:bodyPr anchor="t" rtlCol="false" tIns="0" lIns="0" bIns="0" rIns="0">
              <a:spAutoFit/>
            </a:bodyPr>
            <a:lstStyle/>
            <a:p>
              <a:pPr algn="ctr">
                <a:lnSpc>
                  <a:spcPts val="2700"/>
                </a:lnSpc>
              </a:pPr>
              <a:r>
                <a:rPr lang="en-US" sz="1800" spc="36">
                  <a:solidFill>
                    <a:srgbClr val="191919"/>
                  </a:solidFill>
                  <a:latin typeface="Aileron Regular"/>
                </a:rPr>
                <a:t>Dar inicio a los experimentos acordes a la respeusat de la 2da hipótesis</a:t>
              </a:r>
            </a:p>
          </p:txBody>
        </p:sp>
        <p:sp>
          <p:nvSpPr>
            <p:cNvPr name="TextBox 38" id="38"/>
            <p:cNvSpPr txBox="true"/>
            <p:nvPr/>
          </p:nvSpPr>
          <p:spPr>
            <a:xfrm rot="0">
              <a:off x="0" y="-19050"/>
              <a:ext cx="3392692" cy="502666"/>
            </a:xfrm>
            <a:prstGeom prst="rect">
              <a:avLst/>
            </a:prstGeom>
          </p:spPr>
          <p:txBody>
            <a:bodyPr anchor="t" rtlCol="false" tIns="0" lIns="0" bIns="0" rIns="0">
              <a:spAutoFit/>
            </a:bodyPr>
            <a:lstStyle/>
            <a:p>
              <a:pPr algn="ctr" marL="0" indent="0" lvl="0">
                <a:lnSpc>
                  <a:spcPts val="3096"/>
                </a:lnSpc>
                <a:spcBef>
                  <a:spcPct val="0"/>
                </a:spcBef>
              </a:pPr>
              <a:r>
                <a:rPr lang="en-US" sz="2400" spc="93">
                  <a:solidFill>
                    <a:srgbClr val="191919"/>
                  </a:solidFill>
                  <a:latin typeface="Aileron Regular Bold"/>
                </a:rPr>
                <a:t>Experimentar</a:t>
              </a:r>
            </a:p>
          </p:txBody>
        </p:sp>
      </p:grpSp>
      <p:grpSp>
        <p:nvGrpSpPr>
          <p:cNvPr name="Group 39" id="39"/>
          <p:cNvGrpSpPr/>
          <p:nvPr/>
        </p:nvGrpSpPr>
        <p:grpSpPr>
          <a:xfrm rot="0">
            <a:off x="10420486" y="3374508"/>
            <a:ext cx="2544519" cy="1899017"/>
            <a:chOff x="0" y="0"/>
            <a:chExt cx="3392692" cy="2532023"/>
          </a:xfrm>
        </p:grpSpPr>
        <p:sp>
          <p:nvSpPr>
            <p:cNvPr name="TextBox 40" id="40"/>
            <p:cNvSpPr txBox="true"/>
            <p:nvPr/>
          </p:nvSpPr>
          <p:spPr>
            <a:xfrm rot="0">
              <a:off x="0" y="745641"/>
              <a:ext cx="3392692" cy="1786382"/>
            </a:xfrm>
            <a:prstGeom prst="rect">
              <a:avLst/>
            </a:prstGeom>
          </p:spPr>
          <p:txBody>
            <a:bodyPr anchor="t" rtlCol="false" tIns="0" lIns="0" bIns="0" rIns="0">
              <a:spAutoFit/>
            </a:bodyPr>
            <a:lstStyle/>
            <a:p>
              <a:pPr algn="ctr">
                <a:lnSpc>
                  <a:spcPts val="2700"/>
                </a:lnSpc>
              </a:pPr>
              <a:r>
                <a:rPr lang="en-US" sz="1800" spc="36">
                  <a:solidFill>
                    <a:srgbClr val="191919"/>
                  </a:solidFill>
                  <a:latin typeface="Aileron Regular"/>
                </a:rPr>
                <a:t>Ampliar la investigación teórica sobre resumen de textos </a:t>
              </a:r>
            </a:p>
          </p:txBody>
        </p:sp>
        <p:sp>
          <p:nvSpPr>
            <p:cNvPr name="TextBox 41" id="41"/>
            <p:cNvSpPr txBox="true"/>
            <p:nvPr/>
          </p:nvSpPr>
          <p:spPr>
            <a:xfrm rot="0">
              <a:off x="0" y="-19050"/>
              <a:ext cx="3392692" cy="502666"/>
            </a:xfrm>
            <a:prstGeom prst="rect">
              <a:avLst/>
            </a:prstGeom>
          </p:spPr>
          <p:txBody>
            <a:bodyPr anchor="t" rtlCol="false" tIns="0" lIns="0" bIns="0" rIns="0">
              <a:spAutoFit/>
            </a:bodyPr>
            <a:lstStyle/>
            <a:p>
              <a:pPr algn="ctr" marL="0" indent="0" lvl="0">
                <a:lnSpc>
                  <a:spcPts val="3096"/>
                </a:lnSpc>
                <a:spcBef>
                  <a:spcPct val="0"/>
                </a:spcBef>
              </a:pPr>
              <a:r>
                <a:rPr lang="en-US" sz="2400" spc="93">
                  <a:solidFill>
                    <a:srgbClr val="191919"/>
                  </a:solidFill>
                  <a:latin typeface="Aileron Regular Bold"/>
                </a:rPr>
                <a:t>Investigar</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DAEJFC2VDL0</dc:identifier>
  <dcterms:modified xsi:type="dcterms:W3CDTF">2011-08-01T06:04:30Z</dcterms:modified>
  <cp:revision>1</cp:revision>
  <dc:title>HORARIOS</dc:title>
</cp:coreProperties>
</file>