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ileron Heavy" panose="020B0604020202020204" charset="0"/>
      <p:regular r:id="rId13"/>
    </p:embeddedFont>
    <p:embeddedFont>
      <p:font typeface="Aileron Regular" panose="020B0604020202020204" charset="0"/>
      <p:regular r:id="rId14"/>
    </p:embeddedFont>
    <p:embeddedFont>
      <p:font typeface="Aileron Regular Bold" panose="020B0604020202020204" charset="0"/>
      <p:regular r:id="rId15"/>
    </p:embeddedFont>
    <p:embeddedFont>
      <p:font typeface="Aileron Regular Bold Italics" panose="020B0604020202020204" charset="0"/>
      <p:regular r:id="rId16"/>
    </p:embeddedFont>
    <p:embeddedFont>
      <p:font typeface="Aileron Regular Italics" panose="020B0604020202020204" charset="0"/>
      <p:regular r:id="rId17"/>
    </p:embeddedFont>
    <p:embeddedFont>
      <p:font typeface="Arimo" panose="020B0604020202020204" charset="0"/>
      <p:regular r:id="rId18"/>
    </p:embeddedFont>
    <p:embeddedFont>
      <p:font typeface="Calibri" panose="020F0502020204030204" pitchFamily="34" charset="0"/>
      <p:regular r:id="rId19"/>
      <p:bold r:id="rId20"/>
      <p:italic r:id="rId21"/>
      <p:boldItalic r:id="rId22"/>
    </p:embeddedFont>
    <p:embeddedFont>
      <p:font typeface="Heebo Bold" panose="020B0604020202020204" charset="-79"/>
      <p:regular r:id="rId23"/>
    </p:embeddedFont>
    <p:embeddedFont>
      <p:font typeface="Roboto" panose="02000000000000000000" pitchFamily="2" charset="0"/>
      <p:regular r:id="rId24"/>
    </p:embeddedFont>
    <p:embeddedFont>
      <p:font typeface="Roboto Bold" panose="02000000000000000000"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sv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svg"/><Relationship Id="rId7"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18" Type="http://schemas.openxmlformats.org/officeDocument/2006/relationships/image" Target="../media/image38.png"/><Relationship Id="rId3" Type="http://schemas.openxmlformats.org/officeDocument/2006/relationships/image" Target="../media/image23.svg"/><Relationship Id="rId21" Type="http://schemas.openxmlformats.org/officeDocument/2006/relationships/image" Target="../media/image41.svg"/><Relationship Id="rId7" Type="http://schemas.openxmlformats.org/officeDocument/2006/relationships/image" Target="../media/image27.svg"/><Relationship Id="rId12" Type="http://schemas.openxmlformats.org/officeDocument/2006/relationships/image" Target="../media/image32.png"/><Relationship Id="rId17" Type="http://schemas.openxmlformats.org/officeDocument/2006/relationships/image" Target="../media/image37.sv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5" Type="http://schemas.openxmlformats.org/officeDocument/2006/relationships/image" Target="../media/image35.svg"/><Relationship Id="rId23" Type="http://schemas.openxmlformats.org/officeDocument/2006/relationships/image" Target="../media/image43.png"/><Relationship Id="rId10" Type="http://schemas.openxmlformats.org/officeDocument/2006/relationships/image" Target="../media/image30.png"/><Relationship Id="rId19" Type="http://schemas.openxmlformats.org/officeDocument/2006/relationships/image" Target="../media/image39.svg"/><Relationship Id="rId4" Type="http://schemas.openxmlformats.org/officeDocument/2006/relationships/image" Target="../media/image24.png"/><Relationship Id="rId9" Type="http://schemas.openxmlformats.org/officeDocument/2006/relationships/image" Target="../media/image29.svg"/><Relationship Id="rId14" Type="http://schemas.openxmlformats.org/officeDocument/2006/relationships/image" Target="../media/image34.png"/><Relationship Id="rId22"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6"/>
        </a:solidFill>
        <a:effectLst/>
      </p:bgPr>
    </p:bg>
    <p:spTree>
      <p:nvGrpSpPr>
        <p:cNvPr id="1" name=""/>
        <p:cNvGrpSpPr/>
        <p:nvPr/>
      </p:nvGrpSpPr>
      <p:grpSpPr>
        <a:xfrm>
          <a:off x="0" y="0"/>
          <a:ext cx="0" cy="0"/>
          <a:chOff x="0" y="0"/>
          <a:chExt cx="0" cy="0"/>
        </a:xfrm>
      </p:grpSpPr>
      <p:sp>
        <p:nvSpPr>
          <p:cNvPr id="2" name="AutoShape 2"/>
          <p:cNvSpPr/>
          <p:nvPr/>
        </p:nvSpPr>
        <p:spPr>
          <a:xfrm>
            <a:off x="0" y="0"/>
            <a:ext cx="15649109" cy="10287000"/>
          </a:xfrm>
          <a:prstGeom prst="rect">
            <a:avLst/>
          </a:prstGeom>
          <a:solidFill>
            <a:srgbClr val="CCEBE6"/>
          </a:solidFill>
        </p:spPr>
      </p:sp>
      <p:sp>
        <p:nvSpPr>
          <p:cNvPr id="3" name="TextBox 3"/>
          <p:cNvSpPr txBox="1"/>
          <p:nvPr/>
        </p:nvSpPr>
        <p:spPr>
          <a:xfrm>
            <a:off x="0" y="2455545"/>
            <a:ext cx="15649109" cy="5385435"/>
          </a:xfrm>
          <a:prstGeom prst="rect">
            <a:avLst/>
          </a:prstGeom>
        </p:spPr>
        <p:txBody>
          <a:bodyPr lIns="0" tIns="0" rIns="0" bIns="0" rtlCol="0" anchor="t">
            <a:spAutoFit/>
          </a:bodyPr>
          <a:lstStyle/>
          <a:p>
            <a:pPr algn="ctr">
              <a:lnSpc>
                <a:spcPts val="7799"/>
              </a:lnSpc>
            </a:pPr>
            <a:r>
              <a:rPr lang="en-US" sz="6499" spc="64">
                <a:solidFill>
                  <a:srgbClr val="191919"/>
                </a:solidFill>
                <a:latin typeface="Heebo Bold"/>
              </a:rPr>
              <a:t>Integración de Técnicas de</a:t>
            </a:r>
          </a:p>
          <a:p>
            <a:pPr algn="ctr">
              <a:lnSpc>
                <a:spcPts val="7799"/>
              </a:lnSpc>
            </a:pPr>
            <a:r>
              <a:rPr lang="en-US" sz="6499" spc="64">
                <a:solidFill>
                  <a:srgbClr val="191919"/>
                </a:solidFill>
                <a:latin typeface="Arimo"/>
              </a:rPr>
              <a:t> Aprendizaje de Maquina Hacia la Síntesis Coherente de Noticias</a:t>
            </a:r>
          </a:p>
          <a:p>
            <a:pPr algn="ctr">
              <a:lnSpc>
                <a:spcPts val="7799"/>
              </a:lnSpc>
            </a:pPr>
            <a:r>
              <a:rPr lang="en-US" sz="6499" spc="64">
                <a:solidFill>
                  <a:srgbClr val="191919"/>
                </a:solidFill>
                <a:latin typeface="Arimo"/>
              </a:rPr>
              <a:t> en Castellano en un Contexto Específico</a:t>
            </a:r>
          </a:p>
          <a:p>
            <a:pPr>
              <a:lnSpc>
                <a:spcPts val="11400"/>
              </a:lnSpc>
            </a:pPr>
            <a:endParaRPr lang="en-US" sz="6499" spc="64">
              <a:solidFill>
                <a:srgbClr val="191919"/>
              </a:solidFill>
              <a:latin typeface="Arimo"/>
            </a:endParaRPr>
          </a:p>
        </p:txBody>
      </p:sp>
      <p:pic>
        <p:nvPicPr>
          <p:cNvPr id="4" name="Picture 4"/>
          <p:cNvPicPr>
            <a:picLocks noChangeAspect="1"/>
          </p:cNvPicPr>
          <p:nvPr/>
        </p:nvPicPr>
        <p:blipFill>
          <a:blip r:embed="rId2"/>
          <a:srcRect/>
          <a:stretch>
            <a:fillRect/>
          </a:stretch>
        </p:blipFill>
        <p:spPr>
          <a:xfrm>
            <a:off x="15600123" y="7632722"/>
            <a:ext cx="2687877" cy="2654278"/>
          </a:xfrm>
          <a:prstGeom prst="rect">
            <a:avLst/>
          </a:prstGeom>
        </p:spPr>
      </p:pic>
      <p:grpSp>
        <p:nvGrpSpPr>
          <p:cNvPr id="5" name="Group 5"/>
          <p:cNvGrpSpPr/>
          <p:nvPr/>
        </p:nvGrpSpPr>
        <p:grpSpPr>
          <a:xfrm>
            <a:off x="8303165" y="9258300"/>
            <a:ext cx="7345943" cy="759615"/>
            <a:chOff x="0" y="0"/>
            <a:chExt cx="9794591" cy="1012820"/>
          </a:xfrm>
        </p:grpSpPr>
        <p:sp>
          <p:nvSpPr>
            <p:cNvPr id="6" name="TextBox 6"/>
            <p:cNvSpPr txBox="1"/>
            <p:nvPr/>
          </p:nvSpPr>
          <p:spPr>
            <a:xfrm>
              <a:off x="0" y="570001"/>
              <a:ext cx="9794591" cy="442819"/>
            </a:xfrm>
            <a:prstGeom prst="rect">
              <a:avLst/>
            </a:prstGeom>
          </p:spPr>
          <p:txBody>
            <a:bodyPr lIns="0" tIns="0" rIns="0" bIns="0" rtlCol="0" anchor="t">
              <a:spAutoFit/>
            </a:bodyPr>
            <a:lstStyle/>
            <a:p>
              <a:pPr>
                <a:lnSpc>
                  <a:spcPts val="2724"/>
                </a:lnSpc>
              </a:pPr>
              <a:r>
                <a:rPr lang="en-US" sz="1946">
                  <a:solidFill>
                    <a:srgbClr val="191919"/>
                  </a:solidFill>
                  <a:latin typeface="Roboto"/>
                </a:rPr>
                <a:t>CURSO: TESIS II</a:t>
              </a:r>
            </a:p>
          </p:txBody>
        </p:sp>
        <p:sp>
          <p:nvSpPr>
            <p:cNvPr id="7" name="TextBox 7"/>
            <p:cNvSpPr txBox="1"/>
            <p:nvPr/>
          </p:nvSpPr>
          <p:spPr>
            <a:xfrm>
              <a:off x="0" y="-57150"/>
              <a:ext cx="9794591" cy="515856"/>
            </a:xfrm>
            <a:prstGeom prst="rect">
              <a:avLst/>
            </a:prstGeom>
          </p:spPr>
          <p:txBody>
            <a:bodyPr lIns="0" tIns="0" rIns="0" bIns="0" rtlCol="0" anchor="t">
              <a:spAutoFit/>
            </a:bodyPr>
            <a:lstStyle/>
            <a:p>
              <a:pPr>
                <a:lnSpc>
                  <a:spcPts val="3211"/>
                </a:lnSpc>
              </a:pPr>
              <a:r>
                <a:rPr lang="en-US" sz="2293" spc="114">
                  <a:solidFill>
                    <a:srgbClr val="191919"/>
                  </a:solidFill>
                  <a:latin typeface="Roboto Bold"/>
                </a:rPr>
                <a:t>VÍCTOR MARIANO VILLACORTA PLASENCIA</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589409" y="985451"/>
            <a:ext cx="7610651" cy="1122749"/>
            <a:chOff x="0" y="0"/>
            <a:chExt cx="10147534" cy="1496999"/>
          </a:xfrm>
        </p:grpSpPr>
        <p:sp>
          <p:nvSpPr>
            <p:cNvPr id="3" name="TextBox 3"/>
            <p:cNvSpPr txBox="1"/>
            <p:nvPr/>
          </p:nvSpPr>
          <p:spPr>
            <a:xfrm>
              <a:off x="0" y="918303"/>
              <a:ext cx="10147534" cy="578697"/>
            </a:xfrm>
            <a:prstGeom prst="rect">
              <a:avLst/>
            </a:prstGeom>
          </p:spPr>
          <p:txBody>
            <a:bodyPr lIns="0" tIns="0" rIns="0" bIns="0" rtlCol="0" anchor="t">
              <a:spAutoFit/>
            </a:bodyPr>
            <a:lstStyle/>
            <a:p>
              <a:pPr marL="0" lvl="0" indent="0" algn="ctr">
                <a:lnSpc>
                  <a:spcPts val="3640"/>
                </a:lnSpc>
              </a:pPr>
              <a:endParaRPr/>
            </a:p>
          </p:txBody>
        </p:sp>
        <p:sp>
          <p:nvSpPr>
            <p:cNvPr id="4" name="TextBox 4"/>
            <p:cNvSpPr txBox="1"/>
            <p:nvPr/>
          </p:nvSpPr>
          <p:spPr>
            <a:xfrm>
              <a:off x="0" y="-47625"/>
              <a:ext cx="10147534" cy="777113"/>
            </a:xfrm>
            <a:prstGeom prst="rect">
              <a:avLst/>
            </a:prstGeom>
          </p:spPr>
          <p:txBody>
            <a:bodyPr lIns="0" tIns="0" rIns="0" bIns="0" rtlCol="0" anchor="t">
              <a:spAutoFit/>
            </a:bodyPr>
            <a:lstStyle/>
            <a:p>
              <a:pPr marL="0" lvl="0" indent="0" algn="ctr">
                <a:lnSpc>
                  <a:spcPts val="4716"/>
                </a:lnSpc>
                <a:spcBef>
                  <a:spcPct val="0"/>
                </a:spcBef>
              </a:pPr>
              <a:r>
                <a:rPr lang="en-US" sz="3600" spc="107">
                  <a:solidFill>
                    <a:srgbClr val="191919"/>
                  </a:solidFill>
                  <a:latin typeface="Aileron Heavy"/>
                </a:rPr>
                <a:t>REPOSITORIO</a:t>
              </a:r>
            </a:p>
          </p:txBody>
        </p:sp>
      </p:grpSp>
      <p:sp>
        <p:nvSpPr>
          <p:cNvPr id="5" name="TextBox 5"/>
          <p:cNvSpPr txBox="1"/>
          <p:nvPr/>
        </p:nvSpPr>
        <p:spPr>
          <a:xfrm>
            <a:off x="2159306" y="1804873"/>
            <a:ext cx="12862080" cy="539980"/>
          </a:xfrm>
          <a:prstGeom prst="rect">
            <a:avLst/>
          </a:prstGeom>
        </p:spPr>
        <p:txBody>
          <a:bodyPr lIns="0" tIns="0" rIns="0" bIns="0" rtlCol="0" anchor="t">
            <a:spAutoFit/>
          </a:bodyPr>
          <a:lstStyle/>
          <a:p>
            <a:pPr marL="0" lvl="0" indent="0" algn="ctr">
              <a:lnSpc>
                <a:spcPts val="4404"/>
              </a:lnSpc>
            </a:pPr>
            <a:r>
              <a:rPr lang="en-US" sz="3146" spc="157">
                <a:solidFill>
                  <a:srgbClr val="191919"/>
                </a:solidFill>
                <a:latin typeface="Aileron Regular"/>
              </a:rPr>
              <a:t>https://github.com/kendalvictor/tesis_maestria_ciencia_datos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100359" y="4605992"/>
            <a:ext cx="6087282" cy="1425193"/>
            <a:chOff x="0" y="0"/>
            <a:chExt cx="8116376" cy="1900257"/>
          </a:xfrm>
        </p:grpSpPr>
        <p:sp>
          <p:nvSpPr>
            <p:cNvPr id="3" name="TextBox 3"/>
            <p:cNvSpPr txBox="1"/>
            <p:nvPr/>
          </p:nvSpPr>
          <p:spPr>
            <a:xfrm>
              <a:off x="0" y="1369467"/>
              <a:ext cx="8116376" cy="530789"/>
            </a:xfrm>
            <a:prstGeom prst="rect">
              <a:avLst/>
            </a:prstGeom>
          </p:spPr>
          <p:txBody>
            <a:bodyPr lIns="0" tIns="0" rIns="0" bIns="0" rtlCol="0" anchor="t">
              <a:spAutoFit/>
            </a:bodyPr>
            <a:lstStyle/>
            <a:p>
              <a:pPr marL="0" lvl="0" indent="0" algn="ctr">
                <a:lnSpc>
                  <a:spcPts val="3359"/>
                </a:lnSpc>
              </a:pPr>
              <a:endParaRPr/>
            </a:p>
          </p:txBody>
        </p:sp>
        <p:sp>
          <p:nvSpPr>
            <p:cNvPr id="4" name="TextBox 4"/>
            <p:cNvSpPr txBox="1"/>
            <p:nvPr/>
          </p:nvSpPr>
          <p:spPr>
            <a:xfrm>
              <a:off x="0" y="-66675"/>
              <a:ext cx="8116376" cy="1339215"/>
            </a:xfrm>
            <a:prstGeom prst="rect">
              <a:avLst/>
            </a:prstGeom>
          </p:spPr>
          <p:txBody>
            <a:bodyPr lIns="0" tIns="0" rIns="0" bIns="0" rtlCol="0" anchor="t">
              <a:spAutoFit/>
            </a:bodyPr>
            <a:lstStyle/>
            <a:p>
              <a:pPr marL="0" lvl="0" indent="0" algn="ctr">
                <a:lnSpc>
                  <a:spcPts val="8252"/>
                </a:lnSpc>
                <a:spcBef>
                  <a:spcPct val="0"/>
                </a:spcBef>
              </a:pPr>
              <a:r>
                <a:rPr lang="en-US" sz="6299" spc="188">
                  <a:solidFill>
                    <a:srgbClr val="191919"/>
                  </a:solidFill>
                  <a:latin typeface="Aileron Heavy"/>
                </a:rPr>
                <a:t>GRACIAS</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5400000">
            <a:off x="1578493" y="6135198"/>
            <a:ext cx="6315873" cy="9525"/>
          </a:xfrm>
          <a:prstGeom prst="rect">
            <a:avLst/>
          </a:prstGeom>
          <a:solidFill>
            <a:srgbClr val="191919">
              <a:alpha val="8627"/>
            </a:srgbClr>
          </a:solidFill>
        </p:spPr>
      </p:sp>
      <p:sp>
        <p:nvSpPr>
          <p:cNvPr id="3" name="AutoShape 3"/>
          <p:cNvSpPr/>
          <p:nvPr/>
        </p:nvSpPr>
        <p:spPr>
          <a:xfrm rot="-5400000">
            <a:off x="7361107" y="6036773"/>
            <a:ext cx="6506475" cy="31288"/>
          </a:xfrm>
          <a:prstGeom prst="rect">
            <a:avLst/>
          </a:prstGeom>
          <a:solidFill>
            <a:srgbClr val="191919">
              <a:alpha val="8627"/>
            </a:srgbClr>
          </a:solidFill>
        </p:spPr>
      </p:sp>
      <p:sp>
        <p:nvSpPr>
          <p:cNvPr id="4" name="AutoShape 4"/>
          <p:cNvSpPr/>
          <p:nvPr/>
        </p:nvSpPr>
        <p:spPr>
          <a:xfrm rot="-5400000">
            <a:off x="10305876" y="5989419"/>
            <a:ext cx="6506475" cy="31288"/>
          </a:xfrm>
          <a:prstGeom prst="rect">
            <a:avLst/>
          </a:prstGeom>
          <a:solidFill>
            <a:srgbClr val="191919">
              <a:alpha val="8627"/>
            </a:srgbClr>
          </a:solidFill>
        </p:spPr>
      </p:sp>
      <p:sp>
        <p:nvSpPr>
          <p:cNvPr id="5" name="AutoShape 5"/>
          <p:cNvSpPr/>
          <p:nvPr/>
        </p:nvSpPr>
        <p:spPr>
          <a:xfrm>
            <a:off x="1028700" y="2775963"/>
            <a:ext cx="3542914" cy="714135"/>
          </a:xfrm>
          <a:prstGeom prst="rect">
            <a:avLst/>
          </a:prstGeom>
          <a:solidFill>
            <a:srgbClr val="86EAE9"/>
          </a:solidFill>
        </p:spPr>
      </p:sp>
      <p:sp>
        <p:nvSpPr>
          <p:cNvPr id="6" name="AutoShape 6"/>
          <p:cNvSpPr/>
          <p:nvPr/>
        </p:nvSpPr>
        <p:spPr>
          <a:xfrm>
            <a:off x="4507240" y="2775963"/>
            <a:ext cx="3022934" cy="714135"/>
          </a:xfrm>
          <a:prstGeom prst="rect">
            <a:avLst/>
          </a:prstGeom>
          <a:solidFill>
            <a:srgbClr val="3EDAD8"/>
          </a:solidFill>
        </p:spPr>
      </p:sp>
      <p:sp>
        <p:nvSpPr>
          <p:cNvPr id="7" name="AutoShape 7"/>
          <p:cNvSpPr/>
          <p:nvPr/>
        </p:nvSpPr>
        <p:spPr>
          <a:xfrm>
            <a:off x="13574758" y="2775963"/>
            <a:ext cx="3022934" cy="714135"/>
          </a:xfrm>
          <a:prstGeom prst="rect">
            <a:avLst/>
          </a:prstGeom>
          <a:solidFill>
            <a:srgbClr val="2C92D5"/>
          </a:solidFill>
        </p:spPr>
      </p:sp>
      <p:sp>
        <p:nvSpPr>
          <p:cNvPr id="8" name="TextBox 8"/>
          <p:cNvSpPr txBox="1"/>
          <p:nvPr/>
        </p:nvSpPr>
        <p:spPr>
          <a:xfrm>
            <a:off x="1028700" y="2947690"/>
            <a:ext cx="3361777" cy="351632"/>
          </a:xfrm>
          <a:prstGeom prst="rect">
            <a:avLst/>
          </a:prstGeom>
        </p:spPr>
        <p:txBody>
          <a:bodyPr lIns="0" tIns="0" rIns="0" bIns="0" rtlCol="0" anchor="t">
            <a:spAutoFit/>
          </a:bodyPr>
          <a:lstStyle/>
          <a:p>
            <a:pPr marL="0" lvl="0" indent="0" algn="ctr">
              <a:lnSpc>
                <a:spcPts val="2838"/>
              </a:lnSpc>
              <a:spcBef>
                <a:spcPct val="0"/>
              </a:spcBef>
            </a:pPr>
            <a:r>
              <a:rPr lang="en-US" sz="2200" spc="85">
                <a:solidFill>
                  <a:srgbClr val="191919"/>
                </a:solidFill>
                <a:latin typeface="Aileron Regular Bold"/>
              </a:rPr>
              <a:t>Preguntas</a:t>
            </a:r>
          </a:p>
        </p:txBody>
      </p:sp>
      <p:sp>
        <p:nvSpPr>
          <p:cNvPr id="9" name="TextBox 9"/>
          <p:cNvSpPr txBox="1"/>
          <p:nvPr/>
        </p:nvSpPr>
        <p:spPr>
          <a:xfrm>
            <a:off x="1028700" y="1226103"/>
            <a:ext cx="3361777" cy="351982"/>
          </a:xfrm>
          <a:prstGeom prst="rect">
            <a:avLst/>
          </a:prstGeom>
        </p:spPr>
        <p:txBody>
          <a:bodyPr lIns="0" tIns="0" rIns="0" bIns="0" rtlCol="0" anchor="t">
            <a:spAutoFit/>
          </a:bodyPr>
          <a:lstStyle/>
          <a:p>
            <a:pPr marL="0" lvl="0" indent="0" algn="ctr">
              <a:lnSpc>
                <a:spcPts val="2838"/>
              </a:lnSpc>
              <a:spcBef>
                <a:spcPct val="0"/>
              </a:spcBef>
            </a:pPr>
            <a:r>
              <a:rPr lang="en-US" sz="2200" u="none" spc="85">
                <a:solidFill>
                  <a:srgbClr val="FFFFFF"/>
                </a:solidFill>
                <a:latin typeface="Aileron Regular Bold"/>
              </a:rPr>
              <a:t>Week 2</a:t>
            </a:r>
          </a:p>
        </p:txBody>
      </p:sp>
      <p:sp>
        <p:nvSpPr>
          <p:cNvPr id="10" name="TextBox 10"/>
          <p:cNvSpPr txBox="1"/>
          <p:nvPr/>
        </p:nvSpPr>
        <p:spPr>
          <a:xfrm>
            <a:off x="10238773" y="2970906"/>
            <a:ext cx="3361777" cy="351982"/>
          </a:xfrm>
          <a:prstGeom prst="rect">
            <a:avLst/>
          </a:prstGeom>
        </p:spPr>
        <p:txBody>
          <a:bodyPr lIns="0" tIns="0" rIns="0" bIns="0" rtlCol="0" anchor="t">
            <a:spAutoFit/>
          </a:bodyPr>
          <a:lstStyle/>
          <a:p>
            <a:pPr marL="0" lvl="0" indent="0" algn="ctr">
              <a:lnSpc>
                <a:spcPts val="2838"/>
              </a:lnSpc>
              <a:spcBef>
                <a:spcPct val="0"/>
              </a:spcBef>
            </a:pPr>
            <a:r>
              <a:rPr lang="en-US" sz="2200" u="none" spc="85">
                <a:solidFill>
                  <a:srgbClr val="191919"/>
                </a:solidFill>
                <a:latin typeface="Aileron Regular Bold"/>
              </a:rPr>
              <a:t>Week 3</a:t>
            </a:r>
          </a:p>
        </p:txBody>
      </p:sp>
      <p:sp>
        <p:nvSpPr>
          <p:cNvPr id="11" name="TextBox 11"/>
          <p:cNvSpPr txBox="1"/>
          <p:nvPr/>
        </p:nvSpPr>
        <p:spPr>
          <a:xfrm>
            <a:off x="7702986" y="3594206"/>
            <a:ext cx="2677311" cy="2410857"/>
          </a:xfrm>
          <a:prstGeom prst="rect">
            <a:avLst/>
          </a:prstGeom>
        </p:spPr>
        <p:txBody>
          <a:bodyPr lIns="0" tIns="0" rIns="0" bIns="0" rtlCol="0" anchor="t">
            <a:spAutoFit/>
          </a:bodyPr>
          <a:lstStyle/>
          <a:p>
            <a:pPr>
              <a:lnSpc>
                <a:spcPts val="2400"/>
              </a:lnSpc>
            </a:pPr>
            <a:r>
              <a:rPr lang="en-US" sz="1600" spc="80">
                <a:solidFill>
                  <a:srgbClr val="191919"/>
                </a:solidFill>
                <a:latin typeface="Aileron Regular"/>
              </a:rPr>
              <a:t>La integración de técnicas de Aprendizaje de Máquina afecta positivamente al grado de coherencia obtenido en la síntesis de noticias en castellano de contexto específico.</a:t>
            </a:r>
          </a:p>
        </p:txBody>
      </p:sp>
      <p:sp>
        <p:nvSpPr>
          <p:cNvPr id="12" name="TextBox 12"/>
          <p:cNvSpPr txBox="1"/>
          <p:nvPr/>
        </p:nvSpPr>
        <p:spPr>
          <a:xfrm>
            <a:off x="11188760" y="4197872"/>
            <a:ext cx="1751632" cy="1203523"/>
          </a:xfrm>
          <a:prstGeom prst="rect">
            <a:avLst/>
          </a:prstGeom>
        </p:spPr>
        <p:txBody>
          <a:bodyPr lIns="0" tIns="0" rIns="0" bIns="0" rtlCol="0" anchor="t">
            <a:spAutoFit/>
          </a:bodyPr>
          <a:lstStyle/>
          <a:p>
            <a:pPr>
              <a:lnSpc>
                <a:spcPts val="2400"/>
              </a:lnSpc>
            </a:pPr>
            <a:r>
              <a:rPr lang="en-US" sz="1600" spc="80">
                <a:solidFill>
                  <a:srgbClr val="191919"/>
                </a:solidFill>
                <a:latin typeface="Aileron Regular"/>
              </a:rPr>
              <a:t>Integración de Técnicas de Aprendizaje de Maquina</a:t>
            </a:r>
          </a:p>
        </p:txBody>
      </p:sp>
      <p:sp>
        <p:nvSpPr>
          <p:cNvPr id="13" name="TextBox 13"/>
          <p:cNvSpPr txBox="1"/>
          <p:nvPr/>
        </p:nvSpPr>
        <p:spPr>
          <a:xfrm>
            <a:off x="13985891" y="4207397"/>
            <a:ext cx="2204723" cy="1193998"/>
          </a:xfrm>
          <a:prstGeom prst="rect">
            <a:avLst/>
          </a:prstGeom>
        </p:spPr>
        <p:txBody>
          <a:bodyPr lIns="0" tIns="0" rIns="0" bIns="0" rtlCol="0" anchor="t">
            <a:spAutoFit/>
          </a:bodyPr>
          <a:lstStyle/>
          <a:p>
            <a:pPr>
              <a:lnSpc>
                <a:spcPts val="2399"/>
              </a:lnSpc>
            </a:pPr>
            <a:r>
              <a:rPr lang="en-US" sz="1599" spc="79">
                <a:solidFill>
                  <a:srgbClr val="191919"/>
                </a:solidFill>
                <a:latin typeface="Aileron Regular"/>
              </a:rPr>
              <a:t>Síntesis Coherente de Noticias en Castellano de contexto específico</a:t>
            </a:r>
          </a:p>
        </p:txBody>
      </p:sp>
      <p:sp>
        <p:nvSpPr>
          <p:cNvPr id="14" name="TextBox 14"/>
          <p:cNvSpPr txBox="1"/>
          <p:nvPr/>
        </p:nvSpPr>
        <p:spPr>
          <a:xfrm>
            <a:off x="1390574" y="3745122"/>
            <a:ext cx="2999903" cy="2109024"/>
          </a:xfrm>
          <a:prstGeom prst="rect">
            <a:avLst/>
          </a:prstGeom>
        </p:spPr>
        <p:txBody>
          <a:bodyPr lIns="0" tIns="0" rIns="0" bIns="0" rtlCol="0" anchor="t">
            <a:spAutoFit/>
          </a:bodyPr>
          <a:lstStyle/>
          <a:p>
            <a:pPr>
              <a:lnSpc>
                <a:spcPts val="2400"/>
              </a:lnSpc>
            </a:pPr>
            <a:r>
              <a:rPr lang="en-US" sz="1600" spc="80">
                <a:solidFill>
                  <a:srgbClr val="191919"/>
                </a:solidFill>
                <a:latin typeface="Aileron Regular"/>
              </a:rPr>
              <a:t>¿Afecta de manera positivia la integración de técnicas de aprendizaje de maquina al grado de coherencia de la síntesis de noticias en castellano de contexto específico?</a:t>
            </a:r>
          </a:p>
        </p:txBody>
      </p:sp>
      <p:sp>
        <p:nvSpPr>
          <p:cNvPr id="15" name="AutoShape 15"/>
          <p:cNvSpPr/>
          <p:nvPr/>
        </p:nvSpPr>
        <p:spPr>
          <a:xfrm>
            <a:off x="1696072" y="6379037"/>
            <a:ext cx="14888959" cy="9525"/>
          </a:xfrm>
          <a:prstGeom prst="rect">
            <a:avLst/>
          </a:prstGeom>
          <a:solidFill>
            <a:srgbClr val="191919">
              <a:alpha val="60000"/>
            </a:srgbClr>
          </a:solidFill>
        </p:spPr>
      </p:sp>
      <p:sp>
        <p:nvSpPr>
          <p:cNvPr id="16" name="AutoShape 16"/>
          <p:cNvSpPr/>
          <p:nvPr/>
        </p:nvSpPr>
        <p:spPr>
          <a:xfrm>
            <a:off x="1696072" y="7826357"/>
            <a:ext cx="14888959" cy="9525"/>
          </a:xfrm>
          <a:prstGeom prst="rect">
            <a:avLst/>
          </a:prstGeom>
          <a:solidFill>
            <a:srgbClr val="191919">
              <a:alpha val="60000"/>
            </a:srgbClr>
          </a:solidFill>
        </p:spPr>
      </p:sp>
      <p:sp>
        <p:nvSpPr>
          <p:cNvPr id="17" name="AutoShape 17"/>
          <p:cNvSpPr/>
          <p:nvPr/>
        </p:nvSpPr>
        <p:spPr>
          <a:xfrm>
            <a:off x="1643862" y="9781678"/>
            <a:ext cx="14888959" cy="9525"/>
          </a:xfrm>
          <a:prstGeom prst="rect">
            <a:avLst/>
          </a:prstGeom>
          <a:solidFill>
            <a:srgbClr val="191919">
              <a:alpha val="60000"/>
            </a:srgbClr>
          </a:solidFill>
        </p:spPr>
      </p:sp>
      <p:grpSp>
        <p:nvGrpSpPr>
          <p:cNvPr id="18" name="Group 18"/>
          <p:cNvGrpSpPr/>
          <p:nvPr/>
        </p:nvGrpSpPr>
        <p:grpSpPr>
          <a:xfrm>
            <a:off x="2972297" y="1051983"/>
            <a:ext cx="12113927" cy="1044583"/>
            <a:chOff x="0" y="0"/>
            <a:chExt cx="16151903" cy="1392778"/>
          </a:xfrm>
        </p:grpSpPr>
        <p:sp>
          <p:nvSpPr>
            <p:cNvPr id="19" name="TextBox 19"/>
            <p:cNvSpPr txBox="1"/>
            <p:nvPr/>
          </p:nvSpPr>
          <p:spPr>
            <a:xfrm>
              <a:off x="0" y="-47625"/>
              <a:ext cx="16151903" cy="777113"/>
            </a:xfrm>
            <a:prstGeom prst="rect">
              <a:avLst/>
            </a:prstGeom>
          </p:spPr>
          <p:txBody>
            <a:bodyPr lIns="0" tIns="0" rIns="0" bIns="0" rtlCol="0" anchor="t">
              <a:spAutoFit/>
            </a:bodyPr>
            <a:lstStyle/>
            <a:p>
              <a:pPr marL="0" lvl="0" indent="0" algn="ctr">
                <a:lnSpc>
                  <a:spcPts val="4716"/>
                </a:lnSpc>
                <a:spcBef>
                  <a:spcPct val="0"/>
                </a:spcBef>
              </a:pPr>
              <a:r>
                <a:rPr lang="en-US" sz="3600" spc="107">
                  <a:solidFill>
                    <a:srgbClr val="191919"/>
                  </a:solidFill>
                  <a:latin typeface="Aileron Heavy"/>
                </a:rPr>
                <a:t>MATRIZ DE CONSISTENCIA</a:t>
              </a:r>
            </a:p>
          </p:txBody>
        </p:sp>
        <p:sp>
          <p:nvSpPr>
            <p:cNvPr id="20" name="TextBox 20"/>
            <p:cNvSpPr txBox="1"/>
            <p:nvPr/>
          </p:nvSpPr>
          <p:spPr>
            <a:xfrm>
              <a:off x="683256" y="857473"/>
              <a:ext cx="14785391" cy="535305"/>
            </a:xfrm>
            <a:prstGeom prst="rect">
              <a:avLst/>
            </a:prstGeom>
          </p:spPr>
          <p:txBody>
            <a:bodyPr lIns="0" tIns="0" rIns="0" bIns="0" rtlCol="0" anchor="t">
              <a:spAutoFit/>
            </a:bodyPr>
            <a:lstStyle/>
            <a:p>
              <a:pPr algn="ctr">
                <a:lnSpc>
                  <a:spcPts val="3359"/>
                </a:lnSpc>
              </a:pPr>
              <a:r>
                <a:rPr lang="en-US" sz="2400" spc="120">
                  <a:solidFill>
                    <a:srgbClr val="191919"/>
                  </a:solidFill>
                  <a:latin typeface="Aileron Regular"/>
                </a:rPr>
                <a:t>202013427</a:t>
              </a:r>
            </a:p>
          </p:txBody>
        </p:sp>
      </p:grpSp>
      <p:sp>
        <p:nvSpPr>
          <p:cNvPr id="21" name="TextBox 21"/>
          <p:cNvSpPr txBox="1"/>
          <p:nvPr/>
        </p:nvSpPr>
        <p:spPr>
          <a:xfrm>
            <a:off x="4741192" y="3651085"/>
            <a:ext cx="2637757" cy="2401332"/>
          </a:xfrm>
          <a:prstGeom prst="rect">
            <a:avLst/>
          </a:prstGeom>
        </p:spPr>
        <p:txBody>
          <a:bodyPr lIns="0" tIns="0" rIns="0" bIns="0" rtlCol="0" anchor="t">
            <a:spAutoFit/>
          </a:bodyPr>
          <a:lstStyle/>
          <a:p>
            <a:pPr>
              <a:lnSpc>
                <a:spcPts val="2399"/>
              </a:lnSpc>
            </a:pPr>
            <a:r>
              <a:rPr lang="en-US" sz="1599" spc="79">
                <a:solidFill>
                  <a:srgbClr val="191919"/>
                </a:solidFill>
                <a:latin typeface="Aileron Regular"/>
              </a:rPr>
              <a:t>Desarrollar un prototipo con base en integración de técnicas de aprendizaje de máquina capaz de sintetizar de manera coherente noticias en castellano de contexto específico.</a:t>
            </a:r>
          </a:p>
        </p:txBody>
      </p:sp>
      <p:sp>
        <p:nvSpPr>
          <p:cNvPr id="22" name="AutoShape 22"/>
          <p:cNvSpPr/>
          <p:nvPr/>
        </p:nvSpPr>
        <p:spPr>
          <a:xfrm>
            <a:off x="1708733" y="3490863"/>
            <a:ext cx="14888959" cy="22451"/>
          </a:xfrm>
          <a:prstGeom prst="rect">
            <a:avLst/>
          </a:prstGeom>
          <a:solidFill>
            <a:srgbClr val="191919"/>
          </a:solidFill>
        </p:spPr>
      </p:sp>
      <p:sp>
        <p:nvSpPr>
          <p:cNvPr id="23" name="AutoShape 23"/>
          <p:cNvSpPr/>
          <p:nvPr/>
        </p:nvSpPr>
        <p:spPr>
          <a:xfrm>
            <a:off x="7530175" y="2775963"/>
            <a:ext cx="3022934" cy="714135"/>
          </a:xfrm>
          <a:prstGeom prst="rect">
            <a:avLst/>
          </a:prstGeom>
          <a:solidFill>
            <a:srgbClr val="3EDAD8"/>
          </a:solidFill>
        </p:spPr>
      </p:sp>
      <p:sp>
        <p:nvSpPr>
          <p:cNvPr id="24" name="AutoShape 24"/>
          <p:cNvSpPr/>
          <p:nvPr/>
        </p:nvSpPr>
        <p:spPr>
          <a:xfrm>
            <a:off x="10553109" y="2799179"/>
            <a:ext cx="3022934" cy="714135"/>
          </a:xfrm>
          <a:prstGeom prst="rect">
            <a:avLst/>
          </a:prstGeom>
          <a:solidFill>
            <a:srgbClr val="37C9EF"/>
          </a:solidFill>
        </p:spPr>
      </p:sp>
      <p:sp>
        <p:nvSpPr>
          <p:cNvPr id="25" name="TextBox 25"/>
          <p:cNvSpPr txBox="1"/>
          <p:nvPr/>
        </p:nvSpPr>
        <p:spPr>
          <a:xfrm>
            <a:off x="4199686" y="2970906"/>
            <a:ext cx="3361777" cy="351632"/>
          </a:xfrm>
          <a:prstGeom prst="rect">
            <a:avLst/>
          </a:prstGeom>
        </p:spPr>
        <p:txBody>
          <a:bodyPr lIns="0" tIns="0" rIns="0" bIns="0" rtlCol="0" anchor="t">
            <a:spAutoFit/>
          </a:bodyPr>
          <a:lstStyle/>
          <a:p>
            <a:pPr marL="474980" lvl="0" indent="-474980" algn="ctr">
              <a:lnSpc>
                <a:spcPts val="2838"/>
              </a:lnSpc>
              <a:spcBef>
                <a:spcPct val="0"/>
              </a:spcBef>
            </a:pPr>
            <a:r>
              <a:rPr lang="en-US" sz="2200" spc="85">
                <a:solidFill>
                  <a:srgbClr val="191919"/>
                </a:solidFill>
                <a:latin typeface="Aileron Regular Bold"/>
              </a:rPr>
              <a:t>Objetvios</a:t>
            </a:r>
          </a:p>
        </p:txBody>
      </p:sp>
      <p:sp>
        <p:nvSpPr>
          <p:cNvPr id="26" name="TextBox 26"/>
          <p:cNvSpPr txBox="1"/>
          <p:nvPr/>
        </p:nvSpPr>
        <p:spPr>
          <a:xfrm>
            <a:off x="7252568" y="2970906"/>
            <a:ext cx="3361777" cy="351632"/>
          </a:xfrm>
          <a:prstGeom prst="rect">
            <a:avLst/>
          </a:prstGeom>
        </p:spPr>
        <p:txBody>
          <a:bodyPr lIns="0" tIns="0" rIns="0" bIns="0" rtlCol="0" anchor="t">
            <a:spAutoFit/>
          </a:bodyPr>
          <a:lstStyle/>
          <a:p>
            <a:pPr marL="474980" lvl="0" indent="-474980" algn="ctr">
              <a:lnSpc>
                <a:spcPts val="2838"/>
              </a:lnSpc>
              <a:spcBef>
                <a:spcPct val="0"/>
              </a:spcBef>
            </a:pPr>
            <a:r>
              <a:rPr lang="en-US" sz="2200" spc="85">
                <a:solidFill>
                  <a:srgbClr val="191919"/>
                </a:solidFill>
                <a:latin typeface="Aileron Regular Bold"/>
              </a:rPr>
              <a:t>Hipótesis</a:t>
            </a:r>
          </a:p>
        </p:txBody>
      </p:sp>
      <p:sp>
        <p:nvSpPr>
          <p:cNvPr id="27" name="TextBox 27"/>
          <p:cNvSpPr txBox="1"/>
          <p:nvPr/>
        </p:nvSpPr>
        <p:spPr>
          <a:xfrm>
            <a:off x="10212981" y="2768825"/>
            <a:ext cx="3361777" cy="709361"/>
          </a:xfrm>
          <a:prstGeom prst="rect">
            <a:avLst/>
          </a:prstGeom>
        </p:spPr>
        <p:txBody>
          <a:bodyPr lIns="0" tIns="0" rIns="0" bIns="0" rtlCol="0" anchor="t">
            <a:spAutoFit/>
          </a:bodyPr>
          <a:lstStyle/>
          <a:p>
            <a:pPr algn="ctr">
              <a:lnSpc>
                <a:spcPts val="2838"/>
              </a:lnSpc>
            </a:pPr>
            <a:r>
              <a:rPr lang="en-US" sz="2200" spc="85">
                <a:solidFill>
                  <a:srgbClr val="FFFFFF"/>
                </a:solidFill>
                <a:latin typeface="Aileron Regular Italics"/>
              </a:rPr>
              <a:t>Variable </a:t>
            </a:r>
          </a:p>
          <a:p>
            <a:pPr marL="0" lvl="0" indent="0" algn="ctr">
              <a:lnSpc>
                <a:spcPts val="2838"/>
              </a:lnSpc>
              <a:spcBef>
                <a:spcPct val="0"/>
              </a:spcBef>
            </a:pPr>
            <a:r>
              <a:rPr lang="en-US" sz="2200" spc="85">
                <a:solidFill>
                  <a:srgbClr val="FFFFFF"/>
                </a:solidFill>
                <a:latin typeface="Aileron Regular Italics"/>
              </a:rPr>
              <a:t>Independiente</a:t>
            </a:r>
          </a:p>
        </p:txBody>
      </p:sp>
      <p:sp>
        <p:nvSpPr>
          <p:cNvPr id="28" name="TextBox 28"/>
          <p:cNvSpPr txBox="1"/>
          <p:nvPr/>
        </p:nvSpPr>
        <p:spPr>
          <a:xfrm>
            <a:off x="13235915" y="2803954"/>
            <a:ext cx="3361777" cy="709361"/>
          </a:xfrm>
          <a:prstGeom prst="rect">
            <a:avLst/>
          </a:prstGeom>
        </p:spPr>
        <p:txBody>
          <a:bodyPr lIns="0" tIns="0" rIns="0" bIns="0" rtlCol="0" anchor="t">
            <a:spAutoFit/>
          </a:bodyPr>
          <a:lstStyle/>
          <a:p>
            <a:pPr algn="ctr">
              <a:lnSpc>
                <a:spcPts val="2838"/>
              </a:lnSpc>
            </a:pPr>
            <a:r>
              <a:rPr lang="en-US" sz="2200" spc="85">
                <a:solidFill>
                  <a:srgbClr val="FFFFFF"/>
                </a:solidFill>
                <a:latin typeface="Aileron Regular Italics"/>
              </a:rPr>
              <a:t>Variable </a:t>
            </a:r>
          </a:p>
          <a:p>
            <a:pPr marL="0" lvl="0" indent="0" algn="ctr">
              <a:lnSpc>
                <a:spcPts val="2838"/>
              </a:lnSpc>
              <a:spcBef>
                <a:spcPct val="0"/>
              </a:spcBef>
            </a:pPr>
            <a:r>
              <a:rPr lang="en-US" sz="2200" spc="85">
                <a:solidFill>
                  <a:srgbClr val="FFFFFF"/>
                </a:solidFill>
                <a:latin typeface="Aileron Regular Italics"/>
              </a:rPr>
              <a:t>Dependiente</a:t>
            </a:r>
          </a:p>
        </p:txBody>
      </p:sp>
      <p:sp>
        <p:nvSpPr>
          <p:cNvPr id="29" name="AutoShape 29"/>
          <p:cNvSpPr/>
          <p:nvPr/>
        </p:nvSpPr>
        <p:spPr>
          <a:xfrm rot="-5400000">
            <a:off x="4292581" y="6219617"/>
            <a:ext cx="6506475" cy="31288"/>
          </a:xfrm>
          <a:prstGeom prst="rect">
            <a:avLst/>
          </a:prstGeom>
          <a:solidFill>
            <a:srgbClr val="191919">
              <a:alpha val="8627"/>
            </a:srgbClr>
          </a:solidFill>
        </p:spPr>
      </p:sp>
      <p:sp>
        <p:nvSpPr>
          <p:cNvPr id="30" name="AutoShape 30"/>
          <p:cNvSpPr/>
          <p:nvPr/>
        </p:nvSpPr>
        <p:spPr>
          <a:xfrm rot="-5400000">
            <a:off x="1302733" y="6227549"/>
            <a:ext cx="6506475" cy="31288"/>
          </a:xfrm>
          <a:prstGeom prst="rect">
            <a:avLst/>
          </a:prstGeom>
          <a:solidFill>
            <a:srgbClr val="191919">
              <a:alpha val="8627"/>
            </a:srgbClr>
          </a:solidFill>
        </p:spPr>
      </p:sp>
      <p:sp>
        <p:nvSpPr>
          <p:cNvPr id="31" name="AutoShape 31"/>
          <p:cNvSpPr/>
          <p:nvPr/>
        </p:nvSpPr>
        <p:spPr>
          <a:xfrm>
            <a:off x="10598701" y="6379037"/>
            <a:ext cx="5998991" cy="499335"/>
          </a:xfrm>
          <a:prstGeom prst="rect">
            <a:avLst/>
          </a:prstGeom>
          <a:solidFill>
            <a:srgbClr val="86EAE9"/>
          </a:solidFill>
        </p:spPr>
      </p:sp>
      <p:sp>
        <p:nvSpPr>
          <p:cNvPr id="32" name="TextBox 32"/>
          <p:cNvSpPr txBox="1"/>
          <p:nvPr/>
        </p:nvSpPr>
        <p:spPr>
          <a:xfrm>
            <a:off x="11748844" y="6359987"/>
            <a:ext cx="3589252" cy="610825"/>
          </a:xfrm>
          <a:prstGeom prst="rect">
            <a:avLst/>
          </a:prstGeom>
        </p:spPr>
        <p:txBody>
          <a:bodyPr lIns="0" tIns="0" rIns="0" bIns="0" rtlCol="0" anchor="t">
            <a:spAutoFit/>
          </a:bodyPr>
          <a:lstStyle/>
          <a:p>
            <a:pPr algn="ctr">
              <a:lnSpc>
                <a:spcPts val="2656"/>
              </a:lnSpc>
            </a:pPr>
            <a:r>
              <a:rPr lang="en-US" sz="2059" spc="80">
                <a:solidFill>
                  <a:srgbClr val="191919"/>
                </a:solidFill>
                <a:latin typeface="Aileron Regular Bold Italics"/>
              </a:rPr>
              <a:t>DIMENSION</a:t>
            </a:r>
          </a:p>
          <a:p>
            <a:pPr marL="0" lvl="0" indent="0" algn="ctr">
              <a:lnSpc>
                <a:spcPts val="2140"/>
              </a:lnSpc>
              <a:spcBef>
                <a:spcPct val="0"/>
              </a:spcBef>
            </a:pPr>
            <a:endParaRPr lang="en-US" sz="2059" spc="80">
              <a:solidFill>
                <a:srgbClr val="191919"/>
              </a:solidFill>
              <a:latin typeface="Aileron Regular Bold Italics"/>
            </a:endParaRPr>
          </a:p>
        </p:txBody>
      </p:sp>
      <p:sp>
        <p:nvSpPr>
          <p:cNvPr id="33" name="TextBox 33"/>
          <p:cNvSpPr txBox="1"/>
          <p:nvPr/>
        </p:nvSpPr>
        <p:spPr>
          <a:xfrm>
            <a:off x="10985221" y="6913661"/>
            <a:ext cx="2158709" cy="901690"/>
          </a:xfrm>
          <a:prstGeom prst="rect">
            <a:avLst/>
          </a:prstGeom>
        </p:spPr>
        <p:txBody>
          <a:bodyPr lIns="0" tIns="0" rIns="0" bIns="0" rtlCol="0" anchor="t">
            <a:spAutoFit/>
          </a:bodyPr>
          <a:lstStyle/>
          <a:p>
            <a:pPr>
              <a:lnSpc>
                <a:spcPts val="2400"/>
              </a:lnSpc>
            </a:pPr>
            <a:r>
              <a:rPr lang="en-US" sz="1600" spc="80">
                <a:solidFill>
                  <a:srgbClr val="191919"/>
                </a:solidFill>
                <a:latin typeface="Aileron Regular"/>
              </a:rPr>
              <a:t>INoticias en español en contexto con el COVID (2021 - 2022)</a:t>
            </a:r>
          </a:p>
        </p:txBody>
      </p:sp>
      <p:sp>
        <p:nvSpPr>
          <p:cNvPr id="34" name="TextBox 34"/>
          <p:cNvSpPr txBox="1"/>
          <p:nvPr/>
        </p:nvSpPr>
        <p:spPr>
          <a:xfrm>
            <a:off x="14258741" y="6913661"/>
            <a:ext cx="2158709" cy="901690"/>
          </a:xfrm>
          <a:prstGeom prst="rect">
            <a:avLst/>
          </a:prstGeom>
        </p:spPr>
        <p:txBody>
          <a:bodyPr lIns="0" tIns="0" rIns="0" bIns="0" rtlCol="0" anchor="t">
            <a:spAutoFit/>
          </a:bodyPr>
          <a:lstStyle/>
          <a:p>
            <a:pPr>
              <a:lnSpc>
                <a:spcPts val="2400"/>
              </a:lnSpc>
            </a:pPr>
            <a:r>
              <a:rPr lang="en-US" sz="1600" spc="80">
                <a:solidFill>
                  <a:srgbClr val="191919"/>
                </a:solidFill>
                <a:latin typeface="Aileron Regular"/>
              </a:rPr>
              <a:t>Puntuación recolectada de voluntarios</a:t>
            </a:r>
          </a:p>
        </p:txBody>
      </p:sp>
      <p:sp>
        <p:nvSpPr>
          <p:cNvPr id="35" name="AutoShape 35"/>
          <p:cNvSpPr/>
          <p:nvPr/>
        </p:nvSpPr>
        <p:spPr>
          <a:xfrm>
            <a:off x="10678056" y="7835882"/>
            <a:ext cx="5998991" cy="499335"/>
          </a:xfrm>
          <a:prstGeom prst="rect">
            <a:avLst/>
          </a:prstGeom>
          <a:solidFill>
            <a:srgbClr val="86EAE9"/>
          </a:solidFill>
        </p:spPr>
      </p:sp>
      <p:sp>
        <p:nvSpPr>
          <p:cNvPr id="36" name="TextBox 36"/>
          <p:cNvSpPr txBox="1"/>
          <p:nvPr/>
        </p:nvSpPr>
        <p:spPr>
          <a:xfrm>
            <a:off x="12064576" y="7807307"/>
            <a:ext cx="3589252" cy="610825"/>
          </a:xfrm>
          <a:prstGeom prst="rect">
            <a:avLst/>
          </a:prstGeom>
        </p:spPr>
        <p:txBody>
          <a:bodyPr lIns="0" tIns="0" rIns="0" bIns="0" rtlCol="0" anchor="t">
            <a:spAutoFit/>
          </a:bodyPr>
          <a:lstStyle/>
          <a:p>
            <a:pPr algn="ctr">
              <a:lnSpc>
                <a:spcPts val="2656"/>
              </a:lnSpc>
            </a:pPr>
            <a:r>
              <a:rPr lang="en-US" sz="2059" spc="80">
                <a:solidFill>
                  <a:srgbClr val="191919"/>
                </a:solidFill>
                <a:latin typeface="Aileron Regular Bold Italics"/>
              </a:rPr>
              <a:t>MÉTRICA</a:t>
            </a:r>
          </a:p>
          <a:p>
            <a:pPr marL="0" lvl="0" indent="0" algn="ctr">
              <a:lnSpc>
                <a:spcPts val="2140"/>
              </a:lnSpc>
              <a:spcBef>
                <a:spcPct val="0"/>
              </a:spcBef>
            </a:pPr>
            <a:endParaRPr lang="en-US" sz="2059" spc="80">
              <a:solidFill>
                <a:srgbClr val="191919"/>
              </a:solidFill>
              <a:latin typeface="Aileron Regular Bold Italics"/>
            </a:endParaRPr>
          </a:p>
        </p:txBody>
      </p:sp>
      <p:sp>
        <p:nvSpPr>
          <p:cNvPr id="37" name="TextBox 37"/>
          <p:cNvSpPr txBox="1"/>
          <p:nvPr/>
        </p:nvSpPr>
        <p:spPr>
          <a:xfrm>
            <a:off x="10967220" y="8507527"/>
            <a:ext cx="2158709" cy="599857"/>
          </a:xfrm>
          <a:prstGeom prst="rect">
            <a:avLst/>
          </a:prstGeom>
        </p:spPr>
        <p:txBody>
          <a:bodyPr lIns="0" tIns="0" rIns="0" bIns="0" rtlCol="0" anchor="t">
            <a:spAutoFit/>
          </a:bodyPr>
          <a:lstStyle/>
          <a:p>
            <a:pPr>
              <a:lnSpc>
                <a:spcPts val="2400"/>
              </a:lnSpc>
            </a:pPr>
            <a:r>
              <a:rPr lang="en-US" sz="1600" spc="80">
                <a:solidFill>
                  <a:srgbClr val="191919"/>
                </a:solidFill>
                <a:latin typeface="Aileron Regular"/>
              </a:rPr>
              <a:t>ROUGE-C  </a:t>
            </a:r>
          </a:p>
          <a:p>
            <a:pPr>
              <a:lnSpc>
                <a:spcPts val="2400"/>
              </a:lnSpc>
            </a:pPr>
            <a:r>
              <a:rPr lang="en-US" sz="1600" spc="80">
                <a:solidFill>
                  <a:srgbClr val="191919"/>
                </a:solidFill>
                <a:latin typeface="Aileron Regular"/>
              </a:rPr>
              <a:t> JENSEN SHANON</a:t>
            </a:r>
          </a:p>
        </p:txBody>
      </p:sp>
      <p:sp>
        <p:nvSpPr>
          <p:cNvPr id="38" name="TextBox 38"/>
          <p:cNvSpPr txBox="1"/>
          <p:nvPr/>
        </p:nvSpPr>
        <p:spPr>
          <a:xfrm>
            <a:off x="14258741" y="8356610"/>
            <a:ext cx="2158709" cy="901690"/>
          </a:xfrm>
          <a:prstGeom prst="rect">
            <a:avLst/>
          </a:prstGeom>
        </p:spPr>
        <p:txBody>
          <a:bodyPr lIns="0" tIns="0" rIns="0" bIns="0" rtlCol="0" anchor="t">
            <a:spAutoFit/>
          </a:bodyPr>
          <a:lstStyle/>
          <a:p>
            <a:pPr>
              <a:lnSpc>
                <a:spcPts val="2400"/>
              </a:lnSpc>
            </a:pPr>
            <a:r>
              <a:rPr lang="en-US" sz="1600" spc="80">
                <a:solidFill>
                  <a:srgbClr val="191919"/>
                </a:solidFill>
                <a:latin typeface="Aileron Regular"/>
              </a:rPr>
              <a:t>Grado de coherencia acorde a puntuación experta</a:t>
            </a:r>
          </a:p>
        </p:txBody>
      </p:sp>
      <p:sp>
        <p:nvSpPr>
          <p:cNvPr id="39" name="TextBox 39"/>
          <p:cNvSpPr txBox="1"/>
          <p:nvPr/>
        </p:nvSpPr>
        <p:spPr>
          <a:xfrm>
            <a:off x="1390574" y="6350000"/>
            <a:ext cx="3181041" cy="1321398"/>
          </a:xfrm>
          <a:prstGeom prst="rect">
            <a:avLst/>
          </a:prstGeom>
        </p:spPr>
        <p:txBody>
          <a:bodyPr lIns="0" tIns="0" rIns="0" bIns="0" rtlCol="0" anchor="t">
            <a:spAutoFit/>
          </a:bodyPr>
          <a:lstStyle/>
          <a:p>
            <a:pPr>
              <a:lnSpc>
                <a:spcPts val="2666"/>
              </a:lnSpc>
            </a:pPr>
            <a:r>
              <a:rPr lang="en-US" sz="1777" spc="88">
                <a:solidFill>
                  <a:srgbClr val="191919"/>
                </a:solidFill>
                <a:latin typeface="Aileron Regular"/>
              </a:rPr>
              <a:t>¿No es factible el  desarrollo de un prototipo de resumen automático en el idioma español en la actualidad?</a:t>
            </a:r>
          </a:p>
        </p:txBody>
      </p:sp>
      <p:sp>
        <p:nvSpPr>
          <p:cNvPr id="40" name="TextBox 40"/>
          <p:cNvSpPr txBox="1"/>
          <p:nvPr/>
        </p:nvSpPr>
        <p:spPr>
          <a:xfrm>
            <a:off x="4731667" y="6365316"/>
            <a:ext cx="2775477" cy="1505357"/>
          </a:xfrm>
          <a:prstGeom prst="rect">
            <a:avLst/>
          </a:prstGeom>
        </p:spPr>
        <p:txBody>
          <a:bodyPr lIns="0" tIns="0" rIns="0" bIns="0" rtlCol="0" anchor="t">
            <a:spAutoFit/>
          </a:bodyPr>
          <a:lstStyle/>
          <a:p>
            <a:pPr>
              <a:lnSpc>
                <a:spcPts val="2400"/>
              </a:lnSpc>
            </a:pPr>
            <a:r>
              <a:rPr lang="en-US" sz="1600" spc="80">
                <a:solidFill>
                  <a:srgbClr val="191919"/>
                </a:solidFill>
                <a:latin typeface="Aileron Regular"/>
              </a:rPr>
              <a:t>Evidenciar el grado de factibilidad que acarrea el desarrolo de un prototipo de resumen automático en el idioma español</a:t>
            </a:r>
          </a:p>
        </p:txBody>
      </p:sp>
      <p:sp>
        <p:nvSpPr>
          <p:cNvPr id="41" name="TextBox 41"/>
          <p:cNvSpPr txBox="1"/>
          <p:nvPr/>
        </p:nvSpPr>
        <p:spPr>
          <a:xfrm>
            <a:off x="7859277" y="6430162"/>
            <a:ext cx="2770711" cy="1385189"/>
          </a:xfrm>
          <a:prstGeom prst="rect">
            <a:avLst/>
          </a:prstGeom>
        </p:spPr>
        <p:txBody>
          <a:bodyPr lIns="0" tIns="0" rIns="0" bIns="0" rtlCol="0" anchor="t">
            <a:spAutoFit/>
          </a:bodyPr>
          <a:lstStyle/>
          <a:p>
            <a:pPr>
              <a:lnSpc>
                <a:spcPts val="2216"/>
              </a:lnSpc>
            </a:pPr>
            <a:r>
              <a:rPr lang="en-US" sz="1477" spc="73">
                <a:solidFill>
                  <a:srgbClr val="191919"/>
                </a:solidFill>
                <a:latin typeface="Aileron Regular"/>
              </a:rPr>
              <a:t>En la actualidad  no es factible el desarrollo de un prototipo de resumen automático en el idioma español</a:t>
            </a:r>
          </a:p>
        </p:txBody>
      </p:sp>
      <p:sp>
        <p:nvSpPr>
          <p:cNvPr id="42" name="TextBox 42"/>
          <p:cNvSpPr txBox="1"/>
          <p:nvPr/>
        </p:nvSpPr>
        <p:spPr>
          <a:xfrm rot="-5400000">
            <a:off x="-1108075" y="4827960"/>
            <a:ext cx="3361777" cy="351632"/>
          </a:xfrm>
          <a:prstGeom prst="rect">
            <a:avLst/>
          </a:prstGeom>
        </p:spPr>
        <p:txBody>
          <a:bodyPr lIns="0" tIns="0" rIns="0" bIns="0" rtlCol="0" anchor="t">
            <a:spAutoFit/>
          </a:bodyPr>
          <a:lstStyle/>
          <a:p>
            <a:pPr marL="0" lvl="0" indent="0" algn="ctr">
              <a:lnSpc>
                <a:spcPts val="2838"/>
              </a:lnSpc>
              <a:spcBef>
                <a:spcPct val="0"/>
              </a:spcBef>
            </a:pPr>
            <a:r>
              <a:rPr lang="en-US" sz="2200" spc="85">
                <a:solidFill>
                  <a:srgbClr val="191919"/>
                </a:solidFill>
                <a:latin typeface="Aileron Regular Bold"/>
              </a:rPr>
              <a:t>General</a:t>
            </a:r>
          </a:p>
        </p:txBody>
      </p:sp>
      <p:sp>
        <p:nvSpPr>
          <p:cNvPr id="43" name="TextBox 43"/>
          <p:cNvSpPr txBox="1"/>
          <p:nvPr/>
        </p:nvSpPr>
        <p:spPr>
          <a:xfrm>
            <a:off x="7820448" y="8072906"/>
            <a:ext cx="2535787" cy="1423525"/>
          </a:xfrm>
          <a:prstGeom prst="rect">
            <a:avLst/>
          </a:prstGeom>
        </p:spPr>
        <p:txBody>
          <a:bodyPr lIns="0" tIns="0" rIns="0" bIns="0" rtlCol="0" anchor="t">
            <a:spAutoFit/>
          </a:bodyPr>
          <a:lstStyle/>
          <a:p>
            <a:pPr>
              <a:lnSpc>
                <a:spcPts val="2280"/>
              </a:lnSpc>
            </a:pPr>
            <a:r>
              <a:rPr lang="en-US" sz="1520" spc="76">
                <a:solidFill>
                  <a:srgbClr val="191919"/>
                </a:solidFill>
                <a:latin typeface="Aileron Regular"/>
              </a:rPr>
              <a:t>La integración de técnicas de resumen automático tiene el efecto de reflejar mayor coherencia a criterio humano.</a:t>
            </a:r>
          </a:p>
        </p:txBody>
      </p:sp>
      <p:sp>
        <p:nvSpPr>
          <p:cNvPr id="44" name="TextBox 44"/>
          <p:cNvSpPr txBox="1"/>
          <p:nvPr/>
        </p:nvSpPr>
        <p:spPr>
          <a:xfrm>
            <a:off x="4731667" y="8069857"/>
            <a:ext cx="2798508" cy="1505357"/>
          </a:xfrm>
          <a:prstGeom prst="rect">
            <a:avLst/>
          </a:prstGeom>
        </p:spPr>
        <p:txBody>
          <a:bodyPr lIns="0" tIns="0" rIns="0" bIns="0" rtlCol="0" anchor="t">
            <a:spAutoFit/>
          </a:bodyPr>
          <a:lstStyle/>
          <a:p>
            <a:pPr>
              <a:lnSpc>
                <a:spcPts val="2400"/>
              </a:lnSpc>
            </a:pPr>
            <a:r>
              <a:rPr lang="en-US" sz="1600" spc="80">
                <a:solidFill>
                  <a:srgbClr val="191919"/>
                </a:solidFill>
                <a:latin typeface="Aileron Regular"/>
              </a:rPr>
              <a:t>Contrastar con criterio humano el  efecto de integración de técnicas sobre el resumen de textos en español.</a:t>
            </a:r>
          </a:p>
        </p:txBody>
      </p:sp>
      <p:sp>
        <p:nvSpPr>
          <p:cNvPr id="45" name="TextBox 45"/>
          <p:cNvSpPr txBox="1"/>
          <p:nvPr/>
        </p:nvSpPr>
        <p:spPr>
          <a:xfrm>
            <a:off x="1631602" y="8037925"/>
            <a:ext cx="2600257" cy="1458506"/>
          </a:xfrm>
          <a:prstGeom prst="rect">
            <a:avLst/>
          </a:prstGeom>
        </p:spPr>
        <p:txBody>
          <a:bodyPr lIns="0" tIns="0" rIns="0" bIns="0" rtlCol="0" anchor="t">
            <a:spAutoFit/>
          </a:bodyPr>
          <a:lstStyle/>
          <a:p>
            <a:pPr>
              <a:lnSpc>
                <a:spcPts val="2338"/>
              </a:lnSpc>
            </a:pPr>
            <a:r>
              <a:rPr lang="en-US" sz="1558" spc="77">
                <a:solidFill>
                  <a:srgbClr val="191919"/>
                </a:solidFill>
                <a:latin typeface="Aileron Regular"/>
              </a:rPr>
              <a:t>¿ La integración de técnias de resumen automático reflejará una mayor coherencia a criterio humano ?</a:t>
            </a:r>
          </a:p>
        </p:txBody>
      </p:sp>
      <p:sp>
        <p:nvSpPr>
          <p:cNvPr id="46" name="TextBox 46"/>
          <p:cNvSpPr txBox="1"/>
          <p:nvPr/>
        </p:nvSpPr>
        <p:spPr>
          <a:xfrm rot="-5400000">
            <a:off x="-1108075" y="7495581"/>
            <a:ext cx="3361777" cy="351632"/>
          </a:xfrm>
          <a:prstGeom prst="rect">
            <a:avLst/>
          </a:prstGeom>
        </p:spPr>
        <p:txBody>
          <a:bodyPr lIns="0" tIns="0" rIns="0" bIns="0" rtlCol="0" anchor="t">
            <a:spAutoFit/>
          </a:bodyPr>
          <a:lstStyle/>
          <a:p>
            <a:pPr marL="0" lvl="0" indent="0" algn="ctr">
              <a:lnSpc>
                <a:spcPts val="2838"/>
              </a:lnSpc>
              <a:spcBef>
                <a:spcPct val="0"/>
              </a:spcBef>
            </a:pPr>
            <a:r>
              <a:rPr lang="en-US" sz="2200" spc="85">
                <a:solidFill>
                  <a:srgbClr val="191919"/>
                </a:solidFill>
                <a:latin typeface="Aileron Regular Bold"/>
              </a:rPr>
              <a:t>Específicas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1859846" y="2998230"/>
            <a:ext cx="4454985" cy="2472517"/>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V="1">
            <a:off x="8447195" y="5910557"/>
            <a:ext cx="4454985" cy="2472517"/>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V="1">
            <a:off x="5637997" y="2004769"/>
            <a:ext cx="4454985" cy="2472517"/>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45374" y="5024703"/>
            <a:ext cx="4454985" cy="2472517"/>
          </a:xfrm>
          <a:prstGeom prst="rect">
            <a:avLst/>
          </a:prstGeom>
        </p:spPr>
      </p:pic>
      <p:grpSp>
        <p:nvGrpSpPr>
          <p:cNvPr id="6" name="Group 6"/>
          <p:cNvGrpSpPr/>
          <p:nvPr/>
        </p:nvGrpSpPr>
        <p:grpSpPr>
          <a:xfrm>
            <a:off x="5029870" y="4234489"/>
            <a:ext cx="8271001" cy="1818022"/>
            <a:chOff x="0" y="0"/>
            <a:chExt cx="5032465" cy="1106170"/>
          </a:xfrm>
        </p:grpSpPr>
        <p:sp>
          <p:nvSpPr>
            <p:cNvPr id="7" name="Freeform 7"/>
            <p:cNvSpPr/>
            <p:nvPr/>
          </p:nvSpPr>
          <p:spPr>
            <a:xfrm>
              <a:off x="0" y="0"/>
              <a:ext cx="5033735" cy="1106170"/>
            </a:xfrm>
            <a:custGeom>
              <a:avLst/>
              <a:gdLst/>
              <a:ahLst/>
              <a:cxnLst/>
              <a:rect l="l" t="t" r="r" b="b"/>
              <a:pathLst>
                <a:path w="5033735" h="1106170">
                  <a:moveTo>
                    <a:pt x="4480015" y="1106170"/>
                  </a:moveTo>
                  <a:lnTo>
                    <a:pt x="553720" y="1106170"/>
                  </a:lnTo>
                  <a:cubicBezTo>
                    <a:pt x="247650" y="1106170"/>
                    <a:pt x="0" y="858520"/>
                    <a:pt x="0" y="553720"/>
                  </a:cubicBezTo>
                  <a:cubicBezTo>
                    <a:pt x="0" y="247650"/>
                    <a:pt x="247650" y="0"/>
                    <a:pt x="553720" y="0"/>
                  </a:cubicBezTo>
                  <a:lnTo>
                    <a:pt x="4480015" y="0"/>
                  </a:lnTo>
                  <a:cubicBezTo>
                    <a:pt x="4786085" y="0"/>
                    <a:pt x="5033735" y="247650"/>
                    <a:pt x="5033735" y="553720"/>
                  </a:cubicBezTo>
                  <a:cubicBezTo>
                    <a:pt x="5032465" y="858520"/>
                    <a:pt x="4784815" y="1106170"/>
                    <a:pt x="4480015" y="1106170"/>
                  </a:cubicBezTo>
                  <a:close/>
                </a:path>
              </a:pathLst>
            </a:custGeom>
            <a:solidFill>
              <a:srgbClr val="CCEBE6"/>
            </a:solidFill>
          </p:spPr>
        </p:sp>
      </p:grpSp>
      <p:grpSp>
        <p:nvGrpSpPr>
          <p:cNvPr id="8" name="Group 8"/>
          <p:cNvGrpSpPr/>
          <p:nvPr/>
        </p:nvGrpSpPr>
        <p:grpSpPr>
          <a:xfrm>
            <a:off x="6100359" y="1701377"/>
            <a:ext cx="2203940" cy="918949"/>
            <a:chOff x="0" y="0"/>
            <a:chExt cx="2797961" cy="1166631"/>
          </a:xfrm>
        </p:grpSpPr>
        <p:sp>
          <p:nvSpPr>
            <p:cNvPr id="9" name="Freeform 9"/>
            <p:cNvSpPr/>
            <p:nvPr/>
          </p:nvSpPr>
          <p:spPr>
            <a:xfrm>
              <a:off x="0" y="0"/>
              <a:ext cx="2799231" cy="1166631"/>
            </a:xfrm>
            <a:custGeom>
              <a:avLst/>
              <a:gdLst/>
              <a:ahLst/>
              <a:cxnLst/>
              <a:rect l="l" t="t" r="r" b="b"/>
              <a:pathLst>
                <a:path w="2799231" h="1166631">
                  <a:moveTo>
                    <a:pt x="2245511" y="1166631"/>
                  </a:moveTo>
                  <a:lnTo>
                    <a:pt x="553720" y="1166631"/>
                  </a:lnTo>
                  <a:cubicBezTo>
                    <a:pt x="247650" y="1166631"/>
                    <a:pt x="0" y="905454"/>
                    <a:pt x="0" y="583991"/>
                  </a:cubicBezTo>
                  <a:cubicBezTo>
                    <a:pt x="0" y="261189"/>
                    <a:pt x="247650" y="0"/>
                    <a:pt x="553720" y="0"/>
                  </a:cubicBezTo>
                  <a:lnTo>
                    <a:pt x="2245511" y="0"/>
                  </a:lnTo>
                  <a:cubicBezTo>
                    <a:pt x="2551581" y="0"/>
                    <a:pt x="2799231" y="261189"/>
                    <a:pt x="2799231" y="583991"/>
                  </a:cubicBezTo>
                  <a:cubicBezTo>
                    <a:pt x="2797961" y="905454"/>
                    <a:pt x="2550311" y="1166631"/>
                    <a:pt x="2245511" y="1166631"/>
                  </a:cubicBezTo>
                  <a:close/>
                </a:path>
              </a:pathLst>
            </a:custGeom>
            <a:solidFill>
              <a:srgbClr val="CCEBE6"/>
            </a:solidFill>
          </p:spPr>
        </p:sp>
      </p:grpSp>
      <p:grpSp>
        <p:nvGrpSpPr>
          <p:cNvPr id="10" name="Group 10"/>
          <p:cNvGrpSpPr/>
          <p:nvPr/>
        </p:nvGrpSpPr>
        <p:grpSpPr>
          <a:xfrm>
            <a:off x="6100359" y="4812007"/>
            <a:ext cx="6087282" cy="1013162"/>
            <a:chOff x="0" y="0"/>
            <a:chExt cx="8116376" cy="1350883"/>
          </a:xfrm>
        </p:grpSpPr>
        <p:sp>
          <p:nvSpPr>
            <p:cNvPr id="11" name="TextBox 11"/>
            <p:cNvSpPr txBox="1"/>
            <p:nvPr/>
          </p:nvSpPr>
          <p:spPr>
            <a:xfrm>
              <a:off x="0" y="820094"/>
              <a:ext cx="8116376" cy="530789"/>
            </a:xfrm>
            <a:prstGeom prst="rect">
              <a:avLst/>
            </a:prstGeom>
          </p:spPr>
          <p:txBody>
            <a:bodyPr lIns="0" tIns="0" rIns="0" bIns="0" rtlCol="0" anchor="t">
              <a:spAutoFit/>
            </a:bodyPr>
            <a:lstStyle/>
            <a:p>
              <a:pPr marL="0" lvl="0" indent="0" algn="ctr">
                <a:lnSpc>
                  <a:spcPts val="3359"/>
                </a:lnSpc>
              </a:pPr>
              <a:endParaRPr/>
            </a:p>
          </p:txBody>
        </p:sp>
        <p:sp>
          <p:nvSpPr>
            <p:cNvPr id="12" name="TextBox 12"/>
            <p:cNvSpPr txBox="1"/>
            <p:nvPr/>
          </p:nvSpPr>
          <p:spPr>
            <a:xfrm>
              <a:off x="0" y="-47625"/>
              <a:ext cx="8116376" cy="770791"/>
            </a:xfrm>
            <a:prstGeom prst="rect">
              <a:avLst/>
            </a:prstGeom>
          </p:spPr>
          <p:txBody>
            <a:bodyPr lIns="0" tIns="0" rIns="0" bIns="0" rtlCol="0" anchor="t">
              <a:spAutoFit/>
            </a:bodyPr>
            <a:lstStyle/>
            <a:p>
              <a:pPr marL="0" lvl="0" indent="0" algn="ctr">
                <a:lnSpc>
                  <a:spcPts val="4716"/>
                </a:lnSpc>
                <a:spcBef>
                  <a:spcPct val="0"/>
                </a:spcBef>
              </a:pPr>
              <a:r>
                <a:rPr lang="en-US" sz="3600" spc="107">
                  <a:solidFill>
                    <a:srgbClr val="191919"/>
                  </a:solidFill>
                  <a:latin typeface="Aileron Heavy"/>
                </a:rPr>
                <a:t>FLUJO DE DATOS</a:t>
              </a:r>
            </a:p>
          </p:txBody>
        </p:sp>
      </p:grpSp>
      <p:grpSp>
        <p:nvGrpSpPr>
          <p:cNvPr id="13" name="Group 13"/>
          <p:cNvGrpSpPr/>
          <p:nvPr/>
        </p:nvGrpSpPr>
        <p:grpSpPr>
          <a:xfrm rot="-10800000">
            <a:off x="2856994" y="2160852"/>
            <a:ext cx="1390529" cy="236473"/>
            <a:chOff x="0" y="0"/>
            <a:chExt cx="2987190" cy="508000"/>
          </a:xfrm>
        </p:grpSpPr>
        <p:sp>
          <p:nvSpPr>
            <p:cNvPr id="14" name="Freeform 14"/>
            <p:cNvSpPr/>
            <p:nvPr/>
          </p:nvSpPr>
          <p:spPr>
            <a:xfrm>
              <a:off x="0" y="49530"/>
              <a:ext cx="2987190" cy="408940"/>
            </a:xfrm>
            <a:custGeom>
              <a:avLst/>
              <a:gdLst/>
              <a:ahLst/>
              <a:cxnLst/>
              <a:rect l="l" t="t" r="r" b="b"/>
              <a:pathLst>
                <a:path w="2987190" h="408940">
                  <a:moveTo>
                    <a:pt x="2781450" y="0"/>
                  </a:moveTo>
                  <a:cubicBezTo>
                    <a:pt x="2681120" y="0"/>
                    <a:pt x="2598570" y="72390"/>
                    <a:pt x="2579520" y="166370"/>
                  </a:cubicBezTo>
                  <a:lnTo>
                    <a:pt x="0" y="166370"/>
                  </a:lnTo>
                  <a:lnTo>
                    <a:pt x="0" y="242570"/>
                  </a:lnTo>
                  <a:lnTo>
                    <a:pt x="2580790" y="242570"/>
                  </a:lnTo>
                  <a:cubicBezTo>
                    <a:pt x="2598570" y="337820"/>
                    <a:pt x="2682390" y="408940"/>
                    <a:pt x="2782720" y="408940"/>
                  </a:cubicBezTo>
                  <a:cubicBezTo>
                    <a:pt x="2895750" y="408940"/>
                    <a:pt x="2987190" y="317500"/>
                    <a:pt x="2987190" y="204470"/>
                  </a:cubicBezTo>
                  <a:cubicBezTo>
                    <a:pt x="2987190" y="91440"/>
                    <a:pt x="2895750" y="0"/>
                    <a:pt x="2781450" y="0"/>
                  </a:cubicBezTo>
                  <a:close/>
                </a:path>
              </a:pathLst>
            </a:custGeom>
            <a:solidFill>
              <a:srgbClr val="CCEBE6"/>
            </a:solidFill>
          </p:spPr>
        </p:sp>
      </p:grpSp>
      <p:grpSp>
        <p:nvGrpSpPr>
          <p:cNvPr id="15" name="Group 15"/>
          <p:cNvGrpSpPr/>
          <p:nvPr/>
        </p:nvGrpSpPr>
        <p:grpSpPr>
          <a:xfrm>
            <a:off x="610713" y="7468051"/>
            <a:ext cx="2373370" cy="829636"/>
            <a:chOff x="0" y="0"/>
            <a:chExt cx="2797961" cy="978056"/>
          </a:xfrm>
        </p:grpSpPr>
        <p:sp>
          <p:nvSpPr>
            <p:cNvPr id="16" name="Freeform 16"/>
            <p:cNvSpPr/>
            <p:nvPr/>
          </p:nvSpPr>
          <p:spPr>
            <a:xfrm>
              <a:off x="0" y="0"/>
              <a:ext cx="2799231" cy="978056"/>
            </a:xfrm>
            <a:custGeom>
              <a:avLst/>
              <a:gdLst/>
              <a:ahLst/>
              <a:cxnLst/>
              <a:rect l="l" t="t" r="r" b="b"/>
              <a:pathLst>
                <a:path w="2799231" h="978056">
                  <a:moveTo>
                    <a:pt x="2245511" y="978056"/>
                  </a:moveTo>
                  <a:lnTo>
                    <a:pt x="553720" y="978056"/>
                  </a:lnTo>
                  <a:cubicBezTo>
                    <a:pt x="247650" y="978056"/>
                    <a:pt x="0" y="759070"/>
                    <a:pt x="0" y="489578"/>
                  </a:cubicBezTo>
                  <a:cubicBezTo>
                    <a:pt x="0" y="218962"/>
                    <a:pt x="247650" y="0"/>
                    <a:pt x="553720" y="0"/>
                  </a:cubicBezTo>
                  <a:lnTo>
                    <a:pt x="2245511" y="0"/>
                  </a:lnTo>
                  <a:cubicBezTo>
                    <a:pt x="2551581" y="0"/>
                    <a:pt x="2799231" y="218962"/>
                    <a:pt x="2799231" y="489578"/>
                  </a:cubicBezTo>
                  <a:cubicBezTo>
                    <a:pt x="2797961" y="759070"/>
                    <a:pt x="2550311" y="978056"/>
                    <a:pt x="2245511" y="978056"/>
                  </a:cubicBezTo>
                  <a:close/>
                </a:path>
              </a:pathLst>
            </a:custGeom>
            <a:solidFill>
              <a:srgbClr val="E6E6E6"/>
            </a:solidFill>
          </p:spPr>
        </p:sp>
      </p:grpSp>
      <p:sp>
        <p:nvSpPr>
          <p:cNvPr id="17" name="TextBox 17"/>
          <p:cNvSpPr txBox="1"/>
          <p:nvPr/>
        </p:nvSpPr>
        <p:spPr>
          <a:xfrm>
            <a:off x="471047" y="7380563"/>
            <a:ext cx="2652703" cy="947461"/>
          </a:xfrm>
          <a:prstGeom prst="rect">
            <a:avLst/>
          </a:prstGeom>
        </p:spPr>
        <p:txBody>
          <a:bodyPr lIns="0" tIns="0" rIns="0" bIns="0" rtlCol="0" anchor="t">
            <a:spAutoFit/>
          </a:bodyPr>
          <a:lstStyle/>
          <a:p>
            <a:pPr algn="ctr">
              <a:lnSpc>
                <a:spcPts val="3812"/>
              </a:lnSpc>
            </a:pPr>
            <a:r>
              <a:rPr lang="en-US" sz="2723" spc="108">
                <a:solidFill>
                  <a:srgbClr val="191919"/>
                </a:solidFill>
                <a:latin typeface="Aileron Regular"/>
              </a:rPr>
              <a:t>PRE- Experimento</a:t>
            </a:r>
          </a:p>
        </p:txBody>
      </p:sp>
      <p:grpSp>
        <p:nvGrpSpPr>
          <p:cNvPr id="18" name="Group 18"/>
          <p:cNvGrpSpPr/>
          <p:nvPr/>
        </p:nvGrpSpPr>
        <p:grpSpPr>
          <a:xfrm>
            <a:off x="4283851" y="4477286"/>
            <a:ext cx="2708294" cy="4546471"/>
            <a:chOff x="0" y="0"/>
            <a:chExt cx="3611058" cy="6061961"/>
          </a:xfrm>
        </p:grpSpPr>
        <p:sp>
          <p:nvSpPr>
            <p:cNvPr id="19" name="TextBox 19"/>
            <p:cNvSpPr txBox="1"/>
            <p:nvPr/>
          </p:nvSpPr>
          <p:spPr>
            <a:xfrm>
              <a:off x="0" y="-57150"/>
              <a:ext cx="3611058" cy="537945"/>
            </a:xfrm>
            <a:prstGeom prst="rect">
              <a:avLst/>
            </a:prstGeom>
          </p:spPr>
          <p:txBody>
            <a:bodyPr lIns="0" tIns="0" rIns="0" bIns="0" rtlCol="0" anchor="t">
              <a:spAutoFit/>
            </a:bodyPr>
            <a:lstStyle/>
            <a:p>
              <a:pPr algn="ctr">
                <a:lnSpc>
                  <a:spcPts val="3320"/>
                </a:lnSpc>
              </a:pPr>
              <a:endParaRPr/>
            </a:p>
          </p:txBody>
        </p:sp>
        <p:sp>
          <p:nvSpPr>
            <p:cNvPr id="20" name="TextBox 20"/>
            <p:cNvSpPr txBox="1"/>
            <p:nvPr/>
          </p:nvSpPr>
          <p:spPr>
            <a:xfrm>
              <a:off x="0" y="2197237"/>
              <a:ext cx="3611058" cy="3864724"/>
            </a:xfrm>
            <a:prstGeom prst="rect">
              <a:avLst/>
            </a:prstGeom>
          </p:spPr>
          <p:txBody>
            <a:bodyPr lIns="0" tIns="0" rIns="0" bIns="0" rtlCol="0" anchor="t">
              <a:spAutoFit/>
            </a:bodyPr>
            <a:lstStyle/>
            <a:p>
              <a:pPr algn="ctr">
                <a:lnSpc>
                  <a:spcPts val="3880"/>
                </a:lnSpc>
              </a:pPr>
              <a:r>
                <a:rPr lang="en-US" sz="2771" spc="110">
                  <a:solidFill>
                    <a:srgbClr val="191919"/>
                  </a:solidFill>
                  <a:latin typeface="Aileron Regular"/>
                </a:rPr>
                <a:t>Evaluación de disitntas técncas de Sinteis de textos por separado</a:t>
              </a:r>
            </a:p>
          </p:txBody>
        </p:sp>
      </p:grpSp>
      <p:grpSp>
        <p:nvGrpSpPr>
          <p:cNvPr id="21" name="Group 21"/>
          <p:cNvGrpSpPr/>
          <p:nvPr/>
        </p:nvGrpSpPr>
        <p:grpSpPr>
          <a:xfrm>
            <a:off x="2856994" y="7764633"/>
            <a:ext cx="1390529" cy="236473"/>
            <a:chOff x="0" y="0"/>
            <a:chExt cx="2987190" cy="508000"/>
          </a:xfrm>
        </p:grpSpPr>
        <p:sp>
          <p:nvSpPr>
            <p:cNvPr id="22" name="Freeform 22"/>
            <p:cNvSpPr/>
            <p:nvPr/>
          </p:nvSpPr>
          <p:spPr>
            <a:xfrm>
              <a:off x="0" y="49530"/>
              <a:ext cx="2987190" cy="408940"/>
            </a:xfrm>
            <a:custGeom>
              <a:avLst/>
              <a:gdLst/>
              <a:ahLst/>
              <a:cxnLst/>
              <a:rect l="l" t="t" r="r" b="b"/>
              <a:pathLst>
                <a:path w="2987190" h="408940">
                  <a:moveTo>
                    <a:pt x="2781450" y="0"/>
                  </a:moveTo>
                  <a:cubicBezTo>
                    <a:pt x="2681120" y="0"/>
                    <a:pt x="2598570" y="72390"/>
                    <a:pt x="2579520" y="166370"/>
                  </a:cubicBezTo>
                  <a:lnTo>
                    <a:pt x="0" y="166370"/>
                  </a:lnTo>
                  <a:lnTo>
                    <a:pt x="0" y="242570"/>
                  </a:lnTo>
                  <a:lnTo>
                    <a:pt x="2580790" y="242570"/>
                  </a:lnTo>
                  <a:cubicBezTo>
                    <a:pt x="2598570" y="337820"/>
                    <a:pt x="2682390" y="408940"/>
                    <a:pt x="2782720" y="408940"/>
                  </a:cubicBezTo>
                  <a:cubicBezTo>
                    <a:pt x="2895750" y="408940"/>
                    <a:pt x="2987190" y="317500"/>
                    <a:pt x="2987190" y="204470"/>
                  </a:cubicBezTo>
                  <a:cubicBezTo>
                    <a:pt x="2987190" y="91440"/>
                    <a:pt x="2895750" y="0"/>
                    <a:pt x="2781450" y="0"/>
                  </a:cubicBezTo>
                  <a:close/>
                </a:path>
              </a:pathLst>
            </a:custGeom>
            <a:solidFill>
              <a:srgbClr val="CCEBE6"/>
            </a:solidFill>
          </p:spPr>
        </p:sp>
      </p:grpSp>
      <p:grpSp>
        <p:nvGrpSpPr>
          <p:cNvPr id="23" name="Group 23"/>
          <p:cNvGrpSpPr/>
          <p:nvPr/>
        </p:nvGrpSpPr>
        <p:grpSpPr>
          <a:xfrm>
            <a:off x="11055505" y="7421628"/>
            <a:ext cx="2203940" cy="961446"/>
            <a:chOff x="0" y="0"/>
            <a:chExt cx="2797961" cy="1220582"/>
          </a:xfrm>
        </p:grpSpPr>
        <p:sp>
          <p:nvSpPr>
            <p:cNvPr id="24" name="Freeform 24"/>
            <p:cNvSpPr/>
            <p:nvPr/>
          </p:nvSpPr>
          <p:spPr>
            <a:xfrm>
              <a:off x="0" y="0"/>
              <a:ext cx="2799231" cy="1220582"/>
            </a:xfrm>
            <a:custGeom>
              <a:avLst/>
              <a:gdLst/>
              <a:ahLst/>
              <a:cxnLst/>
              <a:rect l="l" t="t" r="r" b="b"/>
              <a:pathLst>
                <a:path w="2799231" h="1220582">
                  <a:moveTo>
                    <a:pt x="2245511" y="1220582"/>
                  </a:moveTo>
                  <a:lnTo>
                    <a:pt x="553720" y="1220582"/>
                  </a:lnTo>
                  <a:cubicBezTo>
                    <a:pt x="247650" y="1220582"/>
                    <a:pt x="0" y="947334"/>
                    <a:pt x="0" y="611002"/>
                  </a:cubicBezTo>
                  <a:cubicBezTo>
                    <a:pt x="0" y="273269"/>
                    <a:pt x="247650" y="0"/>
                    <a:pt x="553720" y="0"/>
                  </a:cubicBezTo>
                  <a:lnTo>
                    <a:pt x="2245511" y="0"/>
                  </a:lnTo>
                  <a:cubicBezTo>
                    <a:pt x="2551581" y="0"/>
                    <a:pt x="2799231" y="273269"/>
                    <a:pt x="2799231" y="611002"/>
                  </a:cubicBezTo>
                  <a:cubicBezTo>
                    <a:pt x="2797961" y="947334"/>
                    <a:pt x="2550311" y="1220582"/>
                    <a:pt x="2245511" y="1220582"/>
                  </a:cubicBezTo>
                  <a:close/>
                </a:path>
              </a:pathLst>
            </a:custGeom>
            <a:solidFill>
              <a:srgbClr val="E6E6E6"/>
            </a:solidFill>
          </p:spPr>
        </p:sp>
      </p:grpSp>
      <p:grpSp>
        <p:nvGrpSpPr>
          <p:cNvPr id="25" name="Group 25"/>
          <p:cNvGrpSpPr/>
          <p:nvPr/>
        </p:nvGrpSpPr>
        <p:grpSpPr>
          <a:xfrm>
            <a:off x="13086968" y="7706050"/>
            <a:ext cx="1390529" cy="236473"/>
            <a:chOff x="0" y="0"/>
            <a:chExt cx="2987190" cy="508000"/>
          </a:xfrm>
        </p:grpSpPr>
        <p:sp>
          <p:nvSpPr>
            <p:cNvPr id="26" name="Freeform 26"/>
            <p:cNvSpPr/>
            <p:nvPr/>
          </p:nvSpPr>
          <p:spPr>
            <a:xfrm>
              <a:off x="0" y="49530"/>
              <a:ext cx="2987190" cy="408940"/>
            </a:xfrm>
            <a:custGeom>
              <a:avLst/>
              <a:gdLst/>
              <a:ahLst/>
              <a:cxnLst/>
              <a:rect l="l" t="t" r="r" b="b"/>
              <a:pathLst>
                <a:path w="2987190" h="408940">
                  <a:moveTo>
                    <a:pt x="2781450" y="0"/>
                  </a:moveTo>
                  <a:cubicBezTo>
                    <a:pt x="2681120" y="0"/>
                    <a:pt x="2598570" y="72390"/>
                    <a:pt x="2579520" y="166370"/>
                  </a:cubicBezTo>
                  <a:lnTo>
                    <a:pt x="0" y="166370"/>
                  </a:lnTo>
                  <a:lnTo>
                    <a:pt x="0" y="242570"/>
                  </a:lnTo>
                  <a:lnTo>
                    <a:pt x="2580790" y="242570"/>
                  </a:lnTo>
                  <a:cubicBezTo>
                    <a:pt x="2598570" y="337820"/>
                    <a:pt x="2682390" y="408940"/>
                    <a:pt x="2782720" y="408940"/>
                  </a:cubicBezTo>
                  <a:cubicBezTo>
                    <a:pt x="2895750" y="408940"/>
                    <a:pt x="2987190" y="317500"/>
                    <a:pt x="2987190" y="204470"/>
                  </a:cubicBezTo>
                  <a:cubicBezTo>
                    <a:pt x="2987190" y="91440"/>
                    <a:pt x="2895750" y="0"/>
                    <a:pt x="2781450" y="0"/>
                  </a:cubicBezTo>
                  <a:close/>
                </a:path>
              </a:pathLst>
            </a:custGeom>
            <a:solidFill>
              <a:srgbClr val="CCEBE6"/>
            </a:solidFill>
          </p:spPr>
        </p:sp>
      </p:grpSp>
      <p:grpSp>
        <p:nvGrpSpPr>
          <p:cNvPr id="27" name="Group 27"/>
          <p:cNvGrpSpPr/>
          <p:nvPr/>
        </p:nvGrpSpPr>
        <p:grpSpPr>
          <a:xfrm>
            <a:off x="14948415" y="1958022"/>
            <a:ext cx="2310885" cy="1003943"/>
            <a:chOff x="0" y="0"/>
            <a:chExt cx="2518233" cy="1106170"/>
          </a:xfrm>
        </p:grpSpPr>
        <p:sp>
          <p:nvSpPr>
            <p:cNvPr id="28" name="Freeform 28"/>
            <p:cNvSpPr/>
            <p:nvPr/>
          </p:nvSpPr>
          <p:spPr>
            <a:xfrm>
              <a:off x="0" y="0"/>
              <a:ext cx="2519503" cy="1107440"/>
            </a:xfrm>
            <a:custGeom>
              <a:avLst/>
              <a:gdLst/>
              <a:ahLst/>
              <a:cxnLst/>
              <a:rect l="l" t="t" r="r" b="b"/>
              <a:pathLst>
                <a:path w="2519503" h="1107440">
                  <a:moveTo>
                    <a:pt x="1965783" y="45720"/>
                  </a:moveTo>
                  <a:cubicBezTo>
                    <a:pt x="2245183" y="45720"/>
                    <a:pt x="2472513" y="273050"/>
                    <a:pt x="2472513" y="552450"/>
                  </a:cubicBezTo>
                  <a:cubicBezTo>
                    <a:pt x="2472513" y="831850"/>
                    <a:pt x="2245183" y="1059180"/>
                    <a:pt x="1965783" y="1059180"/>
                  </a:cubicBezTo>
                  <a:lnTo>
                    <a:pt x="553720" y="1059180"/>
                  </a:lnTo>
                  <a:cubicBezTo>
                    <a:pt x="274320" y="1059180"/>
                    <a:pt x="46990" y="831850"/>
                    <a:pt x="46990" y="552450"/>
                  </a:cubicBezTo>
                  <a:cubicBezTo>
                    <a:pt x="46990" y="273050"/>
                    <a:pt x="274320" y="45720"/>
                    <a:pt x="553720" y="45720"/>
                  </a:cubicBezTo>
                  <a:lnTo>
                    <a:pt x="1965783" y="45720"/>
                  </a:lnTo>
                  <a:moveTo>
                    <a:pt x="1965783" y="0"/>
                  </a:moveTo>
                  <a:lnTo>
                    <a:pt x="553720" y="0"/>
                  </a:lnTo>
                  <a:cubicBezTo>
                    <a:pt x="247650" y="0"/>
                    <a:pt x="0" y="247650"/>
                    <a:pt x="0" y="553720"/>
                  </a:cubicBezTo>
                  <a:cubicBezTo>
                    <a:pt x="0" y="859790"/>
                    <a:pt x="247650" y="1107440"/>
                    <a:pt x="553720" y="1107440"/>
                  </a:cubicBezTo>
                  <a:lnTo>
                    <a:pt x="1965783" y="1107440"/>
                  </a:lnTo>
                  <a:cubicBezTo>
                    <a:pt x="2271853" y="1107440"/>
                    <a:pt x="2519503" y="859790"/>
                    <a:pt x="2519503" y="553720"/>
                  </a:cubicBezTo>
                  <a:cubicBezTo>
                    <a:pt x="2518233" y="247650"/>
                    <a:pt x="2270583" y="0"/>
                    <a:pt x="1965783" y="0"/>
                  </a:cubicBezTo>
                  <a:close/>
                </a:path>
              </a:pathLst>
            </a:custGeom>
            <a:solidFill>
              <a:srgbClr val="CCEBE6"/>
            </a:solidFill>
          </p:spPr>
        </p:sp>
      </p:grpSp>
      <p:grpSp>
        <p:nvGrpSpPr>
          <p:cNvPr id="29" name="Group 29"/>
          <p:cNvGrpSpPr/>
          <p:nvPr/>
        </p:nvGrpSpPr>
        <p:grpSpPr>
          <a:xfrm>
            <a:off x="14735741" y="1889547"/>
            <a:ext cx="2729645" cy="1138146"/>
            <a:chOff x="0" y="0"/>
            <a:chExt cx="2797961" cy="1166631"/>
          </a:xfrm>
        </p:grpSpPr>
        <p:sp>
          <p:nvSpPr>
            <p:cNvPr id="30" name="Freeform 30"/>
            <p:cNvSpPr/>
            <p:nvPr/>
          </p:nvSpPr>
          <p:spPr>
            <a:xfrm>
              <a:off x="0" y="0"/>
              <a:ext cx="2799231" cy="1166631"/>
            </a:xfrm>
            <a:custGeom>
              <a:avLst/>
              <a:gdLst/>
              <a:ahLst/>
              <a:cxnLst/>
              <a:rect l="l" t="t" r="r" b="b"/>
              <a:pathLst>
                <a:path w="2799231" h="1166631">
                  <a:moveTo>
                    <a:pt x="2245511" y="1166631"/>
                  </a:moveTo>
                  <a:lnTo>
                    <a:pt x="553720" y="1166631"/>
                  </a:lnTo>
                  <a:cubicBezTo>
                    <a:pt x="247650" y="1166631"/>
                    <a:pt x="0" y="905454"/>
                    <a:pt x="0" y="583991"/>
                  </a:cubicBezTo>
                  <a:cubicBezTo>
                    <a:pt x="0" y="261189"/>
                    <a:pt x="247650" y="0"/>
                    <a:pt x="553720" y="0"/>
                  </a:cubicBezTo>
                  <a:lnTo>
                    <a:pt x="2245511" y="0"/>
                  </a:lnTo>
                  <a:cubicBezTo>
                    <a:pt x="2551581" y="0"/>
                    <a:pt x="2799231" y="261189"/>
                    <a:pt x="2799231" y="583991"/>
                  </a:cubicBezTo>
                  <a:cubicBezTo>
                    <a:pt x="2797961" y="905454"/>
                    <a:pt x="2550311" y="1166631"/>
                    <a:pt x="2245511" y="1166631"/>
                  </a:cubicBezTo>
                  <a:close/>
                </a:path>
              </a:pathLst>
            </a:custGeom>
            <a:solidFill>
              <a:srgbClr val="CCEBE6"/>
            </a:solidFill>
          </p:spPr>
        </p:sp>
      </p:grpSp>
      <p:sp>
        <p:nvSpPr>
          <p:cNvPr id="31" name="TextBox 31"/>
          <p:cNvSpPr txBox="1"/>
          <p:nvPr/>
        </p:nvSpPr>
        <p:spPr>
          <a:xfrm>
            <a:off x="14948415" y="1947619"/>
            <a:ext cx="2310885" cy="988714"/>
          </a:xfrm>
          <a:prstGeom prst="rect">
            <a:avLst/>
          </a:prstGeom>
        </p:spPr>
        <p:txBody>
          <a:bodyPr lIns="0" tIns="0" rIns="0" bIns="0" rtlCol="0" anchor="t">
            <a:spAutoFit/>
          </a:bodyPr>
          <a:lstStyle/>
          <a:p>
            <a:pPr algn="ctr">
              <a:lnSpc>
                <a:spcPts val="3989"/>
              </a:lnSpc>
            </a:pPr>
            <a:r>
              <a:rPr lang="en-US" sz="2849" spc="113">
                <a:solidFill>
                  <a:srgbClr val="191919"/>
                </a:solidFill>
                <a:latin typeface="Aileron Regular"/>
              </a:rPr>
              <a:t>Preprocesamiento</a:t>
            </a:r>
          </a:p>
        </p:txBody>
      </p:sp>
      <p:grpSp>
        <p:nvGrpSpPr>
          <p:cNvPr id="32" name="Group 32"/>
          <p:cNvGrpSpPr/>
          <p:nvPr/>
        </p:nvGrpSpPr>
        <p:grpSpPr>
          <a:xfrm rot="-10800000">
            <a:off x="13782232" y="2279088"/>
            <a:ext cx="1390529" cy="236473"/>
            <a:chOff x="0" y="0"/>
            <a:chExt cx="2987190" cy="508000"/>
          </a:xfrm>
        </p:grpSpPr>
        <p:sp>
          <p:nvSpPr>
            <p:cNvPr id="33" name="Freeform 33"/>
            <p:cNvSpPr/>
            <p:nvPr/>
          </p:nvSpPr>
          <p:spPr>
            <a:xfrm>
              <a:off x="0" y="49530"/>
              <a:ext cx="2987190" cy="408940"/>
            </a:xfrm>
            <a:custGeom>
              <a:avLst/>
              <a:gdLst/>
              <a:ahLst/>
              <a:cxnLst/>
              <a:rect l="l" t="t" r="r" b="b"/>
              <a:pathLst>
                <a:path w="2987190" h="408940">
                  <a:moveTo>
                    <a:pt x="2781450" y="0"/>
                  </a:moveTo>
                  <a:cubicBezTo>
                    <a:pt x="2681120" y="0"/>
                    <a:pt x="2598570" y="72390"/>
                    <a:pt x="2579520" y="166370"/>
                  </a:cubicBezTo>
                  <a:lnTo>
                    <a:pt x="0" y="166370"/>
                  </a:lnTo>
                  <a:lnTo>
                    <a:pt x="0" y="242570"/>
                  </a:lnTo>
                  <a:lnTo>
                    <a:pt x="2580790" y="242570"/>
                  </a:lnTo>
                  <a:cubicBezTo>
                    <a:pt x="2598570" y="337820"/>
                    <a:pt x="2682390" y="408940"/>
                    <a:pt x="2782720" y="408940"/>
                  </a:cubicBezTo>
                  <a:cubicBezTo>
                    <a:pt x="2895750" y="408940"/>
                    <a:pt x="2987190" y="317500"/>
                    <a:pt x="2987190" y="204470"/>
                  </a:cubicBezTo>
                  <a:cubicBezTo>
                    <a:pt x="2987190" y="91440"/>
                    <a:pt x="2895750" y="0"/>
                    <a:pt x="2781450" y="0"/>
                  </a:cubicBezTo>
                  <a:close/>
                </a:path>
              </a:pathLst>
            </a:custGeom>
            <a:solidFill>
              <a:srgbClr val="CCEBE6"/>
            </a:solidFill>
          </p:spPr>
        </p:sp>
      </p:grpSp>
      <p:pic>
        <p:nvPicPr>
          <p:cNvPr id="34" name="Picture 34"/>
          <p:cNvPicPr>
            <a:picLocks noChangeAspect="1"/>
          </p:cNvPicPr>
          <p:nvPr/>
        </p:nvPicPr>
        <p:blipFill>
          <a:blip r:embed="rId6"/>
          <a:srcRect/>
          <a:stretch>
            <a:fillRect/>
          </a:stretch>
        </p:blipFill>
        <p:spPr>
          <a:xfrm>
            <a:off x="223649" y="276180"/>
            <a:ext cx="3147497" cy="3769343"/>
          </a:xfrm>
          <a:prstGeom prst="rect">
            <a:avLst/>
          </a:prstGeom>
        </p:spPr>
      </p:pic>
      <p:pic>
        <p:nvPicPr>
          <p:cNvPr id="35" name="Picture 35"/>
          <p:cNvPicPr>
            <a:picLocks noChangeAspect="1"/>
          </p:cNvPicPr>
          <p:nvPr/>
        </p:nvPicPr>
        <p:blipFill>
          <a:blip r:embed="rId7"/>
          <a:srcRect l="1610" t="9008" r="1610"/>
          <a:stretch>
            <a:fillRect/>
          </a:stretch>
        </p:blipFill>
        <p:spPr>
          <a:xfrm>
            <a:off x="13383730" y="3120338"/>
            <a:ext cx="1789030" cy="1691669"/>
          </a:xfrm>
          <a:prstGeom prst="rect">
            <a:avLst/>
          </a:prstGeom>
        </p:spPr>
      </p:pic>
      <p:sp>
        <p:nvSpPr>
          <p:cNvPr id="36" name="TextBox 36"/>
          <p:cNvSpPr txBox="1"/>
          <p:nvPr/>
        </p:nvSpPr>
        <p:spPr>
          <a:xfrm>
            <a:off x="6281447" y="1656545"/>
            <a:ext cx="2022851" cy="951464"/>
          </a:xfrm>
          <a:prstGeom prst="rect">
            <a:avLst/>
          </a:prstGeom>
        </p:spPr>
        <p:txBody>
          <a:bodyPr lIns="0" tIns="0" rIns="0" bIns="0" rtlCol="0" anchor="t">
            <a:spAutoFit/>
          </a:bodyPr>
          <a:lstStyle/>
          <a:p>
            <a:pPr algn="ctr">
              <a:lnSpc>
                <a:spcPts val="3829"/>
              </a:lnSpc>
            </a:pPr>
            <a:r>
              <a:rPr lang="en-US" sz="2735" spc="109">
                <a:solidFill>
                  <a:srgbClr val="191919"/>
                </a:solidFill>
                <a:latin typeface="Aileron Regular"/>
              </a:rPr>
              <a:t>Obtención de noticias</a:t>
            </a:r>
          </a:p>
        </p:txBody>
      </p:sp>
      <p:grpSp>
        <p:nvGrpSpPr>
          <p:cNvPr id="37" name="Group 37"/>
          <p:cNvGrpSpPr/>
          <p:nvPr/>
        </p:nvGrpSpPr>
        <p:grpSpPr>
          <a:xfrm>
            <a:off x="3097395" y="1103330"/>
            <a:ext cx="2785273" cy="2578251"/>
            <a:chOff x="0" y="0"/>
            <a:chExt cx="3713698" cy="3437668"/>
          </a:xfrm>
        </p:grpSpPr>
        <p:sp>
          <p:nvSpPr>
            <p:cNvPr id="38" name="TextBox 38"/>
            <p:cNvSpPr txBox="1"/>
            <p:nvPr/>
          </p:nvSpPr>
          <p:spPr>
            <a:xfrm>
              <a:off x="0" y="-57150"/>
              <a:ext cx="3713698" cy="2528975"/>
            </a:xfrm>
            <a:prstGeom prst="rect">
              <a:avLst/>
            </a:prstGeom>
          </p:spPr>
          <p:txBody>
            <a:bodyPr lIns="0" tIns="0" rIns="0" bIns="0" rtlCol="0" anchor="t">
              <a:spAutoFit/>
            </a:bodyPr>
            <a:lstStyle/>
            <a:p>
              <a:pPr algn="ctr">
                <a:lnSpc>
                  <a:spcPts val="3812"/>
                </a:lnSpc>
              </a:pPr>
              <a:r>
                <a:rPr lang="en-US" sz="2723" spc="108">
                  <a:solidFill>
                    <a:srgbClr val="191919"/>
                  </a:solidFill>
                  <a:latin typeface="Aileron Regular"/>
                </a:rPr>
                <a:t>Extracción web de noticias disponibilizadas al público</a:t>
              </a:r>
            </a:p>
          </p:txBody>
        </p:sp>
        <p:sp>
          <p:nvSpPr>
            <p:cNvPr id="39" name="TextBox 39"/>
            <p:cNvSpPr txBox="1"/>
            <p:nvPr/>
          </p:nvSpPr>
          <p:spPr>
            <a:xfrm>
              <a:off x="0" y="2831730"/>
              <a:ext cx="3713698" cy="605937"/>
            </a:xfrm>
            <a:prstGeom prst="rect">
              <a:avLst/>
            </a:prstGeom>
          </p:spPr>
          <p:txBody>
            <a:bodyPr lIns="0" tIns="0" rIns="0" bIns="0" rtlCol="0" anchor="t">
              <a:spAutoFit/>
            </a:bodyPr>
            <a:lstStyle/>
            <a:p>
              <a:pPr algn="ctr">
                <a:lnSpc>
                  <a:spcPts val="3812"/>
                </a:lnSpc>
              </a:pPr>
              <a:endParaRPr/>
            </a:p>
          </p:txBody>
        </p:sp>
      </p:grpSp>
      <p:sp>
        <p:nvSpPr>
          <p:cNvPr id="40" name="TextBox 40"/>
          <p:cNvSpPr txBox="1"/>
          <p:nvPr/>
        </p:nvSpPr>
        <p:spPr>
          <a:xfrm>
            <a:off x="11068209" y="7465480"/>
            <a:ext cx="2238865" cy="832206"/>
          </a:xfrm>
          <a:prstGeom prst="rect">
            <a:avLst/>
          </a:prstGeom>
        </p:spPr>
        <p:txBody>
          <a:bodyPr lIns="0" tIns="0" rIns="0" bIns="0" rtlCol="0" anchor="t">
            <a:spAutoFit/>
          </a:bodyPr>
          <a:lstStyle/>
          <a:p>
            <a:pPr algn="ctr">
              <a:lnSpc>
                <a:spcPts val="3359"/>
              </a:lnSpc>
            </a:pPr>
            <a:r>
              <a:rPr lang="en-US" sz="2400" spc="96">
                <a:solidFill>
                  <a:srgbClr val="191919"/>
                </a:solidFill>
                <a:latin typeface="Aileron Regular"/>
              </a:rPr>
              <a:t>POST-EXPERIMENTO</a:t>
            </a:r>
          </a:p>
        </p:txBody>
      </p:sp>
      <p:sp>
        <p:nvSpPr>
          <p:cNvPr id="41" name="TextBox 41"/>
          <p:cNvSpPr txBox="1"/>
          <p:nvPr/>
        </p:nvSpPr>
        <p:spPr>
          <a:xfrm>
            <a:off x="14040477" y="9450598"/>
            <a:ext cx="3218823" cy="471201"/>
          </a:xfrm>
          <a:prstGeom prst="rect">
            <a:avLst/>
          </a:prstGeom>
        </p:spPr>
        <p:txBody>
          <a:bodyPr lIns="0" tIns="0" rIns="0" bIns="0" rtlCol="0" anchor="t">
            <a:spAutoFit/>
          </a:bodyPr>
          <a:lstStyle/>
          <a:p>
            <a:pPr algn="ctr">
              <a:lnSpc>
                <a:spcPts val="3812"/>
              </a:lnSpc>
            </a:pPr>
            <a:endParaRPr/>
          </a:p>
        </p:txBody>
      </p:sp>
      <p:grpSp>
        <p:nvGrpSpPr>
          <p:cNvPr id="42" name="Group 42"/>
          <p:cNvGrpSpPr/>
          <p:nvPr/>
        </p:nvGrpSpPr>
        <p:grpSpPr>
          <a:xfrm>
            <a:off x="10391185" y="1225205"/>
            <a:ext cx="3696154" cy="2580711"/>
            <a:chOff x="0" y="0"/>
            <a:chExt cx="4928206" cy="3440948"/>
          </a:xfrm>
        </p:grpSpPr>
        <p:sp>
          <p:nvSpPr>
            <p:cNvPr id="43" name="TextBox 43"/>
            <p:cNvSpPr txBox="1"/>
            <p:nvPr/>
          </p:nvSpPr>
          <p:spPr>
            <a:xfrm>
              <a:off x="0" y="-57150"/>
              <a:ext cx="4928206" cy="2528975"/>
            </a:xfrm>
            <a:prstGeom prst="rect">
              <a:avLst/>
            </a:prstGeom>
          </p:spPr>
          <p:txBody>
            <a:bodyPr lIns="0" tIns="0" rIns="0" bIns="0" rtlCol="0" anchor="t">
              <a:spAutoFit/>
            </a:bodyPr>
            <a:lstStyle/>
            <a:p>
              <a:pPr algn="ctr">
                <a:lnSpc>
                  <a:spcPts val="3812"/>
                </a:lnSpc>
              </a:pPr>
              <a:r>
                <a:rPr lang="en-US" sz="2723" spc="108">
                  <a:solidFill>
                    <a:srgbClr val="191919"/>
                  </a:solidFill>
                  <a:latin typeface="Aileron Regular"/>
                </a:rPr>
                <a:t>Almacenamiento , limpieza y estructuración del texto</a:t>
              </a:r>
            </a:p>
          </p:txBody>
        </p:sp>
        <p:sp>
          <p:nvSpPr>
            <p:cNvPr id="44" name="TextBox 44"/>
            <p:cNvSpPr txBox="1"/>
            <p:nvPr/>
          </p:nvSpPr>
          <p:spPr>
            <a:xfrm>
              <a:off x="0" y="2831730"/>
              <a:ext cx="4928206" cy="609217"/>
            </a:xfrm>
            <a:prstGeom prst="rect">
              <a:avLst/>
            </a:prstGeom>
          </p:spPr>
          <p:txBody>
            <a:bodyPr lIns="0" tIns="0" rIns="0" bIns="0" rtlCol="0" anchor="t">
              <a:spAutoFit/>
            </a:bodyPr>
            <a:lstStyle/>
            <a:p>
              <a:pPr algn="ctr">
                <a:lnSpc>
                  <a:spcPts val="3812"/>
                </a:lnSpc>
              </a:pPr>
              <a:endParaRPr/>
            </a:p>
          </p:txBody>
        </p:sp>
      </p:grpSp>
      <p:grpSp>
        <p:nvGrpSpPr>
          <p:cNvPr id="45" name="Group 45"/>
          <p:cNvGrpSpPr/>
          <p:nvPr/>
        </p:nvGrpSpPr>
        <p:grpSpPr>
          <a:xfrm>
            <a:off x="6183397" y="1100619"/>
            <a:ext cx="2218951" cy="1178469"/>
            <a:chOff x="0" y="0"/>
            <a:chExt cx="2958602" cy="1571292"/>
          </a:xfrm>
        </p:grpSpPr>
        <p:sp>
          <p:nvSpPr>
            <p:cNvPr id="46" name="TextBox 46"/>
            <p:cNvSpPr txBox="1"/>
            <p:nvPr/>
          </p:nvSpPr>
          <p:spPr>
            <a:xfrm>
              <a:off x="0" y="-57150"/>
              <a:ext cx="2958602" cy="626467"/>
            </a:xfrm>
            <a:prstGeom prst="rect">
              <a:avLst/>
            </a:prstGeom>
          </p:spPr>
          <p:txBody>
            <a:bodyPr lIns="0" tIns="0" rIns="0" bIns="0" rtlCol="0" anchor="t">
              <a:spAutoFit/>
            </a:bodyPr>
            <a:lstStyle/>
            <a:p>
              <a:pPr algn="ctr">
                <a:lnSpc>
                  <a:spcPts val="3955"/>
                </a:lnSpc>
              </a:pPr>
              <a:r>
                <a:rPr lang="en-US" sz="2825" spc="113">
                  <a:solidFill>
                    <a:srgbClr val="191919"/>
                  </a:solidFill>
                  <a:latin typeface="Aileron Regular"/>
                </a:rPr>
                <a:t>FASE 1</a:t>
              </a:r>
            </a:p>
          </p:txBody>
        </p:sp>
        <p:sp>
          <p:nvSpPr>
            <p:cNvPr id="47" name="TextBox 47"/>
            <p:cNvSpPr txBox="1"/>
            <p:nvPr/>
          </p:nvSpPr>
          <p:spPr>
            <a:xfrm>
              <a:off x="0" y="944825"/>
              <a:ext cx="2958602" cy="626467"/>
            </a:xfrm>
            <a:prstGeom prst="rect">
              <a:avLst/>
            </a:prstGeom>
          </p:spPr>
          <p:txBody>
            <a:bodyPr lIns="0" tIns="0" rIns="0" bIns="0" rtlCol="0" anchor="t">
              <a:spAutoFit/>
            </a:bodyPr>
            <a:lstStyle/>
            <a:p>
              <a:pPr algn="ctr">
                <a:lnSpc>
                  <a:spcPts val="3955"/>
                </a:lnSpc>
              </a:pPr>
              <a:endParaRPr/>
            </a:p>
          </p:txBody>
        </p:sp>
      </p:grpSp>
      <p:grpSp>
        <p:nvGrpSpPr>
          <p:cNvPr id="48" name="Group 48"/>
          <p:cNvGrpSpPr/>
          <p:nvPr/>
        </p:nvGrpSpPr>
        <p:grpSpPr>
          <a:xfrm>
            <a:off x="14948415" y="1320188"/>
            <a:ext cx="2138934" cy="1138432"/>
            <a:chOff x="0" y="0"/>
            <a:chExt cx="2851912" cy="1517910"/>
          </a:xfrm>
        </p:grpSpPr>
        <p:sp>
          <p:nvSpPr>
            <p:cNvPr id="49" name="TextBox 49"/>
            <p:cNvSpPr txBox="1"/>
            <p:nvPr/>
          </p:nvSpPr>
          <p:spPr>
            <a:xfrm>
              <a:off x="0" y="-57150"/>
              <a:ext cx="2851912" cy="605937"/>
            </a:xfrm>
            <a:prstGeom prst="rect">
              <a:avLst/>
            </a:prstGeom>
          </p:spPr>
          <p:txBody>
            <a:bodyPr lIns="0" tIns="0" rIns="0" bIns="0" rtlCol="0" anchor="t">
              <a:spAutoFit/>
            </a:bodyPr>
            <a:lstStyle/>
            <a:p>
              <a:pPr algn="ctr">
                <a:lnSpc>
                  <a:spcPts val="3812"/>
                </a:lnSpc>
              </a:pPr>
              <a:r>
                <a:rPr lang="en-US" sz="2723" spc="108">
                  <a:solidFill>
                    <a:srgbClr val="191919"/>
                  </a:solidFill>
                  <a:latin typeface="Aileron Regular"/>
                </a:rPr>
                <a:t>FASE 2</a:t>
              </a:r>
            </a:p>
          </p:txBody>
        </p:sp>
        <p:sp>
          <p:nvSpPr>
            <p:cNvPr id="50" name="TextBox 50"/>
            <p:cNvSpPr txBox="1"/>
            <p:nvPr/>
          </p:nvSpPr>
          <p:spPr>
            <a:xfrm>
              <a:off x="0" y="908693"/>
              <a:ext cx="2851912" cy="609217"/>
            </a:xfrm>
            <a:prstGeom prst="rect">
              <a:avLst/>
            </a:prstGeom>
          </p:spPr>
          <p:txBody>
            <a:bodyPr lIns="0" tIns="0" rIns="0" bIns="0" rtlCol="0" anchor="t">
              <a:spAutoFit/>
            </a:bodyPr>
            <a:lstStyle/>
            <a:p>
              <a:pPr algn="ctr">
                <a:lnSpc>
                  <a:spcPts val="3812"/>
                </a:lnSpc>
              </a:pPr>
              <a:endParaRPr/>
            </a:p>
          </p:txBody>
        </p:sp>
      </p:grpSp>
      <p:grpSp>
        <p:nvGrpSpPr>
          <p:cNvPr id="51" name="Group 51"/>
          <p:cNvGrpSpPr/>
          <p:nvPr/>
        </p:nvGrpSpPr>
        <p:grpSpPr>
          <a:xfrm>
            <a:off x="14663735" y="3681580"/>
            <a:ext cx="2708294" cy="4142706"/>
            <a:chOff x="0" y="0"/>
            <a:chExt cx="3611058" cy="5523608"/>
          </a:xfrm>
        </p:grpSpPr>
        <p:sp>
          <p:nvSpPr>
            <p:cNvPr id="52" name="TextBox 52"/>
            <p:cNvSpPr txBox="1"/>
            <p:nvPr/>
          </p:nvSpPr>
          <p:spPr>
            <a:xfrm>
              <a:off x="0" y="-57150"/>
              <a:ext cx="3611058" cy="537945"/>
            </a:xfrm>
            <a:prstGeom prst="rect">
              <a:avLst/>
            </a:prstGeom>
          </p:spPr>
          <p:txBody>
            <a:bodyPr lIns="0" tIns="0" rIns="0" bIns="0" rtlCol="0" anchor="t">
              <a:spAutoFit/>
            </a:bodyPr>
            <a:lstStyle/>
            <a:p>
              <a:pPr algn="ctr">
                <a:lnSpc>
                  <a:spcPts val="3320"/>
                </a:lnSpc>
              </a:pPr>
              <a:endParaRPr/>
            </a:p>
          </p:txBody>
        </p:sp>
        <p:sp>
          <p:nvSpPr>
            <p:cNvPr id="53" name="TextBox 53"/>
            <p:cNvSpPr txBox="1"/>
            <p:nvPr/>
          </p:nvSpPr>
          <p:spPr>
            <a:xfrm>
              <a:off x="0" y="2197237"/>
              <a:ext cx="3611058" cy="3326372"/>
            </a:xfrm>
            <a:prstGeom prst="rect">
              <a:avLst/>
            </a:prstGeom>
          </p:spPr>
          <p:txBody>
            <a:bodyPr lIns="0" tIns="0" rIns="0" bIns="0" rtlCol="0" anchor="t">
              <a:spAutoFit/>
            </a:bodyPr>
            <a:lstStyle/>
            <a:p>
              <a:pPr algn="ctr">
                <a:lnSpc>
                  <a:spcPts val="3320"/>
                </a:lnSpc>
              </a:pPr>
              <a:r>
                <a:rPr lang="en-US" sz="2371" spc="94">
                  <a:solidFill>
                    <a:srgbClr val="191919"/>
                  </a:solidFill>
                  <a:latin typeface="Aileron Regular"/>
                </a:rPr>
                <a:t>Muestra de Resultados tras la integración de distintas técnicas de síntesis de texto.</a:t>
              </a:r>
            </a:p>
          </p:txBody>
        </p:sp>
      </p:grpSp>
      <p:grpSp>
        <p:nvGrpSpPr>
          <p:cNvPr id="54" name="Group 54"/>
          <p:cNvGrpSpPr/>
          <p:nvPr/>
        </p:nvGrpSpPr>
        <p:grpSpPr>
          <a:xfrm>
            <a:off x="13782232" y="6436751"/>
            <a:ext cx="2708294" cy="3721871"/>
            <a:chOff x="0" y="0"/>
            <a:chExt cx="3611058" cy="4962495"/>
          </a:xfrm>
        </p:grpSpPr>
        <p:sp>
          <p:nvSpPr>
            <p:cNvPr id="55" name="TextBox 55"/>
            <p:cNvSpPr txBox="1"/>
            <p:nvPr/>
          </p:nvSpPr>
          <p:spPr>
            <a:xfrm>
              <a:off x="0" y="-57150"/>
              <a:ext cx="3611058" cy="535088"/>
            </a:xfrm>
            <a:prstGeom prst="rect">
              <a:avLst/>
            </a:prstGeom>
          </p:spPr>
          <p:txBody>
            <a:bodyPr lIns="0" tIns="0" rIns="0" bIns="0" rtlCol="0" anchor="t">
              <a:spAutoFit/>
            </a:bodyPr>
            <a:lstStyle/>
            <a:p>
              <a:pPr algn="ctr">
                <a:lnSpc>
                  <a:spcPts val="3320"/>
                </a:lnSpc>
              </a:pPr>
              <a:endParaRPr/>
            </a:p>
          </p:txBody>
        </p:sp>
        <p:sp>
          <p:nvSpPr>
            <p:cNvPr id="56" name="TextBox 56"/>
            <p:cNvSpPr txBox="1"/>
            <p:nvPr/>
          </p:nvSpPr>
          <p:spPr>
            <a:xfrm>
              <a:off x="0" y="2194380"/>
              <a:ext cx="3611058" cy="2768115"/>
            </a:xfrm>
            <a:prstGeom prst="rect">
              <a:avLst/>
            </a:prstGeom>
          </p:spPr>
          <p:txBody>
            <a:bodyPr lIns="0" tIns="0" rIns="0" bIns="0" rtlCol="0" anchor="t">
              <a:spAutoFit/>
            </a:bodyPr>
            <a:lstStyle/>
            <a:p>
              <a:pPr algn="ctr">
                <a:lnSpc>
                  <a:spcPts val="3320"/>
                </a:lnSpc>
              </a:pPr>
              <a:r>
                <a:rPr lang="en-US" sz="2371" spc="94">
                  <a:solidFill>
                    <a:srgbClr val="191919"/>
                  </a:solidFill>
                  <a:latin typeface="Aileron Regular"/>
                </a:rPr>
                <a:t>Respuesta a la hipótesis general acorde a los resultados obtenidos</a:t>
              </a:r>
            </a:p>
          </p:txBody>
        </p:sp>
      </p:grpSp>
      <p:grpSp>
        <p:nvGrpSpPr>
          <p:cNvPr id="57" name="Group 57"/>
          <p:cNvGrpSpPr/>
          <p:nvPr/>
        </p:nvGrpSpPr>
        <p:grpSpPr>
          <a:xfrm>
            <a:off x="718060" y="6943889"/>
            <a:ext cx="2138934" cy="1138432"/>
            <a:chOff x="0" y="0"/>
            <a:chExt cx="2851912" cy="1517910"/>
          </a:xfrm>
        </p:grpSpPr>
        <p:sp>
          <p:nvSpPr>
            <p:cNvPr id="58" name="TextBox 58"/>
            <p:cNvSpPr txBox="1"/>
            <p:nvPr/>
          </p:nvSpPr>
          <p:spPr>
            <a:xfrm>
              <a:off x="0" y="-57150"/>
              <a:ext cx="2851912" cy="605937"/>
            </a:xfrm>
            <a:prstGeom prst="rect">
              <a:avLst/>
            </a:prstGeom>
          </p:spPr>
          <p:txBody>
            <a:bodyPr lIns="0" tIns="0" rIns="0" bIns="0" rtlCol="0" anchor="t">
              <a:spAutoFit/>
            </a:bodyPr>
            <a:lstStyle/>
            <a:p>
              <a:pPr algn="ctr">
                <a:lnSpc>
                  <a:spcPts val="3812"/>
                </a:lnSpc>
              </a:pPr>
              <a:r>
                <a:rPr lang="en-US" sz="2723" spc="108">
                  <a:solidFill>
                    <a:srgbClr val="191919"/>
                  </a:solidFill>
                  <a:latin typeface="Aileron Regular"/>
                </a:rPr>
                <a:t>FASE 3</a:t>
              </a:r>
            </a:p>
          </p:txBody>
        </p:sp>
        <p:sp>
          <p:nvSpPr>
            <p:cNvPr id="59" name="TextBox 59"/>
            <p:cNvSpPr txBox="1"/>
            <p:nvPr/>
          </p:nvSpPr>
          <p:spPr>
            <a:xfrm>
              <a:off x="0" y="908693"/>
              <a:ext cx="2851912" cy="609217"/>
            </a:xfrm>
            <a:prstGeom prst="rect">
              <a:avLst/>
            </a:prstGeom>
          </p:spPr>
          <p:txBody>
            <a:bodyPr lIns="0" tIns="0" rIns="0" bIns="0" rtlCol="0" anchor="t">
              <a:spAutoFit/>
            </a:bodyPr>
            <a:lstStyle/>
            <a:p>
              <a:pPr algn="ctr">
                <a:lnSpc>
                  <a:spcPts val="3812"/>
                </a:lnSpc>
              </a:pPr>
              <a:endParaRPr/>
            </a:p>
          </p:txBody>
        </p:sp>
      </p:grpSp>
      <p:grpSp>
        <p:nvGrpSpPr>
          <p:cNvPr id="60" name="Group 60"/>
          <p:cNvGrpSpPr/>
          <p:nvPr/>
        </p:nvGrpSpPr>
        <p:grpSpPr>
          <a:xfrm>
            <a:off x="11169795" y="6898835"/>
            <a:ext cx="2138934" cy="1138432"/>
            <a:chOff x="0" y="0"/>
            <a:chExt cx="2851912" cy="1517910"/>
          </a:xfrm>
        </p:grpSpPr>
        <p:sp>
          <p:nvSpPr>
            <p:cNvPr id="61" name="TextBox 61"/>
            <p:cNvSpPr txBox="1"/>
            <p:nvPr/>
          </p:nvSpPr>
          <p:spPr>
            <a:xfrm>
              <a:off x="0" y="-57150"/>
              <a:ext cx="2851912" cy="605937"/>
            </a:xfrm>
            <a:prstGeom prst="rect">
              <a:avLst/>
            </a:prstGeom>
          </p:spPr>
          <p:txBody>
            <a:bodyPr lIns="0" tIns="0" rIns="0" bIns="0" rtlCol="0" anchor="t">
              <a:spAutoFit/>
            </a:bodyPr>
            <a:lstStyle/>
            <a:p>
              <a:pPr algn="ctr">
                <a:lnSpc>
                  <a:spcPts val="3812"/>
                </a:lnSpc>
              </a:pPr>
              <a:r>
                <a:rPr lang="en-US" sz="2723" spc="108">
                  <a:solidFill>
                    <a:srgbClr val="191919"/>
                  </a:solidFill>
                  <a:latin typeface="Aileron Regular"/>
                </a:rPr>
                <a:t>FASE 4</a:t>
              </a:r>
            </a:p>
          </p:txBody>
        </p:sp>
        <p:sp>
          <p:nvSpPr>
            <p:cNvPr id="62" name="TextBox 62"/>
            <p:cNvSpPr txBox="1"/>
            <p:nvPr/>
          </p:nvSpPr>
          <p:spPr>
            <a:xfrm>
              <a:off x="0" y="908693"/>
              <a:ext cx="2851912" cy="609217"/>
            </a:xfrm>
            <a:prstGeom prst="rect">
              <a:avLst/>
            </a:prstGeom>
          </p:spPr>
          <p:txBody>
            <a:bodyPr lIns="0" tIns="0" rIns="0" bIns="0" rtlCol="0" anchor="t">
              <a:spAutoFit/>
            </a:bodyPr>
            <a:lstStyle/>
            <a:p>
              <a:pPr algn="ctr">
                <a:lnSpc>
                  <a:spcPts val="3812"/>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87036" y="1051983"/>
            <a:ext cx="12113927" cy="1044583"/>
            <a:chOff x="0" y="0"/>
            <a:chExt cx="16151903" cy="1392778"/>
          </a:xfrm>
        </p:grpSpPr>
        <p:sp>
          <p:nvSpPr>
            <p:cNvPr id="3" name="TextBox 3"/>
            <p:cNvSpPr txBox="1"/>
            <p:nvPr/>
          </p:nvSpPr>
          <p:spPr>
            <a:xfrm>
              <a:off x="0" y="-47625"/>
              <a:ext cx="16151903" cy="777113"/>
            </a:xfrm>
            <a:prstGeom prst="rect">
              <a:avLst/>
            </a:prstGeom>
          </p:spPr>
          <p:txBody>
            <a:bodyPr lIns="0" tIns="0" rIns="0" bIns="0" rtlCol="0" anchor="t">
              <a:spAutoFit/>
            </a:bodyPr>
            <a:lstStyle/>
            <a:p>
              <a:pPr marL="0" lvl="0" indent="0" algn="ctr">
                <a:lnSpc>
                  <a:spcPts val="4716"/>
                </a:lnSpc>
                <a:spcBef>
                  <a:spcPct val="0"/>
                </a:spcBef>
              </a:pPr>
              <a:r>
                <a:rPr lang="en-US" sz="3600" spc="107">
                  <a:solidFill>
                    <a:srgbClr val="191919"/>
                  </a:solidFill>
                  <a:latin typeface="Aileron Heavy"/>
                </a:rPr>
                <a:t>FASE 1 - OBTENCIÓN DE NOTICIAS (STATUS 85%)</a:t>
              </a:r>
            </a:p>
          </p:txBody>
        </p:sp>
        <p:sp>
          <p:nvSpPr>
            <p:cNvPr id="4" name="TextBox 4"/>
            <p:cNvSpPr txBox="1"/>
            <p:nvPr/>
          </p:nvSpPr>
          <p:spPr>
            <a:xfrm>
              <a:off x="683256" y="857473"/>
              <a:ext cx="14785391" cy="535305"/>
            </a:xfrm>
            <a:prstGeom prst="rect">
              <a:avLst/>
            </a:prstGeom>
          </p:spPr>
          <p:txBody>
            <a:bodyPr lIns="0" tIns="0" rIns="0" bIns="0" rtlCol="0" anchor="t">
              <a:spAutoFit/>
            </a:bodyPr>
            <a:lstStyle/>
            <a:p>
              <a:pPr algn="ctr">
                <a:lnSpc>
                  <a:spcPts val="3359"/>
                </a:lnSpc>
              </a:pPr>
              <a:r>
                <a:rPr lang="en-US" sz="2400" spc="120">
                  <a:solidFill>
                    <a:srgbClr val="191919"/>
                  </a:solidFill>
                  <a:latin typeface="Aileron Regular"/>
                </a:rPr>
                <a:t>Extracción web de noticias disponibilizadas al público</a:t>
              </a:r>
            </a:p>
          </p:txBody>
        </p:sp>
      </p:grpSp>
      <p:sp>
        <p:nvSpPr>
          <p:cNvPr id="5" name="AutoShape 5"/>
          <p:cNvSpPr/>
          <p:nvPr/>
        </p:nvSpPr>
        <p:spPr>
          <a:xfrm>
            <a:off x="2727528" y="4307742"/>
            <a:ext cx="12665502" cy="66703"/>
          </a:xfrm>
          <a:prstGeom prst="rect">
            <a:avLst/>
          </a:prstGeom>
          <a:solidFill>
            <a:srgbClr val="191919">
              <a:alpha val="60000"/>
            </a:srgbClr>
          </a:solidFill>
        </p:spPr>
      </p:sp>
      <p:sp>
        <p:nvSpPr>
          <p:cNvPr id="6" name="AutoShape 6"/>
          <p:cNvSpPr/>
          <p:nvPr/>
        </p:nvSpPr>
        <p:spPr>
          <a:xfrm>
            <a:off x="2727528" y="4975903"/>
            <a:ext cx="12665502" cy="66804"/>
          </a:xfrm>
          <a:prstGeom prst="rect">
            <a:avLst/>
          </a:prstGeom>
          <a:solidFill>
            <a:srgbClr val="191919">
              <a:alpha val="60000"/>
            </a:srgbClr>
          </a:solidFill>
        </p:spPr>
      </p:sp>
      <p:sp>
        <p:nvSpPr>
          <p:cNvPr id="7" name="AutoShape 7"/>
          <p:cNvSpPr/>
          <p:nvPr/>
        </p:nvSpPr>
        <p:spPr>
          <a:xfrm>
            <a:off x="2727528" y="5632243"/>
            <a:ext cx="12666489" cy="47506"/>
          </a:xfrm>
          <a:prstGeom prst="rect">
            <a:avLst/>
          </a:prstGeom>
          <a:solidFill>
            <a:srgbClr val="191919">
              <a:alpha val="60000"/>
            </a:srgbClr>
          </a:solidFill>
        </p:spPr>
      </p:sp>
      <p:sp>
        <p:nvSpPr>
          <p:cNvPr id="8" name="AutoShape 8"/>
          <p:cNvSpPr/>
          <p:nvPr/>
        </p:nvSpPr>
        <p:spPr>
          <a:xfrm>
            <a:off x="2727528" y="6288583"/>
            <a:ext cx="12609438" cy="9525"/>
          </a:xfrm>
          <a:prstGeom prst="rect">
            <a:avLst/>
          </a:prstGeom>
          <a:solidFill>
            <a:srgbClr val="191919">
              <a:alpha val="60000"/>
            </a:srgbClr>
          </a:solidFill>
        </p:spPr>
      </p:sp>
      <p:sp>
        <p:nvSpPr>
          <p:cNvPr id="9" name="AutoShape 9"/>
          <p:cNvSpPr/>
          <p:nvPr/>
        </p:nvSpPr>
        <p:spPr>
          <a:xfrm>
            <a:off x="2727528" y="6944923"/>
            <a:ext cx="12609438" cy="28633"/>
          </a:xfrm>
          <a:prstGeom prst="rect">
            <a:avLst/>
          </a:prstGeom>
          <a:solidFill>
            <a:srgbClr val="191919"/>
          </a:solidFill>
        </p:spPr>
      </p:sp>
      <p:sp>
        <p:nvSpPr>
          <p:cNvPr id="10" name="AutoShape 10"/>
          <p:cNvSpPr/>
          <p:nvPr/>
        </p:nvSpPr>
        <p:spPr>
          <a:xfrm>
            <a:off x="2727528" y="7601264"/>
            <a:ext cx="12666489" cy="47435"/>
          </a:xfrm>
          <a:prstGeom prst="rect">
            <a:avLst/>
          </a:prstGeom>
          <a:solidFill>
            <a:srgbClr val="191919">
              <a:alpha val="60000"/>
            </a:srgbClr>
          </a:solidFill>
        </p:spPr>
      </p:sp>
      <p:sp>
        <p:nvSpPr>
          <p:cNvPr id="11" name="AutoShape 11"/>
          <p:cNvSpPr/>
          <p:nvPr/>
        </p:nvSpPr>
        <p:spPr>
          <a:xfrm>
            <a:off x="2784579" y="8712588"/>
            <a:ext cx="12665502" cy="9529"/>
          </a:xfrm>
          <a:prstGeom prst="rect">
            <a:avLst/>
          </a:prstGeom>
          <a:solidFill>
            <a:srgbClr val="191919">
              <a:alpha val="60000"/>
            </a:srgbClr>
          </a:solidFill>
        </p:spPr>
      </p:sp>
      <p:grpSp>
        <p:nvGrpSpPr>
          <p:cNvPr id="12" name="Group 12"/>
          <p:cNvGrpSpPr/>
          <p:nvPr/>
        </p:nvGrpSpPr>
        <p:grpSpPr>
          <a:xfrm>
            <a:off x="13140259" y="2644067"/>
            <a:ext cx="2253758" cy="6279402"/>
            <a:chOff x="0" y="0"/>
            <a:chExt cx="3005010" cy="8372537"/>
          </a:xfrm>
        </p:grpSpPr>
        <p:sp>
          <p:nvSpPr>
            <p:cNvPr id="13" name="AutoShape 13"/>
            <p:cNvSpPr/>
            <p:nvPr/>
          </p:nvSpPr>
          <p:spPr>
            <a:xfrm rot="-5400000">
              <a:off x="-4148808" y="4165410"/>
              <a:ext cx="8339332" cy="41717"/>
            </a:xfrm>
            <a:prstGeom prst="rect">
              <a:avLst/>
            </a:prstGeom>
            <a:solidFill>
              <a:srgbClr val="191919">
                <a:alpha val="8627"/>
              </a:srgbClr>
            </a:solidFill>
          </p:spPr>
        </p:sp>
        <p:sp>
          <p:nvSpPr>
            <p:cNvPr id="14" name="AutoShape 14"/>
            <p:cNvSpPr/>
            <p:nvPr/>
          </p:nvSpPr>
          <p:spPr>
            <a:xfrm rot="-5400000">
              <a:off x="-1202117" y="4165410"/>
              <a:ext cx="8372537" cy="41717"/>
            </a:xfrm>
            <a:prstGeom prst="rect">
              <a:avLst/>
            </a:prstGeom>
            <a:solidFill>
              <a:srgbClr val="191919">
                <a:alpha val="8627"/>
              </a:srgbClr>
            </a:solidFill>
          </p:spPr>
        </p:sp>
        <p:sp>
          <p:nvSpPr>
            <p:cNvPr id="15" name="AutoShape 15"/>
            <p:cNvSpPr/>
            <p:nvPr/>
          </p:nvSpPr>
          <p:spPr>
            <a:xfrm rot="-5400000">
              <a:off x="-3572751" y="4165410"/>
              <a:ext cx="8372537" cy="41717"/>
            </a:xfrm>
            <a:prstGeom prst="rect">
              <a:avLst/>
            </a:prstGeom>
            <a:solidFill>
              <a:srgbClr val="191919">
                <a:alpha val="8627"/>
              </a:srgbClr>
            </a:solidFill>
          </p:spPr>
        </p:sp>
        <p:sp>
          <p:nvSpPr>
            <p:cNvPr id="16" name="AutoShape 16"/>
            <p:cNvSpPr/>
            <p:nvPr/>
          </p:nvSpPr>
          <p:spPr>
            <a:xfrm rot="-5400000">
              <a:off x="-2980092" y="4165410"/>
              <a:ext cx="8372537" cy="41717"/>
            </a:xfrm>
            <a:prstGeom prst="rect">
              <a:avLst/>
            </a:prstGeom>
            <a:solidFill>
              <a:srgbClr val="191919">
                <a:alpha val="8627"/>
              </a:srgbClr>
            </a:solidFill>
          </p:spPr>
        </p:sp>
        <p:sp>
          <p:nvSpPr>
            <p:cNvPr id="17" name="AutoShape 17"/>
            <p:cNvSpPr/>
            <p:nvPr/>
          </p:nvSpPr>
          <p:spPr>
            <a:xfrm rot="-5400000">
              <a:off x="-2387434" y="4165410"/>
              <a:ext cx="8372537" cy="41717"/>
            </a:xfrm>
            <a:prstGeom prst="rect">
              <a:avLst/>
            </a:prstGeom>
            <a:solidFill>
              <a:srgbClr val="191919">
                <a:alpha val="8627"/>
              </a:srgbClr>
            </a:solidFill>
          </p:spPr>
        </p:sp>
        <p:sp>
          <p:nvSpPr>
            <p:cNvPr id="18" name="AutoShape 18"/>
            <p:cNvSpPr/>
            <p:nvPr/>
          </p:nvSpPr>
          <p:spPr>
            <a:xfrm rot="-5400000">
              <a:off x="-1794775" y="4165410"/>
              <a:ext cx="8372537" cy="41717"/>
            </a:xfrm>
            <a:prstGeom prst="rect">
              <a:avLst/>
            </a:prstGeom>
            <a:solidFill>
              <a:srgbClr val="191919">
                <a:alpha val="8627"/>
              </a:srgbClr>
            </a:solidFill>
          </p:spPr>
        </p:sp>
      </p:grpSp>
      <p:grpSp>
        <p:nvGrpSpPr>
          <p:cNvPr id="19" name="Group 19"/>
          <p:cNvGrpSpPr/>
          <p:nvPr/>
        </p:nvGrpSpPr>
        <p:grpSpPr>
          <a:xfrm>
            <a:off x="8695320" y="2644067"/>
            <a:ext cx="2253758" cy="6279402"/>
            <a:chOff x="0" y="0"/>
            <a:chExt cx="3005010" cy="8372537"/>
          </a:xfrm>
        </p:grpSpPr>
        <p:sp>
          <p:nvSpPr>
            <p:cNvPr id="20" name="AutoShape 20"/>
            <p:cNvSpPr/>
            <p:nvPr/>
          </p:nvSpPr>
          <p:spPr>
            <a:xfrm rot="-5400000">
              <a:off x="-4148808" y="4165410"/>
              <a:ext cx="8339332" cy="41717"/>
            </a:xfrm>
            <a:prstGeom prst="rect">
              <a:avLst/>
            </a:prstGeom>
            <a:solidFill>
              <a:srgbClr val="191919">
                <a:alpha val="8627"/>
              </a:srgbClr>
            </a:solidFill>
          </p:spPr>
        </p:sp>
        <p:sp>
          <p:nvSpPr>
            <p:cNvPr id="21" name="AutoShape 21"/>
            <p:cNvSpPr/>
            <p:nvPr/>
          </p:nvSpPr>
          <p:spPr>
            <a:xfrm rot="-5400000">
              <a:off x="-1202117" y="4165410"/>
              <a:ext cx="8372537" cy="41717"/>
            </a:xfrm>
            <a:prstGeom prst="rect">
              <a:avLst/>
            </a:prstGeom>
            <a:solidFill>
              <a:srgbClr val="191919">
                <a:alpha val="8627"/>
              </a:srgbClr>
            </a:solidFill>
          </p:spPr>
        </p:sp>
        <p:sp>
          <p:nvSpPr>
            <p:cNvPr id="22" name="AutoShape 22"/>
            <p:cNvSpPr/>
            <p:nvPr/>
          </p:nvSpPr>
          <p:spPr>
            <a:xfrm rot="-5400000">
              <a:off x="-3572751" y="4165410"/>
              <a:ext cx="8372537" cy="41717"/>
            </a:xfrm>
            <a:prstGeom prst="rect">
              <a:avLst/>
            </a:prstGeom>
            <a:solidFill>
              <a:srgbClr val="191919">
                <a:alpha val="8627"/>
              </a:srgbClr>
            </a:solidFill>
          </p:spPr>
        </p:sp>
        <p:sp>
          <p:nvSpPr>
            <p:cNvPr id="23" name="AutoShape 23"/>
            <p:cNvSpPr/>
            <p:nvPr/>
          </p:nvSpPr>
          <p:spPr>
            <a:xfrm rot="-5400000">
              <a:off x="-2980092" y="4165410"/>
              <a:ext cx="8372537" cy="41717"/>
            </a:xfrm>
            <a:prstGeom prst="rect">
              <a:avLst/>
            </a:prstGeom>
            <a:solidFill>
              <a:srgbClr val="191919">
                <a:alpha val="8627"/>
              </a:srgbClr>
            </a:solidFill>
          </p:spPr>
        </p:sp>
        <p:sp>
          <p:nvSpPr>
            <p:cNvPr id="24" name="AutoShape 24"/>
            <p:cNvSpPr/>
            <p:nvPr/>
          </p:nvSpPr>
          <p:spPr>
            <a:xfrm rot="-5400000">
              <a:off x="-2387434" y="4165410"/>
              <a:ext cx="8372537" cy="41717"/>
            </a:xfrm>
            <a:prstGeom prst="rect">
              <a:avLst/>
            </a:prstGeom>
            <a:solidFill>
              <a:srgbClr val="191919">
                <a:alpha val="8627"/>
              </a:srgbClr>
            </a:solidFill>
          </p:spPr>
        </p:sp>
        <p:sp>
          <p:nvSpPr>
            <p:cNvPr id="25" name="AutoShape 25"/>
            <p:cNvSpPr/>
            <p:nvPr/>
          </p:nvSpPr>
          <p:spPr>
            <a:xfrm rot="-5400000">
              <a:off x="-1794775" y="4165410"/>
              <a:ext cx="8372537" cy="41717"/>
            </a:xfrm>
            <a:prstGeom prst="rect">
              <a:avLst/>
            </a:prstGeom>
            <a:solidFill>
              <a:srgbClr val="191919">
                <a:alpha val="8627"/>
              </a:srgbClr>
            </a:solidFill>
          </p:spPr>
        </p:sp>
      </p:grpSp>
      <p:grpSp>
        <p:nvGrpSpPr>
          <p:cNvPr id="26" name="Group 26"/>
          <p:cNvGrpSpPr/>
          <p:nvPr/>
        </p:nvGrpSpPr>
        <p:grpSpPr>
          <a:xfrm>
            <a:off x="10917790" y="2644067"/>
            <a:ext cx="2253758" cy="6279402"/>
            <a:chOff x="0" y="0"/>
            <a:chExt cx="3005010" cy="8372537"/>
          </a:xfrm>
        </p:grpSpPr>
        <p:sp>
          <p:nvSpPr>
            <p:cNvPr id="27" name="AutoShape 27"/>
            <p:cNvSpPr/>
            <p:nvPr/>
          </p:nvSpPr>
          <p:spPr>
            <a:xfrm rot="-5400000">
              <a:off x="-4148808" y="4165410"/>
              <a:ext cx="8339332" cy="41717"/>
            </a:xfrm>
            <a:prstGeom prst="rect">
              <a:avLst/>
            </a:prstGeom>
            <a:solidFill>
              <a:srgbClr val="191919">
                <a:alpha val="8627"/>
              </a:srgbClr>
            </a:solidFill>
          </p:spPr>
        </p:sp>
        <p:sp>
          <p:nvSpPr>
            <p:cNvPr id="28" name="AutoShape 28"/>
            <p:cNvSpPr/>
            <p:nvPr/>
          </p:nvSpPr>
          <p:spPr>
            <a:xfrm rot="-5400000">
              <a:off x="-1202117" y="4165410"/>
              <a:ext cx="8372537" cy="41717"/>
            </a:xfrm>
            <a:prstGeom prst="rect">
              <a:avLst/>
            </a:prstGeom>
            <a:solidFill>
              <a:srgbClr val="191919">
                <a:alpha val="8627"/>
              </a:srgbClr>
            </a:solidFill>
          </p:spPr>
        </p:sp>
        <p:sp>
          <p:nvSpPr>
            <p:cNvPr id="29" name="AutoShape 29"/>
            <p:cNvSpPr/>
            <p:nvPr/>
          </p:nvSpPr>
          <p:spPr>
            <a:xfrm rot="-5400000">
              <a:off x="-3572751" y="4165410"/>
              <a:ext cx="8372537" cy="41717"/>
            </a:xfrm>
            <a:prstGeom prst="rect">
              <a:avLst/>
            </a:prstGeom>
            <a:solidFill>
              <a:srgbClr val="191919">
                <a:alpha val="8627"/>
              </a:srgbClr>
            </a:solidFill>
          </p:spPr>
        </p:sp>
        <p:sp>
          <p:nvSpPr>
            <p:cNvPr id="30" name="AutoShape 30"/>
            <p:cNvSpPr/>
            <p:nvPr/>
          </p:nvSpPr>
          <p:spPr>
            <a:xfrm rot="-5400000">
              <a:off x="-2980092" y="4165410"/>
              <a:ext cx="8372537" cy="41717"/>
            </a:xfrm>
            <a:prstGeom prst="rect">
              <a:avLst/>
            </a:prstGeom>
            <a:solidFill>
              <a:srgbClr val="191919">
                <a:alpha val="8627"/>
              </a:srgbClr>
            </a:solidFill>
          </p:spPr>
        </p:sp>
        <p:sp>
          <p:nvSpPr>
            <p:cNvPr id="31" name="AutoShape 31"/>
            <p:cNvSpPr/>
            <p:nvPr/>
          </p:nvSpPr>
          <p:spPr>
            <a:xfrm rot="-5400000">
              <a:off x="-2387434" y="4165410"/>
              <a:ext cx="8372537" cy="41717"/>
            </a:xfrm>
            <a:prstGeom prst="rect">
              <a:avLst/>
            </a:prstGeom>
            <a:solidFill>
              <a:srgbClr val="191919">
                <a:alpha val="8627"/>
              </a:srgbClr>
            </a:solidFill>
          </p:spPr>
        </p:sp>
        <p:sp>
          <p:nvSpPr>
            <p:cNvPr id="32" name="AutoShape 32"/>
            <p:cNvSpPr/>
            <p:nvPr/>
          </p:nvSpPr>
          <p:spPr>
            <a:xfrm rot="-5400000">
              <a:off x="-1794775" y="4165410"/>
              <a:ext cx="8372537" cy="41717"/>
            </a:xfrm>
            <a:prstGeom prst="rect">
              <a:avLst/>
            </a:prstGeom>
            <a:solidFill>
              <a:srgbClr val="191919">
                <a:alpha val="8627"/>
              </a:srgbClr>
            </a:solidFill>
          </p:spPr>
        </p:sp>
      </p:grpSp>
      <p:sp>
        <p:nvSpPr>
          <p:cNvPr id="33" name="TextBox 33"/>
          <p:cNvSpPr txBox="1"/>
          <p:nvPr/>
        </p:nvSpPr>
        <p:spPr>
          <a:xfrm>
            <a:off x="3095211" y="3822183"/>
            <a:ext cx="5004712" cy="288498"/>
          </a:xfrm>
          <a:prstGeom prst="rect">
            <a:avLst/>
          </a:prstGeom>
        </p:spPr>
        <p:txBody>
          <a:bodyPr lIns="0" tIns="0" rIns="0" bIns="0" rtlCol="0" anchor="t">
            <a:spAutoFit/>
          </a:bodyPr>
          <a:lstStyle/>
          <a:p>
            <a:pPr>
              <a:lnSpc>
                <a:spcPts val="2399"/>
              </a:lnSpc>
            </a:pPr>
            <a:r>
              <a:rPr lang="en-US" sz="1599" spc="79">
                <a:solidFill>
                  <a:srgbClr val="191919"/>
                </a:solidFill>
                <a:latin typeface="Aileron Regular"/>
              </a:rPr>
              <a:t>Test de extracción de noticias</a:t>
            </a:r>
          </a:p>
        </p:txBody>
      </p:sp>
      <p:sp>
        <p:nvSpPr>
          <p:cNvPr id="34" name="TextBox 34"/>
          <p:cNvSpPr txBox="1"/>
          <p:nvPr/>
        </p:nvSpPr>
        <p:spPr>
          <a:xfrm>
            <a:off x="3095211" y="4478523"/>
            <a:ext cx="5004712" cy="288498"/>
          </a:xfrm>
          <a:prstGeom prst="rect">
            <a:avLst/>
          </a:prstGeom>
        </p:spPr>
        <p:txBody>
          <a:bodyPr lIns="0" tIns="0" rIns="0" bIns="0" rtlCol="0" anchor="t">
            <a:spAutoFit/>
          </a:bodyPr>
          <a:lstStyle/>
          <a:p>
            <a:pPr>
              <a:lnSpc>
                <a:spcPts val="2399"/>
              </a:lnSpc>
            </a:pPr>
            <a:r>
              <a:rPr lang="en-US" sz="1599" spc="79">
                <a:solidFill>
                  <a:srgbClr val="5B920B"/>
                </a:solidFill>
                <a:latin typeface="Aileron Regular"/>
              </a:rPr>
              <a:t>Implementación de extractor web de diario formal</a:t>
            </a:r>
          </a:p>
        </p:txBody>
      </p:sp>
      <p:sp>
        <p:nvSpPr>
          <p:cNvPr id="35" name="TextBox 35"/>
          <p:cNvSpPr txBox="1"/>
          <p:nvPr/>
        </p:nvSpPr>
        <p:spPr>
          <a:xfrm>
            <a:off x="3095211" y="4983947"/>
            <a:ext cx="5004712" cy="590332"/>
          </a:xfrm>
          <a:prstGeom prst="rect">
            <a:avLst/>
          </a:prstGeom>
        </p:spPr>
        <p:txBody>
          <a:bodyPr lIns="0" tIns="0" rIns="0" bIns="0" rtlCol="0" anchor="t">
            <a:spAutoFit/>
          </a:bodyPr>
          <a:lstStyle/>
          <a:p>
            <a:pPr>
              <a:lnSpc>
                <a:spcPts val="2399"/>
              </a:lnSpc>
            </a:pPr>
            <a:r>
              <a:rPr lang="en-US" sz="1599" spc="79">
                <a:solidFill>
                  <a:srgbClr val="191919"/>
                </a:solidFill>
                <a:latin typeface="Aileron Regular"/>
              </a:rPr>
              <a:t>Adaptación de la implementación a orientado a objetos</a:t>
            </a:r>
          </a:p>
        </p:txBody>
      </p:sp>
      <p:sp>
        <p:nvSpPr>
          <p:cNvPr id="36" name="TextBox 36"/>
          <p:cNvSpPr txBox="1"/>
          <p:nvPr/>
        </p:nvSpPr>
        <p:spPr>
          <a:xfrm>
            <a:off x="3095211" y="5630762"/>
            <a:ext cx="5290462" cy="599857"/>
          </a:xfrm>
          <a:prstGeom prst="rect">
            <a:avLst/>
          </a:prstGeom>
        </p:spPr>
        <p:txBody>
          <a:bodyPr lIns="0" tIns="0" rIns="0" bIns="0" rtlCol="0" anchor="t">
            <a:spAutoFit/>
          </a:bodyPr>
          <a:lstStyle/>
          <a:p>
            <a:pPr>
              <a:lnSpc>
                <a:spcPts val="2400"/>
              </a:lnSpc>
            </a:pPr>
            <a:r>
              <a:rPr lang="en-US" sz="1600" spc="80">
                <a:solidFill>
                  <a:srgbClr val="191919"/>
                </a:solidFill>
                <a:latin typeface="Aileron Regular"/>
              </a:rPr>
              <a:t>Almacenamiento de noticias extraidas acorde al diseño de solución de ejecución diariia</a:t>
            </a:r>
          </a:p>
        </p:txBody>
      </p:sp>
      <p:sp>
        <p:nvSpPr>
          <p:cNvPr id="37" name="TextBox 37"/>
          <p:cNvSpPr txBox="1"/>
          <p:nvPr/>
        </p:nvSpPr>
        <p:spPr>
          <a:xfrm>
            <a:off x="3095211" y="6297552"/>
            <a:ext cx="5004712" cy="590332"/>
          </a:xfrm>
          <a:prstGeom prst="rect">
            <a:avLst/>
          </a:prstGeom>
        </p:spPr>
        <p:txBody>
          <a:bodyPr lIns="0" tIns="0" rIns="0" bIns="0" rtlCol="0" anchor="t">
            <a:spAutoFit/>
          </a:bodyPr>
          <a:lstStyle/>
          <a:p>
            <a:pPr>
              <a:lnSpc>
                <a:spcPts val="2399"/>
              </a:lnSpc>
            </a:pPr>
            <a:r>
              <a:rPr lang="en-US" sz="1599" spc="79">
                <a:solidFill>
                  <a:srgbClr val="5B920B"/>
                </a:solidFill>
                <a:latin typeface="Aileron Regular"/>
              </a:rPr>
              <a:t>Delimitación de las noticias guardadas acorde al contexto enmarcado</a:t>
            </a:r>
          </a:p>
        </p:txBody>
      </p:sp>
      <p:sp>
        <p:nvSpPr>
          <p:cNvPr id="38" name="TextBox 38"/>
          <p:cNvSpPr txBox="1"/>
          <p:nvPr/>
        </p:nvSpPr>
        <p:spPr>
          <a:xfrm>
            <a:off x="3095211" y="6952967"/>
            <a:ext cx="5004712" cy="590332"/>
          </a:xfrm>
          <a:prstGeom prst="rect">
            <a:avLst/>
          </a:prstGeom>
        </p:spPr>
        <p:txBody>
          <a:bodyPr lIns="0" tIns="0" rIns="0" bIns="0" rtlCol="0" anchor="t">
            <a:spAutoFit/>
          </a:bodyPr>
          <a:lstStyle/>
          <a:p>
            <a:pPr>
              <a:lnSpc>
                <a:spcPts val="2399"/>
              </a:lnSpc>
            </a:pPr>
            <a:r>
              <a:rPr lang="en-US" sz="1599" spc="79">
                <a:solidFill>
                  <a:srgbClr val="EB0F0F"/>
                </a:solidFill>
                <a:latin typeface="Aileron Regular"/>
              </a:rPr>
              <a:t>Analisis de ISSUE 1: Extracción de contendio vacio de noticia</a:t>
            </a:r>
          </a:p>
        </p:txBody>
      </p:sp>
      <p:sp>
        <p:nvSpPr>
          <p:cNvPr id="39" name="TextBox 39"/>
          <p:cNvSpPr txBox="1"/>
          <p:nvPr/>
        </p:nvSpPr>
        <p:spPr>
          <a:xfrm>
            <a:off x="3095211" y="7763595"/>
            <a:ext cx="5600109" cy="590332"/>
          </a:xfrm>
          <a:prstGeom prst="rect">
            <a:avLst/>
          </a:prstGeom>
        </p:spPr>
        <p:txBody>
          <a:bodyPr lIns="0" tIns="0" rIns="0" bIns="0" rtlCol="0" anchor="t">
            <a:spAutoFit/>
          </a:bodyPr>
          <a:lstStyle/>
          <a:p>
            <a:pPr>
              <a:lnSpc>
                <a:spcPts val="2399"/>
              </a:lnSpc>
            </a:pPr>
            <a:r>
              <a:rPr lang="en-US" sz="1599" spc="79">
                <a:solidFill>
                  <a:srgbClr val="191919"/>
                </a:solidFill>
                <a:latin typeface="Aileron Regular"/>
              </a:rPr>
              <a:t>Investigación de técnicas de resumenes de texto implementadas en el lenguaje de progrmación Python</a:t>
            </a:r>
          </a:p>
        </p:txBody>
      </p:sp>
      <p:sp>
        <p:nvSpPr>
          <p:cNvPr id="40" name="AutoShape 40"/>
          <p:cNvSpPr/>
          <p:nvPr/>
        </p:nvSpPr>
        <p:spPr>
          <a:xfrm>
            <a:off x="10932940" y="2646817"/>
            <a:ext cx="2222470" cy="1007335"/>
          </a:xfrm>
          <a:prstGeom prst="rect">
            <a:avLst/>
          </a:prstGeom>
          <a:solidFill>
            <a:srgbClr val="3EDAD8"/>
          </a:solidFill>
        </p:spPr>
      </p:sp>
      <p:sp>
        <p:nvSpPr>
          <p:cNvPr id="41" name="AutoShape 41"/>
          <p:cNvSpPr/>
          <p:nvPr/>
        </p:nvSpPr>
        <p:spPr>
          <a:xfrm>
            <a:off x="8695320" y="2646817"/>
            <a:ext cx="2222470" cy="1007335"/>
          </a:xfrm>
          <a:prstGeom prst="rect">
            <a:avLst/>
          </a:prstGeom>
          <a:solidFill>
            <a:srgbClr val="86EAE9"/>
          </a:solidFill>
        </p:spPr>
      </p:sp>
      <p:sp>
        <p:nvSpPr>
          <p:cNvPr id="42" name="TextBox 42"/>
          <p:cNvSpPr txBox="1"/>
          <p:nvPr/>
        </p:nvSpPr>
        <p:spPr>
          <a:xfrm>
            <a:off x="9083615" y="2779201"/>
            <a:ext cx="1482813" cy="709361"/>
          </a:xfrm>
          <a:prstGeom prst="rect">
            <a:avLst/>
          </a:prstGeom>
        </p:spPr>
        <p:txBody>
          <a:bodyPr lIns="0" tIns="0" rIns="0" bIns="0" rtlCol="0" anchor="t">
            <a:spAutoFit/>
          </a:bodyPr>
          <a:lstStyle/>
          <a:p>
            <a:pPr algn="ctr">
              <a:lnSpc>
                <a:spcPts val="2838"/>
              </a:lnSpc>
            </a:pPr>
            <a:r>
              <a:rPr lang="en-US" sz="2200" spc="85">
                <a:solidFill>
                  <a:srgbClr val="191919"/>
                </a:solidFill>
                <a:latin typeface="Aileron Regular Bold"/>
              </a:rPr>
              <a:t>MAYO</a:t>
            </a:r>
          </a:p>
          <a:p>
            <a:pPr marL="0" lvl="0" indent="0" algn="ctr">
              <a:lnSpc>
                <a:spcPts val="2838"/>
              </a:lnSpc>
              <a:spcBef>
                <a:spcPct val="0"/>
              </a:spcBef>
            </a:pPr>
            <a:r>
              <a:rPr lang="en-US" sz="2200" spc="85">
                <a:solidFill>
                  <a:srgbClr val="191919"/>
                </a:solidFill>
                <a:latin typeface="Aileron Regular Bold"/>
              </a:rPr>
              <a:t>Semana 1</a:t>
            </a:r>
          </a:p>
        </p:txBody>
      </p:sp>
      <p:sp>
        <p:nvSpPr>
          <p:cNvPr id="43" name="TextBox 43"/>
          <p:cNvSpPr txBox="1"/>
          <p:nvPr/>
        </p:nvSpPr>
        <p:spPr>
          <a:xfrm>
            <a:off x="11333069" y="2786279"/>
            <a:ext cx="1482813" cy="709361"/>
          </a:xfrm>
          <a:prstGeom prst="rect">
            <a:avLst/>
          </a:prstGeom>
        </p:spPr>
        <p:txBody>
          <a:bodyPr lIns="0" tIns="0" rIns="0" bIns="0" rtlCol="0" anchor="t">
            <a:spAutoFit/>
          </a:bodyPr>
          <a:lstStyle/>
          <a:p>
            <a:pPr algn="ctr">
              <a:lnSpc>
                <a:spcPts val="2838"/>
              </a:lnSpc>
            </a:pPr>
            <a:r>
              <a:rPr lang="en-US" sz="2200" spc="85">
                <a:solidFill>
                  <a:srgbClr val="191919"/>
                </a:solidFill>
                <a:latin typeface="Aileron Regular Bold"/>
              </a:rPr>
              <a:t>MAYO</a:t>
            </a:r>
          </a:p>
          <a:p>
            <a:pPr marL="0" lvl="0" indent="0" algn="ctr">
              <a:lnSpc>
                <a:spcPts val="2838"/>
              </a:lnSpc>
              <a:spcBef>
                <a:spcPct val="0"/>
              </a:spcBef>
            </a:pPr>
            <a:r>
              <a:rPr lang="en-US" sz="2200" spc="85">
                <a:solidFill>
                  <a:srgbClr val="191919"/>
                </a:solidFill>
                <a:latin typeface="Aileron Regular Bold"/>
              </a:rPr>
              <a:t>Semana 2</a:t>
            </a:r>
          </a:p>
        </p:txBody>
      </p:sp>
      <p:sp>
        <p:nvSpPr>
          <p:cNvPr id="44" name="AutoShape 44"/>
          <p:cNvSpPr/>
          <p:nvPr/>
        </p:nvSpPr>
        <p:spPr>
          <a:xfrm>
            <a:off x="13170560" y="2646817"/>
            <a:ext cx="2222470" cy="1007335"/>
          </a:xfrm>
          <a:prstGeom prst="rect">
            <a:avLst/>
          </a:prstGeom>
          <a:solidFill>
            <a:srgbClr val="37C9EF"/>
          </a:solidFill>
        </p:spPr>
      </p:sp>
      <p:sp>
        <p:nvSpPr>
          <p:cNvPr id="45" name="TextBox 45"/>
          <p:cNvSpPr txBox="1"/>
          <p:nvPr/>
        </p:nvSpPr>
        <p:spPr>
          <a:xfrm>
            <a:off x="13516000" y="2779201"/>
            <a:ext cx="1482813" cy="709361"/>
          </a:xfrm>
          <a:prstGeom prst="rect">
            <a:avLst/>
          </a:prstGeom>
        </p:spPr>
        <p:txBody>
          <a:bodyPr lIns="0" tIns="0" rIns="0" bIns="0" rtlCol="0" anchor="t">
            <a:spAutoFit/>
          </a:bodyPr>
          <a:lstStyle/>
          <a:p>
            <a:pPr algn="ctr">
              <a:lnSpc>
                <a:spcPts val="2838"/>
              </a:lnSpc>
            </a:pPr>
            <a:r>
              <a:rPr lang="en-US" sz="2200" spc="85">
                <a:solidFill>
                  <a:srgbClr val="191919"/>
                </a:solidFill>
                <a:latin typeface="Aileron Regular Bold"/>
              </a:rPr>
              <a:t>MAYO</a:t>
            </a:r>
          </a:p>
          <a:p>
            <a:pPr marL="0" lvl="0" indent="0" algn="ctr">
              <a:lnSpc>
                <a:spcPts val="2838"/>
              </a:lnSpc>
              <a:spcBef>
                <a:spcPct val="0"/>
              </a:spcBef>
            </a:pPr>
            <a:r>
              <a:rPr lang="en-US" sz="2200" spc="85">
                <a:solidFill>
                  <a:srgbClr val="191919"/>
                </a:solidFill>
                <a:latin typeface="Aileron Regular Bold"/>
              </a:rPr>
              <a:t>Semana 3</a:t>
            </a:r>
          </a:p>
        </p:txBody>
      </p:sp>
      <p:sp>
        <p:nvSpPr>
          <p:cNvPr id="46" name="TextBox 46"/>
          <p:cNvSpPr txBox="1"/>
          <p:nvPr/>
        </p:nvSpPr>
        <p:spPr>
          <a:xfrm>
            <a:off x="3095211" y="2958551"/>
            <a:ext cx="5004712" cy="351632"/>
          </a:xfrm>
          <a:prstGeom prst="rect">
            <a:avLst/>
          </a:prstGeom>
        </p:spPr>
        <p:txBody>
          <a:bodyPr lIns="0" tIns="0" rIns="0" bIns="0" rtlCol="0" anchor="t">
            <a:spAutoFit/>
          </a:bodyPr>
          <a:lstStyle/>
          <a:p>
            <a:pPr marL="0" lvl="0" indent="0" algn="l">
              <a:lnSpc>
                <a:spcPts val="2837"/>
              </a:lnSpc>
              <a:spcBef>
                <a:spcPct val="0"/>
              </a:spcBef>
            </a:pPr>
            <a:r>
              <a:rPr lang="en-US" sz="2199" spc="85">
                <a:solidFill>
                  <a:srgbClr val="191919"/>
                </a:solidFill>
                <a:latin typeface="Aileron Regular Italics"/>
              </a:rPr>
              <a:t>SUBTAREAS</a:t>
            </a:r>
          </a:p>
        </p:txBody>
      </p:sp>
      <p:sp>
        <p:nvSpPr>
          <p:cNvPr id="47" name="AutoShape 47"/>
          <p:cNvSpPr/>
          <p:nvPr/>
        </p:nvSpPr>
        <p:spPr>
          <a:xfrm>
            <a:off x="2741691" y="3645457"/>
            <a:ext cx="12595275" cy="46334"/>
          </a:xfrm>
          <a:prstGeom prst="rect">
            <a:avLst/>
          </a:prstGeom>
          <a:solidFill>
            <a:srgbClr val="191919"/>
          </a:solidFill>
        </p:spPr>
      </p:sp>
      <p:grpSp>
        <p:nvGrpSpPr>
          <p:cNvPr id="48" name="Group 48"/>
          <p:cNvGrpSpPr/>
          <p:nvPr/>
        </p:nvGrpSpPr>
        <p:grpSpPr>
          <a:xfrm>
            <a:off x="8681261" y="3906856"/>
            <a:ext cx="804709" cy="166777"/>
            <a:chOff x="0" y="0"/>
            <a:chExt cx="2451130" cy="508000"/>
          </a:xfrm>
        </p:grpSpPr>
        <p:sp>
          <p:nvSpPr>
            <p:cNvPr id="49" name="Freeform 49"/>
            <p:cNvSpPr/>
            <p:nvPr/>
          </p:nvSpPr>
          <p:spPr>
            <a:xfrm>
              <a:off x="3901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86EAE9"/>
            </a:solidFill>
          </p:spPr>
        </p:sp>
        <p:sp>
          <p:nvSpPr>
            <p:cNvPr id="50" name="Freeform 50"/>
            <p:cNvSpPr/>
            <p:nvPr/>
          </p:nvSpPr>
          <p:spPr>
            <a:xfrm>
              <a:off x="200373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86EAE9"/>
            </a:solidFill>
          </p:spPr>
        </p:sp>
        <p:sp>
          <p:nvSpPr>
            <p:cNvPr id="51" name="Freeform 51"/>
            <p:cNvSpPr/>
            <p:nvPr/>
          </p:nvSpPr>
          <p:spPr>
            <a:xfrm>
              <a:off x="0" y="11430"/>
              <a:ext cx="2451130" cy="485140"/>
            </a:xfrm>
            <a:custGeom>
              <a:avLst/>
              <a:gdLst/>
              <a:ahLst/>
              <a:cxnLst/>
              <a:rect l="l" t="t" r="r" b="b"/>
              <a:pathLst>
                <a:path w="2451130" h="485140">
                  <a:moveTo>
                    <a:pt x="2207290" y="0"/>
                  </a:moveTo>
                  <a:cubicBezTo>
                    <a:pt x="2086640" y="0"/>
                    <a:pt x="1986310" y="88900"/>
                    <a:pt x="196726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1967260" y="280670"/>
                  </a:lnTo>
                  <a:cubicBezTo>
                    <a:pt x="1985040" y="396240"/>
                    <a:pt x="2086640" y="485140"/>
                    <a:pt x="2207290" y="485140"/>
                  </a:cubicBezTo>
                  <a:cubicBezTo>
                    <a:pt x="2341910" y="485140"/>
                    <a:pt x="2449860" y="375920"/>
                    <a:pt x="2449860" y="242570"/>
                  </a:cubicBezTo>
                  <a:cubicBezTo>
                    <a:pt x="2451130" y="107950"/>
                    <a:pt x="2341910" y="0"/>
                    <a:pt x="220729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2207290" y="408940"/>
                  </a:moveTo>
                  <a:cubicBezTo>
                    <a:pt x="2115850" y="408940"/>
                    <a:pt x="2040920" y="334010"/>
                    <a:pt x="2040920" y="242570"/>
                  </a:cubicBezTo>
                  <a:cubicBezTo>
                    <a:pt x="2040920" y="151130"/>
                    <a:pt x="2115850" y="76200"/>
                    <a:pt x="2207290" y="76200"/>
                  </a:cubicBezTo>
                  <a:cubicBezTo>
                    <a:pt x="2298730" y="76200"/>
                    <a:pt x="2373660" y="151130"/>
                    <a:pt x="2373660" y="242570"/>
                  </a:cubicBezTo>
                  <a:cubicBezTo>
                    <a:pt x="2373660" y="334010"/>
                    <a:pt x="2300000" y="408940"/>
                    <a:pt x="2207290" y="408940"/>
                  </a:cubicBezTo>
                  <a:close/>
                </a:path>
              </a:pathLst>
            </a:custGeom>
            <a:solidFill>
              <a:srgbClr val="191919"/>
            </a:solidFill>
          </p:spPr>
        </p:sp>
      </p:grpSp>
      <p:grpSp>
        <p:nvGrpSpPr>
          <p:cNvPr id="52" name="Group 52"/>
          <p:cNvGrpSpPr/>
          <p:nvPr/>
        </p:nvGrpSpPr>
        <p:grpSpPr>
          <a:xfrm>
            <a:off x="11509625" y="6499465"/>
            <a:ext cx="1943070" cy="234132"/>
            <a:chOff x="0" y="0"/>
            <a:chExt cx="4215906" cy="508000"/>
          </a:xfrm>
        </p:grpSpPr>
        <p:sp>
          <p:nvSpPr>
            <p:cNvPr id="53" name="Freeform 53"/>
            <p:cNvSpPr/>
            <p:nvPr/>
          </p:nvSpPr>
          <p:spPr>
            <a:xfrm>
              <a:off x="3901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7C9EF"/>
            </a:solidFill>
          </p:spPr>
        </p:sp>
        <p:sp>
          <p:nvSpPr>
            <p:cNvPr id="54" name="Freeform 54"/>
            <p:cNvSpPr/>
            <p:nvPr/>
          </p:nvSpPr>
          <p:spPr>
            <a:xfrm>
              <a:off x="3768508" y="49530"/>
              <a:ext cx="407115" cy="408940"/>
            </a:xfrm>
            <a:custGeom>
              <a:avLst/>
              <a:gdLst/>
              <a:ahLst/>
              <a:cxnLst/>
              <a:rect l="l" t="t" r="r" b="b"/>
              <a:pathLst>
                <a:path w="407115" h="408940">
                  <a:moveTo>
                    <a:pt x="203558" y="0"/>
                  </a:moveTo>
                  <a:cubicBezTo>
                    <a:pt x="316126" y="503"/>
                    <a:pt x="407115" y="91900"/>
                    <a:pt x="407115" y="204470"/>
                  </a:cubicBezTo>
                  <a:cubicBezTo>
                    <a:pt x="407115" y="317040"/>
                    <a:pt x="316126" y="408437"/>
                    <a:pt x="203558" y="408940"/>
                  </a:cubicBezTo>
                  <a:cubicBezTo>
                    <a:pt x="90989" y="408437"/>
                    <a:pt x="0" y="317040"/>
                    <a:pt x="0" y="204470"/>
                  </a:cubicBezTo>
                  <a:cubicBezTo>
                    <a:pt x="0" y="91900"/>
                    <a:pt x="90989" y="503"/>
                    <a:pt x="203558" y="0"/>
                  </a:cubicBezTo>
                  <a:close/>
                </a:path>
              </a:pathLst>
            </a:custGeom>
            <a:solidFill>
              <a:srgbClr val="37C9EF"/>
            </a:solidFill>
          </p:spPr>
        </p:sp>
        <p:sp>
          <p:nvSpPr>
            <p:cNvPr id="55" name="Freeform 55"/>
            <p:cNvSpPr/>
            <p:nvPr/>
          </p:nvSpPr>
          <p:spPr>
            <a:xfrm>
              <a:off x="0" y="11430"/>
              <a:ext cx="4215905" cy="485140"/>
            </a:xfrm>
            <a:custGeom>
              <a:avLst/>
              <a:gdLst/>
              <a:ahLst/>
              <a:cxnLst/>
              <a:rect l="l" t="t" r="r" b="b"/>
              <a:pathLst>
                <a:path w="4215905" h="485140">
                  <a:moveTo>
                    <a:pt x="3972066" y="0"/>
                  </a:moveTo>
                  <a:cubicBezTo>
                    <a:pt x="3851416" y="0"/>
                    <a:pt x="3751086" y="88900"/>
                    <a:pt x="3732036"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3732035" y="280670"/>
                  </a:lnTo>
                  <a:cubicBezTo>
                    <a:pt x="3749816" y="396240"/>
                    <a:pt x="3851416" y="485140"/>
                    <a:pt x="3972066" y="485140"/>
                  </a:cubicBezTo>
                  <a:cubicBezTo>
                    <a:pt x="4106685" y="485140"/>
                    <a:pt x="4214635" y="375920"/>
                    <a:pt x="4214635" y="242570"/>
                  </a:cubicBezTo>
                  <a:cubicBezTo>
                    <a:pt x="4215905" y="107950"/>
                    <a:pt x="4106685" y="0"/>
                    <a:pt x="3972066"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3972066" y="408940"/>
                  </a:moveTo>
                  <a:cubicBezTo>
                    <a:pt x="3880626" y="408940"/>
                    <a:pt x="3805696" y="334010"/>
                    <a:pt x="3805696" y="242570"/>
                  </a:cubicBezTo>
                  <a:cubicBezTo>
                    <a:pt x="3805696" y="151130"/>
                    <a:pt x="3880626" y="76200"/>
                    <a:pt x="3972066" y="76200"/>
                  </a:cubicBezTo>
                  <a:cubicBezTo>
                    <a:pt x="4063505" y="76200"/>
                    <a:pt x="4138436" y="151130"/>
                    <a:pt x="4138436" y="242570"/>
                  </a:cubicBezTo>
                  <a:cubicBezTo>
                    <a:pt x="4138436" y="334010"/>
                    <a:pt x="4064776" y="408940"/>
                    <a:pt x="3972066" y="408940"/>
                  </a:cubicBezTo>
                  <a:close/>
                </a:path>
              </a:pathLst>
            </a:custGeom>
            <a:solidFill>
              <a:srgbClr val="191919"/>
            </a:solidFill>
          </p:spPr>
        </p:sp>
      </p:grpSp>
      <p:grpSp>
        <p:nvGrpSpPr>
          <p:cNvPr id="56" name="Group 56"/>
          <p:cNvGrpSpPr/>
          <p:nvPr/>
        </p:nvGrpSpPr>
        <p:grpSpPr>
          <a:xfrm>
            <a:off x="12965433" y="7965507"/>
            <a:ext cx="2371533" cy="234132"/>
            <a:chOff x="0" y="0"/>
            <a:chExt cx="5145548" cy="508000"/>
          </a:xfrm>
        </p:grpSpPr>
        <p:sp>
          <p:nvSpPr>
            <p:cNvPr id="57" name="Freeform 57"/>
            <p:cNvSpPr/>
            <p:nvPr/>
          </p:nvSpPr>
          <p:spPr>
            <a:xfrm>
              <a:off x="3901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2C92D5"/>
            </a:solidFill>
          </p:spPr>
        </p:sp>
        <p:sp>
          <p:nvSpPr>
            <p:cNvPr id="58" name="Freeform 58"/>
            <p:cNvSpPr/>
            <p:nvPr/>
          </p:nvSpPr>
          <p:spPr>
            <a:xfrm>
              <a:off x="4698150" y="49530"/>
              <a:ext cx="407115" cy="408940"/>
            </a:xfrm>
            <a:custGeom>
              <a:avLst/>
              <a:gdLst/>
              <a:ahLst/>
              <a:cxnLst/>
              <a:rect l="l" t="t" r="r" b="b"/>
              <a:pathLst>
                <a:path w="407115" h="408940">
                  <a:moveTo>
                    <a:pt x="203558" y="0"/>
                  </a:moveTo>
                  <a:cubicBezTo>
                    <a:pt x="316126" y="503"/>
                    <a:pt x="407116" y="91900"/>
                    <a:pt x="407116" y="204470"/>
                  </a:cubicBezTo>
                  <a:cubicBezTo>
                    <a:pt x="407116" y="317040"/>
                    <a:pt x="316126" y="408437"/>
                    <a:pt x="203558" y="408940"/>
                  </a:cubicBezTo>
                  <a:cubicBezTo>
                    <a:pt x="90989" y="408437"/>
                    <a:pt x="0" y="317040"/>
                    <a:pt x="0" y="204470"/>
                  </a:cubicBezTo>
                  <a:cubicBezTo>
                    <a:pt x="0" y="91900"/>
                    <a:pt x="90989" y="503"/>
                    <a:pt x="203558" y="0"/>
                  </a:cubicBezTo>
                  <a:close/>
                </a:path>
              </a:pathLst>
            </a:custGeom>
            <a:solidFill>
              <a:srgbClr val="2C92D5"/>
            </a:solidFill>
          </p:spPr>
        </p:sp>
        <p:sp>
          <p:nvSpPr>
            <p:cNvPr id="59" name="Freeform 59"/>
            <p:cNvSpPr/>
            <p:nvPr/>
          </p:nvSpPr>
          <p:spPr>
            <a:xfrm>
              <a:off x="0" y="11430"/>
              <a:ext cx="5145548" cy="485140"/>
            </a:xfrm>
            <a:custGeom>
              <a:avLst/>
              <a:gdLst/>
              <a:ahLst/>
              <a:cxnLst/>
              <a:rect l="l" t="t" r="r" b="b"/>
              <a:pathLst>
                <a:path w="5145548" h="485140">
                  <a:moveTo>
                    <a:pt x="4901708" y="0"/>
                  </a:moveTo>
                  <a:cubicBezTo>
                    <a:pt x="4781058" y="0"/>
                    <a:pt x="4680728" y="88900"/>
                    <a:pt x="4661678"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4661678" y="280670"/>
                  </a:lnTo>
                  <a:cubicBezTo>
                    <a:pt x="4679458" y="396240"/>
                    <a:pt x="4781058" y="485140"/>
                    <a:pt x="4901708" y="485140"/>
                  </a:cubicBezTo>
                  <a:cubicBezTo>
                    <a:pt x="5036328" y="485140"/>
                    <a:pt x="5144278" y="375920"/>
                    <a:pt x="5144278" y="242570"/>
                  </a:cubicBezTo>
                  <a:cubicBezTo>
                    <a:pt x="5145548" y="107950"/>
                    <a:pt x="5036328" y="0"/>
                    <a:pt x="4901708"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4901708" y="408940"/>
                  </a:moveTo>
                  <a:cubicBezTo>
                    <a:pt x="4810268" y="408940"/>
                    <a:pt x="4735338" y="334010"/>
                    <a:pt x="4735338" y="242570"/>
                  </a:cubicBezTo>
                  <a:cubicBezTo>
                    <a:pt x="4735338" y="151130"/>
                    <a:pt x="4810268" y="76200"/>
                    <a:pt x="4901708" y="76200"/>
                  </a:cubicBezTo>
                  <a:cubicBezTo>
                    <a:pt x="4993148" y="76200"/>
                    <a:pt x="5068078" y="151130"/>
                    <a:pt x="5068078" y="242570"/>
                  </a:cubicBezTo>
                  <a:cubicBezTo>
                    <a:pt x="5068078" y="334010"/>
                    <a:pt x="4994418" y="408940"/>
                    <a:pt x="4901708" y="408940"/>
                  </a:cubicBezTo>
                  <a:close/>
                </a:path>
              </a:pathLst>
            </a:custGeom>
            <a:solidFill>
              <a:srgbClr val="191919"/>
            </a:solidFill>
          </p:spPr>
        </p:sp>
      </p:grpSp>
      <p:grpSp>
        <p:nvGrpSpPr>
          <p:cNvPr id="60" name="Group 60"/>
          <p:cNvGrpSpPr/>
          <p:nvPr/>
        </p:nvGrpSpPr>
        <p:grpSpPr>
          <a:xfrm>
            <a:off x="9060772" y="4526148"/>
            <a:ext cx="2696936" cy="257618"/>
            <a:chOff x="0" y="0"/>
            <a:chExt cx="5318120" cy="508000"/>
          </a:xfrm>
        </p:grpSpPr>
        <p:sp>
          <p:nvSpPr>
            <p:cNvPr id="61" name="Freeform 61"/>
            <p:cNvSpPr/>
            <p:nvPr/>
          </p:nvSpPr>
          <p:spPr>
            <a:xfrm>
              <a:off x="3901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86EAE9"/>
            </a:solidFill>
          </p:spPr>
        </p:sp>
        <p:sp>
          <p:nvSpPr>
            <p:cNvPr id="62" name="Freeform 62"/>
            <p:cNvSpPr/>
            <p:nvPr/>
          </p:nvSpPr>
          <p:spPr>
            <a:xfrm>
              <a:off x="487072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86EAE9"/>
            </a:solidFill>
          </p:spPr>
        </p:sp>
        <p:sp>
          <p:nvSpPr>
            <p:cNvPr id="63" name="Freeform 63"/>
            <p:cNvSpPr/>
            <p:nvPr/>
          </p:nvSpPr>
          <p:spPr>
            <a:xfrm>
              <a:off x="0" y="11430"/>
              <a:ext cx="5318120" cy="485140"/>
            </a:xfrm>
            <a:custGeom>
              <a:avLst/>
              <a:gdLst/>
              <a:ahLst/>
              <a:cxnLst/>
              <a:rect l="l" t="t" r="r" b="b"/>
              <a:pathLst>
                <a:path w="5318120" h="485140">
                  <a:moveTo>
                    <a:pt x="5074280" y="0"/>
                  </a:moveTo>
                  <a:cubicBezTo>
                    <a:pt x="4953630" y="0"/>
                    <a:pt x="4853300" y="88900"/>
                    <a:pt x="483425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4834250" y="280670"/>
                  </a:lnTo>
                  <a:cubicBezTo>
                    <a:pt x="4852030" y="396240"/>
                    <a:pt x="4953630" y="485140"/>
                    <a:pt x="5074280" y="485140"/>
                  </a:cubicBezTo>
                  <a:cubicBezTo>
                    <a:pt x="5208900" y="485140"/>
                    <a:pt x="5316850" y="375920"/>
                    <a:pt x="5316850" y="242570"/>
                  </a:cubicBezTo>
                  <a:cubicBezTo>
                    <a:pt x="5318120" y="107950"/>
                    <a:pt x="5208900" y="0"/>
                    <a:pt x="507428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5074280" y="408940"/>
                  </a:moveTo>
                  <a:cubicBezTo>
                    <a:pt x="4982840" y="408940"/>
                    <a:pt x="4907911" y="334010"/>
                    <a:pt x="4907911" y="242570"/>
                  </a:cubicBezTo>
                  <a:cubicBezTo>
                    <a:pt x="4907911" y="151130"/>
                    <a:pt x="4982840" y="76200"/>
                    <a:pt x="5074280" y="76200"/>
                  </a:cubicBezTo>
                  <a:cubicBezTo>
                    <a:pt x="5165720" y="76200"/>
                    <a:pt x="5240650" y="151130"/>
                    <a:pt x="5240650" y="242570"/>
                  </a:cubicBezTo>
                  <a:cubicBezTo>
                    <a:pt x="5240650" y="334010"/>
                    <a:pt x="5166990" y="408940"/>
                    <a:pt x="5074280" y="408940"/>
                  </a:cubicBezTo>
                  <a:close/>
                </a:path>
              </a:pathLst>
            </a:custGeom>
            <a:solidFill>
              <a:srgbClr val="191919"/>
            </a:solidFill>
          </p:spPr>
        </p:sp>
      </p:grpSp>
      <p:grpSp>
        <p:nvGrpSpPr>
          <p:cNvPr id="64" name="Group 64"/>
          <p:cNvGrpSpPr/>
          <p:nvPr/>
        </p:nvGrpSpPr>
        <p:grpSpPr>
          <a:xfrm>
            <a:off x="10628007" y="5185859"/>
            <a:ext cx="1129702" cy="234132"/>
            <a:chOff x="0" y="0"/>
            <a:chExt cx="2451130" cy="508000"/>
          </a:xfrm>
        </p:grpSpPr>
        <p:sp>
          <p:nvSpPr>
            <p:cNvPr id="65" name="Freeform 65"/>
            <p:cNvSpPr/>
            <p:nvPr/>
          </p:nvSpPr>
          <p:spPr>
            <a:xfrm>
              <a:off x="3901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EDAD8"/>
            </a:solidFill>
          </p:spPr>
        </p:sp>
        <p:sp>
          <p:nvSpPr>
            <p:cNvPr id="66" name="Freeform 66"/>
            <p:cNvSpPr/>
            <p:nvPr/>
          </p:nvSpPr>
          <p:spPr>
            <a:xfrm>
              <a:off x="200373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EDAD8"/>
            </a:solidFill>
          </p:spPr>
        </p:sp>
        <p:sp>
          <p:nvSpPr>
            <p:cNvPr id="67" name="Freeform 67"/>
            <p:cNvSpPr/>
            <p:nvPr/>
          </p:nvSpPr>
          <p:spPr>
            <a:xfrm>
              <a:off x="0" y="11430"/>
              <a:ext cx="2451130" cy="485140"/>
            </a:xfrm>
            <a:custGeom>
              <a:avLst/>
              <a:gdLst/>
              <a:ahLst/>
              <a:cxnLst/>
              <a:rect l="l" t="t" r="r" b="b"/>
              <a:pathLst>
                <a:path w="2451130" h="485140">
                  <a:moveTo>
                    <a:pt x="2207290" y="0"/>
                  </a:moveTo>
                  <a:cubicBezTo>
                    <a:pt x="2086640" y="0"/>
                    <a:pt x="1986310" y="88900"/>
                    <a:pt x="196726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1967260" y="280670"/>
                  </a:lnTo>
                  <a:cubicBezTo>
                    <a:pt x="1985040" y="396240"/>
                    <a:pt x="2086640" y="485140"/>
                    <a:pt x="2207290" y="485140"/>
                  </a:cubicBezTo>
                  <a:cubicBezTo>
                    <a:pt x="2341910" y="485140"/>
                    <a:pt x="2449860" y="375920"/>
                    <a:pt x="2449860" y="242570"/>
                  </a:cubicBezTo>
                  <a:cubicBezTo>
                    <a:pt x="2451130" y="107950"/>
                    <a:pt x="2341910" y="0"/>
                    <a:pt x="220729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2207290" y="408940"/>
                  </a:moveTo>
                  <a:cubicBezTo>
                    <a:pt x="2115850" y="408940"/>
                    <a:pt x="2040920" y="334010"/>
                    <a:pt x="2040920" y="242570"/>
                  </a:cubicBezTo>
                  <a:cubicBezTo>
                    <a:pt x="2040920" y="151130"/>
                    <a:pt x="2115850" y="76200"/>
                    <a:pt x="2207290" y="76200"/>
                  </a:cubicBezTo>
                  <a:cubicBezTo>
                    <a:pt x="2298730" y="76200"/>
                    <a:pt x="2373660" y="151130"/>
                    <a:pt x="2373660" y="242570"/>
                  </a:cubicBezTo>
                  <a:cubicBezTo>
                    <a:pt x="2373660" y="334010"/>
                    <a:pt x="2300000" y="408940"/>
                    <a:pt x="2207290" y="408940"/>
                  </a:cubicBezTo>
                  <a:close/>
                </a:path>
              </a:pathLst>
            </a:custGeom>
            <a:solidFill>
              <a:srgbClr val="191919"/>
            </a:solidFill>
          </p:spPr>
        </p:sp>
      </p:grpSp>
      <p:grpSp>
        <p:nvGrpSpPr>
          <p:cNvPr id="68" name="Group 68"/>
          <p:cNvGrpSpPr/>
          <p:nvPr/>
        </p:nvGrpSpPr>
        <p:grpSpPr>
          <a:xfrm>
            <a:off x="11509625" y="5845570"/>
            <a:ext cx="1129702" cy="234132"/>
            <a:chOff x="0" y="0"/>
            <a:chExt cx="2451130" cy="508000"/>
          </a:xfrm>
        </p:grpSpPr>
        <p:sp>
          <p:nvSpPr>
            <p:cNvPr id="69" name="Freeform 69"/>
            <p:cNvSpPr/>
            <p:nvPr/>
          </p:nvSpPr>
          <p:spPr>
            <a:xfrm>
              <a:off x="3901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EDAD8"/>
            </a:solidFill>
          </p:spPr>
        </p:sp>
        <p:sp>
          <p:nvSpPr>
            <p:cNvPr id="70" name="Freeform 70"/>
            <p:cNvSpPr/>
            <p:nvPr/>
          </p:nvSpPr>
          <p:spPr>
            <a:xfrm>
              <a:off x="200373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EDAD8"/>
            </a:solidFill>
          </p:spPr>
        </p:sp>
        <p:sp>
          <p:nvSpPr>
            <p:cNvPr id="71" name="Freeform 71"/>
            <p:cNvSpPr/>
            <p:nvPr/>
          </p:nvSpPr>
          <p:spPr>
            <a:xfrm>
              <a:off x="0" y="11430"/>
              <a:ext cx="2451130" cy="485140"/>
            </a:xfrm>
            <a:custGeom>
              <a:avLst/>
              <a:gdLst/>
              <a:ahLst/>
              <a:cxnLst/>
              <a:rect l="l" t="t" r="r" b="b"/>
              <a:pathLst>
                <a:path w="2451130" h="485140">
                  <a:moveTo>
                    <a:pt x="2207290" y="0"/>
                  </a:moveTo>
                  <a:cubicBezTo>
                    <a:pt x="2086640" y="0"/>
                    <a:pt x="1986310" y="88900"/>
                    <a:pt x="196726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1967260" y="280670"/>
                  </a:lnTo>
                  <a:cubicBezTo>
                    <a:pt x="1985040" y="396240"/>
                    <a:pt x="2086640" y="485140"/>
                    <a:pt x="2207290" y="485140"/>
                  </a:cubicBezTo>
                  <a:cubicBezTo>
                    <a:pt x="2341910" y="485140"/>
                    <a:pt x="2449860" y="375920"/>
                    <a:pt x="2449860" y="242570"/>
                  </a:cubicBezTo>
                  <a:cubicBezTo>
                    <a:pt x="2451130" y="107950"/>
                    <a:pt x="2341910" y="0"/>
                    <a:pt x="220729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2207290" y="408940"/>
                  </a:moveTo>
                  <a:cubicBezTo>
                    <a:pt x="2115850" y="408940"/>
                    <a:pt x="2040920" y="334010"/>
                    <a:pt x="2040920" y="242570"/>
                  </a:cubicBezTo>
                  <a:cubicBezTo>
                    <a:pt x="2040920" y="151130"/>
                    <a:pt x="2115850" y="76200"/>
                    <a:pt x="2207290" y="76200"/>
                  </a:cubicBezTo>
                  <a:cubicBezTo>
                    <a:pt x="2298730" y="76200"/>
                    <a:pt x="2373660" y="151130"/>
                    <a:pt x="2373660" y="242570"/>
                  </a:cubicBezTo>
                  <a:cubicBezTo>
                    <a:pt x="2373660" y="334010"/>
                    <a:pt x="2300000" y="408940"/>
                    <a:pt x="2207290" y="408940"/>
                  </a:cubicBezTo>
                  <a:close/>
                </a:path>
              </a:pathLst>
            </a:custGeom>
            <a:solidFill>
              <a:srgbClr val="191919"/>
            </a:solidFill>
          </p:spPr>
        </p:sp>
      </p:grpSp>
      <p:grpSp>
        <p:nvGrpSpPr>
          <p:cNvPr id="72" name="Group 72"/>
          <p:cNvGrpSpPr/>
          <p:nvPr/>
        </p:nvGrpSpPr>
        <p:grpSpPr>
          <a:xfrm>
            <a:off x="12481160" y="7154880"/>
            <a:ext cx="1129702" cy="234132"/>
            <a:chOff x="0" y="0"/>
            <a:chExt cx="2451130" cy="508000"/>
          </a:xfrm>
        </p:grpSpPr>
        <p:sp>
          <p:nvSpPr>
            <p:cNvPr id="73" name="Freeform 73"/>
            <p:cNvSpPr/>
            <p:nvPr/>
          </p:nvSpPr>
          <p:spPr>
            <a:xfrm>
              <a:off x="3901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7C9EF"/>
            </a:solidFill>
          </p:spPr>
        </p:sp>
        <p:sp>
          <p:nvSpPr>
            <p:cNvPr id="74" name="Freeform 74"/>
            <p:cNvSpPr/>
            <p:nvPr/>
          </p:nvSpPr>
          <p:spPr>
            <a:xfrm>
              <a:off x="200373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7C9EF"/>
            </a:solidFill>
          </p:spPr>
        </p:sp>
        <p:sp>
          <p:nvSpPr>
            <p:cNvPr id="75" name="Freeform 75"/>
            <p:cNvSpPr/>
            <p:nvPr/>
          </p:nvSpPr>
          <p:spPr>
            <a:xfrm>
              <a:off x="0" y="11430"/>
              <a:ext cx="2451130" cy="485140"/>
            </a:xfrm>
            <a:custGeom>
              <a:avLst/>
              <a:gdLst/>
              <a:ahLst/>
              <a:cxnLst/>
              <a:rect l="l" t="t" r="r" b="b"/>
              <a:pathLst>
                <a:path w="2451130" h="485140">
                  <a:moveTo>
                    <a:pt x="2207290" y="0"/>
                  </a:moveTo>
                  <a:cubicBezTo>
                    <a:pt x="2086640" y="0"/>
                    <a:pt x="1986310" y="88900"/>
                    <a:pt x="196726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1967260" y="280670"/>
                  </a:lnTo>
                  <a:cubicBezTo>
                    <a:pt x="1985040" y="396240"/>
                    <a:pt x="2086640" y="485140"/>
                    <a:pt x="2207290" y="485140"/>
                  </a:cubicBezTo>
                  <a:cubicBezTo>
                    <a:pt x="2341910" y="485140"/>
                    <a:pt x="2449860" y="375920"/>
                    <a:pt x="2449860" y="242570"/>
                  </a:cubicBezTo>
                  <a:cubicBezTo>
                    <a:pt x="2451130" y="107950"/>
                    <a:pt x="2341910" y="0"/>
                    <a:pt x="220729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2207290" y="408940"/>
                  </a:moveTo>
                  <a:cubicBezTo>
                    <a:pt x="2115850" y="408940"/>
                    <a:pt x="2040920" y="334010"/>
                    <a:pt x="2040920" y="242570"/>
                  </a:cubicBezTo>
                  <a:cubicBezTo>
                    <a:pt x="2040920" y="151130"/>
                    <a:pt x="2115850" y="76200"/>
                    <a:pt x="2207290" y="76200"/>
                  </a:cubicBezTo>
                  <a:cubicBezTo>
                    <a:pt x="2298730" y="76200"/>
                    <a:pt x="2373660" y="151130"/>
                    <a:pt x="2373660" y="242570"/>
                  </a:cubicBezTo>
                  <a:cubicBezTo>
                    <a:pt x="2373660" y="334010"/>
                    <a:pt x="2300000" y="408940"/>
                    <a:pt x="2207290" y="408940"/>
                  </a:cubicBezTo>
                  <a:close/>
                </a:path>
              </a:pathLst>
            </a:custGeom>
            <a:solidFill>
              <a:srgbClr val="191919"/>
            </a:solid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1859846" y="2998230"/>
            <a:ext cx="5247435" cy="2912327"/>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V="1">
            <a:off x="7943966" y="5910557"/>
            <a:ext cx="4454985" cy="2472517"/>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V="1">
            <a:off x="3552259" y="2155749"/>
            <a:ext cx="3745476" cy="2078739"/>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45374" y="4047067"/>
            <a:ext cx="3951111" cy="2192866"/>
          </a:xfrm>
          <a:prstGeom prst="rect">
            <a:avLst/>
          </a:prstGeom>
        </p:spPr>
      </p:pic>
      <p:grpSp>
        <p:nvGrpSpPr>
          <p:cNvPr id="6" name="Group 6"/>
          <p:cNvGrpSpPr/>
          <p:nvPr/>
        </p:nvGrpSpPr>
        <p:grpSpPr>
          <a:xfrm>
            <a:off x="5029870" y="4234489"/>
            <a:ext cx="8271001" cy="1818022"/>
            <a:chOff x="0" y="0"/>
            <a:chExt cx="5032465" cy="1106170"/>
          </a:xfrm>
        </p:grpSpPr>
        <p:sp>
          <p:nvSpPr>
            <p:cNvPr id="7" name="Freeform 7"/>
            <p:cNvSpPr/>
            <p:nvPr/>
          </p:nvSpPr>
          <p:spPr>
            <a:xfrm>
              <a:off x="0" y="0"/>
              <a:ext cx="5033735" cy="1106170"/>
            </a:xfrm>
            <a:custGeom>
              <a:avLst/>
              <a:gdLst/>
              <a:ahLst/>
              <a:cxnLst/>
              <a:rect l="l" t="t" r="r" b="b"/>
              <a:pathLst>
                <a:path w="5033735" h="1106170">
                  <a:moveTo>
                    <a:pt x="4480015" y="1106170"/>
                  </a:moveTo>
                  <a:lnTo>
                    <a:pt x="553720" y="1106170"/>
                  </a:lnTo>
                  <a:cubicBezTo>
                    <a:pt x="247650" y="1106170"/>
                    <a:pt x="0" y="858520"/>
                    <a:pt x="0" y="553720"/>
                  </a:cubicBezTo>
                  <a:cubicBezTo>
                    <a:pt x="0" y="247650"/>
                    <a:pt x="247650" y="0"/>
                    <a:pt x="553720" y="0"/>
                  </a:cubicBezTo>
                  <a:lnTo>
                    <a:pt x="4480015" y="0"/>
                  </a:lnTo>
                  <a:cubicBezTo>
                    <a:pt x="4786085" y="0"/>
                    <a:pt x="5033735" y="247650"/>
                    <a:pt x="5033735" y="553720"/>
                  </a:cubicBezTo>
                  <a:cubicBezTo>
                    <a:pt x="5032465" y="858520"/>
                    <a:pt x="4784815" y="1106170"/>
                    <a:pt x="4480015" y="1106170"/>
                  </a:cubicBezTo>
                  <a:close/>
                </a:path>
              </a:pathLst>
            </a:custGeom>
            <a:solidFill>
              <a:srgbClr val="CCEBE6"/>
            </a:solidFill>
          </p:spPr>
        </p:sp>
      </p:grpSp>
      <p:grpSp>
        <p:nvGrpSpPr>
          <p:cNvPr id="8" name="Group 8"/>
          <p:cNvGrpSpPr/>
          <p:nvPr/>
        </p:nvGrpSpPr>
        <p:grpSpPr>
          <a:xfrm>
            <a:off x="1474952" y="1937850"/>
            <a:ext cx="2203940" cy="918949"/>
            <a:chOff x="0" y="0"/>
            <a:chExt cx="2797961" cy="1166631"/>
          </a:xfrm>
        </p:grpSpPr>
        <p:sp>
          <p:nvSpPr>
            <p:cNvPr id="9" name="Freeform 9"/>
            <p:cNvSpPr/>
            <p:nvPr/>
          </p:nvSpPr>
          <p:spPr>
            <a:xfrm>
              <a:off x="0" y="0"/>
              <a:ext cx="2799231" cy="1166631"/>
            </a:xfrm>
            <a:custGeom>
              <a:avLst/>
              <a:gdLst/>
              <a:ahLst/>
              <a:cxnLst/>
              <a:rect l="l" t="t" r="r" b="b"/>
              <a:pathLst>
                <a:path w="2799231" h="1166631">
                  <a:moveTo>
                    <a:pt x="2245511" y="1166631"/>
                  </a:moveTo>
                  <a:lnTo>
                    <a:pt x="553720" y="1166631"/>
                  </a:lnTo>
                  <a:cubicBezTo>
                    <a:pt x="247650" y="1166631"/>
                    <a:pt x="0" y="905454"/>
                    <a:pt x="0" y="583991"/>
                  </a:cubicBezTo>
                  <a:cubicBezTo>
                    <a:pt x="0" y="261189"/>
                    <a:pt x="247650" y="0"/>
                    <a:pt x="553720" y="0"/>
                  </a:cubicBezTo>
                  <a:lnTo>
                    <a:pt x="2245511" y="0"/>
                  </a:lnTo>
                  <a:cubicBezTo>
                    <a:pt x="2551581" y="0"/>
                    <a:pt x="2799231" y="261189"/>
                    <a:pt x="2799231" y="583991"/>
                  </a:cubicBezTo>
                  <a:cubicBezTo>
                    <a:pt x="2797961" y="905454"/>
                    <a:pt x="2550311" y="1166631"/>
                    <a:pt x="2245511" y="1166631"/>
                  </a:cubicBezTo>
                  <a:close/>
                </a:path>
              </a:pathLst>
            </a:custGeom>
            <a:solidFill>
              <a:srgbClr val="CCEBE6"/>
            </a:solidFill>
          </p:spPr>
        </p:sp>
      </p:grpSp>
      <p:sp>
        <p:nvSpPr>
          <p:cNvPr id="10" name="TextBox 10"/>
          <p:cNvSpPr txBox="1"/>
          <p:nvPr/>
        </p:nvSpPr>
        <p:spPr>
          <a:xfrm>
            <a:off x="1645374" y="2059886"/>
            <a:ext cx="1816509" cy="636776"/>
          </a:xfrm>
          <a:prstGeom prst="rect">
            <a:avLst/>
          </a:prstGeom>
        </p:spPr>
        <p:txBody>
          <a:bodyPr lIns="0" tIns="0" rIns="0" bIns="0" rtlCol="0" anchor="t">
            <a:spAutoFit/>
          </a:bodyPr>
          <a:lstStyle/>
          <a:p>
            <a:pPr algn="ctr">
              <a:lnSpc>
                <a:spcPts val="2563"/>
              </a:lnSpc>
            </a:pPr>
            <a:r>
              <a:rPr lang="en-US" sz="1831" spc="73">
                <a:solidFill>
                  <a:srgbClr val="191919"/>
                </a:solidFill>
                <a:latin typeface="Aileron Regular"/>
              </a:rPr>
              <a:t>Selección de Diario formal</a:t>
            </a:r>
          </a:p>
        </p:txBody>
      </p:sp>
      <p:grpSp>
        <p:nvGrpSpPr>
          <p:cNvPr id="11" name="Group 11"/>
          <p:cNvGrpSpPr/>
          <p:nvPr/>
        </p:nvGrpSpPr>
        <p:grpSpPr>
          <a:xfrm>
            <a:off x="1048702" y="4047067"/>
            <a:ext cx="2373370" cy="1388691"/>
            <a:chOff x="0" y="0"/>
            <a:chExt cx="2797961" cy="1637125"/>
          </a:xfrm>
        </p:grpSpPr>
        <p:sp>
          <p:nvSpPr>
            <p:cNvPr id="12" name="Freeform 12"/>
            <p:cNvSpPr/>
            <p:nvPr/>
          </p:nvSpPr>
          <p:spPr>
            <a:xfrm>
              <a:off x="0" y="0"/>
              <a:ext cx="2799231" cy="1637124"/>
            </a:xfrm>
            <a:custGeom>
              <a:avLst/>
              <a:gdLst/>
              <a:ahLst/>
              <a:cxnLst/>
              <a:rect l="l" t="t" r="r" b="b"/>
              <a:pathLst>
                <a:path w="2799231" h="1637124">
                  <a:moveTo>
                    <a:pt x="2245511" y="1637124"/>
                  </a:moveTo>
                  <a:lnTo>
                    <a:pt x="553720" y="1637124"/>
                  </a:lnTo>
                  <a:cubicBezTo>
                    <a:pt x="247650" y="1637124"/>
                    <a:pt x="0" y="1270680"/>
                    <a:pt x="0" y="819551"/>
                  </a:cubicBezTo>
                  <a:cubicBezTo>
                    <a:pt x="0" y="366542"/>
                    <a:pt x="247650" y="0"/>
                    <a:pt x="553720" y="0"/>
                  </a:cubicBezTo>
                  <a:lnTo>
                    <a:pt x="2245511" y="0"/>
                  </a:lnTo>
                  <a:cubicBezTo>
                    <a:pt x="2551581" y="0"/>
                    <a:pt x="2799231" y="366542"/>
                    <a:pt x="2799231" y="819551"/>
                  </a:cubicBezTo>
                  <a:cubicBezTo>
                    <a:pt x="2797961" y="1270680"/>
                    <a:pt x="2550311" y="1637124"/>
                    <a:pt x="2245511" y="1637124"/>
                  </a:cubicBezTo>
                  <a:close/>
                </a:path>
              </a:pathLst>
            </a:custGeom>
            <a:solidFill>
              <a:srgbClr val="CCEBE6"/>
            </a:solidFill>
          </p:spPr>
        </p:sp>
      </p:grpSp>
      <p:grpSp>
        <p:nvGrpSpPr>
          <p:cNvPr id="13" name="Group 13"/>
          <p:cNvGrpSpPr/>
          <p:nvPr/>
        </p:nvGrpSpPr>
        <p:grpSpPr>
          <a:xfrm>
            <a:off x="12068325" y="-744367"/>
            <a:ext cx="2465094" cy="4710581"/>
            <a:chOff x="0" y="0"/>
            <a:chExt cx="3286791" cy="6280775"/>
          </a:xfrm>
        </p:grpSpPr>
        <p:sp>
          <p:nvSpPr>
            <p:cNvPr id="14" name="TextBox 14"/>
            <p:cNvSpPr txBox="1"/>
            <p:nvPr/>
          </p:nvSpPr>
          <p:spPr>
            <a:xfrm>
              <a:off x="0" y="-38100"/>
              <a:ext cx="3286791" cy="412867"/>
            </a:xfrm>
            <a:prstGeom prst="rect">
              <a:avLst/>
            </a:prstGeom>
          </p:spPr>
          <p:txBody>
            <a:bodyPr lIns="0" tIns="0" rIns="0" bIns="0" rtlCol="0" anchor="t">
              <a:spAutoFit/>
            </a:bodyPr>
            <a:lstStyle/>
            <a:p>
              <a:pPr algn="ctr">
                <a:lnSpc>
                  <a:spcPts val="2603"/>
                </a:lnSpc>
              </a:pPr>
              <a:endParaRPr/>
            </a:p>
          </p:txBody>
        </p:sp>
        <p:sp>
          <p:nvSpPr>
            <p:cNvPr id="15" name="TextBox 15"/>
            <p:cNvSpPr txBox="1"/>
            <p:nvPr/>
          </p:nvSpPr>
          <p:spPr>
            <a:xfrm>
              <a:off x="0" y="1717876"/>
              <a:ext cx="3286791" cy="4562899"/>
            </a:xfrm>
            <a:prstGeom prst="rect">
              <a:avLst/>
            </a:prstGeom>
          </p:spPr>
          <p:txBody>
            <a:bodyPr lIns="0" tIns="0" rIns="0" bIns="0" rtlCol="0" anchor="t">
              <a:spAutoFit/>
            </a:bodyPr>
            <a:lstStyle/>
            <a:p>
              <a:pPr algn="ctr">
                <a:lnSpc>
                  <a:spcPts val="3042"/>
                </a:lnSpc>
              </a:pPr>
              <a:r>
                <a:rPr lang="en-US" sz="2173" spc="86">
                  <a:solidFill>
                    <a:srgbClr val="191919"/>
                  </a:solidFill>
                  <a:latin typeface="Aileron Regular"/>
                </a:rPr>
                <a:t>El proceso no vulnera la extracción de contenido exclusivo respetando las normativas del sitio web del diario</a:t>
              </a:r>
            </a:p>
          </p:txBody>
        </p:sp>
      </p:grpSp>
      <p:grpSp>
        <p:nvGrpSpPr>
          <p:cNvPr id="16" name="Group 16"/>
          <p:cNvGrpSpPr/>
          <p:nvPr/>
        </p:nvGrpSpPr>
        <p:grpSpPr>
          <a:xfrm>
            <a:off x="9069488" y="6559246"/>
            <a:ext cx="2203940" cy="2183313"/>
            <a:chOff x="0" y="0"/>
            <a:chExt cx="2797961" cy="2771775"/>
          </a:xfrm>
        </p:grpSpPr>
        <p:sp>
          <p:nvSpPr>
            <p:cNvPr id="17" name="Freeform 17"/>
            <p:cNvSpPr/>
            <p:nvPr/>
          </p:nvSpPr>
          <p:spPr>
            <a:xfrm>
              <a:off x="0" y="0"/>
              <a:ext cx="2799231" cy="2771775"/>
            </a:xfrm>
            <a:custGeom>
              <a:avLst/>
              <a:gdLst/>
              <a:ahLst/>
              <a:cxnLst/>
              <a:rect l="l" t="t" r="r" b="b"/>
              <a:pathLst>
                <a:path w="2799231" h="2771775">
                  <a:moveTo>
                    <a:pt x="2245511" y="2771775"/>
                  </a:moveTo>
                  <a:lnTo>
                    <a:pt x="553720" y="2771775"/>
                  </a:lnTo>
                  <a:cubicBezTo>
                    <a:pt x="247650" y="2771775"/>
                    <a:pt x="0" y="2151466"/>
                    <a:pt x="0" y="1387632"/>
                  </a:cubicBezTo>
                  <a:cubicBezTo>
                    <a:pt x="0" y="620615"/>
                    <a:pt x="247650" y="0"/>
                    <a:pt x="553720" y="0"/>
                  </a:cubicBezTo>
                  <a:lnTo>
                    <a:pt x="2245511" y="0"/>
                  </a:lnTo>
                  <a:cubicBezTo>
                    <a:pt x="2551581" y="0"/>
                    <a:pt x="2799231" y="620615"/>
                    <a:pt x="2799231" y="1387632"/>
                  </a:cubicBezTo>
                  <a:cubicBezTo>
                    <a:pt x="2797961" y="2151466"/>
                    <a:pt x="2550311" y="2771775"/>
                    <a:pt x="2245511" y="2771775"/>
                  </a:cubicBezTo>
                  <a:close/>
                </a:path>
              </a:pathLst>
            </a:custGeom>
            <a:solidFill>
              <a:srgbClr val="CCEBE6"/>
            </a:solidFill>
          </p:spPr>
        </p:sp>
      </p:grpSp>
      <p:grpSp>
        <p:nvGrpSpPr>
          <p:cNvPr id="18" name="Group 18"/>
          <p:cNvGrpSpPr/>
          <p:nvPr/>
        </p:nvGrpSpPr>
        <p:grpSpPr>
          <a:xfrm>
            <a:off x="15322251" y="1686534"/>
            <a:ext cx="2729645" cy="1311697"/>
            <a:chOff x="0" y="0"/>
            <a:chExt cx="2797961" cy="1344525"/>
          </a:xfrm>
        </p:grpSpPr>
        <p:sp>
          <p:nvSpPr>
            <p:cNvPr id="19" name="Freeform 19"/>
            <p:cNvSpPr/>
            <p:nvPr/>
          </p:nvSpPr>
          <p:spPr>
            <a:xfrm>
              <a:off x="0" y="0"/>
              <a:ext cx="2799231" cy="1344525"/>
            </a:xfrm>
            <a:custGeom>
              <a:avLst/>
              <a:gdLst/>
              <a:ahLst/>
              <a:cxnLst/>
              <a:rect l="l" t="t" r="r" b="b"/>
              <a:pathLst>
                <a:path w="2799231" h="1344525">
                  <a:moveTo>
                    <a:pt x="2245511" y="1344525"/>
                  </a:moveTo>
                  <a:lnTo>
                    <a:pt x="553720" y="1344525"/>
                  </a:lnTo>
                  <a:cubicBezTo>
                    <a:pt x="247650" y="1344525"/>
                    <a:pt x="0" y="1043546"/>
                    <a:pt x="0" y="673056"/>
                  </a:cubicBezTo>
                  <a:cubicBezTo>
                    <a:pt x="0" y="301023"/>
                    <a:pt x="247650" y="0"/>
                    <a:pt x="553720" y="0"/>
                  </a:cubicBezTo>
                  <a:lnTo>
                    <a:pt x="2245511" y="0"/>
                  </a:lnTo>
                  <a:cubicBezTo>
                    <a:pt x="2551581" y="0"/>
                    <a:pt x="2799231" y="301023"/>
                    <a:pt x="2799231" y="673056"/>
                  </a:cubicBezTo>
                  <a:cubicBezTo>
                    <a:pt x="2797961" y="1043546"/>
                    <a:pt x="2550311" y="1344525"/>
                    <a:pt x="2245511" y="1344525"/>
                  </a:cubicBezTo>
                  <a:close/>
                </a:path>
              </a:pathLst>
            </a:custGeom>
            <a:solidFill>
              <a:srgbClr val="CCEBE6"/>
            </a:solidFill>
          </p:spPr>
        </p:sp>
      </p:grpSp>
      <p:sp>
        <p:nvSpPr>
          <p:cNvPr id="20" name="TextBox 20"/>
          <p:cNvSpPr txBox="1"/>
          <p:nvPr/>
        </p:nvSpPr>
        <p:spPr>
          <a:xfrm>
            <a:off x="15649889" y="1783240"/>
            <a:ext cx="2201578" cy="1080185"/>
          </a:xfrm>
          <a:prstGeom prst="rect">
            <a:avLst/>
          </a:prstGeom>
        </p:spPr>
        <p:txBody>
          <a:bodyPr lIns="0" tIns="0" rIns="0" bIns="0" rtlCol="0" anchor="t">
            <a:spAutoFit/>
          </a:bodyPr>
          <a:lstStyle/>
          <a:p>
            <a:pPr algn="ctr">
              <a:lnSpc>
                <a:spcPts val="2147"/>
              </a:lnSpc>
            </a:pPr>
            <a:r>
              <a:rPr lang="en-US" sz="1534" spc="61">
                <a:solidFill>
                  <a:srgbClr val="191919"/>
                </a:solidFill>
                <a:latin typeface="Aileron Regular"/>
              </a:rPr>
              <a:t>Detección y habilitación de extracción de contenido público</a:t>
            </a:r>
          </a:p>
        </p:txBody>
      </p:sp>
      <p:grpSp>
        <p:nvGrpSpPr>
          <p:cNvPr id="21" name="Group 21"/>
          <p:cNvGrpSpPr/>
          <p:nvPr/>
        </p:nvGrpSpPr>
        <p:grpSpPr>
          <a:xfrm rot="-10800000">
            <a:off x="14626987" y="2206079"/>
            <a:ext cx="1390529" cy="236473"/>
            <a:chOff x="0" y="0"/>
            <a:chExt cx="2987190" cy="508000"/>
          </a:xfrm>
        </p:grpSpPr>
        <p:sp>
          <p:nvSpPr>
            <p:cNvPr id="22" name="Freeform 22"/>
            <p:cNvSpPr/>
            <p:nvPr/>
          </p:nvSpPr>
          <p:spPr>
            <a:xfrm>
              <a:off x="0" y="49530"/>
              <a:ext cx="2987190" cy="408940"/>
            </a:xfrm>
            <a:custGeom>
              <a:avLst/>
              <a:gdLst/>
              <a:ahLst/>
              <a:cxnLst/>
              <a:rect l="l" t="t" r="r" b="b"/>
              <a:pathLst>
                <a:path w="2987190" h="408940">
                  <a:moveTo>
                    <a:pt x="2781450" y="0"/>
                  </a:moveTo>
                  <a:cubicBezTo>
                    <a:pt x="2681120" y="0"/>
                    <a:pt x="2598570" y="72390"/>
                    <a:pt x="2579520" y="166370"/>
                  </a:cubicBezTo>
                  <a:lnTo>
                    <a:pt x="0" y="166370"/>
                  </a:lnTo>
                  <a:lnTo>
                    <a:pt x="0" y="242570"/>
                  </a:lnTo>
                  <a:lnTo>
                    <a:pt x="2580790" y="242570"/>
                  </a:lnTo>
                  <a:cubicBezTo>
                    <a:pt x="2598570" y="337820"/>
                    <a:pt x="2682390" y="408940"/>
                    <a:pt x="2782720" y="408940"/>
                  </a:cubicBezTo>
                  <a:cubicBezTo>
                    <a:pt x="2895750" y="408940"/>
                    <a:pt x="2987190" y="317500"/>
                    <a:pt x="2987190" y="204470"/>
                  </a:cubicBezTo>
                  <a:cubicBezTo>
                    <a:pt x="2987190" y="91440"/>
                    <a:pt x="2895750" y="0"/>
                    <a:pt x="2781450" y="0"/>
                  </a:cubicBezTo>
                  <a:close/>
                </a:path>
              </a:pathLst>
            </a:custGeom>
            <a:solidFill>
              <a:srgbClr val="CCEBE6"/>
            </a:solidFill>
          </p:spPr>
        </p:sp>
      </p:grpSp>
      <p:pic>
        <p:nvPicPr>
          <p:cNvPr id="23" name="Picture 23"/>
          <p:cNvPicPr>
            <a:picLocks noChangeAspect="1"/>
          </p:cNvPicPr>
          <p:nvPr/>
        </p:nvPicPr>
        <p:blipFill>
          <a:blip r:embed="rId4"/>
          <a:srcRect r="936"/>
          <a:stretch>
            <a:fillRect/>
          </a:stretch>
        </p:blipFill>
        <p:spPr>
          <a:xfrm>
            <a:off x="641956" y="283019"/>
            <a:ext cx="3842761" cy="942186"/>
          </a:xfrm>
          <a:prstGeom prst="rect">
            <a:avLst/>
          </a:prstGeom>
        </p:spPr>
      </p:pic>
      <p:grpSp>
        <p:nvGrpSpPr>
          <p:cNvPr id="24" name="Group 24"/>
          <p:cNvGrpSpPr/>
          <p:nvPr/>
        </p:nvGrpSpPr>
        <p:grpSpPr>
          <a:xfrm rot="-5071168">
            <a:off x="1683973" y="2206079"/>
            <a:ext cx="1390529" cy="236473"/>
            <a:chOff x="0" y="0"/>
            <a:chExt cx="2987190" cy="508000"/>
          </a:xfrm>
        </p:grpSpPr>
        <p:sp>
          <p:nvSpPr>
            <p:cNvPr id="25" name="Freeform 25"/>
            <p:cNvSpPr/>
            <p:nvPr/>
          </p:nvSpPr>
          <p:spPr>
            <a:xfrm>
              <a:off x="0" y="49530"/>
              <a:ext cx="2987190" cy="408940"/>
            </a:xfrm>
            <a:custGeom>
              <a:avLst/>
              <a:gdLst/>
              <a:ahLst/>
              <a:cxnLst/>
              <a:rect l="l" t="t" r="r" b="b"/>
              <a:pathLst>
                <a:path w="2987190" h="408940">
                  <a:moveTo>
                    <a:pt x="2781450" y="0"/>
                  </a:moveTo>
                  <a:cubicBezTo>
                    <a:pt x="2681120" y="0"/>
                    <a:pt x="2598570" y="72390"/>
                    <a:pt x="2579520" y="166370"/>
                  </a:cubicBezTo>
                  <a:lnTo>
                    <a:pt x="0" y="166370"/>
                  </a:lnTo>
                  <a:lnTo>
                    <a:pt x="0" y="242570"/>
                  </a:lnTo>
                  <a:lnTo>
                    <a:pt x="2580790" y="242570"/>
                  </a:lnTo>
                  <a:cubicBezTo>
                    <a:pt x="2598570" y="337820"/>
                    <a:pt x="2682390" y="408940"/>
                    <a:pt x="2782720" y="408940"/>
                  </a:cubicBezTo>
                  <a:cubicBezTo>
                    <a:pt x="2895750" y="408940"/>
                    <a:pt x="2987190" y="317500"/>
                    <a:pt x="2987190" y="204470"/>
                  </a:cubicBezTo>
                  <a:cubicBezTo>
                    <a:pt x="2987190" y="91440"/>
                    <a:pt x="2895750" y="0"/>
                    <a:pt x="2781450" y="0"/>
                  </a:cubicBezTo>
                  <a:close/>
                </a:path>
              </a:pathLst>
            </a:custGeom>
            <a:solidFill>
              <a:srgbClr val="CCEBE6"/>
            </a:solidFill>
          </p:spPr>
        </p:sp>
      </p:grpSp>
      <p:pic>
        <p:nvPicPr>
          <p:cNvPr id="26" name="Picture 26"/>
          <p:cNvPicPr>
            <a:picLocks noChangeAspect="1"/>
          </p:cNvPicPr>
          <p:nvPr/>
        </p:nvPicPr>
        <p:blipFill>
          <a:blip r:embed="rId5"/>
          <a:srcRect t="6039" b="6039"/>
          <a:stretch>
            <a:fillRect/>
          </a:stretch>
        </p:blipFill>
        <p:spPr>
          <a:xfrm>
            <a:off x="8181023" y="314342"/>
            <a:ext cx="3980870" cy="3380854"/>
          </a:xfrm>
          <a:prstGeom prst="rect">
            <a:avLst/>
          </a:prstGeom>
        </p:spPr>
      </p:pic>
      <p:pic>
        <p:nvPicPr>
          <p:cNvPr id="27" name="Picture 27"/>
          <p:cNvPicPr>
            <a:picLocks noChangeAspect="1"/>
          </p:cNvPicPr>
          <p:nvPr/>
        </p:nvPicPr>
        <p:blipFill>
          <a:blip r:embed="rId6"/>
          <a:srcRect r="6567" b="13300"/>
          <a:stretch>
            <a:fillRect/>
          </a:stretch>
        </p:blipFill>
        <p:spPr>
          <a:xfrm>
            <a:off x="390417" y="6239933"/>
            <a:ext cx="4864145" cy="3918689"/>
          </a:xfrm>
          <a:prstGeom prst="rect">
            <a:avLst/>
          </a:prstGeom>
        </p:spPr>
      </p:pic>
      <p:pic>
        <p:nvPicPr>
          <p:cNvPr id="28" name="Picture 28"/>
          <p:cNvPicPr>
            <a:picLocks noChangeAspect="1"/>
          </p:cNvPicPr>
          <p:nvPr/>
        </p:nvPicPr>
        <p:blipFill>
          <a:blip r:embed="rId7"/>
          <a:srcRect l="16493" r="120"/>
          <a:stretch>
            <a:fillRect/>
          </a:stretch>
        </p:blipFill>
        <p:spPr>
          <a:xfrm>
            <a:off x="14384209" y="6458064"/>
            <a:ext cx="3636284" cy="877321"/>
          </a:xfrm>
          <a:prstGeom prst="rect">
            <a:avLst/>
          </a:prstGeom>
        </p:spPr>
      </p:pic>
      <p:pic>
        <p:nvPicPr>
          <p:cNvPr id="29" name="Picture 29"/>
          <p:cNvPicPr>
            <a:picLocks noChangeAspect="1"/>
          </p:cNvPicPr>
          <p:nvPr/>
        </p:nvPicPr>
        <p:blipFill>
          <a:blip r:embed="rId8"/>
          <a:srcRect r="10992"/>
          <a:stretch>
            <a:fillRect/>
          </a:stretch>
        </p:blipFill>
        <p:spPr>
          <a:xfrm>
            <a:off x="14415612" y="7640638"/>
            <a:ext cx="3559605" cy="968650"/>
          </a:xfrm>
          <a:prstGeom prst="rect">
            <a:avLst/>
          </a:prstGeom>
        </p:spPr>
      </p:pic>
      <p:pic>
        <p:nvPicPr>
          <p:cNvPr id="30" name="Picture 30"/>
          <p:cNvPicPr>
            <a:picLocks noChangeAspect="1"/>
          </p:cNvPicPr>
          <p:nvPr/>
        </p:nvPicPr>
        <p:blipFill>
          <a:blip r:embed="rId9"/>
          <a:srcRect r="15496"/>
          <a:stretch>
            <a:fillRect/>
          </a:stretch>
        </p:blipFill>
        <p:spPr>
          <a:xfrm>
            <a:off x="14447016" y="8781153"/>
            <a:ext cx="3496798" cy="933620"/>
          </a:xfrm>
          <a:prstGeom prst="rect">
            <a:avLst/>
          </a:prstGeom>
        </p:spPr>
      </p:pic>
      <p:sp>
        <p:nvSpPr>
          <p:cNvPr id="31" name="TextBox 31"/>
          <p:cNvSpPr txBox="1"/>
          <p:nvPr/>
        </p:nvSpPr>
        <p:spPr>
          <a:xfrm>
            <a:off x="1330419" y="4072255"/>
            <a:ext cx="1809936" cy="1300215"/>
          </a:xfrm>
          <a:prstGeom prst="rect">
            <a:avLst/>
          </a:prstGeom>
        </p:spPr>
        <p:txBody>
          <a:bodyPr lIns="0" tIns="0" rIns="0" bIns="0" rtlCol="0" anchor="t">
            <a:spAutoFit/>
          </a:bodyPr>
          <a:lstStyle/>
          <a:p>
            <a:pPr algn="ctr">
              <a:lnSpc>
                <a:spcPts val="2601"/>
              </a:lnSpc>
            </a:pPr>
            <a:r>
              <a:rPr lang="en-US" sz="1858" spc="74">
                <a:solidFill>
                  <a:srgbClr val="191919"/>
                </a:solidFill>
                <a:latin typeface="Aileron Regular"/>
              </a:rPr>
              <a:t>1er nivel delimitación a contexto COVID </a:t>
            </a:r>
          </a:p>
        </p:txBody>
      </p:sp>
      <p:sp>
        <p:nvSpPr>
          <p:cNvPr id="32" name="TextBox 32"/>
          <p:cNvSpPr txBox="1"/>
          <p:nvPr/>
        </p:nvSpPr>
        <p:spPr>
          <a:xfrm>
            <a:off x="766985" y="2970543"/>
            <a:ext cx="2785273" cy="468740"/>
          </a:xfrm>
          <a:prstGeom prst="rect">
            <a:avLst/>
          </a:prstGeom>
        </p:spPr>
        <p:txBody>
          <a:bodyPr lIns="0" tIns="0" rIns="0" bIns="0" rtlCol="0" anchor="t">
            <a:spAutoFit/>
          </a:bodyPr>
          <a:lstStyle/>
          <a:p>
            <a:pPr algn="ctr">
              <a:lnSpc>
                <a:spcPts val="3812"/>
              </a:lnSpc>
            </a:pPr>
            <a:endParaRPr/>
          </a:p>
        </p:txBody>
      </p:sp>
      <p:grpSp>
        <p:nvGrpSpPr>
          <p:cNvPr id="33" name="Group 33"/>
          <p:cNvGrpSpPr/>
          <p:nvPr/>
        </p:nvGrpSpPr>
        <p:grpSpPr>
          <a:xfrm>
            <a:off x="6889539" y="4637063"/>
            <a:ext cx="4508921" cy="1415448"/>
            <a:chOff x="0" y="0"/>
            <a:chExt cx="6011895" cy="1887264"/>
          </a:xfrm>
        </p:grpSpPr>
        <p:sp>
          <p:nvSpPr>
            <p:cNvPr id="34" name="TextBox 34"/>
            <p:cNvSpPr txBox="1"/>
            <p:nvPr/>
          </p:nvSpPr>
          <p:spPr>
            <a:xfrm>
              <a:off x="0" y="1500803"/>
              <a:ext cx="6011895" cy="386461"/>
            </a:xfrm>
            <a:prstGeom prst="rect">
              <a:avLst/>
            </a:prstGeom>
          </p:spPr>
          <p:txBody>
            <a:bodyPr lIns="0" tIns="0" rIns="0" bIns="0" rtlCol="0" anchor="t">
              <a:spAutoFit/>
            </a:bodyPr>
            <a:lstStyle/>
            <a:p>
              <a:pPr marL="0" lvl="0" indent="0" algn="ctr">
                <a:lnSpc>
                  <a:spcPts val="2488"/>
                </a:lnSpc>
              </a:pPr>
              <a:endParaRPr/>
            </a:p>
          </p:txBody>
        </p:sp>
        <p:sp>
          <p:nvSpPr>
            <p:cNvPr id="35" name="TextBox 35"/>
            <p:cNvSpPr txBox="1"/>
            <p:nvPr/>
          </p:nvSpPr>
          <p:spPr>
            <a:xfrm>
              <a:off x="0" y="-28575"/>
              <a:ext cx="6011895" cy="1450882"/>
            </a:xfrm>
            <a:prstGeom prst="rect">
              <a:avLst/>
            </a:prstGeom>
          </p:spPr>
          <p:txBody>
            <a:bodyPr lIns="0" tIns="0" rIns="0" bIns="0" rtlCol="0" anchor="t">
              <a:spAutoFit/>
            </a:bodyPr>
            <a:lstStyle/>
            <a:p>
              <a:pPr marL="0" lvl="0" indent="0" algn="ctr">
                <a:lnSpc>
                  <a:spcPts val="2921"/>
                </a:lnSpc>
                <a:spcBef>
                  <a:spcPct val="0"/>
                </a:spcBef>
              </a:pPr>
              <a:r>
                <a:rPr lang="en-US" sz="2229" spc="66">
                  <a:solidFill>
                    <a:srgbClr val="191919"/>
                  </a:solidFill>
                  <a:latin typeface="Aileron Heavy"/>
                </a:rPr>
                <a:t>EXTRACCIÓN WEB DE NOTICIAS DISPONIBILIZADAS AL PÚBLICO</a:t>
              </a:r>
            </a:p>
          </p:txBody>
        </p:sp>
      </p:grpSp>
      <p:sp>
        <p:nvSpPr>
          <p:cNvPr id="36" name="TextBox 36"/>
          <p:cNvSpPr txBox="1"/>
          <p:nvPr/>
        </p:nvSpPr>
        <p:spPr>
          <a:xfrm>
            <a:off x="14040477" y="9450598"/>
            <a:ext cx="3218823" cy="471201"/>
          </a:xfrm>
          <a:prstGeom prst="rect">
            <a:avLst/>
          </a:prstGeom>
        </p:spPr>
        <p:txBody>
          <a:bodyPr lIns="0" tIns="0" rIns="0" bIns="0" rtlCol="0" anchor="t">
            <a:spAutoFit/>
          </a:bodyPr>
          <a:lstStyle/>
          <a:p>
            <a:pPr algn="ctr">
              <a:lnSpc>
                <a:spcPts val="3812"/>
              </a:lnSpc>
            </a:pPr>
            <a:endParaRPr/>
          </a:p>
        </p:txBody>
      </p:sp>
      <p:sp>
        <p:nvSpPr>
          <p:cNvPr id="37" name="TextBox 37"/>
          <p:cNvSpPr txBox="1"/>
          <p:nvPr/>
        </p:nvSpPr>
        <p:spPr>
          <a:xfrm>
            <a:off x="4817822" y="4785369"/>
            <a:ext cx="3696154" cy="471201"/>
          </a:xfrm>
          <a:prstGeom prst="rect">
            <a:avLst/>
          </a:prstGeom>
        </p:spPr>
        <p:txBody>
          <a:bodyPr lIns="0" tIns="0" rIns="0" bIns="0" rtlCol="0" anchor="t">
            <a:spAutoFit/>
          </a:bodyPr>
          <a:lstStyle/>
          <a:p>
            <a:pPr algn="ctr">
              <a:lnSpc>
                <a:spcPts val="3812"/>
              </a:lnSpc>
            </a:pPr>
            <a:endParaRPr/>
          </a:p>
        </p:txBody>
      </p:sp>
      <p:sp>
        <p:nvSpPr>
          <p:cNvPr id="38" name="TextBox 38"/>
          <p:cNvSpPr txBox="1"/>
          <p:nvPr/>
        </p:nvSpPr>
        <p:spPr>
          <a:xfrm>
            <a:off x="2664422" y="4344052"/>
            <a:ext cx="1381320" cy="294380"/>
          </a:xfrm>
          <a:prstGeom prst="rect">
            <a:avLst/>
          </a:prstGeom>
        </p:spPr>
        <p:txBody>
          <a:bodyPr lIns="0" tIns="0" rIns="0" bIns="0" rtlCol="0" anchor="t">
            <a:spAutoFit/>
          </a:bodyPr>
          <a:lstStyle/>
          <a:p>
            <a:pPr algn="ctr">
              <a:lnSpc>
                <a:spcPts val="2462"/>
              </a:lnSpc>
            </a:pPr>
            <a:endParaRPr/>
          </a:p>
        </p:txBody>
      </p:sp>
      <p:grpSp>
        <p:nvGrpSpPr>
          <p:cNvPr id="39" name="Group 39"/>
          <p:cNvGrpSpPr/>
          <p:nvPr/>
        </p:nvGrpSpPr>
        <p:grpSpPr>
          <a:xfrm>
            <a:off x="14948415" y="1320188"/>
            <a:ext cx="1376613" cy="732692"/>
            <a:chOff x="0" y="0"/>
            <a:chExt cx="1835483" cy="976923"/>
          </a:xfrm>
        </p:grpSpPr>
        <p:sp>
          <p:nvSpPr>
            <p:cNvPr id="40" name="TextBox 40"/>
            <p:cNvSpPr txBox="1"/>
            <p:nvPr/>
          </p:nvSpPr>
          <p:spPr>
            <a:xfrm>
              <a:off x="0" y="-38100"/>
              <a:ext cx="1835483" cy="391298"/>
            </a:xfrm>
            <a:prstGeom prst="rect">
              <a:avLst/>
            </a:prstGeom>
          </p:spPr>
          <p:txBody>
            <a:bodyPr lIns="0" tIns="0" rIns="0" bIns="0" rtlCol="0" anchor="t">
              <a:spAutoFit/>
            </a:bodyPr>
            <a:lstStyle/>
            <a:p>
              <a:pPr algn="ctr">
                <a:lnSpc>
                  <a:spcPts val="2453"/>
                </a:lnSpc>
              </a:pPr>
              <a:endParaRPr/>
            </a:p>
          </p:txBody>
        </p:sp>
        <p:sp>
          <p:nvSpPr>
            <p:cNvPr id="41" name="TextBox 41"/>
            <p:cNvSpPr txBox="1"/>
            <p:nvPr/>
          </p:nvSpPr>
          <p:spPr>
            <a:xfrm>
              <a:off x="0" y="583514"/>
              <a:ext cx="1835483" cy="393409"/>
            </a:xfrm>
            <a:prstGeom prst="rect">
              <a:avLst/>
            </a:prstGeom>
          </p:spPr>
          <p:txBody>
            <a:bodyPr lIns="0" tIns="0" rIns="0" bIns="0" rtlCol="0" anchor="t">
              <a:spAutoFit/>
            </a:bodyPr>
            <a:lstStyle/>
            <a:p>
              <a:pPr algn="ctr">
                <a:lnSpc>
                  <a:spcPts val="2453"/>
                </a:lnSpc>
              </a:pPr>
              <a:endParaRPr/>
            </a:p>
          </p:txBody>
        </p:sp>
      </p:grpSp>
      <p:sp>
        <p:nvSpPr>
          <p:cNvPr id="42" name="TextBox 42"/>
          <p:cNvSpPr txBox="1"/>
          <p:nvPr/>
        </p:nvSpPr>
        <p:spPr>
          <a:xfrm>
            <a:off x="7205711" y="5208910"/>
            <a:ext cx="1385469" cy="415603"/>
          </a:xfrm>
          <a:prstGeom prst="rect">
            <a:avLst/>
          </a:prstGeom>
        </p:spPr>
        <p:txBody>
          <a:bodyPr lIns="0" tIns="0" rIns="0" bIns="0" rtlCol="0" anchor="t">
            <a:spAutoFit/>
          </a:bodyPr>
          <a:lstStyle/>
          <a:p>
            <a:pPr algn="ctr">
              <a:lnSpc>
                <a:spcPts val="3320"/>
              </a:lnSpc>
            </a:pPr>
            <a:endParaRPr/>
          </a:p>
        </p:txBody>
      </p:sp>
      <p:grpSp>
        <p:nvGrpSpPr>
          <p:cNvPr id="43" name="Group 43"/>
          <p:cNvGrpSpPr/>
          <p:nvPr/>
        </p:nvGrpSpPr>
        <p:grpSpPr>
          <a:xfrm>
            <a:off x="11398461" y="4637063"/>
            <a:ext cx="2708294" cy="5396642"/>
            <a:chOff x="0" y="0"/>
            <a:chExt cx="3611058" cy="7195523"/>
          </a:xfrm>
        </p:grpSpPr>
        <p:sp>
          <p:nvSpPr>
            <p:cNvPr id="44" name="TextBox 44"/>
            <p:cNvSpPr txBox="1"/>
            <p:nvPr/>
          </p:nvSpPr>
          <p:spPr>
            <a:xfrm>
              <a:off x="0" y="-57150"/>
              <a:ext cx="3611058" cy="535088"/>
            </a:xfrm>
            <a:prstGeom prst="rect">
              <a:avLst/>
            </a:prstGeom>
          </p:spPr>
          <p:txBody>
            <a:bodyPr lIns="0" tIns="0" rIns="0" bIns="0" rtlCol="0" anchor="t">
              <a:spAutoFit/>
            </a:bodyPr>
            <a:lstStyle/>
            <a:p>
              <a:pPr algn="ctr">
                <a:lnSpc>
                  <a:spcPts val="3320"/>
                </a:lnSpc>
              </a:pPr>
              <a:endParaRPr/>
            </a:p>
          </p:txBody>
        </p:sp>
        <p:sp>
          <p:nvSpPr>
            <p:cNvPr id="45" name="TextBox 45"/>
            <p:cNvSpPr txBox="1"/>
            <p:nvPr/>
          </p:nvSpPr>
          <p:spPr>
            <a:xfrm>
              <a:off x="0" y="2194380"/>
              <a:ext cx="3611058" cy="5001143"/>
            </a:xfrm>
            <a:prstGeom prst="rect">
              <a:avLst/>
            </a:prstGeom>
          </p:spPr>
          <p:txBody>
            <a:bodyPr lIns="0" tIns="0" rIns="0" bIns="0" rtlCol="0" anchor="t">
              <a:spAutoFit/>
            </a:bodyPr>
            <a:lstStyle/>
            <a:p>
              <a:pPr algn="ctr">
                <a:lnSpc>
                  <a:spcPts val="3320"/>
                </a:lnSpc>
              </a:pPr>
              <a:r>
                <a:rPr lang="en-US" sz="2371" spc="94">
                  <a:solidFill>
                    <a:srgbClr val="191919"/>
                  </a:solidFill>
                  <a:latin typeface="Aileron Regular"/>
                </a:rPr>
                <a:t>Se descartan las noticias con tags : "mundo", "tvmas" y "videos", por carecer de contenido relevante al acontecer nacional</a:t>
              </a:r>
            </a:p>
          </p:txBody>
        </p:sp>
      </p:grpSp>
      <p:sp>
        <p:nvSpPr>
          <p:cNvPr id="46" name="TextBox 46"/>
          <p:cNvSpPr txBox="1"/>
          <p:nvPr/>
        </p:nvSpPr>
        <p:spPr>
          <a:xfrm>
            <a:off x="230052" y="1282088"/>
            <a:ext cx="4587770" cy="328836"/>
          </a:xfrm>
          <a:prstGeom prst="rect">
            <a:avLst/>
          </a:prstGeom>
        </p:spPr>
        <p:txBody>
          <a:bodyPr lIns="0" tIns="0" rIns="0" bIns="0" rtlCol="0" anchor="t">
            <a:spAutoFit/>
          </a:bodyPr>
          <a:lstStyle/>
          <a:p>
            <a:pPr algn="ctr">
              <a:lnSpc>
                <a:spcPts val="2699"/>
              </a:lnSpc>
            </a:pPr>
            <a:r>
              <a:rPr lang="en-US" sz="1928" spc="77">
                <a:solidFill>
                  <a:srgbClr val="191919"/>
                </a:solidFill>
                <a:latin typeface="Aileron Regular"/>
              </a:rPr>
              <a:t>https://elcomercio.pe/</a:t>
            </a:r>
          </a:p>
        </p:txBody>
      </p:sp>
      <p:sp>
        <p:nvSpPr>
          <p:cNvPr id="47" name="TextBox 47"/>
          <p:cNvSpPr txBox="1"/>
          <p:nvPr/>
        </p:nvSpPr>
        <p:spPr>
          <a:xfrm>
            <a:off x="47895" y="5549109"/>
            <a:ext cx="4952085" cy="361448"/>
          </a:xfrm>
          <a:prstGeom prst="rect">
            <a:avLst/>
          </a:prstGeom>
        </p:spPr>
        <p:txBody>
          <a:bodyPr lIns="0" tIns="0" rIns="0" bIns="0" rtlCol="0" anchor="t">
            <a:spAutoFit/>
          </a:bodyPr>
          <a:lstStyle/>
          <a:p>
            <a:pPr algn="ctr">
              <a:lnSpc>
                <a:spcPts val="2914"/>
              </a:lnSpc>
            </a:pPr>
            <a:r>
              <a:rPr lang="en-US" sz="2081" spc="83">
                <a:solidFill>
                  <a:srgbClr val="191919"/>
                </a:solidFill>
                <a:latin typeface="Aileron Regular"/>
              </a:rPr>
              <a:t>https://elcomercio.pe/coronavirus/</a:t>
            </a:r>
          </a:p>
        </p:txBody>
      </p:sp>
      <p:grpSp>
        <p:nvGrpSpPr>
          <p:cNvPr id="48" name="Group 48"/>
          <p:cNvGrpSpPr/>
          <p:nvPr/>
        </p:nvGrpSpPr>
        <p:grpSpPr>
          <a:xfrm>
            <a:off x="5433352" y="5918397"/>
            <a:ext cx="2465094" cy="3563362"/>
            <a:chOff x="0" y="0"/>
            <a:chExt cx="3286791" cy="4751149"/>
          </a:xfrm>
        </p:grpSpPr>
        <p:sp>
          <p:nvSpPr>
            <p:cNvPr id="49" name="TextBox 49"/>
            <p:cNvSpPr txBox="1"/>
            <p:nvPr/>
          </p:nvSpPr>
          <p:spPr>
            <a:xfrm>
              <a:off x="0" y="-38100"/>
              <a:ext cx="3286791" cy="412867"/>
            </a:xfrm>
            <a:prstGeom prst="rect">
              <a:avLst/>
            </a:prstGeom>
          </p:spPr>
          <p:txBody>
            <a:bodyPr lIns="0" tIns="0" rIns="0" bIns="0" rtlCol="0" anchor="t">
              <a:spAutoFit/>
            </a:bodyPr>
            <a:lstStyle/>
            <a:p>
              <a:pPr algn="ctr">
                <a:lnSpc>
                  <a:spcPts val="2603"/>
                </a:lnSpc>
              </a:pPr>
              <a:endParaRPr/>
            </a:p>
          </p:txBody>
        </p:sp>
        <p:sp>
          <p:nvSpPr>
            <p:cNvPr id="50" name="TextBox 50"/>
            <p:cNvSpPr txBox="1"/>
            <p:nvPr/>
          </p:nvSpPr>
          <p:spPr>
            <a:xfrm>
              <a:off x="0" y="1717876"/>
              <a:ext cx="3286791" cy="3033273"/>
            </a:xfrm>
            <a:prstGeom prst="rect">
              <a:avLst/>
            </a:prstGeom>
          </p:spPr>
          <p:txBody>
            <a:bodyPr lIns="0" tIns="0" rIns="0" bIns="0" rtlCol="0" anchor="t">
              <a:spAutoFit/>
            </a:bodyPr>
            <a:lstStyle/>
            <a:p>
              <a:pPr algn="ctr">
                <a:lnSpc>
                  <a:spcPts val="3042"/>
                </a:lnSpc>
              </a:pPr>
              <a:r>
                <a:rPr lang="en-US" sz="2173" spc="86">
                  <a:solidFill>
                    <a:srgbClr val="191919"/>
                  </a:solidFill>
                  <a:latin typeface="Aileron Regular"/>
                </a:rPr>
                <a:t>La extracción se centra a las noticias etiquetadas con el tag "coronavirus"</a:t>
              </a:r>
            </a:p>
          </p:txBody>
        </p:sp>
      </p:grpSp>
      <p:sp>
        <p:nvSpPr>
          <p:cNvPr id="51" name="TextBox 51"/>
          <p:cNvSpPr txBox="1"/>
          <p:nvPr/>
        </p:nvSpPr>
        <p:spPr>
          <a:xfrm>
            <a:off x="9266490" y="6654417"/>
            <a:ext cx="1809936" cy="1954871"/>
          </a:xfrm>
          <a:prstGeom prst="rect">
            <a:avLst/>
          </a:prstGeom>
        </p:spPr>
        <p:txBody>
          <a:bodyPr lIns="0" tIns="0" rIns="0" bIns="0" rtlCol="0" anchor="t">
            <a:spAutoFit/>
          </a:bodyPr>
          <a:lstStyle/>
          <a:p>
            <a:pPr algn="ctr">
              <a:lnSpc>
                <a:spcPts val="2601"/>
              </a:lnSpc>
            </a:pPr>
            <a:r>
              <a:rPr lang="en-US" sz="1858" spc="74">
                <a:solidFill>
                  <a:srgbClr val="191919"/>
                </a:solidFill>
                <a:latin typeface="Aileron Regular"/>
              </a:rPr>
              <a:t>2do nivel delimitación a contexto COVID NACIONAL desccriptivo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V="1">
            <a:off x="4845704" y="2740979"/>
            <a:ext cx="3745476" cy="2078739"/>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215385" y="4047067"/>
            <a:ext cx="3951111" cy="2192866"/>
          </a:xfrm>
          <a:prstGeom prst="rect">
            <a:avLst/>
          </a:prstGeom>
        </p:spPr>
      </p:pic>
      <p:grpSp>
        <p:nvGrpSpPr>
          <p:cNvPr id="4" name="Group 4"/>
          <p:cNvGrpSpPr/>
          <p:nvPr/>
        </p:nvGrpSpPr>
        <p:grpSpPr>
          <a:xfrm>
            <a:off x="5029870" y="4234489"/>
            <a:ext cx="8271001" cy="1818022"/>
            <a:chOff x="0" y="0"/>
            <a:chExt cx="5032465" cy="1106170"/>
          </a:xfrm>
        </p:grpSpPr>
        <p:sp>
          <p:nvSpPr>
            <p:cNvPr id="5" name="Freeform 5"/>
            <p:cNvSpPr/>
            <p:nvPr/>
          </p:nvSpPr>
          <p:spPr>
            <a:xfrm>
              <a:off x="0" y="0"/>
              <a:ext cx="5033735" cy="1106170"/>
            </a:xfrm>
            <a:custGeom>
              <a:avLst/>
              <a:gdLst/>
              <a:ahLst/>
              <a:cxnLst/>
              <a:rect l="l" t="t" r="r" b="b"/>
              <a:pathLst>
                <a:path w="5033735" h="1106170">
                  <a:moveTo>
                    <a:pt x="4480015" y="1106170"/>
                  </a:moveTo>
                  <a:lnTo>
                    <a:pt x="553720" y="1106170"/>
                  </a:lnTo>
                  <a:cubicBezTo>
                    <a:pt x="247650" y="1106170"/>
                    <a:pt x="0" y="858520"/>
                    <a:pt x="0" y="553720"/>
                  </a:cubicBezTo>
                  <a:cubicBezTo>
                    <a:pt x="0" y="247650"/>
                    <a:pt x="247650" y="0"/>
                    <a:pt x="553720" y="0"/>
                  </a:cubicBezTo>
                  <a:lnTo>
                    <a:pt x="4480015" y="0"/>
                  </a:lnTo>
                  <a:cubicBezTo>
                    <a:pt x="4786085" y="0"/>
                    <a:pt x="5033735" y="247650"/>
                    <a:pt x="5033735" y="553720"/>
                  </a:cubicBezTo>
                  <a:cubicBezTo>
                    <a:pt x="5032465" y="858520"/>
                    <a:pt x="4784815" y="1106170"/>
                    <a:pt x="4480015" y="1106170"/>
                  </a:cubicBezTo>
                  <a:close/>
                </a:path>
              </a:pathLst>
            </a:custGeom>
            <a:solidFill>
              <a:srgbClr val="CCEBE6"/>
            </a:solidFill>
          </p:spPr>
        </p:sp>
      </p:grpSp>
      <p:grpSp>
        <p:nvGrpSpPr>
          <p:cNvPr id="6" name="Group 6"/>
          <p:cNvGrpSpPr/>
          <p:nvPr/>
        </p:nvGrpSpPr>
        <p:grpSpPr>
          <a:xfrm>
            <a:off x="2546852" y="2600072"/>
            <a:ext cx="2203940" cy="918949"/>
            <a:chOff x="0" y="0"/>
            <a:chExt cx="2797961" cy="1166631"/>
          </a:xfrm>
        </p:grpSpPr>
        <p:sp>
          <p:nvSpPr>
            <p:cNvPr id="7" name="Freeform 7"/>
            <p:cNvSpPr/>
            <p:nvPr/>
          </p:nvSpPr>
          <p:spPr>
            <a:xfrm>
              <a:off x="0" y="0"/>
              <a:ext cx="2799231" cy="1166631"/>
            </a:xfrm>
            <a:custGeom>
              <a:avLst/>
              <a:gdLst/>
              <a:ahLst/>
              <a:cxnLst/>
              <a:rect l="l" t="t" r="r" b="b"/>
              <a:pathLst>
                <a:path w="2799231" h="1166631">
                  <a:moveTo>
                    <a:pt x="2245511" y="1166631"/>
                  </a:moveTo>
                  <a:lnTo>
                    <a:pt x="553720" y="1166631"/>
                  </a:lnTo>
                  <a:cubicBezTo>
                    <a:pt x="247650" y="1166631"/>
                    <a:pt x="0" y="905454"/>
                    <a:pt x="0" y="583991"/>
                  </a:cubicBezTo>
                  <a:cubicBezTo>
                    <a:pt x="0" y="261189"/>
                    <a:pt x="247650" y="0"/>
                    <a:pt x="553720" y="0"/>
                  </a:cubicBezTo>
                  <a:lnTo>
                    <a:pt x="2245511" y="0"/>
                  </a:lnTo>
                  <a:cubicBezTo>
                    <a:pt x="2551581" y="0"/>
                    <a:pt x="2799231" y="261189"/>
                    <a:pt x="2799231" y="583991"/>
                  </a:cubicBezTo>
                  <a:cubicBezTo>
                    <a:pt x="2797961" y="905454"/>
                    <a:pt x="2550311" y="1166631"/>
                    <a:pt x="2245511" y="1166631"/>
                  </a:cubicBezTo>
                  <a:close/>
                </a:path>
              </a:pathLst>
            </a:custGeom>
            <a:solidFill>
              <a:srgbClr val="CCEBE6"/>
            </a:solidFill>
          </p:spPr>
        </p:sp>
      </p:grpSp>
      <p:grpSp>
        <p:nvGrpSpPr>
          <p:cNvPr id="8" name="Group 8"/>
          <p:cNvGrpSpPr/>
          <p:nvPr/>
        </p:nvGrpSpPr>
        <p:grpSpPr>
          <a:xfrm>
            <a:off x="830981" y="4757859"/>
            <a:ext cx="3919811" cy="1482074"/>
            <a:chOff x="0" y="0"/>
            <a:chExt cx="4621057" cy="1747214"/>
          </a:xfrm>
        </p:grpSpPr>
        <p:sp>
          <p:nvSpPr>
            <p:cNvPr id="9" name="Freeform 9"/>
            <p:cNvSpPr/>
            <p:nvPr/>
          </p:nvSpPr>
          <p:spPr>
            <a:xfrm>
              <a:off x="0" y="0"/>
              <a:ext cx="4622327" cy="1747214"/>
            </a:xfrm>
            <a:custGeom>
              <a:avLst/>
              <a:gdLst/>
              <a:ahLst/>
              <a:cxnLst/>
              <a:rect l="l" t="t" r="r" b="b"/>
              <a:pathLst>
                <a:path w="4622327" h="1747214">
                  <a:moveTo>
                    <a:pt x="4068607" y="1747214"/>
                  </a:moveTo>
                  <a:lnTo>
                    <a:pt x="553720" y="1747214"/>
                  </a:lnTo>
                  <a:cubicBezTo>
                    <a:pt x="247650" y="1747214"/>
                    <a:pt x="0" y="1356138"/>
                    <a:pt x="0" y="874669"/>
                  </a:cubicBezTo>
                  <a:cubicBezTo>
                    <a:pt x="0" y="391194"/>
                    <a:pt x="247650" y="0"/>
                    <a:pt x="553720" y="0"/>
                  </a:cubicBezTo>
                  <a:lnTo>
                    <a:pt x="4068607" y="0"/>
                  </a:lnTo>
                  <a:cubicBezTo>
                    <a:pt x="4374677" y="0"/>
                    <a:pt x="4622327" y="391194"/>
                    <a:pt x="4622327" y="874669"/>
                  </a:cubicBezTo>
                  <a:cubicBezTo>
                    <a:pt x="4621057" y="1356138"/>
                    <a:pt x="4373407" y="1747214"/>
                    <a:pt x="4068607" y="1747214"/>
                  </a:cubicBezTo>
                  <a:close/>
                </a:path>
              </a:pathLst>
            </a:custGeom>
            <a:solidFill>
              <a:srgbClr val="CCEBE6"/>
            </a:solidFill>
          </p:spPr>
        </p:sp>
      </p:grpSp>
      <p:grpSp>
        <p:nvGrpSpPr>
          <p:cNvPr id="10" name="Group 10"/>
          <p:cNvGrpSpPr/>
          <p:nvPr/>
        </p:nvGrpSpPr>
        <p:grpSpPr>
          <a:xfrm>
            <a:off x="6529194" y="4557082"/>
            <a:ext cx="5272354" cy="1417957"/>
            <a:chOff x="0" y="0"/>
            <a:chExt cx="7029806" cy="1890609"/>
          </a:xfrm>
        </p:grpSpPr>
        <p:sp>
          <p:nvSpPr>
            <p:cNvPr id="11" name="TextBox 11"/>
            <p:cNvSpPr txBox="1"/>
            <p:nvPr/>
          </p:nvSpPr>
          <p:spPr>
            <a:xfrm>
              <a:off x="0" y="1500803"/>
              <a:ext cx="7029806" cy="389805"/>
            </a:xfrm>
            <a:prstGeom prst="rect">
              <a:avLst/>
            </a:prstGeom>
          </p:spPr>
          <p:txBody>
            <a:bodyPr lIns="0" tIns="0" rIns="0" bIns="0" rtlCol="0" anchor="t">
              <a:spAutoFit/>
            </a:bodyPr>
            <a:lstStyle/>
            <a:p>
              <a:pPr marL="0" lvl="0" indent="0" algn="ctr">
                <a:lnSpc>
                  <a:spcPts val="2488"/>
                </a:lnSpc>
              </a:pPr>
              <a:endParaRPr/>
            </a:p>
          </p:txBody>
        </p:sp>
        <p:sp>
          <p:nvSpPr>
            <p:cNvPr id="12" name="TextBox 12"/>
            <p:cNvSpPr txBox="1"/>
            <p:nvPr/>
          </p:nvSpPr>
          <p:spPr>
            <a:xfrm>
              <a:off x="0" y="-28575"/>
              <a:ext cx="7029806" cy="1450882"/>
            </a:xfrm>
            <a:prstGeom prst="rect">
              <a:avLst/>
            </a:prstGeom>
          </p:spPr>
          <p:txBody>
            <a:bodyPr lIns="0" tIns="0" rIns="0" bIns="0" rtlCol="0" anchor="t">
              <a:spAutoFit/>
            </a:bodyPr>
            <a:lstStyle/>
            <a:p>
              <a:pPr marL="0" lvl="0" indent="0" algn="ctr">
                <a:lnSpc>
                  <a:spcPts val="2921"/>
                </a:lnSpc>
                <a:spcBef>
                  <a:spcPct val="0"/>
                </a:spcBef>
              </a:pPr>
              <a:r>
                <a:rPr lang="en-US" sz="2229" spc="66">
                  <a:solidFill>
                    <a:srgbClr val="191919"/>
                  </a:solidFill>
                  <a:latin typeface="Aileron Heavy"/>
                </a:rPr>
                <a:t>ALMACENAMIENTO DE NOTICIAS ACORDE AL DISEÑO DE SOLUCIÓN DE EJECUCIÓN DIARIA</a:t>
              </a:r>
            </a:p>
          </p:txBody>
        </p:sp>
      </p:grpSp>
      <p:pic>
        <p:nvPicPr>
          <p:cNvPr id="13" name="Picture 13"/>
          <p:cNvPicPr>
            <a:picLocks noChangeAspect="1"/>
          </p:cNvPicPr>
          <p:nvPr/>
        </p:nvPicPr>
        <p:blipFill>
          <a:blip r:embed="rId4"/>
          <a:srcRect/>
          <a:stretch>
            <a:fillRect/>
          </a:stretch>
        </p:blipFill>
        <p:spPr>
          <a:xfrm>
            <a:off x="1289457" y="1774724"/>
            <a:ext cx="5512571" cy="735009"/>
          </a:xfrm>
          <a:prstGeom prst="rect">
            <a:avLst/>
          </a:prstGeom>
        </p:spPr>
      </p:pic>
      <p:grpSp>
        <p:nvGrpSpPr>
          <p:cNvPr id="14" name="Group 14"/>
          <p:cNvGrpSpPr/>
          <p:nvPr/>
        </p:nvGrpSpPr>
        <p:grpSpPr>
          <a:xfrm>
            <a:off x="14040477" y="2008547"/>
            <a:ext cx="2404012" cy="1002371"/>
            <a:chOff x="0" y="0"/>
            <a:chExt cx="2797961" cy="1166631"/>
          </a:xfrm>
        </p:grpSpPr>
        <p:sp>
          <p:nvSpPr>
            <p:cNvPr id="15" name="Freeform 15"/>
            <p:cNvSpPr/>
            <p:nvPr/>
          </p:nvSpPr>
          <p:spPr>
            <a:xfrm>
              <a:off x="0" y="0"/>
              <a:ext cx="2799231" cy="1166631"/>
            </a:xfrm>
            <a:custGeom>
              <a:avLst/>
              <a:gdLst/>
              <a:ahLst/>
              <a:cxnLst/>
              <a:rect l="l" t="t" r="r" b="b"/>
              <a:pathLst>
                <a:path w="2799231" h="1166631">
                  <a:moveTo>
                    <a:pt x="2245511" y="1166631"/>
                  </a:moveTo>
                  <a:lnTo>
                    <a:pt x="553720" y="1166631"/>
                  </a:lnTo>
                  <a:cubicBezTo>
                    <a:pt x="247650" y="1166631"/>
                    <a:pt x="0" y="905454"/>
                    <a:pt x="0" y="583991"/>
                  </a:cubicBezTo>
                  <a:cubicBezTo>
                    <a:pt x="0" y="261189"/>
                    <a:pt x="247650" y="0"/>
                    <a:pt x="553720" y="0"/>
                  </a:cubicBezTo>
                  <a:lnTo>
                    <a:pt x="2245511" y="0"/>
                  </a:lnTo>
                  <a:cubicBezTo>
                    <a:pt x="2551581" y="0"/>
                    <a:pt x="2799231" y="261189"/>
                    <a:pt x="2799231" y="583991"/>
                  </a:cubicBezTo>
                  <a:cubicBezTo>
                    <a:pt x="2797961" y="905454"/>
                    <a:pt x="2550311" y="1166631"/>
                    <a:pt x="2245511" y="1166631"/>
                  </a:cubicBezTo>
                  <a:close/>
                </a:path>
              </a:pathLst>
            </a:custGeom>
            <a:solidFill>
              <a:srgbClr val="CCEBE6"/>
            </a:solidFill>
          </p:spPr>
        </p:sp>
      </p:grpSp>
      <p:pic>
        <p:nvPicPr>
          <p:cNvPr id="16" name="Picture 1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0418177" y="2210395"/>
            <a:ext cx="4824307" cy="2677490"/>
          </a:xfrm>
          <a:prstGeom prst="rect">
            <a:avLst/>
          </a:prstGeom>
        </p:spPr>
      </p:pic>
      <p:pic>
        <p:nvPicPr>
          <p:cNvPr id="17" name="Picture 17"/>
          <p:cNvPicPr>
            <a:picLocks noChangeAspect="1"/>
          </p:cNvPicPr>
          <p:nvPr/>
        </p:nvPicPr>
        <p:blipFill>
          <a:blip r:embed="rId5"/>
          <a:srcRect/>
          <a:stretch>
            <a:fillRect/>
          </a:stretch>
        </p:blipFill>
        <p:spPr>
          <a:xfrm>
            <a:off x="1265280" y="6893811"/>
            <a:ext cx="1900210" cy="1891592"/>
          </a:xfrm>
          <a:prstGeom prst="rect">
            <a:avLst/>
          </a:prstGeom>
        </p:spPr>
      </p:pic>
      <p:pic>
        <p:nvPicPr>
          <p:cNvPr id="18" name="Picture 18"/>
          <p:cNvPicPr>
            <a:picLocks noChangeAspect="1"/>
          </p:cNvPicPr>
          <p:nvPr/>
        </p:nvPicPr>
        <p:blipFill>
          <a:blip r:embed="rId6"/>
          <a:srcRect/>
          <a:stretch>
            <a:fillRect/>
          </a:stretch>
        </p:blipFill>
        <p:spPr>
          <a:xfrm>
            <a:off x="8907998" y="264192"/>
            <a:ext cx="3836478" cy="3756073"/>
          </a:xfrm>
          <a:prstGeom prst="rect">
            <a:avLst/>
          </a:prstGeom>
        </p:spPr>
      </p:pic>
      <p:pic>
        <p:nvPicPr>
          <p:cNvPr id="19" name="Picture 19"/>
          <p:cNvPicPr>
            <a:picLocks noChangeAspect="1"/>
          </p:cNvPicPr>
          <p:nvPr/>
        </p:nvPicPr>
        <p:blipFill>
          <a:blip r:embed="rId7"/>
          <a:srcRect l="4465" t="3969" b="3969"/>
          <a:stretch>
            <a:fillRect/>
          </a:stretch>
        </p:blipFill>
        <p:spPr>
          <a:xfrm>
            <a:off x="7493175" y="6714820"/>
            <a:ext cx="3333061" cy="2792928"/>
          </a:xfrm>
          <a:prstGeom prst="rect">
            <a:avLst/>
          </a:prstGeom>
        </p:spPr>
      </p:pic>
      <p:pic>
        <p:nvPicPr>
          <p:cNvPr id="20" name="Picture 20"/>
          <p:cNvPicPr>
            <a:picLocks noChangeAspect="1"/>
          </p:cNvPicPr>
          <p:nvPr/>
        </p:nvPicPr>
        <p:blipFill>
          <a:blip r:embed="rId8"/>
          <a:srcRect r="6792"/>
          <a:stretch>
            <a:fillRect/>
          </a:stretch>
        </p:blipFill>
        <p:spPr>
          <a:xfrm>
            <a:off x="11031207" y="6893811"/>
            <a:ext cx="3009271" cy="2374380"/>
          </a:xfrm>
          <a:prstGeom prst="rect">
            <a:avLst/>
          </a:prstGeom>
        </p:spPr>
      </p:pic>
      <p:pic>
        <p:nvPicPr>
          <p:cNvPr id="21" name="Picture 21"/>
          <p:cNvPicPr>
            <a:picLocks noChangeAspect="1"/>
          </p:cNvPicPr>
          <p:nvPr/>
        </p:nvPicPr>
        <p:blipFill>
          <a:blip r:embed="rId9"/>
          <a:srcRect/>
          <a:stretch>
            <a:fillRect/>
          </a:stretch>
        </p:blipFill>
        <p:spPr>
          <a:xfrm>
            <a:off x="14473552" y="5445287"/>
            <a:ext cx="2889673" cy="4474679"/>
          </a:xfrm>
          <a:prstGeom prst="rect">
            <a:avLst/>
          </a:prstGeom>
        </p:spPr>
      </p:pic>
      <p:sp>
        <p:nvSpPr>
          <p:cNvPr id="22" name="TextBox 22"/>
          <p:cNvSpPr txBox="1"/>
          <p:nvPr/>
        </p:nvSpPr>
        <p:spPr>
          <a:xfrm>
            <a:off x="14040477" y="9450598"/>
            <a:ext cx="3218823" cy="471201"/>
          </a:xfrm>
          <a:prstGeom prst="rect">
            <a:avLst/>
          </a:prstGeom>
        </p:spPr>
        <p:txBody>
          <a:bodyPr lIns="0" tIns="0" rIns="0" bIns="0" rtlCol="0" anchor="t">
            <a:spAutoFit/>
          </a:bodyPr>
          <a:lstStyle/>
          <a:p>
            <a:pPr algn="ctr">
              <a:lnSpc>
                <a:spcPts val="3812"/>
              </a:lnSpc>
            </a:pPr>
            <a:endParaRPr/>
          </a:p>
        </p:txBody>
      </p:sp>
      <p:sp>
        <p:nvSpPr>
          <p:cNvPr id="23" name="TextBox 23"/>
          <p:cNvSpPr txBox="1"/>
          <p:nvPr/>
        </p:nvSpPr>
        <p:spPr>
          <a:xfrm>
            <a:off x="2822489" y="2757424"/>
            <a:ext cx="1602201" cy="566146"/>
          </a:xfrm>
          <a:prstGeom prst="rect">
            <a:avLst/>
          </a:prstGeom>
        </p:spPr>
        <p:txBody>
          <a:bodyPr lIns="0" tIns="0" rIns="0" bIns="0" rtlCol="0" anchor="t">
            <a:spAutoFit/>
          </a:bodyPr>
          <a:lstStyle/>
          <a:p>
            <a:pPr algn="ctr">
              <a:lnSpc>
                <a:spcPts val="2261"/>
              </a:lnSpc>
            </a:pPr>
            <a:r>
              <a:rPr lang="en-US" sz="1615" spc="64">
                <a:solidFill>
                  <a:srgbClr val="191919"/>
                </a:solidFill>
                <a:latin typeface="Aileron Regular"/>
              </a:rPr>
              <a:t>Límite de busqueda</a:t>
            </a:r>
          </a:p>
        </p:txBody>
      </p:sp>
      <p:grpSp>
        <p:nvGrpSpPr>
          <p:cNvPr id="24" name="Group 24"/>
          <p:cNvGrpSpPr/>
          <p:nvPr/>
        </p:nvGrpSpPr>
        <p:grpSpPr>
          <a:xfrm>
            <a:off x="1881566" y="-775100"/>
            <a:ext cx="4618749" cy="2416143"/>
            <a:chOff x="0" y="0"/>
            <a:chExt cx="6158332" cy="3221523"/>
          </a:xfrm>
        </p:grpSpPr>
        <p:sp>
          <p:nvSpPr>
            <p:cNvPr id="25" name="TextBox 25"/>
            <p:cNvSpPr txBox="1"/>
            <p:nvPr/>
          </p:nvSpPr>
          <p:spPr>
            <a:xfrm>
              <a:off x="0" y="-38100"/>
              <a:ext cx="6158332" cy="412867"/>
            </a:xfrm>
            <a:prstGeom prst="rect">
              <a:avLst/>
            </a:prstGeom>
          </p:spPr>
          <p:txBody>
            <a:bodyPr lIns="0" tIns="0" rIns="0" bIns="0" rtlCol="0" anchor="t">
              <a:spAutoFit/>
            </a:bodyPr>
            <a:lstStyle/>
            <a:p>
              <a:pPr algn="ctr">
                <a:lnSpc>
                  <a:spcPts val="2603"/>
                </a:lnSpc>
              </a:pPr>
              <a:endParaRPr/>
            </a:p>
          </p:txBody>
        </p:sp>
        <p:sp>
          <p:nvSpPr>
            <p:cNvPr id="26" name="TextBox 26"/>
            <p:cNvSpPr txBox="1"/>
            <p:nvPr/>
          </p:nvSpPr>
          <p:spPr>
            <a:xfrm>
              <a:off x="0" y="1717876"/>
              <a:ext cx="6158332" cy="1503647"/>
            </a:xfrm>
            <a:prstGeom prst="rect">
              <a:avLst/>
            </a:prstGeom>
          </p:spPr>
          <p:txBody>
            <a:bodyPr lIns="0" tIns="0" rIns="0" bIns="0" rtlCol="0" anchor="t">
              <a:spAutoFit/>
            </a:bodyPr>
            <a:lstStyle/>
            <a:p>
              <a:pPr algn="ctr">
                <a:lnSpc>
                  <a:spcPts val="3042"/>
                </a:lnSpc>
              </a:pPr>
              <a:r>
                <a:rPr lang="en-US" sz="2173" spc="86">
                  <a:solidFill>
                    <a:srgbClr val="191919"/>
                  </a:solidFill>
                  <a:latin typeface="Aileron Regular"/>
                </a:rPr>
                <a:t>Periodo de extracción diaria limitado al 1er nivel del paginado del listado de noticias por tag</a:t>
              </a:r>
            </a:p>
          </p:txBody>
        </p:sp>
      </p:grpSp>
      <p:sp>
        <p:nvSpPr>
          <p:cNvPr id="27" name="TextBox 27"/>
          <p:cNvSpPr txBox="1"/>
          <p:nvPr/>
        </p:nvSpPr>
        <p:spPr>
          <a:xfrm>
            <a:off x="3355082" y="6692770"/>
            <a:ext cx="3835893" cy="354457"/>
          </a:xfrm>
          <a:prstGeom prst="rect">
            <a:avLst/>
          </a:prstGeom>
        </p:spPr>
        <p:txBody>
          <a:bodyPr lIns="0" tIns="0" rIns="0" bIns="0" rtlCol="0" anchor="t">
            <a:spAutoFit/>
          </a:bodyPr>
          <a:lstStyle/>
          <a:p>
            <a:pPr algn="ctr">
              <a:lnSpc>
                <a:spcPts val="2849"/>
              </a:lnSpc>
            </a:pPr>
            <a:r>
              <a:rPr lang="en-US" sz="2035" spc="81">
                <a:solidFill>
                  <a:srgbClr val="191919"/>
                </a:solidFill>
                <a:latin typeface="Aileron Regular"/>
              </a:rPr>
              <a:t>1.- Ejecución diaria matutina</a:t>
            </a:r>
          </a:p>
        </p:txBody>
      </p:sp>
      <p:sp>
        <p:nvSpPr>
          <p:cNvPr id="28" name="TextBox 28"/>
          <p:cNvSpPr txBox="1"/>
          <p:nvPr/>
        </p:nvSpPr>
        <p:spPr>
          <a:xfrm>
            <a:off x="4817822" y="4785369"/>
            <a:ext cx="3696154" cy="471201"/>
          </a:xfrm>
          <a:prstGeom prst="rect">
            <a:avLst/>
          </a:prstGeom>
        </p:spPr>
        <p:txBody>
          <a:bodyPr lIns="0" tIns="0" rIns="0" bIns="0" rtlCol="0" anchor="t">
            <a:spAutoFit/>
          </a:bodyPr>
          <a:lstStyle/>
          <a:p>
            <a:pPr algn="ctr">
              <a:lnSpc>
                <a:spcPts val="3812"/>
              </a:lnSpc>
            </a:pPr>
            <a:endParaRPr/>
          </a:p>
        </p:txBody>
      </p:sp>
      <p:sp>
        <p:nvSpPr>
          <p:cNvPr id="29" name="TextBox 29"/>
          <p:cNvSpPr txBox="1"/>
          <p:nvPr/>
        </p:nvSpPr>
        <p:spPr>
          <a:xfrm>
            <a:off x="2664422" y="4344052"/>
            <a:ext cx="1381320" cy="294380"/>
          </a:xfrm>
          <a:prstGeom prst="rect">
            <a:avLst/>
          </a:prstGeom>
        </p:spPr>
        <p:txBody>
          <a:bodyPr lIns="0" tIns="0" rIns="0" bIns="0" rtlCol="0" anchor="t">
            <a:spAutoFit/>
          </a:bodyPr>
          <a:lstStyle/>
          <a:p>
            <a:pPr algn="ctr">
              <a:lnSpc>
                <a:spcPts val="2462"/>
              </a:lnSpc>
            </a:pPr>
            <a:endParaRPr/>
          </a:p>
        </p:txBody>
      </p:sp>
      <p:sp>
        <p:nvSpPr>
          <p:cNvPr id="30" name="TextBox 30"/>
          <p:cNvSpPr txBox="1"/>
          <p:nvPr/>
        </p:nvSpPr>
        <p:spPr>
          <a:xfrm>
            <a:off x="7205711" y="5208910"/>
            <a:ext cx="1385469" cy="415603"/>
          </a:xfrm>
          <a:prstGeom prst="rect">
            <a:avLst/>
          </a:prstGeom>
        </p:spPr>
        <p:txBody>
          <a:bodyPr lIns="0" tIns="0" rIns="0" bIns="0" rtlCol="0" anchor="t">
            <a:spAutoFit/>
          </a:bodyPr>
          <a:lstStyle/>
          <a:p>
            <a:pPr algn="ctr">
              <a:lnSpc>
                <a:spcPts val="3320"/>
              </a:lnSpc>
            </a:pPr>
            <a:endParaRPr/>
          </a:p>
        </p:txBody>
      </p:sp>
      <p:sp>
        <p:nvSpPr>
          <p:cNvPr id="31" name="TextBox 31"/>
          <p:cNvSpPr txBox="1"/>
          <p:nvPr/>
        </p:nvSpPr>
        <p:spPr>
          <a:xfrm>
            <a:off x="14334229" y="2172295"/>
            <a:ext cx="1816509" cy="636776"/>
          </a:xfrm>
          <a:prstGeom prst="rect">
            <a:avLst/>
          </a:prstGeom>
        </p:spPr>
        <p:txBody>
          <a:bodyPr lIns="0" tIns="0" rIns="0" bIns="0" rtlCol="0" anchor="t">
            <a:spAutoFit/>
          </a:bodyPr>
          <a:lstStyle/>
          <a:p>
            <a:pPr algn="ctr">
              <a:lnSpc>
                <a:spcPts val="2563"/>
              </a:lnSpc>
            </a:pPr>
            <a:r>
              <a:rPr lang="en-US" sz="1831" spc="73">
                <a:solidFill>
                  <a:srgbClr val="191919"/>
                </a:solidFill>
                <a:latin typeface="Aileron Regular"/>
              </a:rPr>
              <a:t>Límite de extracción</a:t>
            </a:r>
          </a:p>
        </p:txBody>
      </p:sp>
      <p:grpSp>
        <p:nvGrpSpPr>
          <p:cNvPr id="32" name="Group 32"/>
          <p:cNvGrpSpPr/>
          <p:nvPr/>
        </p:nvGrpSpPr>
        <p:grpSpPr>
          <a:xfrm>
            <a:off x="12744475" y="-966303"/>
            <a:ext cx="4618749" cy="2798549"/>
            <a:chOff x="0" y="0"/>
            <a:chExt cx="6158332" cy="3731399"/>
          </a:xfrm>
        </p:grpSpPr>
        <p:sp>
          <p:nvSpPr>
            <p:cNvPr id="33" name="TextBox 33"/>
            <p:cNvSpPr txBox="1"/>
            <p:nvPr/>
          </p:nvSpPr>
          <p:spPr>
            <a:xfrm>
              <a:off x="0" y="-38100"/>
              <a:ext cx="6158332" cy="412867"/>
            </a:xfrm>
            <a:prstGeom prst="rect">
              <a:avLst/>
            </a:prstGeom>
          </p:spPr>
          <p:txBody>
            <a:bodyPr lIns="0" tIns="0" rIns="0" bIns="0" rtlCol="0" anchor="t">
              <a:spAutoFit/>
            </a:bodyPr>
            <a:lstStyle/>
            <a:p>
              <a:pPr algn="ctr">
                <a:lnSpc>
                  <a:spcPts val="2603"/>
                </a:lnSpc>
              </a:pPr>
              <a:endParaRPr/>
            </a:p>
          </p:txBody>
        </p:sp>
        <p:sp>
          <p:nvSpPr>
            <p:cNvPr id="34" name="TextBox 34"/>
            <p:cNvSpPr txBox="1"/>
            <p:nvPr/>
          </p:nvSpPr>
          <p:spPr>
            <a:xfrm>
              <a:off x="0" y="1717876"/>
              <a:ext cx="6158332" cy="2013523"/>
            </a:xfrm>
            <a:prstGeom prst="rect">
              <a:avLst/>
            </a:prstGeom>
          </p:spPr>
          <p:txBody>
            <a:bodyPr lIns="0" tIns="0" rIns="0" bIns="0" rtlCol="0" anchor="t">
              <a:spAutoFit/>
            </a:bodyPr>
            <a:lstStyle/>
            <a:p>
              <a:pPr algn="ctr">
                <a:lnSpc>
                  <a:spcPts val="3042"/>
                </a:lnSpc>
              </a:pPr>
              <a:r>
                <a:rPr lang="en-US" sz="2173" spc="86">
                  <a:solidFill>
                    <a:srgbClr val="191919"/>
                  </a:solidFill>
                  <a:latin typeface="Aileron Regular"/>
                </a:rPr>
                <a:t>Aprox. se tiene acceso a 50 noticias por día, de las cuales aprox. 15 cumplen con la delimitación deseada.</a:t>
              </a:r>
            </a:p>
          </p:txBody>
        </p:sp>
      </p:grpSp>
      <p:sp>
        <p:nvSpPr>
          <p:cNvPr id="35" name="TextBox 35"/>
          <p:cNvSpPr txBox="1"/>
          <p:nvPr/>
        </p:nvSpPr>
        <p:spPr>
          <a:xfrm>
            <a:off x="1271608" y="4838862"/>
            <a:ext cx="3101763" cy="1281968"/>
          </a:xfrm>
          <a:prstGeom prst="rect">
            <a:avLst/>
          </a:prstGeom>
        </p:spPr>
        <p:txBody>
          <a:bodyPr lIns="0" tIns="0" rIns="0" bIns="0" rtlCol="0" anchor="t">
            <a:spAutoFit/>
          </a:bodyPr>
          <a:lstStyle/>
          <a:p>
            <a:pPr algn="ctr">
              <a:lnSpc>
                <a:spcPts val="2563"/>
              </a:lnSpc>
            </a:pPr>
            <a:r>
              <a:rPr lang="en-US" sz="1831" spc="73">
                <a:solidFill>
                  <a:srgbClr val="191919"/>
                </a:solidFill>
                <a:latin typeface="Aileron Regular"/>
              </a:rPr>
              <a:t>Estrategia de ETL (extracción / transformación y cconsumo de información )</a:t>
            </a:r>
          </a:p>
        </p:txBody>
      </p:sp>
      <p:sp>
        <p:nvSpPr>
          <p:cNvPr id="36" name="TextBox 36"/>
          <p:cNvSpPr txBox="1"/>
          <p:nvPr/>
        </p:nvSpPr>
        <p:spPr>
          <a:xfrm>
            <a:off x="3355082" y="7280037"/>
            <a:ext cx="3835893" cy="1071516"/>
          </a:xfrm>
          <a:prstGeom prst="rect">
            <a:avLst/>
          </a:prstGeom>
        </p:spPr>
        <p:txBody>
          <a:bodyPr lIns="0" tIns="0" rIns="0" bIns="0" rtlCol="0" anchor="t">
            <a:spAutoFit/>
          </a:bodyPr>
          <a:lstStyle/>
          <a:p>
            <a:pPr algn="ctr">
              <a:lnSpc>
                <a:spcPts val="2849"/>
              </a:lnSpc>
            </a:pPr>
            <a:r>
              <a:rPr lang="en-US" sz="2035" spc="81">
                <a:solidFill>
                  <a:srgbClr val="191919"/>
                </a:solidFill>
                <a:latin typeface="Aileron Regular"/>
              </a:rPr>
              <a:t>2.- Almacenamiento diferenciado por día y por tratamiento de texto</a:t>
            </a:r>
          </a:p>
        </p:txBody>
      </p:sp>
      <p:sp>
        <p:nvSpPr>
          <p:cNvPr id="37" name="TextBox 37"/>
          <p:cNvSpPr txBox="1"/>
          <p:nvPr/>
        </p:nvSpPr>
        <p:spPr>
          <a:xfrm>
            <a:off x="3355082" y="8519465"/>
            <a:ext cx="3835893" cy="1430045"/>
          </a:xfrm>
          <a:prstGeom prst="rect">
            <a:avLst/>
          </a:prstGeom>
        </p:spPr>
        <p:txBody>
          <a:bodyPr lIns="0" tIns="0" rIns="0" bIns="0" rtlCol="0" anchor="t">
            <a:spAutoFit/>
          </a:bodyPr>
          <a:lstStyle/>
          <a:p>
            <a:pPr algn="ctr">
              <a:lnSpc>
                <a:spcPts val="2849"/>
              </a:lnSpc>
            </a:pPr>
            <a:r>
              <a:rPr lang="en-US" sz="2035" spc="81">
                <a:solidFill>
                  <a:srgbClr val="191919"/>
                </a:solidFill>
                <a:latin typeface="Aileron Regular"/>
              </a:rPr>
              <a:t>3.- Primer nivel de guardado y consulta sobre un archivo de texto por noticia acorde  su tratameinto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87036" y="1051983"/>
            <a:ext cx="12113927" cy="1044583"/>
            <a:chOff x="0" y="0"/>
            <a:chExt cx="16151903" cy="1392778"/>
          </a:xfrm>
        </p:grpSpPr>
        <p:sp>
          <p:nvSpPr>
            <p:cNvPr id="3" name="TextBox 3"/>
            <p:cNvSpPr txBox="1"/>
            <p:nvPr/>
          </p:nvSpPr>
          <p:spPr>
            <a:xfrm>
              <a:off x="0" y="-47625"/>
              <a:ext cx="16151903" cy="777113"/>
            </a:xfrm>
            <a:prstGeom prst="rect">
              <a:avLst/>
            </a:prstGeom>
          </p:spPr>
          <p:txBody>
            <a:bodyPr lIns="0" tIns="0" rIns="0" bIns="0" rtlCol="0" anchor="t">
              <a:spAutoFit/>
            </a:bodyPr>
            <a:lstStyle/>
            <a:p>
              <a:pPr marL="0" lvl="0" indent="0" algn="ctr">
                <a:lnSpc>
                  <a:spcPts val="4716"/>
                </a:lnSpc>
                <a:spcBef>
                  <a:spcPct val="0"/>
                </a:spcBef>
              </a:pPr>
              <a:r>
                <a:rPr lang="en-US" sz="3600" spc="107">
                  <a:solidFill>
                    <a:srgbClr val="191919"/>
                  </a:solidFill>
                  <a:latin typeface="Aileron Heavy"/>
                </a:rPr>
                <a:t>FASE 2: PRE-PROCESAMIENTO (STATUS 35%)</a:t>
              </a:r>
            </a:p>
          </p:txBody>
        </p:sp>
        <p:sp>
          <p:nvSpPr>
            <p:cNvPr id="4" name="TextBox 4"/>
            <p:cNvSpPr txBox="1"/>
            <p:nvPr/>
          </p:nvSpPr>
          <p:spPr>
            <a:xfrm>
              <a:off x="683256" y="857473"/>
              <a:ext cx="14785391" cy="535305"/>
            </a:xfrm>
            <a:prstGeom prst="rect">
              <a:avLst/>
            </a:prstGeom>
          </p:spPr>
          <p:txBody>
            <a:bodyPr lIns="0" tIns="0" rIns="0" bIns="0" rtlCol="0" anchor="t">
              <a:spAutoFit/>
            </a:bodyPr>
            <a:lstStyle/>
            <a:p>
              <a:pPr algn="ctr">
                <a:lnSpc>
                  <a:spcPts val="3359"/>
                </a:lnSpc>
              </a:pPr>
              <a:r>
                <a:rPr lang="en-US" sz="2400" spc="120">
                  <a:solidFill>
                    <a:srgbClr val="191919"/>
                  </a:solidFill>
                  <a:latin typeface="Aileron Regular"/>
                </a:rPr>
                <a:t>Almacenamiento </a:t>
              </a:r>
            </a:p>
          </p:txBody>
        </p:sp>
      </p:grpSp>
      <p:sp>
        <p:nvSpPr>
          <p:cNvPr id="5" name="AutoShape 5"/>
          <p:cNvSpPr/>
          <p:nvPr/>
        </p:nvSpPr>
        <p:spPr>
          <a:xfrm>
            <a:off x="1696072" y="4667476"/>
            <a:ext cx="14888959" cy="9525"/>
          </a:xfrm>
          <a:prstGeom prst="rect">
            <a:avLst/>
          </a:prstGeom>
          <a:solidFill>
            <a:srgbClr val="191919">
              <a:alpha val="60000"/>
            </a:srgbClr>
          </a:solidFill>
        </p:spPr>
      </p:sp>
      <p:sp>
        <p:nvSpPr>
          <p:cNvPr id="6" name="AutoShape 6"/>
          <p:cNvSpPr/>
          <p:nvPr/>
        </p:nvSpPr>
        <p:spPr>
          <a:xfrm>
            <a:off x="1696072" y="5335637"/>
            <a:ext cx="14888959" cy="9525"/>
          </a:xfrm>
          <a:prstGeom prst="rect">
            <a:avLst/>
          </a:prstGeom>
          <a:solidFill>
            <a:srgbClr val="191919">
              <a:alpha val="60000"/>
            </a:srgbClr>
          </a:solidFill>
        </p:spPr>
      </p:sp>
      <p:sp>
        <p:nvSpPr>
          <p:cNvPr id="7" name="AutoShape 7"/>
          <p:cNvSpPr/>
          <p:nvPr/>
        </p:nvSpPr>
        <p:spPr>
          <a:xfrm>
            <a:off x="1696072" y="5991977"/>
            <a:ext cx="14888959" cy="9525"/>
          </a:xfrm>
          <a:prstGeom prst="rect">
            <a:avLst/>
          </a:prstGeom>
          <a:solidFill>
            <a:srgbClr val="191919">
              <a:alpha val="60000"/>
            </a:srgbClr>
          </a:solidFill>
        </p:spPr>
      </p:sp>
      <p:sp>
        <p:nvSpPr>
          <p:cNvPr id="8" name="AutoShape 8"/>
          <p:cNvSpPr/>
          <p:nvPr/>
        </p:nvSpPr>
        <p:spPr>
          <a:xfrm>
            <a:off x="1696072" y="6648317"/>
            <a:ext cx="14888959" cy="9525"/>
          </a:xfrm>
          <a:prstGeom prst="rect">
            <a:avLst/>
          </a:prstGeom>
          <a:solidFill>
            <a:srgbClr val="191919">
              <a:alpha val="60000"/>
            </a:srgbClr>
          </a:solidFill>
        </p:spPr>
      </p:sp>
      <p:sp>
        <p:nvSpPr>
          <p:cNvPr id="9" name="AutoShape 9"/>
          <p:cNvSpPr/>
          <p:nvPr/>
        </p:nvSpPr>
        <p:spPr>
          <a:xfrm>
            <a:off x="1696072" y="7304657"/>
            <a:ext cx="14888959" cy="9525"/>
          </a:xfrm>
          <a:prstGeom prst="rect">
            <a:avLst/>
          </a:prstGeom>
          <a:solidFill>
            <a:srgbClr val="191919"/>
          </a:solidFill>
        </p:spPr>
      </p:sp>
      <p:sp>
        <p:nvSpPr>
          <p:cNvPr id="10" name="AutoShape 10"/>
          <p:cNvSpPr/>
          <p:nvPr/>
        </p:nvSpPr>
        <p:spPr>
          <a:xfrm>
            <a:off x="1696072" y="7960998"/>
            <a:ext cx="14888959" cy="9525"/>
          </a:xfrm>
          <a:prstGeom prst="rect">
            <a:avLst/>
          </a:prstGeom>
          <a:solidFill>
            <a:srgbClr val="191919">
              <a:alpha val="60000"/>
            </a:srgbClr>
          </a:solidFill>
        </p:spPr>
      </p:sp>
      <p:sp>
        <p:nvSpPr>
          <p:cNvPr id="11" name="AutoShape 11"/>
          <p:cNvSpPr/>
          <p:nvPr/>
        </p:nvSpPr>
        <p:spPr>
          <a:xfrm>
            <a:off x="1696072" y="8617338"/>
            <a:ext cx="14888959" cy="9525"/>
          </a:xfrm>
          <a:prstGeom prst="rect">
            <a:avLst/>
          </a:prstGeom>
          <a:solidFill>
            <a:srgbClr val="191919">
              <a:alpha val="60000"/>
            </a:srgbClr>
          </a:solidFill>
        </p:spPr>
      </p:sp>
      <p:sp>
        <p:nvSpPr>
          <p:cNvPr id="12" name="AutoShape 12"/>
          <p:cNvSpPr/>
          <p:nvPr/>
        </p:nvSpPr>
        <p:spPr>
          <a:xfrm>
            <a:off x="1696072" y="9273678"/>
            <a:ext cx="14888959" cy="9525"/>
          </a:xfrm>
          <a:prstGeom prst="rect">
            <a:avLst/>
          </a:prstGeom>
          <a:solidFill>
            <a:srgbClr val="191919">
              <a:alpha val="60000"/>
            </a:srgbClr>
          </a:solidFill>
        </p:spPr>
      </p:sp>
      <p:grpSp>
        <p:nvGrpSpPr>
          <p:cNvPr id="13" name="Group 13"/>
          <p:cNvGrpSpPr/>
          <p:nvPr/>
        </p:nvGrpSpPr>
        <p:grpSpPr>
          <a:xfrm>
            <a:off x="12108804" y="3003801"/>
            <a:ext cx="2253758" cy="6279402"/>
            <a:chOff x="0" y="0"/>
            <a:chExt cx="3005010" cy="8372537"/>
          </a:xfrm>
        </p:grpSpPr>
        <p:sp>
          <p:nvSpPr>
            <p:cNvPr id="14" name="AutoShape 14"/>
            <p:cNvSpPr/>
            <p:nvPr/>
          </p:nvSpPr>
          <p:spPr>
            <a:xfrm rot="-5400000">
              <a:off x="-4148808" y="4165410"/>
              <a:ext cx="8339332" cy="41717"/>
            </a:xfrm>
            <a:prstGeom prst="rect">
              <a:avLst/>
            </a:prstGeom>
            <a:solidFill>
              <a:srgbClr val="191919">
                <a:alpha val="8627"/>
              </a:srgbClr>
            </a:solidFill>
          </p:spPr>
        </p:sp>
        <p:sp>
          <p:nvSpPr>
            <p:cNvPr id="15" name="AutoShape 15"/>
            <p:cNvSpPr/>
            <p:nvPr/>
          </p:nvSpPr>
          <p:spPr>
            <a:xfrm rot="-5400000">
              <a:off x="-1202117" y="4165410"/>
              <a:ext cx="8372537" cy="41717"/>
            </a:xfrm>
            <a:prstGeom prst="rect">
              <a:avLst/>
            </a:prstGeom>
            <a:solidFill>
              <a:srgbClr val="191919">
                <a:alpha val="8627"/>
              </a:srgbClr>
            </a:solidFill>
          </p:spPr>
        </p:sp>
        <p:sp>
          <p:nvSpPr>
            <p:cNvPr id="16" name="AutoShape 16"/>
            <p:cNvSpPr/>
            <p:nvPr/>
          </p:nvSpPr>
          <p:spPr>
            <a:xfrm rot="-5400000">
              <a:off x="-3572751" y="4165410"/>
              <a:ext cx="8372537" cy="41717"/>
            </a:xfrm>
            <a:prstGeom prst="rect">
              <a:avLst/>
            </a:prstGeom>
            <a:solidFill>
              <a:srgbClr val="191919">
                <a:alpha val="8627"/>
              </a:srgbClr>
            </a:solidFill>
          </p:spPr>
        </p:sp>
        <p:sp>
          <p:nvSpPr>
            <p:cNvPr id="17" name="AutoShape 17"/>
            <p:cNvSpPr/>
            <p:nvPr/>
          </p:nvSpPr>
          <p:spPr>
            <a:xfrm rot="-5400000">
              <a:off x="-2980092" y="4165410"/>
              <a:ext cx="8372537" cy="41717"/>
            </a:xfrm>
            <a:prstGeom prst="rect">
              <a:avLst/>
            </a:prstGeom>
            <a:solidFill>
              <a:srgbClr val="191919">
                <a:alpha val="8627"/>
              </a:srgbClr>
            </a:solidFill>
          </p:spPr>
        </p:sp>
        <p:sp>
          <p:nvSpPr>
            <p:cNvPr id="18" name="AutoShape 18"/>
            <p:cNvSpPr/>
            <p:nvPr/>
          </p:nvSpPr>
          <p:spPr>
            <a:xfrm rot="-5400000">
              <a:off x="-2387434" y="4165410"/>
              <a:ext cx="8372537" cy="41717"/>
            </a:xfrm>
            <a:prstGeom prst="rect">
              <a:avLst/>
            </a:prstGeom>
            <a:solidFill>
              <a:srgbClr val="191919">
                <a:alpha val="8627"/>
              </a:srgbClr>
            </a:solidFill>
          </p:spPr>
        </p:sp>
        <p:sp>
          <p:nvSpPr>
            <p:cNvPr id="19" name="AutoShape 19"/>
            <p:cNvSpPr/>
            <p:nvPr/>
          </p:nvSpPr>
          <p:spPr>
            <a:xfrm rot="-5400000">
              <a:off x="-1794775" y="4165410"/>
              <a:ext cx="8372537" cy="41717"/>
            </a:xfrm>
            <a:prstGeom prst="rect">
              <a:avLst/>
            </a:prstGeom>
            <a:solidFill>
              <a:srgbClr val="191919">
                <a:alpha val="8627"/>
              </a:srgbClr>
            </a:solidFill>
          </p:spPr>
        </p:sp>
      </p:grpSp>
      <p:grpSp>
        <p:nvGrpSpPr>
          <p:cNvPr id="20" name="Group 20"/>
          <p:cNvGrpSpPr/>
          <p:nvPr/>
        </p:nvGrpSpPr>
        <p:grpSpPr>
          <a:xfrm>
            <a:off x="7663864" y="3003801"/>
            <a:ext cx="2253758" cy="6279402"/>
            <a:chOff x="0" y="0"/>
            <a:chExt cx="3005010" cy="8372537"/>
          </a:xfrm>
        </p:grpSpPr>
        <p:sp>
          <p:nvSpPr>
            <p:cNvPr id="21" name="AutoShape 21"/>
            <p:cNvSpPr/>
            <p:nvPr/>
          </p:nvSpPr>
          <p:spPr>
            <a:xfrm rot="-5400000">
              <a:off x="-4148808" y="4165410"/>
              <a:ext cx="8339332" cy="41717"/>
            </a:xfrm>
            <a:prstGeom prst="rect">
              <a:avLst/>
            </a:prstGeom>
            <a:solidFill>
              <a:srgbClr val="191919">
                <a:alpha val="8627"/>
              </a:srgbClr>
            </a:solidFill>
          </p:spPr>
        </p:sp>
        <p:sp>
          <p:nvSpPr>
            <p:cNvPr id="22" name="AutoShape 22"/>
            <p:cNvSpPr/>
            <p:nvPr/>
          </p:nvSpPr>
          <p:spPr>
            <a:xfrm rot="-5400000">
              <a:off x="-1202117" y="4165410"/>
              <a:ext cx="8372537" cy="41717"/>
            </a:xfrm>
            <a:prstGeom prst="rect">
              <a:avLst/>
            </a:prstGeom>
            <a:solidFill>
              <a:srgbClr val="191919">
                <a:alpha val="8627"/>
              </a:srgbClr>
            </a:solidFill>
          </p:spPr>
        </p:sp>
        <p:sp>
          <p:nvSpPr>
            <p:cNvPr id="23" name="AutoShape 23"/>
            <p:cNvSpPr/>
            <p:nvPr/>
          </p:nvSpPr>
          <p:spPr>
            <a:xfrm rot="-5400000">
              <a:off x="-3572751" y="4165410"/>
              <a:ext cx="8372537" cy="41717"/>
            </a:xfrm>
            <a:prstGeom prst="rect">
              <a:avLst/>
            </a:prstGeom>
            <a:solidFill>
              <a:srgbClr val="191919">
                <a:alpha val="8627"/>
              </a:srgbClr>
            </a:solidFill>
          </p:spPr>
        </p:sp>
        <p:sp>
          <p:nvSpPr>
            <p:cNvPr id="24" name="AutoShape 24"/>
            <p:cNvSpPr/>
            <p:nvPr/>
          </p:nvSpPr>
          <p:spPr>
            <a:xfrm rot="-5400000">
              <a:off x="-2980092" y="4165410"/>
              <a:ext cx="8372537" cy="41717"/>
            </a:xfrm>
            <a:prstGeom prst="rect">
              <a:avLst/>
            </a:prstGeom>
            <a:solidFill>
              <a:srgbClr val="191919">
                <a:alpha val="8627"/>
              </a:srgbClr>
            </a:solidFill>
          </p:spPr>
        </p:sp>
        <p:sp>
          <p:nvSpPr>
            <p:cNvPr id="25" name="AutoShape 25"/>
            <p:cNvSpPr/>
            <p:nvPr/>
          </p:nvSpPr>
          <p:spPr>
            <a:xfrm rot="-5400000">
              <a:off x="-2387434" y="4165410"/>
              <a:ext cx="8372537" cy="41717"/>
            </a:xfrm>
            <a:prstGeom prst="rect">
              <a:avLst/>
            </a:prstGeom>
            <a:solidFill>
              <a:srgbClr val="191919">
                <a:alpha val="8627"/>
              </a:srgbClr>
            </a:solidFill>
          </p:spPr>
        </p:sp>
        <p:sp>
          <p:nvSpPr>
            <p:cNvPr id="26" name="AutoShape 26"/>
            <p:cNvSpPr/>
            <p:nvPr/>
          </p:nvSpPr>
          <p:spPr>
            <a:xfrm rot="-5400000">
              <a:off x="-1794775" y="4165410"/>
              <a:ext cx="8372537" cy="41717"/>
            </a:xfrm>
            <a:prstGeom prst="rect">
              <a:avLst/>
            </a:prstGeom>
            <a:solidFill>
              <a:srgbClr val="191919">
                <a:alpha val="8627"/>
              </a:srgbClr>
            </a:solidFill>
          </p:spPr>
        </p:sp>
      </p:grpSp>
      <p:grpSp>
        <p:nvGrpSpPr>
          <p:cNvPr id="27" name="Group 27"/>
          <p:cNvGrpSpPr/>
          <p:nvPr/>
        </p:nvGrpSpPr>
        <p:grpSpPr>
          <a:xfrm>
            <a:off x="9886334" y="3003801"/>
            <a:ext cx="2253758" cy="6279402"/>
            <a:chOff x="0" y="0"/>
            <a:chExt cx="3005010" cy="8372537"/>
          </a:xfrm>
        </p:grpSpPr>
        <p:sp>
          <p:nvSpPr>
            <p:cNvPr id="28" name="AutoShape 28"/>
            <p:cNvSpPr/>
            <p:nvPr/>
          </p:nvSpPr>
          <p:spPr>
            <a:xfrm rot="-5400000">
              <a:off x="-4148808" y="4165410"/>
              <a:ext cx="8339332" cy="41717"/>
            </a:xfrm>
            <a:prstGeom prst="rect">
              <a:avLst/>
            </a:prstGeom>
            <a:solidFill>
              <a:srgbClr val="191919">
                <a:alpha val="8627"/>
              </a:srgbClr>
            </a:solidFill>
          </p:spPr>
        </p:sp>
        <p:sp>
          <p:nvSpPr>
            <p:cNvPr id="29" name="AutoShape 29"/>
            <p:cNvSpPr/>
            <p:nvPr/>
          </p:nvSpPr>
          <p:spPr>
            <a:xfrm rot="-5400000">
              <a:off x="-1202117" y="4165410"/>
              <a:ext cx="8372537" cy="41717"/>
            </a:xfrm>
            <a:prstGeom prst="rect">
              <a:avLst/>
            </a:prstGeom>
            <a:solidFill>
              <a:srgbClr val="191919">
                <a:alpha val="8627"/>
              </a:srgbClr>
            </a:solidFill>
          </p:spPr>
        </p:sp>
        <p:sp>
          <p:nvSpPr>
            <p:cNvPr id="30" name="AutoShape 30"/>
            <p:cNvSpPr/>
            <p:nvPr/>
          </p:nvSpPr>
          <p:spPr>
            <a:xfrm rot="-5400000">
              <a:off x="-3572751" y="4165410"/>
              <a:ext cx="8372537" cy="41717"/>
            </a:xfrm>
            <a:prstGeom prst="rect">
              <a:avLst/>
            </a:prstGeom>
            <a:solidFill>
              <a:srgbClr val="191919">
                <a:alpha val="8627"/>
              </a:srgbClr>
            </a:solidFill>
          </p:spPr>
        </p:sp>
        <p:sp>
          <p:nvSpPr>
            <p:cNvPr id="31" name="AutoShape 31"/>
            <p:cNvSpPr/>
            <p:nvPr/>
          </p:nvSpPr>
          <p:spPr>
            <a:xfrm rot="-5400000">
              <a:off x="-2980092" y="4165410"/>
              <a:ext cx="8372537" cy="41717"/>
            </a:xfrm>
            <a:prstGeom prst="rect">
              <a:avLst/>
            </a:prstGeom>
            <a:solidFill>
              <a:srgbClr val="191919">
                <a:alpha val="8627"/>
              </a:srgbClr>
            </a:solidFill>
          </p:spPr>
        </p:sp>
        <p:sp>
          <p:nvSpPr>
            <p:cNvPr id="32" name="AutoShape 32"/>
            <p:cNvSpPr/>
            <p:nvPr/>
          </p:nvSpPr>
          <p:spPr>
            <a:xfrm rot="-5400000">
              <a:off x="-2387434" y="4165410"/>
              <a:ext cx="8372537" cy="41717"/>
            </a:xfrm>
            <a:prstGeom prst="rect">
              <a:avLst/>
            </a:prstGeom>
            <a:solidFill>
              <a:srgbClr val="191919">
                <a:alpha val="8627"/>
              </a:srgbClr>
            </a:solidFill>
          </p:spPr>
        </p:sp>
        <p:sp>
          <p:nvSpPr>
            <p:cNvPr id="33" name="AutoShape 33"/>
            <p:cNvSpPr/>
            <p:nvPr/>
          </p:nvSpPr>
          <p:spPr>
            <a:xfrm rot="-5400000">
              <a:off x="-1794775" y="4165410"/>
              <a:ext cx="8372537" cy="41717"/>
            </a:xfrm>
            <a:prstGeom prst="rect">
              <a:avLst/>
            </a:prstGeom>
            <a:solidFill>
              <a:srgbClr val="191919">
                <a:alpha val="8627"/>
              </a:srgbClr>
            </a:solidFill>
          </p:spPr>
        </p:sp>
      </p:grpSp>
      <p:grpSp>
        <p:nvGrpSpPr>
          <p:cNvPr id="34" name="Group 34"/>
          <p:cNvGrpSpPr/>
          <p:nvPr/>
        </p:nvGrpSpPr>
        <p:grpSpPr>
          <a:xfrm>
            <a:off x="14331274" y="3003801"/>
            <a:ext cx="2253758" cy="6279402"/>
            <a:chOff x="0" y="0"/>
            <a:chExt cx="3005010" cy="8372537"/>
          </a:xfrm>
        </p:grpSpPr>
        <p:sp>
          <p:nvSpPr>
            <p:cNvPr id="35" name="AutoShape 35"/>
            <p:cNvSpPr/>
            <p:nvPr/>
          </p:nvSpPr>
          <p:spPr>
            <a:xfrm rot="-5400000">
              <a:off x="-4148808" y="4165410"/>
              <a:ext cx="8339332" cy="41717"/>
            </a:xfrm>
            <a:prstGeom prst="rect">
              <a:avLst/>
            </a:prstGeom>
            <a:solidFill>
              <a:srgbClr val="191919">
                <a:alpha val="8627"/>
              </a:srgbClr>
            </a:solidFill>
          </p:spPr>
        </p:sp>
        <p:sp>
          <p:nvSpPr>
            <p:cNvPr id="36" name="AutoShape 36"/>
            <p:cNvSpPr/>
            <p:nvPr/>
          </p:nvSpPr>
          <p:spPr>
            <a:xfrm rot="-5400000">
              <a:off x="-1202117" y="4165410"/>
              <a:ext cx="8372537" cy="41717"/>
            </a:xfrm>
            <a:prstGeom prst="rect">
              <a:avLst/>
            </a:prstGeom>
            <a:solidFill>
              <a:srgbClr val="191919">
                <a:alpha val="8627"/>
              </a:srgbClr>
            </a:solidFill>
          </p:spPr>
        </p:sp>
        <p:sp>
          <p:nvSpPr>
            <p:cNvPr id="37" name="AutoShape 37"/>
            <p:cNvSpPr/>
            <p:nvPr/>
          </p:nvSpPr>
          <p:spPr>
            <a:xfrm rot="-5400000">
              <a:off x="-3572751" y="4165410"/>
              <a:ext cx="8372537" cy="41717"/>
            </a:xfrm>
            <a:prstGeom prst="rect">
              <a:avLst/>
            </a:prstGeom>
            <a:solidFill>
              <a:srgbClr val="191919">
                <a:alpha val="8627"/>
              </a:srgbClr>
            </a:solidFill>
          </p:spPr>
        </p:sp>
        <p:sp>
          <p:nvSpPr>
            <p:cNvPr id="38" name="AutoShape 38"/>
            <p:cNvSpPr/>
            <p:nvPr/>
          </p:nvSpPr>
          <p:spPr>
            <a:xfrm rot="-5400000">
              <a:off x="-2980092" y="4165410"/>
              <a:ext cx="8372537" cy="41717"/>
            </a:xfrm>
            <a:prstGeom prst="rect">
              <a:avLst/>
            </a:prstGeom>
            <a:solidFill>
              <a:srgbClr val="191919">
                <a:alpha val="8627"/>
              </a:srgbClr>
            </a:solidFill>
          </p:spPr>
        </p:sp>
        <p:sp>
          <p:nvSpPr>
            <p:cNvPr id="39" name="AutoShape 39"/>
            <p:cNvSpPr/>
            <p:nvPr/>
          </p:nvSpPr>
          <p:spPr>
            <a:xfrm rot="-5400000">
              <a:off x="-2387434" y="4165410"/>
              <a:ext cx="8372537" cy="41717"/>
            </a:xfrm>
            <a:prstGeom prst="rect">
              <a:avLst/>
            </a:prstGeom>
            <a:solidFill>
              <a:srgbClr val="191919">
                <a:alpha val="8627"/>
              </a:srgbClr>
            </a:solidFill>
          </p:spPr>
        </p:sp>
        <p:sp>
          <p:nvSpPr>
            <p:cNvPr id="40" name="AutoShape 40"/>
            <p:cNvSpPr/>
            <p:nvPr/>
          </p:nvSpPr>
          <p:spPr>
            <a:xfrm rot="-5400000">
              <a:off x="-1794775" y="4165410"/>
              <a:ext cx="8372537" cy="41717"/>
            </a:xfrm>
            <a:prstGeom prst="rect">
              <a:avLst/>
            </a:prstGeom>
            <a:solidFill>
              <a:srgbClr val="191919">
                <a:alpha val="8627"/>
              </a:srgbClr>
            </a:solidFill>
          </p:spPr>
        </p:sp>
      </p:grpSp>
      <p:sp>
        <p:nvSpPr>
          <p:cNvPr id="41" name="TextBox 41"/>
          <p:cNvSpPr txBox="1"/>
          <p:nvPr/>
        </p:nvSpPr>
        <p:spPr>
          <a:xfrm>
            <a:off x="2063756" y="4031000"/>
            <a:ext cx="5004712" cy="590332"/>
          </a:xfrm>
          <a:prstGeom prst="rect">
            <a:avLst/>
          </a:prstGeom>
        </p:spPr>
        <p:txBody>
          <a:bodyPr lIns="0" tIns="0" rIns="0" bIns="0" rtlCol="0" anchor="t">
            <a:spAutoFit/>
          </a:bodyPr>
          <a:lstStyle/>
          <a:p>
            <a:pPr>
              <a:lnSpc>
                <a:spcPts val="2399"/>
              </a:lnSpc>
            </a:pPr>
            <a:r>
              <a:rPr lang="en-US" sz="1599" spc="79">
                <a:solidFill>
                  <a:srgbClr val="EB0F0F"/>
                </a:solidFill>
                <a:latin typeface="Aileron Regular"/>
              </a:rPr>
              <a:t>Análisis de ISSUE 2:  Error en guardado de noticias nuevas</a:t>
            </a:r>
          </a:p>
        </p:txBody>
      </p:sp>
      <p:sp>
        <p:nvSpPr>
          <p:cNvPr id="42" name="TextBox 42"/>
          <p:cNvSpPr txBox="1"/>
          <p:nvPr/>
        </p:nvSpPr>
        <p:spPr>
          <a:xfrm>
            <a:off x="2063756" y="4838257"/>
            <a:ext cx="5004712" cy="288498"/>
          </a:xfrm>
          <a:prstGeom prst="rect">
            <a:avLst/>
          </a:prstGeom>
        </p:spPr>
        <p:txBody>
          <a:bodyPr lIns="0" tIns="0" rIns="0" bIns="0" rtlCol="0" anchor="t">
            <a:spAutoFit/>
          </a:bodyPr>
          <a:lstStyle/>
          <a:p>
            <a:pPr>
              <a:lnSpc>
                <a:spcPts val="2399"/>
              </a:lnSpc>
            </a:pPr>
            <a:r>
              <a:rPr lang="en-US" sz="1599" spc="79">
                <a:solidFill>
                  <a:srgbClr val="191919"/>
                </a:solidFill>
                <a:latin typeface="Aileron Regular"/>
              </a:rPr>
              <a:t>Implementación de limpieza de textos</a:t>
            </a:r>
          </a:p>
        </p:txBody>
      </p:sp>
      <p:sp>
        <p:nvSpPr>
          <p:cNvPr id="43" name="TextBox 43"/>
          <p:cNvSpPr txBox="1"/>
          <p:nvPr/>
        </p:nvSpPr>
        <p:spPr>
          <a:xfrm>
            <a:off x="2063756" y="5485072"/>
            <a:ext cx="5200097" cy="298023"/>
          </a:xfrm>
          <a:prstGeom prst="rect">
            <a:avLst/>
          </a:prstGeom>
        </p:spPr>
        <p:txBody>
          <a:bodyPr lIns="0" tIns="0" rIns="0" bIns="0" rtlCol="0" anchor="t">
            <a:spAutoFit/>
          </a:bodyPr>
          <a:lstStyle/>
          <a:p>
            <a:pPr>
              <a:lnSpc>
                <a:spcPts val="2400"/>
              </a:lnSpc>
            </a:pPr>
            <a:r>
              <a:rPr lang="en-US" sz="1600" spc="80">
                <a:solidFill>
                  <a:srgbClr val="191919"/>
                </a:solidFill>
                <a:latin typeface="Aileron Regular"/>
              </a:rPr>
              <a:t>Implementación de Traducción de español a ingles</a:t>
            </a:r>
          </a:p>
        </p:txBody>
      </p:sp>
      <p:sp>
        <p:nvSpPr>
          <p:cNvPr id="44" name="TextBox 44"/>
          <p:cNvSpPr txBox="1"/>
          <p:nvPr/>
        </p:nvSpPr>
        <p:spPr>
          <a:xfrm>
            <a:off x="2063756" y="6000021"/>
            <a:ext cx="5004712" cy="590332"/>
          </a:xfrm>
          <a:prstGeom prst="rect">
            <a:avLst/>
          </a:prstGeom>
        </p:spPr>
        <p:txBody>
          <a:bodyPr lIns="0" tIns="0" rIns="0" bIns="0" rtlCol="0" anchor="t">
            <a:spAutoFit/>
          </a:bodyPr>
          <a:lstStyle/>
          <a:p>
            <a:pPr>
              <a:lnSpc>
                <a:spcPts val="2399"/>
              </a:lnSpc>
            </a:pPr>
            <a:r>
              <a:rPr lang="en-US" sz="1599" spc="79">
                <a:solidFill>
                  <a:srgbClr val="5B920B"/>
                </a:solidFill>
                <a:latin typeface="Aileron Regular"/>
              </a:rPr>
              <a:t>Test de flujo con implememtaciones de resumen de texto automátco disponibilizadas</a:t>
            </a:r>
          </a:p>
        </p:txBody>
      </p:sp>
      <p:sp>
        <p:nvSpPr>
          <p:cNvPr id="45" name="TextBox 45"/>
          <p:cNvSpPr txBox="1"/>
          <p:nvPr/>
        </p:nvSpPr>
        <p:spPr>
          <a:xfrm>
            <a:off x="2063756" y="6656361"/>
            <a:ext cx="5004712" cy="590332"/>
          </a:xfrm>
          <a:prstGeom prst="rect">
            <a:avLst/>
          </a:prstGeom>
        </p:spPr>
        <p:txBody>
          <a:bodyPr lIns="0" tIns="0" rIns="0" bIns="0" rtlCol="0" anchor="t">
            <a:spAutoFit/>
          </a:bodyPr>
          <a:lstStyle/>
          <a:p>
            <a:pPr>
              <a:lnSpc>
                <a:spcPts val="2399"/>
              </a:lnSpc>
            </a:pPr>
            <a:r>
              <a:rPr lang="en-US" sz="1599" spc="79">
                <a:solidFill>
                  <a:srgbClr val="191919"/>
                </a:solidFill>
                <a:latin typeface="Aileron Regular"/>
              </a:rPr>
              <a:t>Busqueda de implementaciones de métricas rouge-c y jensen-shanon</a:t>
            </a:r>
          </a:p>
        </p:txBody>
      </p:sp>
      <p:sp>
        <p:nvSpPr>
          <p:cNvPr id="46" name="TextBox 46"/>
          <p:cNvSpPr txBox="1"/>
          <p:nvPr/>
        </p:nvSpPr>
        <p:spPr>
          <a:xfrm>
            <a:off x="2063756" y="8625382"/>
            <a:ext cx="5004712" cy="590332"/>
          </a:xfrm>
          <a:prstGeom prst="rect">
            <a:avLst/>
          </a:prstGeom>
        </p:spPr>
        <p:txBody>
          <a:bodyPr lIns="0" tIns="0" rIns="0" bIns="0" rtlCol="0" anchor="t">
            <a:spAutoFit/>
          </a:bodyPr>
          <a:lstStyle/>
          <a:p>
            <a:pPr>
              <a:lnSpc>
                <a:spcPts val="2399"/>
              </a:lnSpc>
            </a:pPr>
            <a:r>
              <a:rPr lang="en-US" sz="1599" spc="79">
                <a:solidFill>
                  <a:srgbClr val="CDC5C5"/>
                </a:solidFill>
                <a:latin typeface="Aileron Regular"/>
              </a:rPr>
              <a:t>Test Final del flujo de extracción y resumen en modo MBP</a:t>
            </a:r>
          </a:p>
        </p:txBody>
      </p:sp>
      <p:sp>
        <p:nvSpPr>
          <p:cNvPr id="47" name="AutoShape 47"/>
          <p:cNvSpPr/>
          <p:nvPr/>
        </p:nvSpPr>
        <p:spPr>
          <a:xfrm>
            <a:off x="9901485" y="3006551"/>
            <a:ext cx="2222470" cy="1007335"/>
          </a:xfrm>
          <a:prstGeom prst="rect">
            <a:avLst/>
          </a:prstGeom>
          <a:solidFill>
            <a:srgbClr val="3EDAD8"/>
          </a:solidFill>
        </p:spPr>
      </p:sp>
      <p:sp>
        <p:nvSpPr>
          <p:cNvPr id="48" name="AutoShape 48"/>
          <p:cNvSpPr/>
          <p:nvPr/>
        </p:nvSpPr>
        <p:spPr>
          <a:xfrm>
            <a:off x="7663864" y="3006551"/>
            <a:ext cx="2222470" cy="1007335"/>
          </a:xfrm>
          <a:prstGeom prst="rect">
            <a:avLst/>
          </a:prstGeom>
          <a:solidFill>
            <a:srgbClr val="86EAE9"/>
          </a:solidFill>
        </p:spPr>
      </p:sp>
      <p:sp>
        <p:nvSpPr>
          <p:cNvPr id="49" name="TextBox 49"/>
          <p:cNvSpPr txBox="1"/>
          <p:nvPr/>
        </p:nvSpPr>
        <p:spPr>
          <a:xfrm>
            <a:off x="8052160" y="3138935"/>
            <a:ext cx="1653775" cy="709361"/>
          </a:xfrm>
          <a:prstGeom prst="rect">
            <a:avLst/>
          </a:prstGeom>
        </p:spPr>
        <p:txBody>
          <a:bodyPr lIns="0" tIns="0" rIns="0" bIns="0" rtlCol="0" anchor="t">
            <a:spAutoFit/>
          </a:bodyPr>
          <a:lstStyle/>
          <a:p>
            <a:pPr marL="0" lvl="0" indent="0" algn="ctr">
              <a:lnSpc>
                <a:spcPts val="2838"/>
              </a:lnSpc>
              <a:spcBef>
                <a:spcPct val="0"/>
              </a:spcBef>
            </a:pPr>
            <a:r>
              <a:rPr lang="en-US" sz="2200" spc="85">
                <a:solidFill>
                  <a:srgbClr val="191919"/>
                </a:solidFill>
                <a:latin typeface="Aileron Regular Bold"/>
              </a:rPr>
              <a:t>MAYO Semana 4</a:t>
            </a:r>
          </a:p>
        </p:txBody>
      </p:sp>
      <p:sp>
        <p:nvSpPr>
          <p:cNvPr id="50" name="TextBox 50"/>
          <p:cNvSpPr txBox="1"/>
          <p:nvPr/>
        </p:nvSpPr>
        <p:spPr>
          <a:xfrm>
            <a:off x="10271806" y="3146013"/>
            <a:ext cx="1482813" cy="709361"/>
          </a:xfrm>
          <a:prstGeom prst="rect">
            <a:avLst/>
          </a:prstGeom>
        </p:spPr>
        <p:txBody>
          <a:bodyPr lIns="0" tIns="0" rIns="0" bIns="0" rtlCol="0" anchor="t">
            <a:spAutoFit/>
          </a:bodyPr>
          <a:lstStyle/>
          <a:p>
            <a:pPr marL="0" lvl="0" indent="0" algn="ctr">
              <a:lnSpc>
                <a:spcPts val="2838"/>
              </a:lnSpc>
              <a:spcBef>
                <a:spcPct val="0"/>
              </a:spcBef>
            </a:pPr>
            <a:r>
              <a:rPr lang="en-US" sz="2200" spc="85">
                <a:solidFill>
                  <a:srgbClr val="191919"/>
                </a:solidFill>
                <a:latin typeface="Aileron Regular Bold"/>
              </a:rPr>
              <a:t>JUNIO Semana 1</a:t>
            </a:r>
          </a:p>
        </p:txBody>
      </p:sp>
      <p:sp>
        <p:nvSpPr>
          <p:cNvPr id="51" name="AutoShape 51"/>
          <p:cNvSpPr/>
          <p:nvPr/>
        </p:nvSpPr>
        <p:spPr>
          <a:xfrm>
            <a:off x="12139105" y="3006551"/>
            <a:ext cx="2222470" cy="1007335"/>
          </a:xfrm>
          <a:prstGeom prst="rect">
            <a:avLst/>
          </a:prstGeom>
          <a:solidFill>
            <a:srgbClr val="37C9EF"/>
          </a:solidFill>
        </p:spPr>
      </p:sp>
      <p:sp>
        <p:nvSpPr>
          <p:cNvPr id="52" name="AutoShape 52"/>
          <p:cNvSpPr/>
          <p:nvPr/>
        </p:nvSpPr>
        <p:spPr>
          <a:xfrm>
            <a:off x="14376725" y="3006551"/>
            <a:ext cx="2222470" cy="1007335"/>
          </a:xfrm>
          <a:prstGeom prst="rect">
            <a:avLst/>
          </a:prstGeom>
          <a:solidFill>
            <a:srgbClr val="2C92D5"/>
          </a:solidFill>
        </p:spPr>
      </p:sp>
      <p:sp>
        <p:nvSpPr>
          <p:cNvPr id="53" name="TextBox 53"/>
          <p:cNvSpPr txBox="1"/>
          <p:nvPr/>
        </p:nvSpPr>
        <p:spPr>
          <a:xfrm>
            <a:off x="2063756" y="3318285"/>
            <a:ext cx="5004712" cy="351632"/>
          </a:xfrm>
          <a:prstGeom prst="rect">
            <a:avLst/>
          </a:prstGeom>
        </p:spPr>
        <p:txBody>
          <a:bodyPr lIns="0" tIns="0" rIns="0" bIns="0" rtlCol="0" anchor="t">
            <a:spAutoFit/>
          </a:bodyPr>
          <a:lstStyle/>
          <a:p>
            <a:pPr marL="0" lvl="0" indent="0" algn="l">
              <a:lnSpc>
                <a:spcPts val="2837"/>
              </a:lnSpc>
              <a:spcBef>
                <a:spcPct val="0"/>
              </a:spcBef>
            </a:pPr>
            <a:r>
              <a:rPr lang="en-US" sz="2199" spc="85">
                <a:solidFill>
                  <a:srgbClr val="191919"/>
                </a:solidFill>
                <a:latin typeface="Aileron Regular Bold"/>
              </a:rPr>
              <a:t>SUBTAREAS</a:t>
            </a:r>
          </a:p>
        </p:txBody>
      </p:sp>
      <p:sp>
        <p:nvSpPr>
          <p:cNvPr id="54" name="AutoShape 54"/>
          <p:cNvSpPr/>
          <p:nvPr/>
        </p:nvSpPr>
        <p:spPr>
          <a:xfrm>
            <a:off x="1710235" y="4005191"/>
            <a:ext cx="14888959" cy="46432"/>
          </a:xfrm>
          <a:prstGeom prst="rect">
            <a:avLst/>
          </a:prstGeom>
          <a:solidFill>
            <a:srgbClr val="191919"/>
          </a:solidFill>
        </p:spPr>
      </p:sp>
      <p:grpSp>
        <p:nvGrpSpPr>
          <p:cNvPr id="55" name="Group 55"/>
          <p:cNvGrpSpPr/>
          <p:nvPr/>
        </p:nvGrpSpPr>
        <p:grpSpPr>
          <a:xfrm>
            <a:off x="7779409" y="4233837"/>
            <a:ext cx="1129702" cy="234132"/>
            <a:chOff x="0" y="0"/>
            <a:chExt cx="2451130" cy="508000"/>
          </a:xfrm>
        </p:grpSpPr>
        <p:sp>
          <p:nvSpPr>
            <p:cNvPr id="56" name="Freeform 56"/>
            <p:cNvSpPr/>
            <p:nvPr/>
          </p:nvSpPr>
          <p:spPr>
            <a:xfrm>
              <a:off x="3901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86EAE9"/>
            </a:solidFill>
          </p:spPr>
        </p:sp>
        <p:sp>
          <p:nvSpPr>
            <p:cNvPr id="57" name="Freeform 57"/>
            <p:cNvSpPr/>
            <p:nvPr/>
          </p:nvSpPr>
          <p:spPr>
            <a:xfrm>
              <a:off x="200373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86EAE9"/>
            </a:solidFill>
          </p:spPr>
        </p:sp>
        <p:sp>
          <p:nvSpPr>
            <p:cNvPr id="58" name="Freeform 58"/>
            <p:cNvSpPr/>
            <p:nvPr/>
          </p:nvSpPr>
          <p:spPr>
            <a:xfrm>
              <a:off x="0" y="11430"/>
              <a:ext cx="2451130" cy="485140"/>
            </a:xfrm>
            <a:custGeom>
              <a:avLst/>
              <a:gdLst/>
              <a:ahLst/>
              <a:cxnLst/>
              <a:rect l="l" t="t" r="r" b="b"/>
              <a:pathLst>
                <a:path w="2451130" h="485140">
                  <a:moveTo>
                    <a:pt x="2207290" y="0"/>
                  </a:moveTo>
                  <a:cubicBezTo>
                    <a:pt x="2086640" y="0"/>
                    <a:pt x="1986310" y="88900"/>
                    <a:pt x="196726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1967260" y="280670"/>
                  </a:lnTo>
                  <a:cubicBezTo>
                    <a:pt x="1985040" y="396240"/>
                    <a:pt x="2086640" y="485140"/>
                    <a:pt x="2207290" y="485140"/>
                  </a:cubicBezTo>
                  <a:cubicBezTo>
                    <a:pt x="2341910" y="485140"/>
                    <a:pt x="2449860" y="375920"/>
                    <a:pt x="2449860" y="242570"/>
                  </a:cubicBezTo>
                  <a:cubicBezTo>
                    <a:pt x="2451130" y="107950"/>
                    <a:pt x="2341910" y="0"/>
                    <a:pt x="220729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2207290" y="408940"/>
                  </a:moveTo>
                  <a:cubicBezTo>
                    <a:pt x="2115850" y="408940"/>
                    <a:pt x="2040920" y="334010"/>
                    <a:pt x="2040920" y="242570"/>
                  </a:cubicBezTo>
                  <a:cubicBezTo>
                    <a:pt x="2040920" y="151130"/>
                    <a:pt x="2115850" y="76200"/>
                    <a:pt x="2207290" y="76200"/>
                  </a:cubicBezTo>
                  <a:cubicBezTo>
                    <a:pt x="2298730" y="76200"/>
                    <a:pt x="2373660" y="151130"/>
                    <a:pt x="2373660" y="242570"/>
                  </a:cubicBezTo>
                  <a:cubicBezTo>
                    <a:pt x="2373660" y="334010"/>
                    <a:pt x="2300000" y="408940"/>
                    <a:pt x="2207290" y="408940"/>
                  </a:cubicBezTo>
                  <a:close/>
                </a:path>
              </a:pathLst>
            </a:custGeom>
            <a:solidFill>
              <a:srgbClr val="191919"/>
            </a:solidFill>
          </p:spPr>
        </p:sp>
      </p:grpSp>
      <p:grpSp>
        <p:nvGrpSpPr>
          <p:cNvPr id="59" name="Group 59"/>
          <p:cNvGrpSpPr/>
          <p:nvPr/>
        </p:nvGrpSpPr>
        <p:grpSpPr>
          <a:xfrm>
            <a:off x="14272386" y="8170029"/>
            <a:ext cx="2371533" cy="234132"/>
            <a:chOff x="0" y="0"/>
            <a:chExt cx="5145548" cy="508000"/>
          </a:xfrm>
        </p:grpSpPr>
        <p:sp>
          <p:nvSpPr>
            <p:cNvPr id="60" name="Freeform 60"/>
            <p:cNvSpPr/>
            <p:nvPr/>
          </p:nvSpPr>
          <p:spPr>
            <a:xfrm>
              <a:off x="3901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2C92D5"/>
            </a:solidFill>
          </p:spPr>
        </p:sp>
        <p:sp>
          <p:nvSpPr>
            <p:cNvPr id="61" name="Freeform 61"/>
            <p:cNvSpPr/>
            <p:nvPr/>
          </p:nvSpPr>
          <p:spPr>
            <a:xfrm>
              <a:off x="4698150" y="49530"/>
              <a:ext cx="407115" cy="408940"/>
            </a:xfrm>
            <a:custGeom>
              <a:avLst/>
              <a:gdLst/>
              <a:ahLst/>
              <a:cxnLst/>
              <a:rect l="l" t="t" r="r" b="b"/>
              <a:pathLst>
                <a:path w="407115" h="408940">
                  <a:moveTo>
                    <a:pt x="203558" y="0"/>
                  </a:moveTo>
                  <a:cubicBezTo>
                    <a:pt x="316126" y="503"/>
                    <a:pt x="407116" y="91900"/>
                    <a:pt x="407116" y="204470"/>
                  </a:cubicBezTo>
                  <a:cubicBezTo>
                    <a:pt x="407116" y="317040"/>
                    <a:pt x="316126" y="408437"/>
                    <a:pt x="203558" y="408940"/>
                  </a:cubicBezTo>
                  <a:cubicBezTo>
                    <a:pt x="90989" y="408437"/>
                    <a:pt x="0" y="317040"/>
                    <a:pt x="0" y="204470"/>
                  </a:cubicBezTo>
                  <a:cubicBezTo>
                    <a:pt x="0" y="91900"/>
                    <a:pt x="90989" y="503"/>
                    <a:pt x="203558" y="0"/>
                  </a:cubicBezTo>
                  <a:close/>
                </a:path>
              </a:pathLst>
            </a:custGeom>
            <a:solidFill>
              <a:srgbClr val="2C92D5"/>
            </a:solidFill>
          </p:spPr>
        </p:sp>
        <p:sp>
          <p:nvSpPr>
            <p:cNvPr id="62" name="Freeform 62"/>
            <p:cNvSpPr/>
            <p:nvPr/>
          </p:nvSpPr>
          <p:spPr>
            <a:xfrm>
              <a:off x="0" y="11430"/>
              <a:ext cx="5145548" cy="485140"/>
            </a:xfrm>
            <a:custGeom>
              <a:avLst/>
              <a:gdLst/>
              <a:ahLst/>
              <a:cxnLst/>
              <a:rect l="l" t="t" r="r" b="b"/>
              <a:pathLst>
                <a:path w="5145548" h="485140">
                  <a:moveTo>
                    <a:pt x="4901708" y="0"/>
                  </a:moveTo>
                  <a:cubicBezTo>
                    <a:pt x="4781058" y="0"/>
                    <a:pt x="4680728" y="88900"/>
                    <a:pt x="4661678"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4661678" y="280670"/>
                  </a:lnTo>
                  <a:cubicBezTo>
                    <a:pt x="4679458" y="396240"/>
                    <a:pt x="4781058" y="485140"/>
                    <a:pt x="4901708" y="485140"/>
                  </a:cubicBezTo>
                  <a:cubicBezTo>
                    <a:pt x="5036328" y="485140"/>
                    <a:pt x="5144278" y="375920"/>
                    <a:pt x="5144278" y="242570"/>
                  </a:cubicBezTo>
                  <a:cubicBezTo>
                    <a:pt x="5145548" y="107950"/>
                    <a:pt x="5036328" y="0"/>
                    <a:pt x="4901708"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4901708" y="408940"/>
                  </a:moveTo>
                  <a:cubicBezTo>
                    <a:pt x="4810268" y="408940"/>
                    <a:pt x="4735338" y="334010"/>
                    <a:pt x="4735338" y="242570"/>
                  </a:cubicBezTo>
                  <a:cubicBezTo>
                    <a:pt x="4735338" y="151130"/>
                    <a:pt x="4810268" y="76200"/>
                    <a:pt x="4901708" y="76200"/>
                  </a:cubicBezTo>
                  <a:cubicBezTo>
                    <a:pt x="4993148" y="76200"/>
                    <a:pt x="5068078" y="151130"/>
                    <a:pt x="5068078" y="242570"/>
                  </a:cubicBezTo>
                  <a:cubicBezTo>
                    <a:pt x="5068078" y="334010"/>
                    <a:pt x="4994418" y="408940"/>
                    <a:pt x="4901708" y="408940"/>
                  </a:cubicBezTo>
                  <a:close/>
                </a:path>
              </a:pathLst>
            </a:custGeom>
            <a:solidFill>
              <a:srgbClr val="CDC5C5"/>
            </a:solidFill>
          </p:spPr>
        </p:sp>
      </p:grpSp>
      <p:grpSp>
        <p:nvGrpSpPr>
          <p:cNvPr id="63" name="Group 63"/>
          <p:cNvGrpSpPr/>
          <p:nvPr/>
        </p:nvGrpSpPr>
        <p:grpSpPr>
          <a:xfrm>
            <a:off x="8660799" y="4909368"/>
            <a:ext cx="2451070" cy="234132"/>
            <a:chOff x="0" y="0"/>
            <a:chExt cx="5318120" cy="508000"/>
          </a:xfrm>
        </p:grpSpPr>
        <p:sp>
          <p:nvSpPr>
            <p:cNvPr id="64" name="Freeform 64"/>
            <p:cNvSpPr/>
            <p:nvPr/>
          </p:nvSpPr>
          <p:spPr>
            <a:xfrm>
              <a:off x="3901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86EAE9"/>
            </a:solidFill>
          </p:spPr>
        </p:sp>
        <p:sp>
          <p:nvSpPr>
            <p:cNvPr id="65" name="Freeform 65"/>
            <p:cNvSpPr/>
            <p:nvPr/>
          </p:nvSpPr>
          <p:spPr>
            <a:xfrm>
              <a:off x="487072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86EAE9"/>
            </a:solidFill>
          </p:spPr>
        </p:sp>
        <p:sp>
          <p:nvSpPr>
            <p:cNvPr id="66" name="Freeform 66"/>
            <p:cNvSpPr/>
            <p:nvPr/>
          </p:nvSpPr>
          <p:spPr>
            <a:xfrm>
              <a:off x="0" y="11430"/>
              <a:ext cx="5318120" cy="485140"/>
            </a:xfrm>
            <a:custGeom>
              <a:avLst/>
              <a:gdLst/>
              <a:ahLst/>
              <a:cxnLst/>
              <a:rect l="l" t="t" r="r" b="b"/>
              <a:pathLst>
                <a:path w="5318120" h="485140">
                  <a:moveTo>
                    <a:pt x="5074280" y="0"/>
                  </a:moveTo>
                  <a:cubicBezTo>
                    <a:pt x="4953630" y="0"/>
                    <a:pt x="4853300" y="88900"/>
                    <a:pt x="483425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4834250" y="280670"/>
                  </a:lnTo>
                  <a:cubicBezTo>
                    <a:pt x="4852030" y="396240"/>
                    <a:pt x="4953630" y="485140"/>
                    <a:pt x="5074280" y="485140"/>
                  </a:cubicBezTo>
                  <a:cubicBezTo>
                    <a:pt x="5208900" y="485140"/>
                    <a:pt x="5316850" y="375920"/>
                    <a:pt x="5316850" y="242570"/>
                  </a:cubicBezTo>
                  <a:cubicBezTo>
                    <a:pt x="5318120" y="107950"/>
                    <a:pt x="5208900" y="0"/>
                    <a:pt x="507428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5074280" y="408940"/>
                  </a:moveTo>
                  <a:cubicBezTo>
                    <a:pt x="4982840" y="408940"/>
                    <a:pt x="4907911" y="334010"/>
                    <a:pt x="4907911" y="242570"/>
                  </a:cubicBezTo>
                  <a:cubicBezTo>
                    <a:pt x="4907911" y="151130"/>
                    <a:pt x="4982840" y="76200"/>
                    <a:pt x="5074280" y="76200"/>
                  </a:cubicBezTo>
                  <a:cubicBezTo>
                    <a:pt x="5165720" y="76200"/>
                    <a:pt x="5240650" y="151130"/>
                    <a:pt x="5240650" y="242570"/>
                  </a:cubicBezTo>
                  <a:cubicBezTo>
                    <a:pt x="5240650" y="334010"/>
                    <a:pt x="5166990" y="408940"/>
                    <a:pt x="5074280" y="408940"/>
                  </a:cubicBezTo>
                  <a:close/>
                </a:path>
              </a:pathLst>
            </a:custGeom>
            <a:solidFill>
              <a:srgbClr val="191919"/>
            </a:solidFill>
          </p:spPr>
        </p:sp>
      </p:grpSp>
      <p:grpSp>
        <p:nvGrpSpPr>
          <p:cNvPr id="67" name="Group 67"/>
          <p:cNvGrpSpPr/>
          <p:nvPr/>
        </p:nvGrpSpPr>
        <p:grpSpPr>
          <a:xfrm>
            <a:off x="15036212" y="8828219"/>
            <a:ext cx="1610904" cy="195385"/>
            <a:chOff x="0" y="0"/>
            <a:chExt cx="4188350" cy="508000"/>
          </a:xfrm>
        </p:grpSpPr>
        <p:sp>
          <p:nvSpPr>
            <p:cNvPr id="68" name="Freeform 68"/>
            <p:cNvSpPr/>
            <p:nvPr/>
          </p:nvSpPr>
          <p:spPr>
            <a:xfrm>
              <a:off x="3901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2C92D5"/>
            </a:solidFill>
          </p:spPr>
        </p:sp>
        <p:sp>
          <p:nvSpPr>
            <p:cNvPr id="69" name="Freeform 69"/>
            <p:cNvSpPr/>
            <p:nvPr/>
          </p:nvSpPr>
          <p:spPr>
            <a:xfrm>
              <a:off x="3740953" y="49530"/>
              <a:ext cx="407115" cy="408940"/>
            </a:xfrm>
            <a:custGeom>
              <a:avLst/>
              <a:gdLst/>
              <a:ahLst/>
              <a:cxnLst/>
              <a:rect l="l" t="t" r="r" b="b"/>
              <a:pathLst>
                <a:path w="407115" h="408940">
                  <a:moveTo>
                    <a:pt x="203557" y="0"/>
                  </a:moveTo>
                  <a:cubicBezTo>
                    <a:pt x="316126" y="503"/>
                    <a:pt x="407115" y="91900"/>
                    <a:pt x="407115" y="204470"/>
                  </a:cubicBezTo>
                  <a:cubicBezTo>
                    <a:pt x="407115" y="317040"/>
                    <a:pt x="316126" y="408437"/>
                    <a:pt x="203557" y="408940"/>
                  </a:cubicBezTo>
                  <a:cubicBezTo>
                    <a:pt x="90989" y="408437"/>
                    <a:pt x="0" y="317040"/>
                    <a:pt x="0" y="204470"/>
                  </a:cubicBezTo>
                  <a:cubicBezTo>
                    <a:pt x="0" y="91900"/>
                    <a:pt x="90989" y="503"/>
                    <a:pt x="203557" y="0"/>
                  </a:cubicBezTo>
                  <a:close/>
                </a:path>
              </a:pathLst>
            </a:custGeom>
            <a:solidFill>
              <a:srgbClr val="2C92D5"/>
            </a:solidFill>
          </p:spPr>
        </p:sp>
        <p:sp>
          <p:nvSpPr>
            <p:cNvPr id="70" name="Freeform 70"/>
            <p:cNvSpPr/>
            <p:nvPr/>
          </p:nvSpPr>
          <p:spPr>
            <a:xfrm>
              <a:off x="0" y="11430"/>
              <a:ext cx="4188350" cy="485140"/>
            </a:xfrm>
            <a:custGeom>
              <a:avLst/>
              <a:gdLst/>
              <a:ahLst/>
              <a:cxnLst/>
              <a:rect l="l" t="t" r="r" b="b"/>
              <a:pathLst>
                <a:path w="4188350" h="485140">
                  <a:moveTo>
                    <a:pt x="3944510" y="0"/>
                  </a:moveTo>
                  <a:cubicBezTo>
                    <a:pt x="3823860" y="0"/>
                    <a:pt x="3723530" y="88900"/>
                    <a:pt x="370448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3704480" y="280670"/>
                  </a:lnTo>
                  <a:cubicBezTo>
                    <a:pt x="3722260" y="396240"/>
                    <a:pt x="3823860" y="485140"/>
                    <a:pt x="3944510" y="485140"/>
                  </a:cubicBezTo>
                  <a:cubicBezTo>
                    <a:pt x="4079130" y="485140"/>
                    <a:pt x="4187080" y="375920"/>
                    <a:pt x="4187080" y="242570"/>
                  </a:cubicBezTo>
                  <a:cubicBezTo>
                    <a:pt x="4188350" y="107950"/>
                    <a:pt x="4079130" y="0"/>
                    <a:pt x="394451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3944510" y="408940"/>
                  </a:moveTo>
                  <a:cubicBezTo>
                    <a:pt x="3853070" y="408940"/>
                    <a:pt x="3778140" y="334010"/>
                    <a:pt x="3778140" y="242570"/>
                  </a:cubicBezTo>
                  <a:cubicBezTo>
                    <a:pt x="3778140" y="151130"/>
                    <a:pt x="3853070" y="76200"/>
                    <a:pt x="3944510" y="76200"/>
                  </a:cubicBezTo>
                  <a:cubicBezTo>
                    <a:pt x="4035950" y="76200"/>
                    <a:pt x="4110880" y="151130"/>
                    <a:pt x="4110880" y="242570"/>
                  </a:cubicBezTo>
                  <a:cubicBezTo>
                    <a:pt x="4110880" y="334010"/>
                    <a:pt x="4037220" y="408940"/>
                    <a:pt x="3944510" y="408940"/>
                  </a:cubicBezTo>
                  <a:close/>
                </a:path>
              </a:pathLst>
            </a:custGeom>
            <a:solidFill>
              <a:srgbClr val="CDC5C5"/>
            </a:solidFill>
          </p:spPr>
        </p:sp>
      </p:grpSp>
      <p:grpSp>
        <p:nvGrpSpPr>
          <p:cNvPr id="71" name="Group 71"/>
          <p:cNvGrpSpPr/>
          <p:nvPr/>
        </p:nvGrpSpPr>
        <p:grpSpPr>
          <a:xfrm>
            <a:off x="10878209" y="5546518"/>
            <a:ext cx="1129702" cy="234132"/>
            <a:chOff x="0" y="0"/>
            <a:chExt cx="2451130" cy="508000"/>
          </a:xfrm>
        </p:grpSpPr>
        <p:sp>
          <p:nvSpPr>
            <p:cNvPr id="72" name="Freeform 72"/>
            <p:cNvSpPr/>
            <p:nvPr/>
          </p:nvSpPr>
          <p:spPr>
            <a:xfrm>
              <a:off x="3901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EDAD8"/>
            </a:solidFill>
          </p:spPr>
        </p:sp>
        <p:sp>
          <p:nvSpPr>
            <p:cNvPr id="73" name="Freeform 73"/>
            <p:cNvSpPr/>
            <p:nvPr/>
          </p:nvSpPr>
          <p:spPr>
            <a:xfrm>
              <a:off x="200373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EDAD8"/>
            </a:solidFill>
          </p:spPr>
        </p:sp>
        <p:sp>
          <p:nvSpPr>
            <p:cNvPr id="74" name="Freeform 74"/>
            <p:cNvSpPr/>
            <p:nvPr/>
          </p:nvSpPr>
          <p:spPr>
            <a:xfrm>
              <a:off x="0" y="11430"/>
              <a:ext cx="2451130" cy="485140"/>
            </a:xfrm>
            <a:custGeom>
              <a:avLst/>
              <a:gdLst/>
              <a:ahLst/>
              <a:cxnLst/>
              <a:rect l="l" t="t" r="r" b="b"/>
              <a:pathLst>
                <a:path w="2451130" h="485140">
                  <a:moveTo>
                    <a:pt x="2207290" y="0"/>
                  </a:moveTo>
                  <a:cubicBezTo>
                    <a:pt x="2086640" y="0"/>
                    <a:pt x="1986310" y="88900"/>
                    <a:pt x="196726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1967260" y="280670"/>
                  </a:lnTo>
                  <a:cubicBezTo>
                    <a:pt x="1985040" y="396240"/>
                    <a:pt x="2086640" y="485140"/>
                    <a:pt x="2207290" y="485140"/>
                  </a:cubicBezTo>
                  <a:cubicBezTo>
                    <a:pt x="2341910" y="485140"/>
                    <a:pt x="2449860" y="375920"/>
                    <a:pt x="2449860" y="242570"/>
                  </a:cubicBezTo>
                  <a:cubicBezTo>
                    <a:pt x="2451130" y="107950"/>
                    <a:pt x="2341910" y="0"/>
                    <a:pt x="220729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2207290" y="408940"/>
                  </a:moveTo>
                  <a:cubicBezTo>
                    <a:pt x="2115850" y="408940"/>
                    <a:pt x="2040920" y="334010"/>
                    <a:pt x="2040920" y="242570"/>
                  </a:cubicBezTo>
                  <a:cubicBezTo>
                    <a:pt x="2040920" y="151130"/>
                    <a:pt x="2115850" y="76200"/>
                    <a:pt x="2207290" y="76200"/>
                  </a:cubicBezTo>
                  <a:cubicBezTo>
                    <a:pt x="2298730" y="76200"/>
                    <a:pt x="2373660" y="151130"/>
                    <a:pt x="2373660" y="242570"/>
                  </a:cubicBezTo>
                  <a:cubicBezTo>
                    <a:pt x="2373660" y="334010"/>
                    <a:pt x="2300000" y="408940"/>
                    <a:pt x="2207290" y="408940"/>
                  </a:cubicBezTo>
                  <a:close/>
                </a:path>
              </a:pathLst>
            </a:custGeom>
            <a:solidFill>
              <a:srgbClr val="191919"/>
            </a:solidFill>
          </p:spPr>
        </p:sp>
      </p:grpSp>
      <p:grpSp>
        <p:nvGrpSpPr>
          <p:cNvPr id="75" name="Group 75"/>
          <p:cNvGrpSpPr/>
          <p:nvPr/>
        </p:nvGrpSpPr>
        <p:grpSpPr>
          <a:xfrm>
            <a:off x="13075987" y="6857348"/>
            <a:ext cx="1129702" cy="234132"/>
            <a:chOff x="0" y="0"/>
            <a:chExt cx="2451130" cy="508000"/>
          </a:xfrm>
        </p:grpSpPr>
        <p:sp>
          <p:nvSpPr>
            <p:cNvPr id="76" name="Freeform 76"/>
            <p:cNvSpPr/>
            <p:nvPr/>
          </p:nvSpPr>
          <p:spPr>
            <a:xfrm>
              <a:off x="3901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EDAD8"/>
            </a:solidFill>
          </p:spPr>
        </p:sp>
        <p:sp>
          <p:nvSpPr>
            <p:cNvPr id="77" name="Freeform 77"/>
            <p:cNvSpPr/>
            <p:nvPr/>
          </p:nvSpPr>
          <p:spPr>
            <a:xfrm>
              <a:off x="200373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EDAD8"/>
            </a:solidFill>
          </p:spPr>
        </p:sp>
        <p:sp>
          <p:nvSpPr>
            <p:cNvPr id="78" name="Freeform 78"/>
            <p:cNvSpPr/>
            <p:nvPr/>
          </p:nvSpPr>
          <p:spPr>
            <a:xfrm>
              <a:off x="0" y="11430"/>
              <a:ext cx="2451130" cy="485140"/>
            </a:xfrm>
            <a:custGeom>
              <a:avLst/>
              <a:gdLst/>
              <a:ahLst/>
              <a:cxnLst/>
              <a:rect l="l" t="t" r="r" b="b"/>
              <a:pathLst>
                <a:path w="2451130" h="485140">
                  <a:moveTo>
                    <a:pt x="2207290" y="0"/>
                  </a:moveTo>
                  <a:cubicBezTo>
                    <a:pt x="2086640" y="0"/>
                    <a:pt x="1986310" y="88900"/>
                    <a:pt x="196726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1967260" y="280670"/>
                  </a:lnTo>
                  <a:cubicBezTo>
                    <a:pt x="1985040" y="396240"/>
                    <a:pt x="2086640" y="485140"/>
                    <a:pt x="2207290" y="485140"/>
                  </a:cubicBezTo>
                  <a:cubicBezTo>
                    <a:pt x="2341910" y="485140"/>
                    <a:pt x="2449860" y="375920"/>
                    <a:pt x="2449860" y="242570"/>
                  </a:cubicBezTo>
                  <a:cubicBezTo>
                    <a:pt x="2451130" y="107950"/>
                    <a:pt x="2341910" y="0"/>
                    <a:pt x="220729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2207290" y="408940"/>
                  </a:moveTo>
                  <a:cubicBezTo>
                    <a:pt x="2115850" y="408940"/>
                    <a:pt x="2040920" y="334010"/>
                    <a:pt x="2040920" y="242570"/>
                  </a:cubicBezTo>
                  <a:cubicBezTo>
                    <a:pt x="2040920" y="151130"/>
                    <a:pt x="2115850" y="76200"/>
                    <a:pt x="2207290" y="76200"/>
                  </a:cubicBezTo>
                  <a:cubicBezTo>
                    <a:pt x="2298730" y="76200"/>
                    <a:pt x="2373660" y="151130"/>
                    <a:pt x="2373660" y="242570"/>
                  </a:cubicBezTo>
                  <a:cubicBezTo>
                    <a:pt x="2373660" y="334010"/>
                    <a:pt x="2300000" y="408940"/>
                    <a:pt x="2207290" y="408940"/>
                  </a:cubicBezTo>
                  <a:close/>
                </a:path>
              </a:pathLst>
            </a:custGeom>
            <a:solidFill>
              <a:srgbClr val="191919"/>
            </a:solidFill>
          </p:spPr>
        </p:sp>
      </p:grpSp>
      <p:grpSp>
        <p:nvGrpSpPr>
          <p:cNvPr id="79" name="Group 79"/>
          <p:cNvGrpSpPr/>
          <p:nvPr/>
        </p:nvGrpSpPr>
        <p:grpSpPr>
          <a:xfrm>
            <a:off x="13101277" y="7515539"/>
            <a:ext cx="1129702" cy="234132"/>
            <a:chOff x="0" y="0"/>
            <a:chExt cx="2451130" cy="508000"/>
          </a:xfrm>
        </p:grpSpPr>
        <p:sp>
          <p:nvSpPr>
            <p:cNvPr id="80" name="Freeform 80"/>
            <p:cNvSpPr/>
            <p:nvPr/>
          </p:nvSpPr>
          <p:spPr>
            <a:xfrm>
              <a:off x="3901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7C9EF"/>
            </a:solidFill>
          </p:spPr>
        </p:sp>
        <p:sp>
          <p:nvSpPr>
            <p:cNvPr id="81" name="Freeform 81"/>
            <p:cNvSpPr/>
            <p:nvPr/>
          </p:nvSpPr>
          <p:spPr>
            <a:xfrm>
              <a:off x="200373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37C9EF"/>
            </a:solidFill>
          </p:spPr>
        </p:sp>
        <p:sp>
          <p:nvSpPr>
            <p:cNvPr id="82" name="Freeform 82"/>
            <p:cNvSpPr/>
            <p:nvPr/>
          </p:nvSpPr>
          <p:spPr>
            <a:xfrm>
              <a:off x="0" y="11430"/>
              <a:ext cx="2451130" cy="485140"/>
            </a:xfrm>
            <a:custGeom>
              <a:avLst/>
              <a:gdLst/>
              <a:ahLst/>
              <a:cxnLst/>
              <a:rect l="l" t="t" r="r" b="b"/>
              <a:pathLst>
                <a:path w="2451130" h="485140">
                  <a:moveTo>
                    <a:pt x="2207290" y="0"/>
                  </a:moveTo>
                  <a:cubicBezTo>
                    <a:pt x="2086640" y="0"/>
                    <a:pt x="1986310" y="88900"/>
                    <a:pt x="196726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1967260" y="280670"/>
                  </a:lnTo>
                  <a:cubicBezTo>
                    <a:pt x="1985040" y="396240"/>
                    <a:pt x="2086640" y="485140"/>
                    <a:pt x="2207290" y="485140"/>
                  </a:cubicBezTo>
                  <a:cubicBezTo>
                    <a:pt x="2341910" y="485140"/>
                    <a:pt x="2449860" y="375920"/>
                    <a:pt x="2449860" y="242570"/>
                  </a:cubicBezTo>
                  <a:cubicBezTo>
                    <a:pt x="2451130" y="107950"/>
                    <a:pt x="2341910" y="0"/>
                    <a:pt x="220729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2207290" y="408940"/>
                  </a:moveTo>
                  <a:cubicBezTo>
                    <a:pt x="2115850" y="408940"/>
                    <a:pt x="2040920" y="334010"/>
                    <a:pt x="2040920" y="242570"/>
                  </a:cubicBezTo>
                  <a:cubicBezTo>
                    <a:pt x="2040920" y="151130"/>
                    <a:pt x="2115850" y="76200"/>
                    <a:pt x="2207290" y="76200"/>
                  </a:cubicBezTo>
                  <a:cubicBezTo>
                    <a:pt x="2298730" y="76200"/>
                    <a:pt x="2373660" y="151130"/>
                    <a:pt x="2373660" y="242570"/>
                  </a:cubicBezTo>
                  <a:cubicBezTo>
                    <a:pt x="2373660" y="334010"/>
                    <a:pt x="2300000" y="408940"/>
                    <a:pt x="2207290" y="408940"/>
                  </a:cubicBezTo>
                  <a:close/>
                </a:path>
              </a:pathLst>
            </a:custGeom>
            <a:solidFill>
              <a:srgbClr val="191919"/>
            </a:solidFill>
          </p:spPr>
        </p:sp>
      </p:grpSp>
      <p:sp>
        <p:nvSpPr>
          <p:cNvPr id="83" name="TextBox 83"/>
          <p:cNvSpPr txBox="1"/>
          <p:nvPr/>
        </p:nvSpPr>
        <p:spPr>
          <a:xfrm>
            <a:off x="12359870" y="3146013"/>
            <a:ext cx="1482813" cy="709361"/>
          </a:xfrm>
          <a:prstGeom prst="rect">
            <a:avLst/>
          </a:prstGeom>
        </p:spPr>
        <p:txBody>
          <a:bodyPr lIns="0" tIns="0" rIns="0" bIns="0" rtlCol="0" anchor="t">
            <a:spAutoFit/>
          </a:bodyPr>
          <a:lstStyle/>
          <a:p>
            <a:pPr marL="0" lvl="0" indent="0" algn="ctr">
              <a:lnSpc>
                <a:spcPts val="2838"/>
              </a:lnSpc>
              <a:spcBef>
                <a:spcPct val="0"/>
              </a:spcBef>
            </a:pPr>
            <a:r>
              <a:rPr lang="en-US" sz="2200" spc="85">
                <a:solidFill>
                  <a:srgbClr val="191919"/>
                </a:solidFill>
                <a:latin typeface="Aileron Regular Bold"/>
              </a:rPr>
              <a:t>JUNIO Semana 2</a:t>
            </a:r>
          </a:p>
        </p:txBody>
      </p:sp>
      <p:sp>
        <p:nvSpPr>
          <p:cNvPr id="84" name="TextBox 84"/>
          <p:cNvSpPr txBox="1"/>
          <p:nvPr/>
        </p:nvSpPr>
        <p:spPr>
          <a:xfrm>
            <a:off x="14716746" y="3139420"/>
            <a:ext cx="1482813" cy="709361"/>
          </a:xfrm>
          <a:prstGeom prst="rect">
            <a:avLst/>
          </a:prstGeom>
        </p:spPr>
        <p:txBody>
          <a:bodyPr lIns="0" tIns="0" rIns="0" bIns="0" rtlCol="0" anchor="t">
            <a:spAutoFit/>
          </a:bodyPr>
          <a:lstStyle/>
          <a:p>
            <a:pPr marL="0" lvl="0" indent="0" algn="ctr">
              <a:lnSpc>
                <a:spcPts val="2838"/>
              </a:lnSpc>
              <a:spcBef>
                <a:spcPct val="0"/>
              </a:spcBef>
            </a:pPr>
            <a:r>
              <a:rPr lang="en-US" sz="2200" spc="85">
                <a:solidFill>
                  <a:srgbClr val="191919"/>
                </a:solidFill>
                <a:latin typeface="Aileron Regular Bold"/>
              </a:rPr>
              <a:t>JUNIO Semana 3</a:t>
            </a:r>
          </a:p>
        </p:txBody>
      </p:sp>
      <p:grpSp>
        <p:nvGrpSpPr>
          <p:cNvPr id="85" name="Group 85"/>
          <p:cNvGrpSpPr/>
          <p:nvPr/>
        </p:nvGrpSpPr>
        <p:grpSpPr>
          <a:xfrm>
            <a:off x="11754619" y="6201008"/>
            <a:ext cx="2451070" cy="234132"/>
            <a:chOff x="0" y="0"/>
            <a:chExt cx="5318120" cy="508000"/>
          </a:xfrm>
        </p:grpSpPr>
        <p:sp>
          <p:nvSpPr>
            <p:cNvPr id="86" name="Freeform 86"/>
            <p:cNvSpPr/>
            <p:nvPr/>
          </p:nvSpPr>
          <p:spPr>
            <a:xfrm>
              <a:off x="3901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86EAE9"/>
            </a:solidFill>
          </p:spPr>
        </p:sp>
        <p:sp>
          <p:nvSpPr>
            <p:cNvPr id="87" name="Freeform 87"/>
            <p:cNvSpPr/>
            <p:nvPr/>
          </p:nvSpPr>
          <p:spPr>
            <a:xfrm>
              <a:off x="4870722" y="49530"/>
              <a:ext cx="407115" cy="408940"/>
            </a:xfrm>
            <a:custGeom>
              <a:avLst/>
              <a:gdLst/>
              <a:ahLst/>
              <a:cxnLst/>
              <a:rect l="l" t="t" r="r" b="b"/>
              <a:pathLst>
                <a:path w="407115" h="408940">
                  <a:moveTo>
                    <a:pt x="203558" y="0"/>
                  </a:moveTo>
                  <a:cubicBezTo>
                    <a:pt x="316127" y="503"/>
                    <a:pt x="407116" y="91900"/>
                    <a:pt x="407116" y="204470"/>
                  </a:cubicBezTo>
                  <a:cubicBezTo>
                    <a:pt x="407116" y="317040"/>
                    <a:pt x="316127" y="408437"/>
                    <a:pt x="203558" y="408940"/>
                  </a:cubicBezTo>
                  <a:cubicBezTo>
                    <a:pt x="90989" y="408437"/>
                    <a:pt x="0" y="317040"/>
                    <a:pt x="0" y="204470"/>
                  </a:cubicBezTo>
                  <a:cubicBezTo>
                    <a:pt x="0" y="91900"/>
                    <a:pt x="90989" y="503"/>
                    <a:pt x="203558" y="0"/>
                  </a:cubicBezTo>
                  <a:close/>
                </a:path>
              </a:pathLst>
            </a:custGeom>
            <a:solidFill>
              <a:srgbClr val="86EAE9"/>
            </a:solidFill>
          </p:spPr>
        </p:sp>
        <p:sp>
          <p:nvSpPr>
            <p:cNvPr id="88" name="Freeform 88"/>
            <p:cNvSpPr/>
            <p:nvPr/>
          </p:nvSpPr>
          <p:spPr>
            <a:xfrm>
              <a:off x="0" y="11430"/>
              <a:ext cx="5318120" cy="485140"/>
            </a:xfrm>
            <a:custGeom>
              <a:avLst/>
              <a:gdLst/>
              <a:ahLst/>
              <a:cxnLst/>
              <a:rect l="l" t="t" r="r" b="b"/>
              <a:pathLst>
                <a:path w="5318120" h="485140">
                  <a:moveTo>
                    <a:pt x="5074280" y="0"/>
                  </a:moveTo>
                  <a:cubicBezTo>
                    <a:pt x="4953630" y="0"/>
                    <a:pt x="4853300" y="88900"/>
                    <a:pt x="4834250" y="204470"/>
                  </a:cubicBezTo>
                  <a:lnTo>
                    <a:pt x="482600" y="204470"/>
                  </a:lnTo>
                  <a:cubicBezTo>
                    <a:pt x="464820" y="88900"/>
                    <a:pt x="364490" y="0"/>
                    <a:pt x="242570" y="0"/>
                  </a:cubicBezTo>
                  <a:cubicBezTo>
                    <a:pt x="109220" y="0"/>
                    <a:pt x="0" y="107950"/>
                    <a:pt x="0" y="242570"/>
                  </a:cubicBezTo>
                  <a:cubicBezTo>
                    <a:pt x="0" y="377190"/>
                    <a:pt x="109220" y="485140"/>
                    <a:pt x="242570" y="485140"/>
                  </a:cubicBezTo>
                  <a:cubicBezTo>
                    <a:pt x="363220" y="485140"/>
                    <a:pt x="463550" y="396240"/>
                    <a:pt x="482600" y="280670"/>
                  </a:cubicBezTo>
                  <a:lnTo>
                    <a:pt x="4834250" y="280670"/>
                  </a:lnTo>
                  <a:cubicBezTo>
                    <a:pt x="4852030" y="396240"/>
                    <a:pt x="4953630" y="485140"/>
                    <a:pt x="5074280" y="485140"/>
                  </a:cubicBezTo>
                  <a:cubicBezTo>
                    <a:pt x="5208900" y="485140"/>
                    <a:pt x="5316850" y="375920"/>
                    <a:pt x="5316850" y="242570"/>
                  </a:cubicBezTo>
                  <a:cubicBezTo>
                    <a:pt x="5318120" y="107950"/>
                    <a:pt x="5208900" y="0"/>
                    <a:pt x="5074280" y="0"/>
                  </a:cubicBezTo>
                  <a:close/>
                  <a:moveTo>
                    <a:pt x="242570" y="408940"/>
                  </a:moveTo>
                  <a:cubicBezTo>
                    <a:pt x="151130" y="408940"/>
                    <a:pt x="76200" y="334010"/>
                    <a:pt x="76200" y="242570"/>
                  </a:cubicBezTo>
                  <a:cubicBezTo>
                    <a:pt x="76200" y="151130"/>
                    <a:pt x="151130" y="76200"/>
                    <a:pt x="242570" y="76200"/>
                  </a:cubicBezTo>
                  <a:cubicBezTo>
                    <a:pt x="334010" y="76200"/>
                    <a:pt x="410210" y="151130"/>
                    <a:pt x="410210" y="242570"/>
                  </a:cubicBezTo>
                  <a:cubicBezTo>
                    <a:pt x="410210" y="334010"/>
                    <a:pt x="335280" y="408940"/>
                    <a:pt x="242570" y="408940"/>
                  </a:cubicBezTo>
                  <a:close/>
                  <a:moveTo>
                    <a:pt x="5074280" y="408940"/>
                  </a:moveTo>
                  <a:cubicBezTo>
                    <a:pt x="4982840" y="408940"/>
                    <a:pt x="4907911" y="334010"/>
                    <a:pt x="4907911" y="242570"/>
                  </a:cubicBezTo>
                  <a:cubicBezTo>
                    <a:pt x="4907911" y="151130"/>
                    <a:pt x="4982840" y="76200"/>
                    <a:pt x="5074280" y="76200"/>
                  </a:cubicBezTo>
                  <a:cubicBezTo>
                    <a:pt x="5165720" y="76200"/>
                    <a:pt x="5240650" y="151130"/>
                    <a:pt x="5240650" y="242570"/>
                  </a:cubicBezTo>
                  <a:cubicBezTo>
                    <a:pt x="5240650" y="334010"/>
                    <a:pt x="5166990" y="408940"/>
                    <a:pt x="5074280" y="408940"/>
                  </a:cubicBezTo>
                  <a:close/>
                </a:path>
              </a:pathLst>
            </a:custGeom>
            <a:solidFill>
              <a:srgbClr val="191919"/>
            </a:solidFill>
          </p:spPr>
        </p:sp>
      </p:grpSp>
      <p:sp>
        <p:nvSpPr>
          <p:cNvPr id="89" name="TextBox 89"/>
          <p:cNvSpPr txBox="1"/>
          <p:nvPr/>
        </p:nvSpPr>
        <p:spPr>
          <a:xfrm>
            <a:off x="2161448" y="7380191"/>
            <a:ext cx="5102404" cy="590332"/>
          </a:xfrm>
          <a:prstGeom prst="rect">
            <a:avLst/>
          </a:prstGeom>
        </p:spPr>
        <p:txBody>
          <a:bodyPr lIns="0" tIns="0" rIns="0" bIns="0" rtlCol="0" anchor="t">
            <a:spAutoFit/>
          </a:bodyPr>
          <a:lstStyle/>
          <a:p>
            <a:pPr>
              <a:lnSpc>
                <a:spcPts val="2399"/>
              </a:lnSpc>
            </a:pPr>
            <a:r>
              <a:rPr lang="en-US" sz="1599" spc="79">
                <a:solidFill>
                  <a:srgbClr val="EB0F0F"/>
                </a:solidFill>
                <a:latin typeface="Aileron Regular"/>
              </a:rPr>
              <a:t>Analisis de ISSUE 3: Incompatibilidad de verisón de librerias de implemnetaciones existentes</a:t>
            </a:r>
          </a:p>
        </p:txBody>
      </p:sp>
      <p:sp>
        <p:nvSpPr>
          <p:cNvPr id="90" name="TextBox 90"/>
          <p:cNvSpPr txBox="1"/>
          <p:nvPr/>
        </p:nvSpPr>
        <p:spPr>
          <a:xfrm>
            <a:off x="2161448" y="8036531"/>
            <a:ext cx="5102404" cy="590332"/>
          </a:xfrm>
          <a:prstGeom prst="rect">
            <a:avLst/>
          </a:prstGeom>
        </p:spPr>
        <p:txBody>
          <a:bodyPr lIns="0" tIns="0" rIns="0" bIns="0" rtlCol="0" anchor="t">
            <a:spAutoFit/>
          </a:bodyPr>
          <a:lstStyle/>
          <a:p>
            <a:pPr>
              <a:lnSpc>
                <a:spcPts val="2399"/>
              </a:lnSpc>
            </a:pPr>
            <a:r>
              <a:rPr lang="en-US" sz="1599" spc="79">
                <a:solidFill>
                  <a:srgbClr val="EB0F0F"/>
                </a:solidFill>
                <a:latin typeface="Aileron Regular"/>
              </a:rPr>
              <a:t>Analisis de ISSUE 4: Perdida de mensaje por parseado excesivo de caracteres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V="1">
            <a:off x="4449922" y="2970805"/>
            <a:ext cx="3745476" cy="2078739"/>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407523" y="4188999"/>
            <a:ext cx="3951111" cy="2192866"/>
          </a:xfrm>
          <a:prstGeom prst="rect">
            <a:avLst/>
          </a:prstGeom>
        </p:spPr>
      </p:pic>
      <p:grpSp>
        <p:nvGrpSpPr>
          <p:cNvPr id="4" name="Group 4"/>
          <p:cNvGrpSpPr/>
          <p:nvPr/>
        </p:nvGrpSpPr>
        <p:grpSpPr>
          <a:xfrm>
            <a:off x="5029870" y="4234489"/>
            <a:ext cx="8271001" cy="1818022"/>
            <a:chOff x="0" y="0"/>
            <a:chExt cx="5032465" cy="1106170"/>
          </a:xfrm>
        </p:grpSpPr>
        <p:sp>
          <p:nvSpPr>
            <p:cNvPr id="5" name="Freeform 5"/>
            <p:cNvSpPr/>
            <p:nvPr/>
          </p:nvSpPr>
          <p:spPr>
            <a:xfrm>
              <a:off x="0" y="0"/>
              <a:ext cx="5033735" cy="1106170"/>
            </a:xfrm>
            <a:custGeom>
              <a:avLst/>
              <a:gdLst/>
              <a:ahLst/>
              <a:cxnLst/>
              <a:rect l="l" t="t" r="r" b="b"/>
              <a:pathLst>
                <a:path w="5033735" h="1106170">
                  <a:moveTo>
                    <a:pt x="4480015" y="1106170"/>
                  </a:moveTo>
                  <a:lnTo>
                    <a:pt x="553720" y="1106170"/>
                  </a:lnTo>
                  <a:cubicBezTo>
                    <a:pt x="247650" y="1106170"/>
                    <a:pt x="0" y="858520"/>
                    <a:pt x="0" y="553720"/>
                  </a:cubicBezTo>
                  <a:cubicBezTo>
                    <a:pt x="0" y="247650"/>
                    <a:pt x="247650" y="0"/>
                    <a:pt x="553720" y="0"/>
                  </a:cubicBezTo>
                  <a:lnTo>
                    <a:pt x="4480015" y="0"/>
                  </a:lnTo>
                  <a:cubicBezTo>
                    <a:pt x="4786085" y="0"/>
                    <a:pt x="5033735" y="247650"/>
                    <a:pt x="5033735" y="553720"/>
                  </a:cubicBezTo>
                  <a:cubicBezTo>
                    <a:pt x="5032465" y="858520"/>
                    <a:pt x="4784815" y="1106170"/>
                    <a:pt x="4480015" y="1106170"/>
                  </a:cubicBezTo>
                  <a:close/>
                </a:path>
              </a:pathLst>
            </a:custGeom>
            <a:solidFill>
              <a:srgbClr val="CCEBE6"/>
            </a:solidFill>
          </p:spPr>
        </p:sp>
      </p:grpSp>
      <p:grpSp>
        <p:nvGrpSpPr>
          <p:cNvPr id="6" name="Group 6"/>
          <p:cNvGrpSpPr/>
          <p:nvPr/>
        </p:nvGrpSpPr>
        <p:grpSpPr>
          <a:xfrm>
            <a:off x="2546852" y="2600072"/>
            <a:ext cx="2203940" cy="1410103"/>
            <a:chOff x="0" y="0"/>
            <a:chExt cx="2797961" cy="1790163"/>
          </a:xfrm>
        </p:grpSpPr>
        <p:sp>
          <p:nvSpPr>
            <p:cNvPr id="7" name="Freeform 7"/>
            <p:cNvSpPr/>
            <p:nvPr/>
          </p:nvSpPr>
          <p:spPr>
            <a:xfrm>
              <a:off x="0" y="0"/>
              <a:ext cx="2799231" cy="1790163"/>
            </a:xfrm>
            <a:custGeom>
              <a:avLst/>
              <a:gdLst/>
              <a:ahLst/>
              <a:cxnLst/>
              <a:rect l="l" t="t" r="r" b="b"/>
              <a:pathLst>
                <a:path w="2799231" h="1790163">
                  <a:moveTo>
                    <a:pt x="2245511" y="1790163"/>
                  </a:moveTo>
                  <a:lnTo>
                    <a:pt x="553720" y="1790163"/>
                  </a:lnTo>
                  <a:cubicBezTo>
                    <a:pt x="247650" y="1790163"/>
                    <a:pt x="0" y="1389478"/>
                    <a:pt x="0" y="896172"/>
                  </a:cubicBezTo>
                  <a:cubicBezTo>
                    <a:pt x="0" y="400811"/>
                    <a:pt x="247650" y="0"/>
                    <a:pt x="553720" y="0"/>
                  </a:cubicBezTo>
                  <a:lnTo>
                    <a:pt x="2245511" y="0"/>
                  </a:lnTo>
                  <a:cubicBezTo>
                    <a:pt x="2551581" y="0"/>
                    <a:pt x="2799231" y="400811"/>
                    <a:pt x="2799231" y="896172"/>
                  </a:cubicBezTo>
                  <a:cubicBezTo>
                    <a:pt x="2797961" y="1389478"/>
                    <a:pt x="2550311" y="1790163"/>
                    <a:pt x="2245511" y="1790163"/>
                  </a:cubicBezTo>
                  <a:close/>
                </a:path>
              </a:pathLst>
            </a:custGeom>
            <a:solidFill>
              <a:srgbClr val="CCEBE6"/>
            </a:solidFill>
          </p:spPr>
        </p:sp>
      </p:grpSp>
      <p:grpSp>
        <p:nvGrpSpPr>
          <p:cNvPr id="8" name="Group 8"/>
          <p:cNvGrpSpPr/>
          <p:nvPr/>
        </p:nvGrpSpPr>
        <p:grpSpPr>
          <a:xfrm>
            <a:off x="830981" y="5266060"/>
            <a:ext cx="3919811" cy="935482"/>
            <a:chOff x="0" y="0"/>
            <a:chExt cx="4621057" cy="1102838"/>
          </a:xfrm>
        </p:grpSpPr>
        <p:sp>
          <p:nvSpPr>
            <p:cNvPr id="9" name="Freeform 9"/>
            <p:cNvSpPr/>
            <p:nvPr/>
          </p:nvSpPr>
          <p:spPr>
            <a:xfrm>
              <a:off x="0" y="0"/>
              <a:ext cx="4622327" cy="1102838"/>
            </a:xfrm>
            <a:custGeom>
              <a:avLst/>
              <a:gdLst/>
              <a:ahLst/>
              <a:cxnLst/>
              <a:rect l="l" t="t" r="r" b="b"/>
              <a:pathLst>
                <a:path w="4622327" h="1102838">
                  <a:moveTo>
                    <a:pt x="4068607" y="1102838"/>
                  </a:moveTo>
                  <a:lnTo>
                    <a:pt x="553720" y="1102838"/>
                  </a:lnTo>
                  <a:cubicBezTo>
                    <a:pt x="247650" y="1102838"/>
                    <a:pt x="0" y="855934"/>
                    <a:pt x="0" y="552052"/>
                  </a:cubicBezTo>
                  <a:cubicBezTo>
                    <a:pt x="0" y="246904"/>
                    <a:pt x="247650" y="0"/>
                    <a:pt x="553720" y="0"/>
                  </a:cubicBezTo>
                  <a:lnTo>
                    <a:pt x="4068607" y="0"/>
                  </a:lnTo>
                  <a:cubicBezTo>
                    <a:pt x="4374677" y="0"/>
                    <a:pt x="4622327" y="246904"/>
                    <a:pt x="4622327" y="552052"/>
                  </a:cubicBezTo>
                  <a:cubicBezTo>
                    <a:pt x="4621057" y="855934"/>
                    <a:pt x="4373407" y="1102838"/>
                    <a:pt x="4068607" y="1102838"/>
                  </a:cubicBezTo>
                  <a:close/>
                </a:path>
              </a:pathLst>
            </a:custGeom>
            <a:solidFill>
              <a:srgbClr val="CCEBE6"/>
            </a:solidFill>
          </p:spPr>
        </p:sp>
      </p:grpSp>
      <p:grpSp>
        <p:nvGrpSpPr>
          <p:cNvPr id="10" name="Group 10"/>
          <p:cNvGrpSpPr/>
          <p:nvPr/>
        </p:nvGrpSpPr>
        <p:grpSpPr>
          <a:xfrm>
            <a:off x="6529194" y="4557082"/>
            <a:ext cx="5272354" cy="1417957"/>
            <a:chOff x="0" y="0"/>
            <a:chExt cx="7029806" cy="1890609"/>
          </a:xfrm>
        </p:grpSpPr>
        <p:sp>
          <p:nvSpPr>
            <p:cNvPr id="11" name="TextBox 11"/>
            <p:cNvSpPr txBox="1"/>
            <p:nvPr/>
          </p:nvSpPr>
          <p:spPr>
            <a:xfrm>
              <a:off x="0" y="1500803"/>
              <a:ext cx="7029806" cy="389805"/>
            </a:xfrm>
            <a:prstGeom prst="rect">
              <a:avLst/>
            </a:prstGeom>
          </p:spPr>
          <p:txBody>
            <a:bodyPr lIns="0" tIns="0" rIns="0" bIns="0" rtlCol="0" anchor="t">
              <a:spAutoFit/>
            </a:bodyPr>
            <a:lstStyle/>
            <a:p>
              <a:pPr marL="0" lvl="0" indent="0" algn="ctr">
                <a:lnSpc>
                  <a:spcPts val="2488"/>
                </a:lnSpc>
              </a:pPr>
              <a:endParaRPr/>
            </a:p>
          </p:txBody>
        </p:sp>
        <p:sp>
          <p:nvSpPr>
            <p:cNvPr id="12" name="TextBox 12"/>
            <p:cNvSpPr txBox="1"/>
            <p:nvPr/>
          </p:nvSpPr>
          <p:spPr>
            <a:xfrm>
              <a:off x="0" y="-28575"/>
              <a:ext cx="7029806" cy="1450882"/>
            </a:xfrm>
            <a:prstGeom prst="rect">
              <a:avLst/>
            </a:prstGeom>
          </p:spPr>
          <p:txBody>
            <a:bodyPr lIns="0" tIns="0" rIns="0" bIns="0" rtlCol="0" anchor="t">
              <a:spAutoFit/>
            </a:bodyPr>
            <a:lstStyle/>
            <a:p>
              <a:pPr marL="0" lvl="0" indent="0" algn="ctr">
                <a:lnSpc>
                  <a:spcPts val="2921"/>
                </a:lnSpc>
                <a:spcBef>
                  <a:spcPct val="0"/>
                </a:spcBef>
              </a:pPr>
              <a:r>
                <a:rPr lang="en-US" sz="2229" spc="66">
                  <a:solidFill>
                    <a:srgbClr val="191919"/>
                  </a:solidFill>
                  <a:latin typeface="Aileron Heavy"/>
                </a:rPr>
                <a:t>TEST DE FLUJO DE DATOS CON IMPLEMENTACIONES  DE RESUMEN AUTOMÁTICO DISPONIBILIZADAS</a:t>
              </a:r>
            </a:p>
          </p:txBody>
        </p:sp>
      </p:grpSp>
      <p:grpSp>
        <p:nvGrpSpPr>
          <p:cNvPr id="13" name="Group 13"/>
          <p:cNvGrpSpPr/>
          <p:nvPr/>
        </p:nvGrpSpPr>
        <p:grpSpPr>
          <a:xfrm>
            <a:off x="11542469" y="2618590"/>
            <a:ext cx="2404012" cy="1002371"/>
            <a:chOff x="0" y="0"/>
            <a:chExt cx="2797961" cy="1166631"/>
          </a:xfrm>
        </p:grpSpPr>
        <p:sp>
          <p:nvSpPr>
            <p:cNvPr id="14" name="Freeform 14"/>
            <p:cNvSpPr/>
            <p:nvPr/>
          </p:nvSpPr>
          <p:spPr>
            <a:xfrm>
              <a:off x="0" y="0"/>
              <a:ext cx="2799231" cy="1166631"/>
            </a:xfrm>
            <a:custGeom>
              <a:avLst/>
              <a:gdLst/>
              <a:ahLst/>
              <a:cxnLst/>
              <a:rect l="l" t="t" r="r" b="b"/>
              <a:pathLst>
                <a:path w="2799231" h="1166631">
                  <a:moveTo>
                    <a:pt x="2245511" y="1166631"/>
                  </a:moveTo>
                  <a:lnTo>
                    <a:pt x="553720" y="1166631"/>
                  </a:lnTo>
                  <a:cubicBezTo>
                    <a:pt x="247650" y="1166631"/>
                    <a:pt x="0" y="905454"/>
                    <a:pt x="0" y="583991"/>
                  </a:cubicBezTo>
                  <a:cubicBezTo>
                    <a:pt x="0" y="261189"/>
                    <a:pt x="247650" y="0"/>
                    <a:pt x="553720" y="0"/>
                  </a:cubicBezTo>
                  <a:lnTo>
                    <a:pt x="2245511" y="0"/>
                  </a:lnTo>
                  <a:cubicBezTo>
                    <a:pt x="2551581" y="0"/>
                    <a:pt x="2799231" y="261189"/>
                    <a:pt x="2799231" y="583991"/>
                  </a:cubicBezTo>
                  <a:cubicBezTo>
                    <a:pt x="2797961" y="905454"/>
                    <a:pt x="2550311" y="1166631"/>
                    <a:pt x="2245511" y="1166631"/>
                  </a:cubicBezTo>
                  <a:close/>
                </a:path>
              </a:pathLst>
            </a:custGeom>
            <a:solidFill>
              <a:srgbClr val="CCEBE6"/>
            </a:solidFill>
          </p:spPr>
        </p:sp>
      </p:grpSp>
      <p:pic>
        <p:nvPicPr>
          <p:cNvPr id="15" name="Picture 1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8195399" y="3675512"/>
            <a:ext cx="4824307" cy="2677490"/>
          </a:xfrm>
          <a:prstGeom prst="rect">
            <a:avLst/>
          </a:prstGeom>
        </p:spPr>
      </p:pic>
      <p:pic>
        <p:nvPicPr>
          <p:cNvPr id="16" name="Picture 16"/>
          <p:cNvPicPr>
            <a:picLocks noChangeAspect="1"/>
          </p:cNvPicPr>
          <p:nvPr/>
        </p:nvPicPr>
        <p:blipFill>
          <a:blip r:embed="rId4"/>
          <a:srcRect/>
          <a:stretch>
            <a:fillRect/>
          </a:stretch>
        </p:blipFill>
        <p:spPr>
          <a:xfrm>
            <a:off x="14189313" y="538656"/>
            <a:ext cx="3500383" cy="3315026"/>
          </a:xfrm>
          <a:prstGeom prst="rect">
            <a:avLst/>
          </a:prstGeom>
        </p:spPr>
      </p:pic>
      <p:pic>
        <p:nvPicPr>
          <p:cNvPr id="17" name="Picture 17"/>
          <p:cNvPicPr>
            <a:picLocks noChangeAspect="1"/>
          </p:cNvPicPr>
          <p:nvPr/>
        </p:nvPicPr>
        <p:blipFill>
          <a:blip r:embed="rId5"/>
          <a:srcRect/>
          <a:stretch>
            <a:fillRect/>
          </a:stretch>
        </p:blipFill>
        <p:spPr>
          <a:xfrm>
            <a:off x="10933048" y="6705648"/>
            <a:ext cx="2804418" cy="2608254"/>
          </a:xfrm>
          <a:prstGeom prst="rect">
            <a:avLst/>
          </a:prstGeom>
        </p:spPr>
      </p:pic>
      <p:grpSp>
        <p:nvGrpSpPr>
          <p:cNvPr id="18" name="Group 18"/>
          <p:cNvGrpSpPr/>
          <p:nvPr/>
        </p:nvGrpSpPr>
        <p:grpSpPr>
          <a:xfrm>
            <a:off x="1339447" y="-966303"/>
            <a:ext cx="4618749" cy="3180955"/>
            <a:chOff x="0" y="0"/>
            <a:chExt cx="6158332" cy="4241274"/>
          </a:xfrm>
        </p:grpSpPr>
        <p:sp>
          <p:nvSpPr>
            <p:cNvPr id="19" name="TextBox 19"/>
            <p:cNvSpPr txBox="1"/>
            <p:nvPr/>
          </p:nvSpPr>
          <p:spPr>
            <a:xfrm>
              <a:off x="0" y="-38100"/>
              <a:ext cx="6158332" cy="412867"/>
            </a:xfrm>
            <a:prstGeom prst="rect">
              <a:avLst/>
            </a:prstGeom>
          </p:spPr>
          <p:txBody>
            <a:bodyPr lIns="0" tIns="0" rIns="0" bIns="0" rtlCol="0" anchor="t">
              <a:spAutoFit/>
            </a:bodyPr>
            <a:lstStyle/>
            <a:p>
              <a:pPr algn="ctr">
                <a:lnSpc>
                  <a:spcPts val="2603"/>
                </a:lnSpc>
              </a:pPr>
              <a:endParaRPr/>
            </a:p>
          </p:txBody>
        </p:sp>
        <p:sp>
          <p:nvSpPr>
            <p:cNvPr id="20" name="TextBox 20"/>
            <p:cNvSpPr txBox="1"/>
            <p:nvPr/>
          </p:nvSpPr>
          <p:spPr>
            <a:xfrm>
              <a:off x="0" y="1717876"/>
              <a:ext cx="6158332" cy="2523398"/>
            </a:xfrm>
            <a:prstGeom prst="rect">
              <a:avLst/>
            </a:prstGeom>
          </p:spPr>
          <p:txBody>
            <a:bodyPr lIns="0" tIns="0" rIns="0" bIns="0" rtlCol="0" anchor="t">
              <a:spAutoFit/>
            </a:bodyPr>
            <a:lstStyle/>
            <a:p>
              <a:pPr algn="ctr">
                <a:lnSpc>
                  <a:spcPts val="3042"/>
                </a:lnSpc>
              </a:pPr>
              <a:r>
                <a:rPr lang="en-US" sz="2173" spc="86">
                  <a:solidFill>
                    <a:srgbClr val="191919"/>
                  </a:solidFill>
                  <a:latin typeface="Aileron Regular"/>
                </a:rPr>
                <a:t>El 90% de publicaciones encontradas referentes a resumen automático se encontraban adaptadas a una solución solo para textos en ingles</a:t>
              </a:r>
            </a:p>
          </p:txBody>
        </p:sp>
      </p:grpSp>
      <p:sp>
        <p:nvSpPr>
          <p:cNvPr id="21" name="TextBox 21"/>
          <p:cNvSpPr txBox="1"/>
          <p:nvPr/>
        </p:nvSpPr>
        <p:spPr>
          <a:xfrm>
            <a:off x="14040477" y="9450598"/>
            <a:ext cx="3218823" cy="471201"/>
          </a:xfrm>
          <a:prstGeom prst="rect">
            <a:avLst/>
          </a:prstGeom>
        </p:spPr>
        <p:txBody>
          <a:bodyPr lIns="0" tIns="0" rIns="0" bIns="0" rtlCol="0" anchor="t">
            <a:spAutoFit/>
          </a:bodyPr>
          <a:lstStyle/>
          <a:p>
            <a:pPr algn="ctr">
              <a:lnSpc>
                <a:spcPts val="3812"/>
              </a:lnSpc>
            </a:pPr>
            <a:endParaRPr/>
          </a:p>
        </p:txBody>
      </p:sp>
      <p:sp>
        <p:nvSpPr>
          <p:cNvPr id="22" name="TextBox 22"/>
          <p:cNvSpPr txBox="1"/>
          <p:nvPr/>
        </p:nvSpPr>
        <p:spPr>
          <a:xfrm>
            <a:off x="2847722" y="2718464"/>
            <a:ext cx="1602201" cy="1135219"/>
          </a:xfrm>
          <a:prstGeom prst="rect">
            <a:avLst/>
          </a:prstGeom>
        </p:spPr>
        <p:txBody>
          <a:bodyPr lIns="0" tIns="0" rIns="0" bIns="0" rtlCol="0" anchor="t">
            <a:spAutoFit/>
          </a:bodyPr>
          <a:lstStyle/>
          <a:p>
            <a:pPr algn="ctr">
              <a:lnSpc>
                <a:spcPts val="2261"/>
              </a:lnSpc>
            </a:pPr>
            <a:r>
              <a:rPr lang="en-US" sz="1615" spc="64">
                <a:solidFill>
                  <a:srgbClr val="191919"/>
                </a:solidFill>
                <a:latin typeface="Aileron Regular"/>
              </a:rPr>
              <a:t>Busqueda de implementaciones en el idioma español</a:t>
            </a:r>
          </a:p>
        </p:txBody>
      </p:sp>
      <p:sp>
        <p:nvSpPr>
          <p:cNvPr id="23" name="TextBox 23"/>
          <p:cNvSpPr txBox="1"/>
          <p:nvPr/>
        </p:nvSpPr>
        <p:spPr>
          <a:xfrm>
            <a:off x="8513976" y="586075"/>
            <a:ext cx="4838143" cy="667273"/>
          </a:xfrm>
          <a:prstGeom prst="rect">
            <a:avLst/>
          </a:prstGeom>
        </p:spPr>
        <p:txBody>
          <a:bodyPr lIns="0" tIns="0" rIns="0" bIns="0" rtlCol="0" anchor="t">
            <a:spAutoFit/>
          </a:bodyPr>
          <a:lstStyle/>
          <a:p>
            <a:pPr algn="ctr">
              <a:lnSpc>
                <a:spcPts val="2694"/>
              </a:lnSpc>
            </a:pPr>
            <a:r>
              <a:rPr lang="en-US" sz="1924" spc="76">
                <a:solidFill>
                  <a:srgbClr val="191919"/>
                </a:solidFill>
                <a:latin typeface="Aileron Regular"/>
              </a:rPr>
              <a:t>1.- Traducción de texto español a ingles sólo con el fin de test de flujo de datos.</a:t>
            </a:r>
          </a:p>
        </p:txBody>
      </p:sp>
      <p:sp>
        <p:nvSpPr>
          <p:cNvPr id="24" name="TextBox 24"/>
          <p:cNvSpPr txBox="1"/>
          <p:nvPr/>
        </p:nvSpPr>
        <p:spPr>
          <a:xfrm>
            <a:off x="2664422" y="4344052"/>
            <a:ext cx="1381320" cy="294380"/>
          </a:xfrm>
          <a:prstGeom prst="rect">
            <a:avLst/>
          </a:prstGeom>
        </p:spPr>
        <p:txBody>
          <a:bodyPr lIns="0" tIns="0" rIns="0" bIns="0" rtlCol="0" anchor="t">
            <a:spAutoFit/>
          </a:bodyPr>
          <a:lstStyle/>
          <a:p>
            <a:pPr algn="ctr">
              <a:lnSpc>
                <a:spcPts val="2462"/>
              </a:lnSpc>
            </a:pPr>
            <a:endParaRPr/>
          </a:p>
        </p:txBody>
      </p:sp>
      <p:sp>
        <p:nvSpPr>
          <p:cNvPr id="25" name="TextBox 25"/>
          <p:cNvSpPr txBox="1"/>
          <p:nvPr/>
        </p:nvSpPr>
        <p:spPr>
          <a:xfrm>
            <a:off x="5973164" y="5738662"/>
            <a:ext cx="1385469" cy="415603"/>
          </a:xfrm>
          <a:prstGeom prst="rect">
            <a:avLst/>
          </a:prstGeom>
        </p:spPr>
        <p:txBody>
          <a:bodyPr lIns="0" tIns="0" rIns="0" bIns="0" rtlCol="0" anchor="t">
            <a:spAutoFit/>
          </a:bodyPr>
          <a:lstStyle/>
          <a:p>
            <a:pPr algn="ctr">
              <a:lnSpc>
                <a:spcPts val="3320"/>
              </a:lnSpc>
            </a:pPr>
            <a:endParaRPr/>
          </a:p>
        </p:txBody>
      </p:sp>
      <p:sp>
        <p:nvSpPr>
          <p:cNvPr id="26" name="TextBox 26"/>
          <p:cNvSpPr txBox="1"/>
          <p:nvPr/>
        </p:nvSpPr>
        <p:spPr>
          <a:xfrm>
            <a:off x="11801548" y="2782338"/>
            <a:ext cx="1816509" cy="636776"/>
          </a:xfrm>
          <a:prstGeom prst="rect">
            <a:avLst/>
          </a:prstGeom>
        </p:spPr>
        <p:txBody>
          <a:bodyPr lIns="0" tIns="0" rIns="0" bIns="0" rtlCol="0" anchor="t">
            <a:spAutoFit/>
          </a:bodyPr>
          <a:lstStyle/>
          <a:p>
            <a:pPr algn="ctr">
              <a:lnSpc>
                <a:spcPts val="2563"/>
              </a:lnSpc>
            </a:pPr>
            <a:r>
              <a:rPr lang="en-US" sz="1831" spc="73">
                <a:solidFill>
                  <a:srgbClr val="191919"/>
                </a:solidFill>
                <a:latin typeface="Aileron Regular"/>
              </a:rPr>
              <a:t>Alternativas planteadas</a:t>
            </a:r>
          </a:p>
        </p:txBody>
      </p:sp>
      <p:sp>
        <p:nvSpPr>
          <p:cNvPr id="27" name="TextBox 27"/>
          <p:cNvSpPr txBox="1"/>
          <p:nvPr/>
        </p:nvSpPr>
        <p:spPr>
          <a:xfrm>
            <a:off x="1296840" y="5557662"/>
            <a:ext cx="3101763" cy="314180"/>
          </a:xfrm>
          <a:prstGeom prst="rect">
            <a:avLst/>
          </a:prstGeom>
        </p:spPr>
        <p:txBody>
          <a:bodyPr lIns="0" tIns="0" rIns="0" bIns="0" rtlCol="0" anchor="t">
            <a:spAutoFit/>
          </a:bodyPr>
          <a:lstStyle/>
          <a:p>
            <a:pPr algn="ctr">
              <a:lnSpc>
                <a:spcPts val="2563"/>
              </a:lnSpc>
            </a:pPr>
            <a:r>
              <a:rPr lang="en-US" sz="1831" spc="73">
                <a:solidFill>
                  <a:srgbClr val="191919"/>
                </a:solidFill>
                <a:latin typeface="Aileron Regular"/>
              </a:rPr>
              <a:t>Ejecución de TEST</a:t>
            </a:r>
          </a:p>
        </p:txBody>
      </p:sp>
      <p:sp>
        <p:nvSpPr>
          <p:cNvPr id="28" name="TextBox 28"/>
          <p:cNvSpPr txBox="1"/>
          <p:nvPr/>
        </p:nvSpPr>
        <p:spPr>
          <a:xfrm>
            <a:off x="8612135" y="1359382"/>
            <a:ext cx="4838143" cy="1006301"/>
          </a:xfrm>
          <a:prstGeom prst="rect">
            <a:avLst/>
          </a:prstGeom>
        </p:spPr>
        <p:txBody>
          <a:bodyPr lIns="0" tIns="0" rIns="0" bIns="0" rtlCol="0" anchor="t">
            <a:spAutoFit/>
          </a:bodyPr>
          <a:lstStyle/>
          <a:p>
            <a:pPr algn="ctr">
              <a:lnSpc>
                <a:spcPts val="2694"/>
              </a:lnSpc>
            </a:pPr>
            <a:r>
              <a:rPr lang="en-US" sz="1924" spc="76">
                <a:solidFill>
                  <a:srgbClr val="191919"/>
                </a:solidFill>
                <a:latin typeface="Aileron Regular"/>
              </a:rPr>
              <a:t>2.- Testeo con implementaciones con autocomplementado de conectores gramaticales en ingles</a:t>
            </a:r>
          </a:p>
        </p:txBody>
      </p:sp>
      <p:sp>
        <p:nvSpPr>
          <p:cNvPr id="29" name="TextBox 29"/>
          <p:cNvSpPr txBox="1"/>
          <p:nvPr/>
        </p:nvSpPr>
        <p:spPr>
          <a:xfrm>
            <a:off x="830981" y="6526794"/>
            <a:ext cx="9904348" cy="3247247"/>
          </a:xfrm>
          <a:prstGeom prst="rect">
            <a:avLst/>
          </a:prstGeom>
        </p:spPr>
        <p:txBody>
          <a:bodyPr lIns="0" tIns="0" rIns="0" bIns="0" rtlCol="0" anchor="t">
            <a:spAutoFit/>
          </a:bodyPr>
          <a:lstStyle/>
          <a:p>
            <a:pPr algn="ctr">
              <a:lnSpc>
                <a:spcPts val="1846"/>
              </a:lnSpc>
            </a:pPr>
            <a:r>
              <a:rPr lang="en-US" sz="1318" spc="52">
                <a:solidFill>
                  <a:srgbClr val="191919"/>
                </a:solidFill>
                <a:latin typeface="Aileron Regular"/>
              </a:rPr>
              <a:t>El Ministerio de Salud (Minsa) informó este sábado 12 de junio que se elevó a 188.443 la cifra de decesos por coronavirus (COVID-19) en el país. Se trata de 191 nuevos fallecidos frente al reporte de la víspera. Además, informó que se incrementó en 3.003 los contagios (1.772 en las últimas 24 horas), por lo que el número total de personas infectadas llega a 2.001.059. El Minsa reportó también que hay un total de 10.711 pacientes hospitalizados, de los cuales 2.548 están con ventilación mecánica. Para mitigar los efectos de la pandemia, Perú suscribió acuerdos de adquisición de vacunas contra el COVID-19 con Sinopharm (por 2 millones de dosis), Pfizer (32 millones), AstraZeneca (14.04 millones) y con el mecanismo Covax Facility (13.2 millones). La inmunización en el Perú comenzó en febrero, tras el arribo del primer lote de vacunas procedentes de China (Sinopharm). El Gobierno ha anunciado que espera inmunizar a todos los adultos mayores de 60 años antes de que termine la actual gestión. El lunes 31 de mayo, el Gobierno informó que adoptarán los criterios y recomendaciones hechas por el Grupo de Trabajo Técnico (GTT) conformado para establecer la forma en la que se debe llevar el registro de las defunciones por esta enfermedad. Esta comisión determinó que, el número de personas fallecidas por COVID-19 en el Perú del 1 de marzo del 2020 al 22 de mayo de 2021, era de 180.764, mientras que el reporte oficial del Minsa no llegaba a las 70 mil. Desde entonces, el Minsa actualiza sus cifras en función a las recomendaciones del GTT</a:t>
            </a:r>
          </a:p>
          <a:p>
            <a:pPr algn="ctr">
              <a:lnSpc>
                <a:spcPts val="1846"/>
              </a:lnSpc>
            </a:pPr>
            <a:endParaRPr lang="en-US" sz="1318" spc="52">
              <a:solidFill>
                <a:srgbClr val="191919"/>
              </a:solidFill>
              <a:latin typeface="Aileron Regular"/>
            </a:endParaRPr>
          </a:p>
        </p:txBody>
      </p:sp>
      <p:sp>
        <p:nvSpPr>
          <p:cNvPr id="30" name="TextBox 30"/>
          <p:cNvSpPr txBox="1"/>
          <p:nvPr/>
        </p:nvSpPr>
        <p:spPr>
          <a:xfrm>
            <a:off x="-87351" y="4815256"/>
            <a:ext cx="4838143" cy="328244"/>
          </a:xfrm>
          <a:prstGeom prst="rect">
            <a:avLst/>
          </a:prstGeom>
        </p:spPr>
        <p:txBody>
          <a:bodyPr lIns="0" tIns="0" rIns="0" bIns="0" rtlCol="0" anchor="t">
            <a:spAutoFit/>
          </a:bodyPr>
          <a:lstStyle/>
          <a:p>
            <a:pPr algn="ctr">
              <a:lnSpc>
                <a:spcPts val="2694"/>
              </a:lnSpc>
            </a:pPr>
            <a:r>
              <a:rPr lang="en-US" sz="1924" spc="76">
                <a:solidFill>
                  <a:srgbClr val="191919"/>
                </a:solidFill>
                <a:latin typeface="Aileron Regular"/>
              </a:rPr>
              <a:t>Se opta por alternativa 2</a:t>
            </a:r>
          </a:p>
        </p:txBody>
      </p:sp>
      <p:sp>
        <p:nvSpPr>
          <p:cNvPr id="31" name="TextBox 31"/>
          <p:cNvSpPr txBox="1"/>
          <p:nvPr/>
        </p:nvSpPr>
        <p:spPr>
          <a:xfrm>
            <a:off x="13860738" y="6870919"/>
            <a:ext cx="3578300" cy="2249137"/>
          </a:xfrm>
          <a:prstGeom prst="rect">
            <a:avLst/>
          </a:prstGeom>
        </p:spPr>
        <p:txBody>
          <a:bodyPr lIns="0" tIns="0" rIns="0" bIns="0" rtlCol="0" anchor="t">
            <a:spAutoFit/>
          </a:bodyPr>
          <a:lstStyle/>
          <a:p>
            <a:pPr algn="ctr">
              <a:lnSpc>
                <a:spcPts val="1992"/>
              </a:lnSpc>
            </a:pPr>
            <a:r>
              <a:rPr lang="en-US" sz="1423" spc="56">
                <a:solidFill>
                  <a:srgbClr val="191919"/>
                </a:solidFill>
                <a:latin typeface="Aileron Regular"/>
              </a:rPr>
              <a:t> El Ministerio de Salud (Minsa) informó a 188.443 la cifra de decesos por coronavirus (COVID-19) Se trata de 191 nuevos fallecidos frente al reporte de la víspera . El Minsa reportó también that hay un total of 10.711 pacientes hospitalizados, of los cuales 2.548 están with ventilación mecánica </a:t>
            </a:r>
          </a:p>
          <a:p>
            <a:pPr algn="ctr">
              <a:lnSpc>
                <a:spcPts val="1992"/>
              </a:lnSpc>
            </a:pPr>
            <a:endParaRPr lang="en-US" sz="1423" spc="56">
              <a:solidFill>
                <a:srgbClr val="191919"/>
              </a:solidFill>
              <a:latin typeface="Aileron Regular"/>
            </a:endParaRPr>
          </a:p>
        </p:txBody>
      </p:sp>
      <p:sp>
        <p:nvSpPr>
          <p:cNvPr id="32" name="TextBox 32"/>
          <p:cNvSpPr txBox="1"/>
          <p:nvPr/>
        </p:nvSpPr>
        <p:spPr>
          <a:xfrm>
            <a:off x="14730351" y="4697318"/>
            <a:ext cx="2708687" cy="1138130"/>
          </a:xfrm>
          <a:prstGeom prst="rect">
            <a:avLst/>
          </a:prstGeom>
        </p:spPr>
        <p:txBody>
          <a:bodyPr lIns="0" tIns="0" rIns="0" bIns="0" rtlCol="0" anchor="t">
            <a:spAutoFit/>
          </a:bodyPr>
          <a:lstStyle/>
          <a:p>
            <a:pPr algn="ctr">
              <a:lnSpc>
                <a:spcPts val="2267"/>
              </a:lnSpc>
            </a:pPr>
            <a:r>
              <a:rPr lang="en-US" sz="1619" spc="64">
                <a:solidFill>
                  <a:srgbClr val="EB0F0F"/>
                </a:solidFill>
                <a:latin typeface="Aileron Regular"/>
              </a:rPr>
              <a:t>OJO: En el test aún no se opta por la versión parseada debido al último issue reportado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920161" y="5508050"/>
            <a:ext cx="1619584" cy="1619584"/>
          </a:xfrm>
          <a:prstGeom prst="rect">
            <a:avLst/>
          </a:prstGeom>
        </p:spPr>
      </p:pic>
      <p:pic>
        <p:nvPicPr>
          <p:cNvPr id="3" name="Picture 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228690" y="5508050"/>
            <a:ext cx="1619584" cy="1619584"/>
          </a:xfrm>
          <a:prstGeom prst="rect">
            <a:avLst/>
          </a:prstGeom>
        </p:spPr>
      </p:pic>
      <p:pic>
        <p:nvPicPr>
          <p:cNvPr id="4" name="Picture 4"/>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574425" y="5508050"/>
            <a:ext cx="1619584" cy="1619584"/>
          </a:xfrm>
          <a:prstGeom prst="rect">
            <a:avLst/>
          </a:prstGeom>
        </p:spPr>
      </p:pic>
      <p:pic>
        <p:nvPicPr>
          <p:cNvPr id="5" name="Picture 5"/>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882954" y="5508050"/>
            <a:ext cx="1619584" cy="1619584"/>
          </a:xfrm>
          <a:prstGeom prst="rect">
            <a:avLst/>
          </a:prstGeom>
        </p:spPr>
      </p:pic>
      <p:pic>
        <p:nvPicPr>
          <p:cNvPr id="6" name="Picture 6"/>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3526042" y="5508050"/>
            <a:ext cx="1619584" cy="1619584"/>
          </a:xfrm>
          <a:prstGeom prst="rect">
            <a:avLst/>
          </a:prstGeom>
        </p:spPr>
      </p:pic>
      <p:pic>
        <p:nvPicPr>
          <p:cNvPr id="7" name="Picture 7"/>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r="50000"/>
          <a:stretch>
            <a:fillRect/>
          </a:stretch>
        </p:blipFill>
        <p:spPr>
          <a:xfrm rot="5400000">
            <a:off x="2988622" y="4093847"/>
            <a:ext cx="1482663" cy="2965325"/>
          </a:xfrm>
          <a:prstGeom prst="rect">
            <a:avLst/>
          </a:prstGeom>
        </p:spPr>
      </p:pic>
      <p:pic>
        <p:nvPicPr>
          <p:cNvPr id="8" name="Picture 8"/>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r="50000"/>
          <a:stretch>
            <a:fillRect/>
          </a:stretch>
        </p:blipFill>
        <p:spPr>
          <a:xfrm rot="5400000">
            <a:off x="8297150" y="4093847"/>
            <a:ext cx="1482663" cy="2965325"/>
          </a:xfrm>
          <a:prstGeom prst="rect">
            <a:avLst/>
          </a:prstGeom>
        </p:spPr>
      </p:pic>
      <p:pic>
        <p:nvPicPr>
          <p:cNvPr id="9" name="Picture 9"/>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r="50000"/>
          <a:stretch>
            <a:fillRect/>
          </a:stretch>
        </p:blipFill>
        <p:spPr>
          <a:xfrm rot="5400000">
            <a:off x="13594503" y="4093847"/>
            <a:ext cx="1482663" cy="2965325"/>
          </a:xfrm>
          <a:prstGeom prst="rect">
            <a:avLst/>
          </a:prstGeom>
        </p:spPr>
      </p:pic>
      <p:pic>
        <p:nvPicPr>
          <p:cNvPr id="10" name="Picture 10"/>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r="50000"/>
          <a:stretch>
            <a:fillRect/>
          </a:stretch>
        </p:blipFill>
        <p:spPr>
          <a:xfrm rot="-5400000">
            <a:off x="5642886" y="5557884"/>
            <a:ext cx="1482663" cy="2965325"/>
          </a:xfrm>
          <a:prstGeom prst="rect">
            <a:avLst/>
          </a:prstGeom>
        </p:spPr>
      </p:pic>
      <p:pic>
        <p:nvPicPr>
          <p:cNvPr id="11" name="Picture 11"/>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r="50000"/>
          <a:stretch>
            <a:fillRect/>
          </a:stretch>
        </p:blipFill>
        <p:spPr>
          <a:xfrm rot="-5400000">
            <a:off x="10951415" y="5557884"/>
            <a:ext cx="1482663" cy="2965325"/>
          </a:xfrm>
          <a:prstGeom prst="rect">
            <a:avLst/>
          </a:prstGeom>
        </p:spPr>
      </p:pic>
      <p:grpSp>
        <p:nvGrpSpPr>
          <p:cNvPr id="12" name="Group 12"/>
          <p:cNvGrpSpPr/>
          <p:nvPr/>
        </p:nvGrpSpPr>
        <p:grpSpPr>
          <a:xfrm rot="-2700000">
            <a:off x="4768410" y="6020055"/>
            <a:ext cx="559215" cy="558321"/>
            <a:chOff x="0" y="0"/>
            <a:chExt cx="6350000" cy="6339840"/>
          </a:xfrm>
        </p:grpSpPr>
        <p:sp>
          <p:nvSpPr>
            <p:cNvPr id="13" name="Freeform 1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86EAE9"/>
            </a:solidFill>
          </p:spPr>
        </p:sp>
      </p:grpSp>
      <p:grpSp>
        <p:nvGrpSpPr>
          <p:cNvPr id="14" name="Group 14"/>
          <p:cNvGrpSpPr/>
          <p:nvPr/>
        </p:nvGrpSpPr>
        <p:grpSpPr>
          <a:xfrm rot="-2700000">
            <a:off x="10095565" y="6020055"/>
            <a:ext cx="559215" cy="558321"/>
            <a:chOff x="0" y="0"/>
            <a:chExt cx="6350000" cy="6339840"/>
          </a:xfrm>
        </p:grpSpPr>
        <p:sp>
          <p:nvSpPr>
            <p:cNvPr id="15" name="Freeform 1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7C9EF"/>
            </a:solidFill>
          </p:spPr>
        </p:sp>
      </p:grpSp>
      <p:grpSp>
        <p:nvGrpSpPr>
          <p:cNvPr id="16" name="Group 16"/>
          <p:cNvGrpSpPr/>
          <p:nvPr/>
        </p:nvGrpSpPr>
        <p:grpSpPr>
          <a:xfrm rot="-2700000">
            <a:off x="15365993" y="6020055"/>
            <a:ext cx="559215" cy="558321"/>
            <a:chOff x="0" y="0"/>
            <a:chExt cx="6350000" cy="6339840"/>
          </a:xfrm>
        </p:grpSpPr>
        <p:sp>
          <p:nvSpPr>
            <p:cNvPr id="17" name="Freeform 17"/>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13538A"/>
            </a:solidFill>
          </p:spPr>
        </p:sp>
      </p:grpSp>
      <p:grpSp>
        <p:nvGrpSpPr>
          <p:cNvPr id="18" name="Group 18"/>
          <p:cNvGrpSpPr/>
          <p:nvPr/>
        </p:nvGrpSpPr>
        <p:grpSpPr>
          <a:xfrm rot="8100000">
            <a:off x="7427085" y="6038681"/>
            <a:ext cx="559215" cy="558321"/>
            <a:chOff x="0" y="0"/>
            <a:chExt cx="6350000" cy="6339840"/>
          </a:xfrm>
        </p:grpSpPr>
        <p:sp>
          <p:nvSpPr>
            <p:cNvPr id="19" name="Freeform 19"/>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EDAD8"/>
            </a:solidFill>
          </p:spPr>
        </p:sp>
      </p:grpSp>
      <p:grpSp>
        <p:nvGrpSpPr>
          <p:cNvPr id="20" name="Group 20"/>
          <p:cNvGrpSpPr/>
          <p:nvPr/>
        </p:nvGrpSpPr>
        <p:grpSpPr>
          <a:xfrm rot="8100000">
            <a:off x="12735614" y="6038681"/>
            <a:ext cx="559215" cy="558321"/>
            <a:chOff x="0" y="0"/>
            <a:chExt cx="6350000" cy="6339840"/>
          </a:xfrm>
        </p:grpSpPr>
        <p:sp>
          <p:nvSpPr>
            <p:cNvPr id="21" name="Freeform 21"/>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2C92D5"/>
            </a:solidFill>
          </p:spPr>
        </p:sp>
      </p:grpSp>
      <p:pic>
        <p:nvPicPr>
          <p:cNvPr id="22" name="Picture 22"/>
          <p:cNvPicPr>
            <a:picLocks noChangeAspect="1"/>
          </p:cNvPicPr>
          <p:nvPr/>
        </p:nvPicPr>
        <p:blipFill>
          <a:blip r:embed="rId22"/>
          <a:srcRect/>
          <a:stretch>
            <a:fillRect/>
          </a:stretch>
        </p:blipFill>
        <p:spPr>
          <a:xfrm>
            <a:off x="3101099" y="5670361"/>
            <a:ext cx="1257707" cy="1257707"/>
          </a:xfrm>
          <a:prstGeom prst="rect">
            <a:avLst/>
          </a:prstGeom>
        </p:spPr>
      </p:pic>
      <p:pic>
        <p:nvPicPr>
          <p:cNvPr id="23" name="Picture 23"/>
          <p:cNvPicPr>
            <a:picLocks noChangeAspect="1"/>
          </p:cNvPicPr>
          <p:nvPr/>
        </p:nvPicPr>
        <p:blipFill>
          <a:blip r:embed="rId23"/>
          <a:srcRect/>
          <a:stretch>
            <a:fillRect/>
          </a:stretch>
        </p:blipFill>
        <p:spPr>
          <a:xfrm>
            <a:off x="5849312" y="5904107"/>
            <a:ext cx="1170243" cy="680425"/>
          </a:xfrm>
          <a:prstGeom prst="rect">
            <a:avLst/>
          </a:prstGeom>
        </p:spPr>
      </p:pic>
      <p:grpSp>
        <p:nvGrpSpPr>
          <p:cNvPr id="24" name="Group 24"/>
          <p:cNvGrpSpPr/>
          <p:nvPr/>
        </p:nvGrpSpPr>
        <p:grpSpPr>
          <a:xfrm>
            <a:off x="4652909" y="1346200"/>
            <a:ext cx="7610651" cy="1122749"/>
            <a:chOff x="0" y="0"/>
            <a:chExt cx="10147534" cy="1496999"/>
          </a:xfrm>
        </p:grpSpPr>
        <p:sp>
          <p:nvSpPr>
            <p:cNvPr id="25" name="TextBox 25"/>
            <p:cNvSpPr txBox="1"/>
            <p:nvPr/>
          </p:nvSpPr>
          <p:spPr>
            <a:xfrm>
              <a:off x="0" y="918303"/>
              <a:ext cx="10147534" cy="578697"/>
            </a:xfrm>
            <a:prstGeom prst="rect">
              <a:avLst/>
            </a:prstGeom>
          </p:spPr>
          <p:txBody>
            <a:bodyPr lIns="0" tIns="0" rIns="0" bIns="0" rtlCol="0" anchor="t">
              <a:spAutoFit/>
            </a:bodyPr>
            <a:lstStyle/>
            <a:p>
              <a:pPr marL="0" lvl="0" indent="0" algn="ctr">
                <a:lnSpc>
                  <a:spcPts val="3640"/>
                </a:lnSpc>
              </a:pPr>
              <a:endParaRPr/>
            </a:p>
          </p:txBody>
        </p:sp>
        <p:sp>
          <p:nvSpPr>
            <p:cNvPr id="26" name="TextBox 26"/>
            <p:cNvSpPr txBox="1"/>
            <p:nvPr/>
          </p:nvSpPr>
          <p:spPr>
            <a:xfrm>
              <a:off x="0" y="-47625"/>
              <a:ext cx="10147534" cy="777113"/>
            </a:xfrm>
            <a:prstGeom prst="rect">
              <a:avLst/>
            </a:prstGeom>
          </p:spPr>
          <p:txBody>
            <a:bodyPr lIns="0" tIns="0" rIns="0" bIns="0" rtlCol="0" anchor="t">
              <a:spAutoFit/>
            </a:bodyPr>
            <a:lstStyle/>
            <a:p>
              <a:pPr marL="0" lvl="0" indent="0" algn="ctr">
                <a:lnSpc>
                  <a:spcPts val="4716"/>
                </a:lnSpc>
                <a:spcBef>
                  <a:spcPct val="0"/>
                </a:spcBef>
              </a:pPr>
              <a:r>
                <a:rPr lang="en-US" sz="3600" spc="107">
                  <a:solidFill>
                    <a:srgbClr val="191919"/>
                  </a:solidFill>
                  <a:latin typeface="Aileron Heavy"/>
                </a:rPr>
                <a:t>SIGUIENTES PASOS</a:t>
              </a:r>
            </a:p>
          </p:txBody>
        </p:sp>
      </p:grpSp>
      <p:grpSp>
        <p:nvGrpSpPr>
          <p:cNvPr id="27" name="Group 27"/>
          <p:cNvGrpSpPr/>
          <p:nvPr/>
        </p:nvGrpSpPr>
        <p:grpSpPr>
          <a:xfrm>
            <a:off x="2357035" y="7604647"/>
            <a:ext cx="2544519" cy="1216265"/>
            <a:chOff x="0" y="0"/>
            <a:chExt cx="3392692" cy="1621687"/>
          </a:xfrm>
        </p:grpSpPr>
        <p:sp>
          <p:nvSpPr>
            <p:cNvPr id="28" name="TextBox 28"/>
            <p:cNvSpPr txBox="1"/>
            <p:nvPr/>
          </p:nvSpPr>
          <p:spPr>
            <a:xfrm>
              <a:off x="0" y="745641"/>
              <a:ext cx="3392692" cy="876046"/>
            </a:xfrm>
            <a:prstGeom prst="rect">
              <a:avLst/>
            </a:prstGeom>
          </p:spPr>
          <p:txBody>
            <a:bodyPr lIns="0" tIns="0" rIns="0" bIns="0" rtlCol="0" anchor="t">
              <a:spAutoFit/>
            </a:bodyPr>
            <a:lstStyle/>
            <a:p>
              <a:pPr algn="ctr">
                <a:lnSpc>
                  <a:spcPts val="2700"/>
                </a:lnSpc>
              </a:pPr>
              <a:r>
                <a:rPr lang="en-US" sz="1800" spc="36">
                  <a:solidFill>
                    <a:srgbClr val="191919"/>
                  </a:solidFill>
                  <a:latin typeface="Aileron Regular"/>
                </a:rPr>
                <a:t>Corregir los errores que se fueron suscitando</a:t>
              </a:r>
            </a:p>
          </p:txBody>
        </p:sp>
        <p:sp>
          <p:nvSpPr>
            <p:cNvPr id="29" name="TextBox 29"/>
            <p:cNvSpPr txBox="1"/>
            <p:nvPr/>
          </p:nvSpPr>
          <p:spPr>
            <a:xfrm>
              <a:off x="0" y="-19050"/>
              <a:ext cx="3392692" cy="502666"/>
            </a:xfrm>
            <a:prstGeom prst="rect">
              <a:avLst/>
            </a:prstGeom>
          </p:spPr>
          <p:txBody>
            <a:bodyPr lIns="0" tIns="0" rIns="0" bIns="0" rtlCol="0" anchor="t">
              <a:spAutoFit/>
            </a:bodyPr>
            <a:lstStyle/>
            <a:p>
              <a:pPr marL="0" lvl="0" indent="0" algn="ctr">
                <a:lnSpc>
                  <a:spcPts val="3096"/>
                </a:lnSpc>
                <a:spcBef>
                  <a:spcPct val="0"/>
                </a:spcBef>
              </a:pPr>
              <a:r>
                <a:rPr lang="en-US" sz="2400" spc="93">
                  <a:solidFill>
                    <a:srgbClr val="191919"/>
                  </a:solidFill>
                  <a:latin typeface="Aileron Regular Bold"/>
                </a:rPr>
                <a:t>ISSUES</a:t>
              </a:r>
            </a:p>
          </p:txBody>
        </p:sp>
      </p:grpSp>
      <p:grpSp>
        <p:nvGrpSpPr>
          <p:cNvPr id="30" name="Group 30"/>
          <p:cNvGrpSpPr/>
          <p:nvPr/>
        </p:nvGrpSpPr>
        <p:grpSpPr>
          <a:xfrm>
            <a:off x="4800364" y="3379461"/>
            <a:ext cx="3066516" cy="1557641"/>
            <a:chOff x="0" y="0"/>
            <a:chExt cx="4088688" cy="2076855"/>
          </a:xfrm>
        </p:grpSpPr>
        <p:sp>
          <p:nvSpPr>
            <p:cNvPr id="31" name="TextBox 31"/>
            <p:cNvSpPr txBox="1"/>
            <p:nvPr/>
          </p:nvSpPr>
          <p:spPr>
            <a:xfrm>
              <a:off x="0" y="745641"/>
              <a:ext cx="4088688" cy="1331214"/>
            </a:xfrm>
            <a:prstGeom prst="rect">
              <a:avLst/>
            </a:prstGeom>
          </p:spPr>
          <p:txBody>
            <a:bodyPr lIns="0" tIns="0" rIns="0" bIns="0" rtlCol="0" anchor="t">
              <a:spAutoFit/>
            </a:bodyPr>
            <a:lstStyle/>
            <a:p>
              <a:pPr algn="ctr">
                <a:lnSpc>
                  <a:spcPts val="2700"/>
                </a:lnSpc>
              </a:pPr>
              <a:r>
                <a:rPr lang="en-US" sz="1800" spc="36">
                  <a:solidFill>
                    <a:srgbClr val="191919"/>
                  </a:solidFill>
                  <a:latin typeface="Aileron Regular"/>
                </a:rPr>
                <a:t>Seguir indagando en la documentación de soluciones disponibilizadas</a:t>
              </a:r>
            </a:p>
          </p:txBody>
        </p:sp>
        <p:sp>
          <p:nvSpPr>
            <p:cNvPr id="32" name="TextBox 32"/>
            <p:cNvSpPr txBox="1"/>
            <p:nvPr/>
          </p:nvSpPr>
          <p:spPr>
            <a:xfrm>
              <a:off x="0" y="-19050"/>
              <a:ext cx="4088688" cy="502666"/>
            </a:xfrm>
            <a:prstGeom prst="rect">
              <a:avLst/>
            </a:prstGeom>
          </p:spPr>
          <p:txBody>
            <a:bodyPr lIns="0" tIns="0" rIns="0" bIns="0" rtlCol="0" anchor="t">
              <a:spAutoFit/>
            </a:bodyPr>
            <a:lstStyle/>
            <a:p>
              <a:pPr marL="0" lvl="0" indent="0" algn="ctr">
                <a:lnSpc>
                  <a:spcPts val="3096"/>
                </a:lnSpc>
                <a:spcBef>
                  <a:spcPct val="0"/>
                </a:spcBef>
              </a:pPr>
              <a:r>
                <a:rPr lang="en-US" sz="2400" spc="93">
                  <a:solidFill>
                    <a:srgbClr val="191919"/>
                  </a:solidFill>
                  <a:latin typeface="Aileron Regular Bold"/>
                </a:rPr>
                <a:t> implementaciones</a:t>
              </a:r>
            </a:p>
          </p:txBody>
        </p:sp>
      </p:grpSp>
      <p:grpSp>
        <p:nvGrpSpPr>
          <p:cNvPr id="33" name="Group 33"/>
          <p:cNvGrpSpPr/>
          <p:nvPr/>
        </p:nvGrpSpPr>
        <p:grpSpPr>
          <a:xfrm>
            <a:off x="7766222" y="7604647"/>
            <a:ext cx="2544519" cy="1947785"/>
            <a:chOff x="0" y="0"/>
            <a:chExt cx="3392692" cy="2597047"/>
          </a:xfrm>
        </p:grpSpPr>
        <p:sp>
          <p:nvSpPr>
            <p:cNvPr id="34" name="TextBox 34"/>
            <p:cNvSpPr txBox="1"/>
            <p:nvPr/>
          </p:nvSpPr>
          <p:spPr>
            <a:xfrm>
              <a:off x="0" y="1265833"/>
              <a:ext cx="3392692" cy="1331214"/>
            </a:xfrm>
            <a:prstGeom prst="rect">
              <a:avLst/>
            </a:prstGeom>
          </p:spPr>
          <p:txBody>
            <a:bodyPr lIns="0" tIns="0" rIns="0" bIns="0" rtlCol="0" anchor="t">
              <a:spAutoFit/>
            </a:bodyPr>
            <a:lstStyle/>
            <a:p>
              <a:pPr algn="ctr">
                <a:lnSpc>
                  <a:spcPts val="2700"/>
                </a:lnSpc>
              </a:pPr>
              <a:r>
                <a:rPr lang="en-US" sz="1800" spc="36">
                  <a:solidFill>
                    <a:srgbClr val="191919"/>
                  </a:solidFill>
                  <a:latin typeface="Aileron Regular"/>
                </a:rPr>
                <a:t>Acorde a lo investigado responder la 1er hipótesis específica</a:t>
              </a:r>
            </a:p>
          </p:txBody>
        </p:sp>
        <p:sp>
          <p:nvSpPr>
            <p:cNvPr id="35" name="TextBox 35"/>
            <p:cNvSpPr txBox="1"/>
            <p:nvPr/>
          </p:nvSpPr>
          <p:spPr>
            <a:xfrm>
              <a:off x="0" y="-19050"/>
              <a:ext cx="3392692" cy="1022858"/>
            </a:xfrm>
            <a:prstGeom prst="rect">
              <a:avLst/>
            </a:prstGeom>
          </p:spPr>
          <p:txBody>
            <a:bodyPr lIns="0" tIns="0" rIns="0" bIns="0" rtlCol="0" anchor="t">
              <a:spAutoFit/>
            </a:bodyPr>
            <a:lstStyle/>
            <a:p>
              <a:pPr marL="0" lvl="0" indent="0" algn="ctr">
                <a:lnSpc>
                  <a:spcPts val="3096"/>
                </a:lnSpc>
                <a:spcBef>
                  <a:spcPct val="0"/>
                </a:spcBef>
              </a:pPr>
              <a:r>
                <a:rPr lang="en-US" sz="2400" spc="93">
                  <a:solidFill>
                    <a:srgbClr val="191919"/>
                  </a:solidFill>
                  <a:latin typeface="Aileron Regular Bold"/>
                </a:rPr>
                <a:t>Hipótesis específica</a:t>
              </a:r>
            </a:p>
          </p:txBody>
        </p:sp>
      </p:grpSp>
      <p:grpSp>
        <p:nvGrpSpPr>
          <p:cNvPr id="36" name="Group 36"/>
          <p:cNvGrpSpPr/>
          <p:nvPr/>
        </p:nvGrpSpPr>
        <p:grpSpPr>
          <a:xfrm>
            <a:off x="13063575" y="7604647"/>
            <a:ext cx="2544519" cy="1899017"/>
            <a:chOff x="0" y="0"/>
            <a:chExt cx="3392692" cy="2532023"/>
          </a:xfrm>
        </p:grpSpPr>
        <p:sp>
          <p:nvSpPr>
            <p:cNvPr id="37" name="TextBox 37"/>
            <p:cNvSpPr txBox="1"/>
            <p:nvPr/>
          </p:nvSpPr>
          <p:spPr>
            <a:xfrm>
              <a:off x="0" y="745641"/>
              <a:ext cx="3392692" cy="1786382"/>
            </a:xfrm>
            <a:prstGeom prst="rect">
              <a:avLst/>
            </a:prstGeom>
          </p:spPr>
          <p:txBody>
            <a:bodyPr lIns="0" tIns="0" rIns="0" bIns="0" rtlCol="0" anchor="t">
              <a:spAutoFit/>
            </a:bodyPr>
            <a:lstStyle/>
            <a:p>
              <a:pPr algn="ctr">
                <a:lnSpc>
                  <a:spcPts val="2700"/>
                </a:lnSpc>
              </a:pPr>
              <a:r>
                <a:rPr lang="en-US" sz="1800" spc="36">
                  <a:solidFill>
                    <a:srgbClr val="191919"/>
                  </a:solidFill>
                  <a:latin typeface="Aileron Regular"/>
                </a:rPr>
                <a:t>Dar inicio a los experimentos acordes a la respeusat de la 2da hipótesis</a:t>
              </a:r>
            </a:p>
          </p:txBody>
        </p:sp>
        <p:sp>
          <p:nvSpPr>
            <p:cNvPr id="38" name="TextBox 38"/>
            <p:cNvSpPr txBox="1"/>
            <p:nvPr/>
          </p:nvSpPr>
          <p:spPr>
            <a:xfrm>
              <a:off x="0" y="-19050"/>
              <a:ext cx="3392692" cy="502666"/>
            </a:xfrm>
            <a:prstGeom prst="rect">
              <a:avLst/>
            </a:prstGeom>
          </p:spPr>
          <p:txBody>
            <a:bodyPr lIns="0" tIns="0" rIns="0" bIns="0" rtlCol="0" anchor="t">
              <a:spAutoFit/>
            </a:bodyPr>
            <a:lstStyle/>
            <a:p>
              <a:pPr marL="0" lvl="0" indent="0" algn="ctr">
                <a:lnSpc>
                  <a:spcPts val="3096"/>
                </a:lnSpc>
                <a:spcBef>
                  <a:spcPct val="0"/>
                </a:spcBef>
              </a:pPr>
              <a:r>
                <a:rPr lang="en-US" sz="2400" spc="93">
                  <a:solidFill>
                    <a:srgbClr val="191919"/>
                  </a:solidFill>
                  <a:latin typeface="Aileron Regular Bold"/>
                </a:rPr>
                <a:t>Experimentar</a:t>
              </a:r>
            </a:p>
          </p:txBody>
        </p:sp>
      </p:grpSp>
      <p:grpSp>
        <p:nvGrpSpPr>
          <p:cNvPr id="39" name="Group 39"/>
          <p:cNvGrpSpPr/>
          <p:nvPr/>
        </p:nvGrpSpPr>
        <p:grpSpPr>
          <a:xfrm>
            <a:off x="10420486" y="3374508"/>
            <a:ext cx="2544519" cy="1899017"/>
            <a:chOff x="0" y="0"/>
            <a:chExt cx="3392692" cy="2532023"/>
          </a:xfrm>
        </p:grpSpPr>
        <p:sp>
          <p:nvSpPr>
            <p:cNvPr id="40" name="TextBox 40"/>
            <p:cNvSpPr txBox="1"/>
            <p:nvPr/>
          </p:nvSpPr>
          <p:spPr>
            <a:xfrm>
              <a:off x="0" y="745641"/>
              <a:ext cx="3392692" cy="1786382"/>
            </a:xfrm>
            <a:prstGeom prst="rect">
              <a:avLst/>
            </a:prstGeom>
          </p:spPr>
          <p:txBody>
            <a:bodyPr lIns="0" tIns="0" rIns="0" bIns="0" rtlCol="0" anchor="t">
              <a:spAutoFit/>
            </a:bodyPr>
            <a:lstStyle/>
            <a:p>
              <a:pPr algn="ctr">
                <a:lnSpc>
                  <a:spcPts val="2700"/>
                </a:lnSpc>
              </a:pPr>
              <a:r>
                <a:rPr lang="en-US" sz="1800" spc="36">
                  <a:solidFill>
                    <a:srgbClr val="191919"/>
                  </a:solidFill>
                  <a:latin typeface="Aileron Regular"/>
                </a:rPr>
                <a:t>Ampliar la investigación teórica sobre resumen de textos </a:t>
              </a:r>
            </a:p>
          </p:txBody>
        </p:sp>
        <p:sp>
          <p:nvSpPr>
            <p:cNvPr id="41" name="TextBox 41"/>
            <p:cNvSpPr txBox="1"/>
            <p:nvPr/>
          </p:nvSpPr>
          <p:spPr>
            <a:xfrm>
              <a:off x="0" y="-19050"/>
              <a:ext cx="3392692" cy="502666"/>
            </a:xfrm>
            <a:prstGeom prst="rect">
              <a:avLst/>
            </a:prstGeom>
          </p:spPr>
          <p:txBody>
            <a:bodyPr lIns="0" tIns="0" rIns="0" bIns="0" rtlCol="0" anchor="t">
              <a:spAutoFit/>
            </a:bodyPr>
            <a:lstStyle/>
            <a:p>
              <a:pPr marL="0" lvl="0" indent="0" algn="ctr">
                <a:lnSpc>
                  <a:spcPts val="3096"/>
                </a:lnSpc>
                <a:spcBef>
                  <a:spcPct val="0"/>
                </a:spcBef>
              </a:pPr>
              <a:r>
                <a:rPr lang="en-US" sz="2400" spc="93">
                  <a:solidFill>
                    <a:srgbClr val="191919"/>
                  </a:solidFill>
                  <a:latin typeface="Aileron Regular Bold"/>
                </a:rPr>
                <a:t>Investigar</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1265</Words>
  <Application>Microsoft Office PowerPoint</Application>
  <PresentationFormat>Personalizado</PresentationFormat>
  <Paragraphs>125</Paragraphs>
  <Slides>11</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11</vt:i4>
      </vt:variant>
    </vt:vector>
  </HeadingPairs>
  <TitlesOfParts>
    <vt:vector size="23" baseType="lpstr">
      <vt:lpstr>Aileron Regular Bold</vt:lpstr>
      <vt:lpstr>Arial</vt:lpstr>
      <vt:lpstr>Aileron Regular</vt:lpstr>
      <vt:lpstr>Arimo</vt:lpstr>
      <vt:lpstr>Aileron Regular Italics</vt:lpstr>
      <vt:lpstr>Heebo Bold</vt:lpstr>
      <vt:lpstr>Roboto</vt:lpstr>
      <vt:lpstr>Aileron Regular Bold Italics</vt:lpstr>
      <vt:lpstr>Calibri</vt:lpstr>
      <vt:lpstr>Roboto Bold</vt:lpstr>
      <vt:lpstr>Aileron Heavy</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HORARIOS</dc:title>
  <cp:lastModifiedBy>Villacorta Plasencia, Victor</cp:lastModifiedBy>
  <cp:revision>1</cp:revision>
  <dcterms:created xsi:type="dcterms:W3CDTF">2006-08-16T00:00:00Z</dcterms:created>
  <dcterms:modified xsi:type="dcterms:W3CDTF">2021-06-15T01:34:31Z</dcterms:modified>
  <dc:identifier>DAEJFC2VDL0</dc:identifier>
</cp:coreProperties>
</file>