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316" r:id="rId4"/>
    <p:sldId id="344" r:id="rId5"/>
    <p:sldId id="363" r:id="rId6"/>
    <p:sldId id="362" r:id="rId7"/>
    <p:sldId id="345" r:id="rId8"/>
    <p:sldId id="364" r:id="rId9"/>
    <p:sldId id="365" r:id="rId10"/>
    <p:sldId id="366" r:id="rId11"/>
    <p:sldId id="367" r:id="rId12"/>
    <p:sldId id="368" r:id="rId13"/>
    <p:sldId id="369"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56" autoAdjust="0"/>
  </p:normalViewPr>
  <p:slideViewPr>
    <p:cSldViewPr snapToGrid="0">
      <p:cViewPr varScale="1">
        <p:scale>
          <a:sx n="78" d="100"/>
          <a:sy n="78"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00C23D-C3D2-47F6-8206-E92D1150F83A}" type="datetimeFigureOut">
              <a:rPr lang="es-ES" smtClean="0"/>
              <a:t>03/11/2019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71446-5203-4E2D-8F4B-9678F3B6D09A}" type="slidenum">
              <a:rPr lang="es-ES" smtClean="0"/>
              <a:t>‹Nº›</a:t>
            </a:fld>
            <a:endParaRPr lang="es-ES"/>
          </a:p>
        </p:txBody>
      </p:sp>
    </p:spTree>
    <p:extLst>
      <p:ext uri="{BB962C8B-B14F-4D97-AF65-F5344CB8AC3E}">
        <p14:creationId xmlns:p14="http://schemas.microsoft.com/office/powerpoint/2010/main" val="1418390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6871446-5203-4E2D-8F4B-9678F3B6D09A}" type="slidenum">
              <a:rPr lang="es-ES" smtClean="0"/>
              <a:t>1</a:t>
            </a:fld>
            <a:endParaRPr lang="es-ES"/>
          </a:p>
        </p:txBody>
      </p:sp>
    </p:spTree>
    <p:extLst>
      <p:ext uri="{BB962C8B-B14F-4D97-AF65-F5344CB8AC3E}">
        <p14:creationId xmlns:p14="http://schemas.microsoft.com/office/powerpoint/2010/main" val="332426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2 alumnos</a:t>
            </a:r>
          </a:p>
          <a:p>
            <a:r>
              <a:rPr lang="es-PE" dirty="0"/>
              <a:t>Elegir 3 alumnos</a:t>
            </a:r>
            <a:r>
              <a:rPr lang="es-PE" baseline="0" dirty="0"/>
              <a:t> y ofrecer el paquete de viaje</a:t>
            </a:r>
            <a:endParaRPr lang="es-PE" dirty="0"/>
          </a:p>
          <a:p>
            <a:r>
              <a:rPr lang="es-PE" dirty="0"/>
              <a:t>2 </a:t>
            </a:r>
            <a:r>
              <a:rPr lang="es-PE" dirty="0" err="1"/>
              <a:t>Posit</a:t>
            </a:r>
            <a:r>
              <a:rPr lang="es-PE" dirty="0"/>
              <a:t> para cada alumno </a:t>
            </a:r>
            <a:r>
              <a:rPr lang="es-PE" baseline="0" dirty="0"/>
              <a:t> X: Las personas que les gusta viajar  O: Las personas que han viajado el último año </a:t>
            </a:r>
            <a:endParaRPr lang="es-ES" dirty="0"/>
          </a:p>
        </p:txBody>
      </p:sp>
      <p:sp>
        <p:nvSpPr>
          <p:cNvPr id="4" name="Marcador de número de diapositiva 3"/>
          <p:cNvSpPr>
            <a:spLocks noGrp="1"/>
          </p:cNvSpPr>
          <p:nvPr>
            <p:ph type="sldNum" sz="quarter" idx="10"/>
          </p:nvPr>
        </p:nvSpPr>
        <p:spPr/>
        <p:txBody>
          <a:bodyPr/>
          <a:lstStyle/>
          <a:p>
            <a:fld id="{C6871446-5203-4E2D-8F4B-9678F3B6D09A}" type="slidenum">
              <a:rPr lang="es-ES" smtClean="0"/>
              <a:t>3</a:t>
            </a:fld>
            <a:endParaRPr lang="es-ES"/>
          </a:p>
        </p:txBody>
      </p:sp>
    </p:spTree>
    <p:extLst>
      <p:ext uri="{BB962C8B-B14F-4D97-AF65-F5344CB8AC3E}">
        <p14:creationId xmlns:p14="http://schemas.microsoft.com/office/powerpoint/2010/main" val="3378547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https://</a:t>
            </a:r>
            <a:r>
              <a:rPr lang="es-ES" dirty="0" smtClean="0"/>
              <a:t>archive.ics.uci.edu/ml/datasets/Bank+Marketing</a:t>
            </a:r>
          </a:p>
          <a:p>
            <a:endParaRPr lang="es-ES" dirty="0" smtClean="0"/>
          </a:p>
          <a:p>
            <a:r>
              <a:rPr lang="es-ES" b="1" dirty="0" smtClean="0"/>
              <a:t>Data camp : cursos</a:t>
            </a:r>
            <a:r>
              <a:rPr lang="es-ES" b="1" baseline="0" dirty="0" smtClean="0"/>
              <a:t> virtuales</a:t>
            </a:r>
          </a:p>
          <a:p>
            <a:endParaRPr lang="es-ES" dirty="0"/>
          </a:p>
        </p:txBody>
      </p:sp>
      <p:sp>
        <p:nvSpPr>
          <p:cNvPr id="4" name="Marcador de número de diapositiva 3"/>
          <p:cNvSpPr>
            <a:spLocks noGrp="1"/>
          </p:cNvSpPr>
          <p:nvPr>
            <p:ph type="sldNum" sz="quarter" idx="10"/>
          </p:nvPr>
        </p:nvSpPr>
        <p:spPr/>
        <p:txBody>
          <a:bodyPr/>
          <a:lstStyle/>
          <a:p>
            <a:fld id="{C6871446-5203-4E2D-8F4B-9678F3B6D09A}" type="slidenum">
              <a:rPr lang="es-ES" smtClean="0"/>
              <a:t>5</a:t>
            </a:fld>
            <a:endParaRPr lang="es-ES"/>
          </a:p>
        </p:txBody>
      </p:sp>
    </p:spTree>
    <p:extLst>
      <p:ext uri="{BB962C8B-B14F-4D97-AF65-F5344CB8AC3E}">
        <p14:creationId xmlns:p14="http://schemas.microsoft.com/office/powerpoint/2010/main" val="371658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https://</a:t>
            </a:r>
            <a:r>
              <a:rPr lang="es-ES" dirty="0" smtClean="0"/>
              <a:t>archive.ics.uci.edu/ml/datasets/Bank+Marketing</a:t>
            </a:r>
          </a:p>
          <a:p>
            <a:endParaRPr lang="es-ES" dirty="0" smtClean="0"/>
          </a:p>
          <a:p>
            <a:r>
              <a:rPr lang="es-ES" b="1" dirty="0" smtClean="0"/>
              <a:t>Data camp : cursos</a:t>
            </a:r>
            <a:r>
              <a:rPr lang="es-ES" b="1" baseline="0" dirty="0" smtClean="0"/>
              <a:t> virtuales</a:t>
            </a:r>
          </a:p>
          <a:p>
            <a:endParaRPr lang="es-ES" dirty="0"/>
          </a:p>
        </p:txBody>
      </p:sp>
      <p:sp>
        <p:nvSpPr>
          <p:cNvPr id="4" name="Marcador de número de diapositiva 3"/>
          <p:cNvSpPr>
            <a:spLocks noGrp="1"/>
          </p:cNvSpPr>
          <p:nvPr>
            <p:ph type="sldNum" sz="quarter" idx="10"/>
          </p:nvPr>
        </p:nvSpPr>
        <p:spPr/>
        <p:txBody>
          <a:bodyPr/>
          <a:lstStyle/>
          <a:p>
            <a:fld id="{C6871446-5203-4E2D-8F4B-9678F3B6D09A}" type="slidenum">
              <a:rPr lang="es-ES" smtClean="0"/>
              <a:t>7</a:t>
            </a:fld>
            <a:endParaRPr lang="es-ES"/>
          </a:p>
        </p:txBody>
      </p:sp>
    </p:spTree>
    <p:extLst>
      <p:ext uri="{BB962C8B-B14F-4D97-AF65-F5344CB8AC3E}">
        <p14:creationId xmlns:p14="http://schemas.microsoft.com/office/powerpoint/2010/main" val="1357922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7A15EB27-F0FA-4FE3-8CB9-EA05CB7DC5AF}" type="datetimeFigureOut">
              <a:rPr lang="es-ES" smtClean="0"/>
              <a:t>03/11/2019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C218409-47AA-43E3-B2D9-E09AE1BC3E1F}" type="slidenum">
              <a:rPr lang="es-ES" smtClean="0"/>
              <a:t>‹Nº›</a:t>
            </a:fld>
            <a:endParaRPr lang="es-ES"/>
          </a:p>
        </p:txBody>
      </p:sp>
    </p:spTree>
    <p:extLst>
      <p:ext uri="{BB962C8B-B14F-4D97-AF65-F5344CB8AC3E}">
        <p14:creationId xmlns:p14="http://schemas.microsoft.com/office/powerpoint/2010/main" val="65036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A15EB27-F0FA-4FE3-8CB9-EA05CB7DC5AF}" type="datetimeFigureOut">
              <a:rPr lang="es-ES" smtClean="0"/>
              <a:t>03/11/2019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C218409-47AA-43E3-B2D9-E09AE1BC3E1F}" type="slidenum">
              <a:rPr lang="es-ES" smtClean="0"/>
              <a:t>‹Nº›</a:t>
            </a:fld>
            <a:endParaRPr lang="es-ES"/>
          </a:p>
        </p:txBody>
      </p:sp>
    </p:spTree>
    <p:extLst>
      <p:ext uri="{BB962C8B-B14F-4D97-AF65-F5344CB8AC3E}">
        <p14:creationId xmlns:p14="http://schemas.microsoft.com/office/powerpoint/2010/main" val="204066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A15EB27-F0FA-4FE3-8CB9-EA05CB7DC5AF}" type="datetimeFigureOut">
              <a:rPr lang="es-ES" smtClean="0"/>
              <a:t>03/11/2019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C218409-47AA-43E3-B2D9-E09AE1BC3E1F}" type="slidenum">
              <a:rPr lang="es-ES" smtClean="0"/>
              <a:t>‹Nº›</a:t>
            </a:fld>
            <a:endParaRPr lang="es-ES"/>
          </a:p>
        </p:txBody>
      </p:sp>
    </p:spTree>
    <p:extLst>
      <p:ext uri="{BB962C8B-B14F-4D97-AF65-F5344CB8AC3E}">
        <p14:creationId xmlns:p14="http://schemas.microsoft.com/office/powerpoint/2010/main" val="3665354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A15EB27-F0FA-4FE3-8CB9-EA05CB7DC5AF}" type="datetimeFigureOut">
              <a:rPr lang="es-ES" smtClean="0"/>
              <a:t>03/11/2019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C218409-47AA-43E3-B2D9-E09AE1BC3E1F}" type="slidenum">
              <a:rPr lang="es-ES" smtClean="0"/>
              <a:t>‹Nº›</a:t>
            </a:fld>
            <a:endParaRPr lang="es-ES"/>
          </a:p>
        </p:txBody>
      </p:sp>
    </p:spTree>
    <p:extLst>
      <p:ext uri="{BB962C8B-B14F-4D97-AF65-F5344CB8AC3E}">
        <p14:creationId xmlns:p14="http://schemas.microsoft.com/office/powerpoint/2010/main" val="2411440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7A15EB27-F0FA-4FE3-8CB9-EA05CB7DC5AF}" type="datetimeFigureOut">
              <a:rPr lang="es-ES" smtClean="0"/>
              <a:t>03/11/2019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C218409-47AA-43E3-B2D9-E09AE1BC3E1F}" type="slidenum">
              <a:rPr lang="es-ES" smtClean="0"/>
              <a:t>‹Nº›</a:t>
            </a:fld>
            <a:endParaRPr lang="es-ES"/>
          </a:p>
        </p:txBody>
      </p:sp>
    </p:spTree>
    <p:extLst>
      <p:ext uri="{BB962C8B-B14F-4D97-AF65-F5344CB8AC3E}">
        <p14:creationId xmlns:p14="http://schemas.microsoft.com/office/powerpoint/2010/main" val="416908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7A15EB27-F0FA-4FE3-8CB9-EA05CB7DC5AF}" type="datetimeFigureOut">
              <a:rPr lang="es-ES" smtClean="0"/>
              <a:t>03/11/2019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C218409-47AA-43E3-B2D9-E09AE1BC3E1F}" type="slidenum">
              <a:rPr lang="es-ES" smtClean="0"/>
              <a:t>‹Nº›</a:t>
            </a:fld>
            <a:endParaRPr lang="es-ES"/>
          </a:p>
        </p:txBody>
      </p:sp>
    </p:spTree>
    <p:extLst>
      <p:ext uri="{BB962C8B-B14F-4D97-AF65-F5344CB8AC3E}">
        <p14:creationId xmlns:p14="http://schemas.microsoft.com/office/powerpoint/2010/main" val="426711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7A15EB27-F0FA-4FE3-8CB9-EA05CB7DC5AF}" type="datetimeFigureOut">
              <a:rPr lang="es-ES" smtClean="0"/>
              <a:t>03/11/2019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CC218409-47AA-43E3-B2D9-E09AE1BC3E1F}" type="slidenum">
              <a:rPr lang="es-ES" smtClean="0"/>
              <a:t>‹Nº›</a:t>
            </a:fld>
            <a:endParaRPr lang="es-ES"/>
          </a:p>
        </p:txBody>
      </p:sp>
    </p:spTree>
    <p:extLst>
      <p:ext uri="{BB962C8B-B14F-4D97-AF65-F5344CB8AC3E}">
        <p14:creationId xmlns:p14="http://schemas.microsoft.com/office/powerpoint/2010/main" val="272208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7A15EB27-F0FA-4FE3-8CB9-EA05CB7DC5AF}" type="datetimeFigureOut">
              <a:rPr lang="es-ES" smtClean="0"/>
              <a:t>03/11/2019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CC218409-47AA-43E3-B2D9-E09AE1BC3E1F}" type="slidenum">
              <a:rPr lang="es-ES" smtClean="0"/>
              <a:t>‹Nº›</a:t>
            </a:fld>
            <a:endParaRPr lang="es-ES"/>
          </a:p>
        </p:txBody>
      </p:sp>
    </p:spTree>
    <p:extLst>
      <p:ext uri="{BB962C8B-B14F-4D97-AF65-F5344CB8AC3E}">
        <p14:creationId xmlns:p14="http://schemas.microsoft.com/office/powerpoint/2010/main" val="398812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A15EB27-F0FA-4FE3-8CB9-EA05CB7DC5AF}" type="datetimeFigureOut">
              <a:rPr lang="es-ES" smtClean="0"/>
              <a:t>03/11/2019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CC218409-47AA-43E3-B2D9-E09AE1BC3E1F}" type="slidenum">
              <a:rPr lang="es-ES" smtClean="0"/>
              <a:t>‹Nº›</a:t>
            </a:fld>
            <a:endParaRPr lang="es-ES"/>
          </a:p>
        </p:txBody>
      </p:sp>
    </p:spTree>
    <p:extLst>
      <p:ext uri="{BB962C8B-B14F-4D97-AF65-F5344CB8AC3E}">
        <p14:creationId xmlns:p14="http://schemas.microsoft.com/office/powerpoint/2010/main" val="40326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A15EB27-F0FA-4FE3-8CB9-EA05CB7DC5AF}" type="datetimeFigureOut">
              <a:rPr lang="es-ES" smtClean="0"/>
              <a:t>03/11/2019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C218409-47AA-43E3-B2D9-E09AE1BC3E1F}" type="slidenum">
              <a:rPr lang="es-ES" smtClean="0"/>
              <a:t>‹Nº›</a:t>
            </a:fld>
            <a:endParaRPr lang="es-ES"/>
          </a:p>
        </p:txBody>
      </p:sp>
    </p:spTree>
    <p:extLst>
      <p:ext uri="{BB962C8B-B14F-4D97-AF65-F5344CB8AC3E}">
        <p14:creationId xmlns:p14="http://schemas.microsoft.com/office/powerpoint/2010/main" val="429431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A15EB27-F0FA-4FE3-8CB9-EA05CB7DC5AF}" type="datetimeFigureOut">
              <a:rPr lang="es-ES" smtClean="0"/>
              <a:t>03/11/2019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C218409-47AA-43E3-B2D9-E09AE1BC3E1F}" type="slidenum">
              <a:rPr lang="es-ES" smtClean="0"/>
              <a:t>‹Nº›</a:t>
            </a:fld>
            <a:endParaRPr lang="es-ES"/>
          </a:p>
        </p:txBody>
      </p:sp>
    </p:spTree>
    <p:extLst>
      <p:ext uri="{BB962C8B-B14F-4D97-AF65-F5344CB8AC3E}">
        <p14:creationId xmlns:p14="http://schemas.microsoft.com/office/powerpoint/2010/main" val="96625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15EB27-F0FA-4FE3-8CB9-EA05CB7DC5AF}" type="datetimeFigureOut">
              <a:rPr lang="es-ES" smtClean="0"/>
              <a:t>03/11/2019</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18409-47AA-43E3-B2D9-E09AE1BC3E1F}" type="slidenum">
              <a:rPr lang="es-ES" smtClean="0"/>
              <a:t>‹Nº›</a:t>
            </a:fld>
            <a:endParaRPr lang="es-ES"/>
          </a:p>
        </p:txBody>
      </p:sp>
    </p:spTree>
    <p:extLst>
      <p:ext uri="{BB962C8B-B14F-4D97-AF65-F5344CB8AC3E}">
        <p14:creationId xmlns:p14="http://schemas.microsoft.com/office/powerpoint/2010/main" val="1085344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ES"/>
          </a:p>
        </p:txBody>
      </p:sp>
      <p:sp>
        <p:nvSpPr>
          <p:cNvPr id="3" name="Subtítulo 2"/>
          <p:cNvSpPr>
            <a:spLocks noGrp="1"/>
          </p:cNvSpPr>
          <p:nvPr>
            <p:ph type="subTitle" idx="1"/>
          </p:nvPr>
        </p:nvSpPr>
        <p:spPr/>
        <p:txBody>
          <a:bodyPr/>
          <a:lstStyle/>
          <a:p>
            <a:endParaRPr lang="es-ES"/>
          </a:p>
        </p:txBody>
      </p:sp>
      <p:pic>
        <p:nvPicPr>
          <p:cNvPr id="1026" name="Picture 2" descr="Resultado de imagen para analy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31" y="0"/>
            <a:ext cx="1080654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2147457" y="2526833"/>
            <a:ext cx="8231956" cy="1617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600" b="1" dirty="0" smtClean="0">
                <a:ln w="0"/>
                <a:solidFill>
                  <a:srgbClr val="00206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Modelo de </a:t>
            </a:r>
            <a:r>
              <a:rPr lang="es-PE" sz="3600" b="1" dirty="0" smtClean="0">
                <a:ln w="0"/>
                <a:solidFill>
                  <a:srgbClr val="00206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predictivo:</a:t>
            </a:r>
            <a:endParaRPr lang="es-PE" sz="3600" b="1" dirty="0" smtClean="0">
              <a:ln w="0"/>
              <a:solidFill>
                <a:srgbClr val="00206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algn="ctr"/>
            <a:r>
              <a:rPr lang="es-PE" sz="3600" b="1" dirty="0" smtClean="0">
                <a:ln w="0"/>
                <a:solidFill>
                  <a:srgbClr val="00206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Sistema </a:t>
            </a:r>
            <a:r>
              <a:rPr lang="es-PE" sz="3600" b="1" dirty="0" err="1" smtClean="0">
                <a:ln w="0"/>
                <a:solidFill>
                  <a:srgbClr val="00206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Recomendador</a:t>
            </a:r>
            <a:endParaRPr lang="es-PE" sz="3600" b="1" dirty="0" smtClean="0">
              <a:ln w="0"/>
              <a:solidFill>
                <a:srgbClr val="00206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pic>
        <p:nvPicPr>
          <p:cNvPr id="6" name="Imagen 5"/>
          <p:cNvPicPr>
            <a:picLocks noChangeAspect="1"/>
          </p:cNvPicPr>
          <p:nvPr/>
        </p:nvPicPr>
        <p:blipFill rotWithShape="1">
          <a:blip r:embed="rId4"/>
          <a:srcRect l="33278" t="33545" r="32367" b="34207"/>
          <a:stretch/>
        </p:blipFill>
        <p:spPr>
          <a:xfrm>
            <a:off x="803071" y="80673"/>
            <a:ext cx="1886341" cy="1036418"/>
          </a:xfrm>
          <a:prstGeom prst="rect">
            <a:avLst/>
          </a:prstGeom>
        </p:spPr>
      </p:pic>
    </p:spTree>
    <p:extLst>
      <p:ext uri="{BB962C8B-B14F-4D97-AF65-F5344CB8AC3E}">
        <p14:creationId xmlns:p14="http://schemas.microsoft.com/office/powerpoint/2010/main" val="3174880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1 Título"/>
          <p:cNvSpPr>
            <a:spLocks noGrp="1"/>
          </p:cNvSpPr>
          <p:nvPr>
            <p:ph type="title"/>
          </p:nvPr>
        </p:nvSpPr>
        <p:spPr/>
        <p:txBody>
          <a:bodyPr>
            <a:normAutofit/>
          </a:bodyPr>
          <a:lstStyle/>
          <a:p>
            <a:pPr algn="ctr">
              <a:defRPr/>
            </a:pPr>
            <a:r>
              <a:rPr lang="es-ES" dirty="0" smtClean="0">
                <a:solidFill>
                  <a:schemeClr val="tx2">
                    <a:satMod val="130000"/>
                  </a:schemeClr>
                </a:solidFill>
              </a:rPr>
              <a:t>Algoritmos de Recomendación Basado en Usuario</a:t>
            </a:r>
          </a:p>
        </p:txBody>
      </p:sp>
      <p:sp>
        <p:nvSpPr>
          <p:cNvPr id="4101" name="2 Marcador de contenido"/>
          <p:cNvSpPr>
            <a:spLocks noGrp="1"/>
          </p:cNvSpPr>
          <p:nvPr>
            <p:ph idx="1"/>
          </p:nvPr>
        </p:nvSpPr>
        <p:spPr/>
        <p:txBody>
          <a:bodyPr/>
          <a:lstStyle/>
          <a:p>
            <a:pPr eaLnBrk="1" hangingPunct="1"/>
            <a:endParaRPr lang="es-ES" smtClean="0"/>
          </a:p>
          <a:p>
            <a:pPr eaLnBrk="1" hangingPunct="1"/>
            <a:r>
              <a:rPr lang="es-ES" smtClean="0"/>
              <a:t>Similitud</a:t>
            </a:r>
          </a:p>
          <a:p>
            <a:pPr eaLnBrk="1" hangingPunct="1"/>
            <a:endParaRPr lang="es-ES" smtClean="0"/>
          </a:p>
          <a:p>
            <a:pPr eaLnBrk="1" hangingPunct="1"/>
            <a:endParaRPr lang="es-ES" smtClean="0"/>
          </a:p>
          <a:p>
            <a:pPr eaLnBrk="1" hangingPunct="1"/>
            <a:r>
              <a:rPr lang="es-ES" smtClean="0"/>
              <a:t>Recomendación </a:t>
            </a:r>
          </a:p>
        </p:txBody>
      </p:sp>
      <p:graphicFrame>
        <p:nvGraphicFramePr>
          <p:cNvPr id="4098" name="Object 2"/>
          <p:cNvGraphicFramePr>
            <a:graphicFrameLocks noChangeAspect="1"/>
          </p:cNvGraphicFramePr>
          <p:nvPr/>
        </p:nvGraphicFramePr>
        <p:xfrm>
          <a:off x="6276975" y="1857376"/>
          <a:ext cx="2533650" cy="1000125"/>
        </p:xfrm>
        <a:graphic>
          <a:graphicData uri="http://schemas.openxmlformats.org/presentationml/2006/ole">
            <mc:AlternateContent xmlns:mc="http://schemas.openxmlformats.org/markup-compatibility/2006">
              <mc:Choice xmlns:v="urn:schemas-microsoft-com:vml" Requires="v">
                <p:oleObj spid="_x0000_s2052" name="Equation" r:id="rId3" imgW="1066680" imgH="419040" progId="Equation.DSMT4">
                  <p:embed/>
                </p:oleObj>
              </mc:Choice>
              <mc:Fallback>
                <p:oleObj name="Equation" r:id="rId3" imgW="10666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975" y="1857376"/>
                        <a:ext cx="25336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a:latin typeface="Gill Sans MT" panose="020B0502020104020203" pitchFamily="34" charset="0"/>
            </a:endParaRPr>
          </a:p>
        </p:txBody>
      </p:sp>
      <p:graphicFrame>
        <p:nvGraphicFramePr>
          <p:cNvPr id="4099" name="Object 3"/>
          <p:cNvGraphicFramePr>
            <a:graphicFrameLocks noChangeAspect="1"/>
          </p:cNvGraphicFramePr>
          <p:nvPr/>
        </p:nvGraphicFramePr>
        <p:xfrm>
          <a:off x="6310313" y="3597275"/>
          <a:ext cx="2520950" cy="857250"/>
        </p:xfrm>
        <a:graphic>
          <a:graphicData uri="http://schemas.openxmlformats.org/presentationml/2006/ole">
            <mc:AlternateContent xmlns:mc="http://schemas.openxmlformats.org/markup-compatibility/2006">
              <mc:Choice xmlns:v="urn:schemas-microsoft-com:vml" Requires="v">
                <p:oleObj spid="_x0000_s2053" name="Equation" r:id="rId5" imgW="1459866" imgH="495085" progId="Equation.DSMT4">
                  <p:embed/>
                </p:oleObj>
              </mc:Choice>
              <mc:Fallback>
                <p:oleObj name="Equation" r:id="rId5" imgW="1459866" imgH="49508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0313" y="3597275"/>
                        <a:ext cx="252095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49383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eaLnBrk="1" hangingPunct="1">
              <a:defRPr/>
            </a:pPr>
            <a:r>
              <a:rPr lang="es-ES" dirty="0" smtClean="0">
                <a:solidFill>
                  <a:schemeClr val="tx2">
                    <a:satMod val="130000"/>
                  </a:schemeClr>
                </a:solidFill>
              </a:rPr>
              <a:t>Algoritmos de Recomendación Basado en Usuario</a:t>
            </a:r>
            <a:endParaRPr lang="es-MX" dirty="0"/>
          </a:p>
        </p:txBody>
      </p:sp>
      <p:sp>
        <p:nvSpPr>
          <p:cNvPr id="31747" name="2 Marcador de contenido"/>
          <p:cNvSpPr>
            <a:spLocks noGrp="1"/>
          </p:cNvSpPr>
          <p:nvPr>
            <p:ph idx="1"/>
          </p:nvPr>
        </p:nvSpPr>
        <p:spPr/>
        <p:txBody>
          <a:bodyPr/>
          <a:lstStyle/>
          <a:p>
            <a:pPr eaLnBrk="1" hangingPunct="1"/>
            <a:r>
              <a:rPr lang="es-MX" smtClean="0"/>
              <a:t>Con la aplicación de la fórmula anterior para cada par de usuarios del sistema se genera una matriz de similitud. Por ejemplo, si la primera fila de la matriz de similitud contiene la siguiente información: </a:t>
            </a:r>
          </a:p>
          <a:p>
            <a:pPr eaLnBrk="1" hangingPunct="1"/>
            <a:endParaRPr lang="es-MX" smtClean="0"/>
          </a:p>
          <a:p>
            <a:pPr eaLnBrk="1" hangingPunct="1"/>
            <a:r>
              <a:rPr lang="pl-PL"/>
              <a:t>u1: </a:t>
            </a:r>
            <a:r>
              <a:rPr lang="es-MX"/>
              <a:t> </a:t>
            </a:r>
            <a:r>
              <a:rPr lang="pl-PL"/>
              <a:t>0.5 u2 </a:t>
            </a:r>
            <a:r>
              <a:rPr lang="es-MX"/>
              <a:t> </a:t>
            </a:r>
            <a:r>
              <a:rPr lang="pl-PL"/>
              <a:t>| 0.3 u3</a:t>
            </a:r>
            <a:r>
              <a:rPr lang="es-MX"/>
              <a:t>  </a:t>
            </a:r>
            <a:r>
              <a:rPr lang="pl-PL"/>
              <a:t>|</a:t>
            </a:r>
            <a:r>
              <a:rPr lang="es-MX"/>
              <a:t> </a:t>
            </a:r>
            <a:r>
              <a:rPr lang="pl-PL"/>
              <a:t>0.2 u4</a:t>
            </a:r>
            <a:r>
              <a:rPr lang="es-MX"/>
              <a:t> </a:t>
            </a:r>
            <a:r>
              <a:rPr lang="pl-PL"/>
              <a:t>|</a:t>
            </a:r>
            <a:r>
              <a:rPr lang="es-MX"/>
              <a:t> </a:t>
            </a:r>
            <a:r>
              <a:rPr lang="pl-PL"/>
              <a:t>0.6 u7</a:t>
            </a:r>
            <a:r>
              <a:rPr lang="es-MX"/>
              <a:t> </a:t>
            </a:r>
            <a:r>
              <a:rPr lang="pl-PL"/>
              <a:t>|</a:t>
            </a:r>
            <a:r>
              <a:rPr lang="es-MX"/>
              <a:t> </a:t>
            </a:r>
            <a:r>
              <a:rPr lang="pl-PL"/>
              <a:t>0.9 u8</a:t>
            </a:r>
            <a:r>
              <a:rPr lang="es-MX"/>
              <a:t> </a:t>
            </a:r>
            <a:r>
              <a:rPr lang="pl-PL"/>
              <a:t> </a:t>
            </a:r>
            <a:endParaRPr lang="es-MX"/>
          </a:p>
        </p:txBody>
      </p:sp>
    </p:spTree>
    <p:extLst>
      <p:ext uri="{BB962C8B-B14F-4D97-AF65-F5344CB8AC3E}">
        <p14:creationId xmlns:p14="http://schemas.microsoft.com/office/powerpoint/2010/main" val="2857267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p:txBody>
          <a:bodyPr>
            <a:normAutofit/>
          </a:bodyPr>
          <a:lstStyle/>
          <a:p>
            <a:pPr algn="ctr">
              <a:defRPr/>
            </a:pPr>
            <a:r>
              <a:rPr lang="es-ES" dirty="0" smtClean="0">
                <a:solidFill>
                  <a:schemeClr val="tx2">
                    <a:satMod val="130000"/>
                  </a:schemeClr>
                </a:solidFill>
              </a:rPr>
              <a:t>Algoritmos de Recomendación Basado en Ítems </a:t>
            </a:r>
          </a:p>
        </p:txBody>
      </p:sp>
      <p:sp>
        <p:nvSpPr>
          <p:cNvPr id="32771" name="2 Marcador de contenido"/>
          <p:cNvSpPr>
            <a:spLocks noGrp="1"/>
          </p:cNvSpPr>
          <p:nvPr>
            <p:ph idx="1"/>
          </p:nvPr>
        </p:nvSpPr>
        <p:spPr/>
        <p:txBody>
          <a:bodyPr/>
          <a:lstStyle/>
          <a:p>
            <a:pPr eaLnBrk="1" hangingPunct="1"/>
            <a:endParaRPr lang="es-ES" smtClean="0"/>
          </a:p>
          <a:p>
            <a:pPr eaLnBrk="1" hangingPunct="1"/>
            <a:r>
              <a:rPr lang="es-ES" smtClean="0"/>
              <a:t>El principio es el mismo que en el caso de las recomendaciones basadas en usuario, la diferencia es que en este caso buscamos similitudes entre ítems en lugar de buscar similitudes entre usuarios. </a:t>
            </a:r>
          </a:p>
        </p:txBody>
      </p:sp>
    </p:spTree>
    <p:extLst>
      <p:ext uri="{BB962C8B-B14F-4D97-AF65-F5344CB8AC3E}">
        <p14:creationId xmlns:p14="http://schemas.microsoft.com/office/powerpoint/2010/main" val="2870382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p:txBody>
          <a:bodyPr/>
          <a:lstStyle/>
          <a:p>
            <a:pPr algn="ctr">
              <a:defRPr/>
            </a:pPr>
            <a:r>
              <a:rPr lang="es-ES" dirty="0" smtClean="0">
                <a:solidFill>
                  <a:schemeClr val="tx2">
                    <a:satMod val="130000"/>
                  </a:schemeClr>
                </a:solidFill>
              </a:rPr>
              <a:t>Análisis de Algoritmos</a:t>
            </a:r>
          </a:p>
        </p:txBody>
      </p:sp>
      <p:sp>
        <p:nvSpPr>
          <p:cNvPr id="33795" name="2 Marcador de contenido"/>
          <p:cNvSpPr>
            <a:spLocks noGrp="1"/>
          </p:cNvSpPr>
          <p:nvPr>
            <p:ph idx="1"/>
          </p:nvPr>
        </p:nvSpPr>
        <p:spPr/>
        <p:txBody>
          <a:bodyPr/>
          <a:lstStyle/>
          <a:p>
            <a:pPr eaLnBrk="1" hangingPunct="1">
              <a:buFont typeface="Wingdings 2" panose="05020102010507070707" pitchFamily="18" charset="2"/>
              <a:buNone/>
            </a:pPr>
            <a:endParaRPr lang="es-EC" smtClean="0"/>
          </a:p>
          <a:p>
            <a:pPr eaLnBrk="1" hangingPunct="1"/>
            <a:r>
              <a:rPr lang="es-EC" smtClean="0"/>
              <a:t>En general, para un dataset con n usuarios y m ítems, para cada usuario se deben realizar n-1 comparaciones, en total    n(n-1). En el peor de los casos cada comparación implica m operaciones. Así, el tiempo de ejecución es del orden de mn</a:t>
            </a:r>
            <a:r>
              <a:rPr lang="es-EC" baseline="30000" smtClean="0"/>
              <a:t>2</a:t>
            </a:r>
            <a:r>
              <a:rPr lang="es-EC" smtClean="0"/>
              <a:t>.</a:t>
            </a:r>
            <a:endParaRPr lang="es-ES" smtClean="0"/>
          </a:p>
          <a:p>
            <a:pPr eaLnBrk="1" hangingPunct="1">
              <a:buFont typeface="Arial" panose="020B0604020202020204" pitchFamily="34" charset="0"/>
              <a:buNone/>
            </a:pPr>
            <a:endParaRPr lang="es-ES" smtClean="0"/>
          </a:p>
        </p:txBody>
      </p:sp>
    </p:spTree>
    <p:extLst>
      <p:ext uri="{BB962C8B-B14F-4D97-AF65-F5344CB8AC3E}">
        <p14:creationId xmlns:p14="http://schemas.microsoft.com/office/powerpoint/2010/main" val="901286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092443" y="975509"/>
            <a:ext cx="9060543" cy="3777416"/>
          </a:xfrm>
          <a:prstGeom prst="rect">
            <a:avLst/>
          </a:prstGeom>
        </p:spPr>
        <p:txBody>
          <a:bodyPr/>
          <a:lstStyle>
            <a:lvl1pPr marL="347663" indent="-347663" algn="l" rtl="0" eaLnBrk="0" fontAlgn="base" hangingPunct="0">
              <a:lnSpc>
                <a:spcPct val="90000"/>
              </a:lnSpc>
              <a:spcBef>
                <a:spcPct val="35000"/>
              </a:spcBef>
              <a:spcAft>
                <a:spcPct val="17000"/>
              </a:spcAft>
              <a:buClr>
                <a:schemeClr val="accent2"/>
              </a:buClr>
              <a:buFont typeface="Wingdings" pitchFamily="2" charset="2"/>
              <a:buChar char="§"/>
              <a:defRPr sz="2400">
                <a:solidFill>
                  <a:srgbClr val="292929"/>
                </a:solidFill>
                <a:latin typeface="+mn-lt"/>
                <a:ea typeface="ＭＳ Ｐゴシック" pitchFamily="-112" charset="-128"/>
                <a:cs typeface="ＭＳ Ｐゴシック" pitchFamily="-112" charset="-128"/>
              </a:defRPr>
            </a:lvl1pPr>
            <a:lvl2pPr marL="684213" indent="-222250" algn="l" rtl="0" eaLnBrk="0" fontAlgn="base" hangingPunct="0">
              <a:lnSpc>
                <a:spcPct val="92000"/>
              </a:lnSpc>
              <a:spcBef>
                <a:spcPct val="17000"/>
              </a:spcBef>
              <a:spcAft>
                <a:spcPct val="17000"/>
              </a:spcAft>
              <a:buClr>
                <a:schemeClr val="accent2"/>
              </a:buClr>
              <a:buFont typeface="Wingdings" pitchFamily="2" charset="2"/>
              <a:buChar char="§"/>
              <a:defRPr sz="2000">
                <a:solidFill>
                  <a:schemeClr val="bg2"/>
                </a:solidFill>
                <a:latin typeface="+mn-lt"/>
                <a:ea typeface="ＭＳ Ｐゴシック" pitchFamily="-112" charset="-128"/>
                <a:cs typeface="ＭＳ Ｐゴシック"/>
              </a:defRPr>
            </a:lvl2pPr>
            <a:lvl3pPr marL="1025525" indent="-227013" algn="l" rtl="0" eaLnBrk="0" fontAlgn="base" hangingPunct="0">
              <a:lnSpc>
                <a:spcPct val="92000"/>
              </a:lnSpc>
              <a:spcBef>
                <a:spcPct val="17000"/>
              </a:spcBef>
              <a:spcAft>
                <a:spcPct val="17000"/>
              </a:spcAft>
              <a:buClr>
                <a:schemeClr val="accent2"/>
              </a:buClr>
              <a:buFont typeface="Arial" charset="0"/>
              <a:buChar char="»"/>
              <a:defRPr sz="2000">
                <a:solidFill>
                  <a:schemeClr val="bg2"/>
                </a:solidFill>
                <a:latin typeface="+mn-lt"/>
                <a:ea typeface="ＭＳ Ｐゴシック" pitchFamily="-112" charset="-128"/>
                <a:cs typeface="ＭＳ Ｐゴシック"/>
              </a:defRPr>
            </a:lvl3pPr>
            <a:lvl4pPr marL="1600200" indent="-228600" algn="l" rtl="0" eaLnBrk="0" fontAlgn="base" hangingPunct="0">
              <a:spcBef>
                <a:spcPct val="20000"/>
              </a:spcBef>
              <a:spcAft>
                <a:spcPct val="0"/>
              </a:spcAft>
              <a:buClr>
                <a:schemeClr val="accent2"/>
              </a:buClr>
              <a:buFont typeface="Arial" charset="0"/>
              <a:buChar char="»"/>
              <a:defRPr sz="2000">
                <a:solidFill>
                  <a:schemeClr val="bg2"/>
                </a:solidFill>
                <a:latin typeface="+mn-lt"/>
                <a:ea typeface="ＭＳ Ｐゴシック" pitchFamily="-112" charset="-128"/>
                <a:cs typeface="ＭＳ Ｐゴシック"/>
              </a:defRPr>
            </a:lvl4pPr>
            <a:lvl5pPr marL="2057400" indent="-228600" algn="l" rtl="0" eaLnBrk="0" fontAlgn="base" hangingPunct="0">
              <a:spcBef>
                <a:spcPct val="20000"/>
              </a:spcBef>
              <a:spcAft>
                <a:spcPct val="0"/>
              </a:spcAft>
              <a:buClr>
                <a:schemeClr val="accent2"/>
              </a:buClr>
              <a:buFont typeface="Arial" charset="0"/>
              <a:buChar char="–"/>
              <a:defRPr sz="2000">
                <a:solidFill>
                  <a:schemeClr val="bg2"/>
                </a:solidFill>
                <a:latin typeface="+mn-lt"/>
                <a:ea typeface="ＭＳ Ｐゴシック" pitchFamily="-112"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s-PE" dirty="0" smtClean="0">
                <a:latin typeface="Arial" panose="020B0604020202020204" pitchFamily="34" charset="0"/>
                <a:cs typeface="Arial" panose="020B0604020202020204" pitchFamily="34" charset="0"/>
              </a:rPr>
              <a:t>Qué es un sistema de recomendación?</a:t>
            </a:r>
            <a:endParaRPr lang="es-PE"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Cómo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funciona</a:t>
            </a:r>
            <a:r>
              <a:rPr lang="en-US" dirty="0" smtClean="0">
                <a:latin typeface="Arial" panose="020B0604020202020204" pitchFamily="34" charset="0"/>
                <a:cs typeface="Arial" panose="020B0604020202020204" pitchFamily="34" charset="0"/>
              </a:rPr>
              <a:t>?: </a:t>
            </a:r>
          </a:p>
          <a:p>
            <a:pPr lvl="1"/>
            <a:r>
              <a:rPr lang="en-US" b="1" dirty="0" err="1" smtClean="0">
                <a:solidFill>
                  <a:srgbClr val="002060"/>
                </a:solidFill>
                <a:latin typeface="Arial" panose="020B0604020202020204" pitchFamily="34" charset="0"/>
                <a:cs typeface="Arial" panose="020B0604020202020204" pitchFamily="34" charset="0"/>
              </a:rPr>
              <a:t>Filtros</a:t>
            </a:r>
            <a:r>
              <a:rPr lang="en-US" b="1" dirty="0" smtClean="0">
                <a:solidFill>
                  <a:srgbClr val="002060"/>
                </a:solidFill>
                <a:latin typeface="Arial" panose="020B0604020202020204" pitchFamily="34" charset="0"/>
                <a:cs typeface="Arial" panose="020B0604020202020204" pitchFamily="34" charset="0"/>
              </a:rPr>
              <a:t> </a:t>
            </a:r>
            <a:r>
              <a:rPr lang="en-US" b="1" dirty="0" err="1" smtClean="0">
                <a:solidFill>
                  <a:srgbClr val="002060"/>
                </a:solidFill>
                <a:latin typeface="Arial" panose="020B0604020202020204" pitchFamily="34" charset="0"/>
                <a:cs typeface="Arial" panose="020B0604020202020204" pitchFamily="34" charset="0"/>
              </a:rPr>
              <a:t>Colaborativos</a:t>
            </a:r>
            <a:endParaRPr lang="es-PE" b="1" dirty="0" smtClean="0">
              <a:solidFill>
                <a:srgbClr val="002060"/>
              </a:solidFill>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Cómo</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medir</a:t>
            </a:r>
            <a:r>
              <a:rPr lang="en-US" dirty="0" smtClean="0">
                <a:latin typeface="Arial" panose="020B0604020202020204" pitchFamily="34" charset="0"/>
                <a:cs typeface="Arial" panose="020B0604020202020204" pitchFamily="34" charset="0"/>
              </a:rPr>
              <a:t> el </a:t>
            </a:r>
            <a:r>
              <a:rPr lang="en-US" dirty="0" err="1" smtClean="0">
                <a:latin typeface="Arial" panose="020B0604020202020204" pitchFamily="34" charset="0"/>
                <a:cs typeface="Arial" panose="020B0604020202020204" pitchFamily="34" charset="0"/>
              </a:rPr>
              <a:t>éxito</a:t>
            </a:r>
            <a:r>
              <a:rPr lang="en-US" dirty="0" smtClean="0">
                <a:latin typeface="Arial" panose="020B0604020202020204" pitchFamily="34" charset="0"/>
                <a:cs typeface="Arial" panose="020B0604020202020204" pitchFamily="34" charset="0"/>
              </a:rPr>
              <a:t>?: </a:t>
            </a:r>
          </a:p>
          <a:p>
            <a:pPr lvl="1"/>
            <a:r>
              <a:rPr lang="en-US" b="1" dirty="0" err="1" smtClean="0">
                <a:solidFill>
                  <a:srgbClr val="002060"/>
                </a:solidFill>
                <a:latin typeface="Arial" panose="020B0604020202020204" pitchFamily="34" charset="0"/>
                <a:cs typeface="Arial" panose="020B0604020202020204" pitchFamily="34" charset="0"/>
              </a:rPr>
              <a:t>Evaluación</a:t>
            </a:r>
            <a:r>
              <a:rPr lang="en-US" b="1" dirty="0" smtClean="0">
                <a:solidFill>
                  <a:srgbClr val="002060"/>
                </a:solidFill>
                <a:latin typeface="Arial" panose="020B0604020202020204" pitchFamily="34" charset="0"/>
                <a:cs typeface="Arial" panose="020B0604020202020204" pitchFamily="34" charset="0"/>
              </a:rPr>
              <a:t> de </a:t>
            </a:r>
            <a:r>
              <a:rPr lang="en-US" b="1" dirty="0" err="1" smtClean="0">
                <a:solidFill>
                  <a:srgbClr val="002060"/>
                </a:solidFill>
                <a:latin typeface="Arial" panose="020B0604020202020204" pitchFamily="34" charset="0"/>
                <a:cs typeface="Arial" panose="020B0604020202020204" pitchFamily="34" charset="0"/>
              </a:rPr>
              <a:t>resultados</a:t>
            </a:r>
            <a:endParaRPr lang="en-US" b="1" dirty="0" smtClean="0">
              <a:solidFill>
                <a:srgbClr val="002060"/>
              </a:solidFill>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Fundamentos</a:t>
            </a:r>
            <a:r>
              <a:rPr lang="en-US" dirty="0" smtClean="0">
                <a:latin typeface="Arial" panose="020B0604020202020204" pitchFamily="34" charset="0"/>
                <a:cs typeface="Arial" panose="020B0604020202020204" pitchFamily="34" charset="0"/>
              </a:rPr>
              <a:t>: </a:t>
            </a:r>
          </a:p>
          <a:p>
            <a:pPr lvl="1"/>
            <a:r>
              <a:rPr lang="en-US" b="1" dirty="0" err="1" smtClean="0">
                <a:solidFill>
                  <a:srgbClr val="002060"/>
                </a:solidFill>
                <a:latin typeface="Arial" panose="020B0604020202020204" pitchFamily="34" charset="0"/>
                <a:cs typeface="Arial" panose="020B0604020202020204" pitchFamily="34" charset="0"/>
              </a:rPr>
              <a:t>Filtros</a:t>
            </a:r>
            <a:r>
              <a:rPr lang="en-US" b="1" dirty="0" smtClean="0">
                <a:solidFill>
                  <a:srgbClr val="002060"/>
                </a:solidFill>
                <a:latin typeface="Arial" panose="020B0604020202020204" pitchFamily="34" charset="0"/>
                <a:cs typeface="Arial" panose="020B0604020202020204" pitchFamily="34" charset="0"/>
              </a:rPr>
              <a:t> </a:t>
            </a:r>
            <a:r>
              <a:rPr lang="en-US" b="1" dirty="0" err="1" smtClean="0">
                <a:solidFill>
                  <a:srgbClr val="002060"/>
                </a:solidFill>
                <a:latin typeface="Arial" panose="020B0604020202020204" pitchFamily="34" charset="0"/>
                <a:cs typeface="Arial" panose="020B0604020202020204" pitchFamily="34" charset="0"/>
              </a:rPr>
              <a:t>basados</a:t>
            </a:r>
            <a:r>
              <a:rPr lang="en-US" b="1" dirty="0" smtClean="0">
                <a:solidFill>
                  <a:srgbClr val="002060"/>
                </a:solidFill>
                <a:latin typeface="Arial" panose="020B0604020202020204" pitchFamily="34" charset="0"/>
                <a:cs typeface="Arial" panose="020B0604020202020204" pitchFamily="34" charset="0"/>
              </a:rPr>
              <a:t> en </a:t>
            </a:r>
            <a:r>
              <a:rPr lang="en-US" b="1" dirty="0" err="1" smtClean="0">
                <a:solidFill>
                  <a:srgbClr val="002060"/>
                </a:solidFill>
                <a:latin typeface="Arial" panose="020B0604020202020204" pitchFamily="34" charset="0"/>
                <a:cs typeface="Arial" panose="020B0604020202020204" pitchFamily="34" charset="0"/>
              </a:rPr>
              <a:t>contenidos</a:t>
            </a:r>
            <a:endParaRPr lang="en-US" b="1" dirty="0" smtClean="0">
              <a:solidFill>
                <a:srgbClr val="002060"/>
              </a:solidFill>
              <a:latin typeface="Arial" panose="020B0604020202020204" pitchFamily="34" charset="0"/>
              <a:cs typeface="Arial" panose="020B0604020202020204" pitchFamily="34" charset="0"/>
            </a:endParaRPr>
          </a:p>
          <a:p>
            <a:pPr lvl="1"/>
            <a:r>
              <a:rPr lang="en-US" b="1" dirty="0" err="1" smtClean="0">
                <a:solidFill>
                  <a:srgbClr val="002060"/>
                </a:solidFill>
                <a:latin typeface="Arial" panose="020B0604020202020204" pitchFamily="34" charset="0"/>
                <a:cs typeface="Arial" panose="020B0604020202020204" pitchFamily="34" charset="0"/>
              </a:rPr>
              <a:t>Recomendaciones</a:t>
            </a:r>
            <a:r>
              <a:rPr lang="en-US" b="1" dirty="0" smtClean="0">
                <a:solidFill>
                  <a:srgbClr val="002060"/>
                </a:solidFill>
                <a:latin typeface="Arial" panose="020B0604020202020204" pitchFamily="34" charset="0"/>
                <a:cs typeface="Arial" panose="020B0604020202020204" pitchFamily="34" charset="0"/>
              </a:rPr>
              <a:t> </a:t>
            </a:r>
            <a:r>
              <a:rPr lang="en-US" b="1" dirty="0" err="1" smtClean="0">
                <a:solidFill>
                  <a:srgbClr val="002060"/>
                </a:solidFill>
                <a:latin typeface="Arial" panose="020B0604020202020204" pitchFamily="34" charset="0"/>
                <a:cs typeface="Arial" panose="020B0604020202020204" pitchFamily="34" charset="0"/>
              </a:rPr>
              <a:t>basados</a:t>
            </a:r>
            <a:r>
              <a:rPr lang="en-US" b="1" dirty="0" smtClean="0">
                <a:solidFill>
                  <a:srgbClr val="002060"/>
                </a:solidFill>
                <a:latin typeface="Arial" panose="020B0604020202020204" pitchFamily="34" charset="0"/>
                <a:cs typeface="Arial" panose="020B0604020202020204" pitchFamily="34" charset="0"/>
              </a:rPr>
              <a:t> en </a:t>
            </a:r>
            <a:r>
              <a:rPr lang="en-US" b="1" dirty="0" err="1" smtClean="0">
                <a:solidFill>
                  <a:srgbClr val="002060"/>
                </a:solidFill>
                <a:latin typeface="Arial" panose="020B0604020202020204" pitchFamily="34" charset="0"/>
                <a:cs typeface="Arial" panose="020B0604020202020204" pitchFamily="34" charset="0"/>
              </a:rPr>
              <a:t>conocimiento</a:t>
            </a:r>
            <a:endParaRPr lang="en-US" b="1" dirty="0" smtClean="0">
              <a:solidFill>
                <a:srgbClr val="002060"/>
              </a:solidFill>
              <a:latin typeface="Arial" panose="020B0604020202020204" pitchFamily="34" charset="0"/>
              <a:cs typeface="Arial" panose="020B0604020202020204" pitchFamily="34" charset="0"/>
            </a:endParaRPr>
          </a:p>
          <a:p>
            <a:pPr lvl="1"/>
            <a:r>
              <a:rPr lang="en-US" b="1" dirty="0" err="1" smtClean="0">
                <a:solidFill>
                  <a:srgbClr val="002060"/>
                </a:solidFill>
                <a:latin typeface="Arial" panose="020B0604020202020204" pitchFamily="34" charset="0"/>
                <a:cs typeface="Arial" panose="020B0604020202020204" pitchFamily="34" charset="0"/>
              </a:rPr>
              <a:t>Estrategia</a:t>
            </a:r>
            <a:r>
              <a:rPr lang="en-US" b="1" dirty="0" smtClean="0">
                <a:solidFill>
                  <a:srgbClr val="002060"/>
                </a:solidFill>
                <a:latin typeface="Arial" panose="020B0604020202020204" pitchFamily="34" charset="0"/>
                <a:cs typeface="Arial" panose="020B0604020202020204" pitchFamily="34" charset="0"/>
              </a:rPr>
              <a:t> </a:t>
            </a:r>
            <a:r>
              <a:rPr lang="en-US" b="1" dirty="0" err="1" smtClean="0">
                <a:solidFill>
                  <a:srgbClr val="002060"/>
                </a:solidFill>
                <a:latin typeface="Arial" panose="020B0604020202020204" pitchFamily="34" charset="0"/>
                <a:cs typeface="Arial" panose="020B0604020202020204" pitchFamily="34" charset="0"/>
              </a:rPr>
              <a:t>Hibrida</a:t>
            </a:r>
            <a:endParaRPr lang="es-PE" b="1" dirty="0">
              <a:solidFill>
                <a:srgbClr val="002060"/>
              </a:solidFill>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Topicos</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Avanzados</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lvl="1"/>
            <a:r>
              <a:rPr lang="en-US" b="1" dirty="0" err="1" smtClean="0">
                <a:solidFill>
                  <a:srgbClr val="002060"/>
                </a:solidFill>
                <a:latin typeface="Arial" panose="020B0604020202020204" pitchFamily="34" charset="0"/>
                <a:cs typeface="Arial" panose="020B0604020202020204" pitchFamily="34" charset="0"/>
              </a:rPr>
              <a:t>Explicación</a:t>
            </a:r>
            <a:endParaRPr lang="en-US" b="1" dirty="0">
              <a:solidFill>
                <a:srgbClr val="002060"/>
              </a:solidFill>
              <a:latin typeface="Arial" panose="020B0604020202020204" pitchFamily="34" charset="0"/>
              <a:cs typeface="Arial" panose="020B0604020202020204" pitchFamily="34" charset="0"/>
            </a:endParaRPr>
          </a:p>
          <a:p>
            <a:pPr lvl="1"/>
            <a:r>
              <a:rPr lang="en-US" b="1" dirty="0" err="1" smtClean="0">
                <a:solidFill>
                  <a:srgbClr val="002060"/>
                </a:solidFill>
                <a:latin typeface="Arial" panose="020B0604020202020204" pitchFamily="34" charset="0"/>
                <a:cs typeface="Arial" panose="020B0604020202020204" pitchFamily="34" charset="0"/>
              </a:rPr>
              <a:t>Decisiones</a:t>
            </a:r>
            <a:r>
              <a:rPr lang="en-US" b="1" dirty="0" smtClean="0">
                <a:solidFill>
                  <a:srgbClr val="002060"/>
                </a:solidFill>
                <a:latin typeface="Arial" panose="020B0604020202020204" pitchFamily="34" charset="0"/>
                <a:cs typeface="Arial" panose="020B0604020202020204" pitchFamily="34" charset="0"/>
              </a:rPr>
              <a:t> de </a:t>
            </a:r>
            <a:r>
              <a:rPr lang="en-US" b="1" dirty="0" err="1" smtClean="0">
                <a:solidFill>
                  <a:srgbClr val="002060"/>
                </a:solidFill>
                <a:latin typeface="Arial" panose="020B0604020202020204" pitchFamily="34" charset="0"/>
                <a:cs typeface="Arial" panose="020B0604020202020204" pitchFamily="34" charset="0"/>
              </a:rPr>
              <a:t>expertos</a:t>
            </a:r>
            <a:endParaRPr lang="es-PE" b="1" dirty="0">
              <a:latin typeface="Arial" panose="020B0604020202020204" pitchFamily="34" charset="0"/>
              <a:cs typeface="Arial" panose="020B0604020202020204" pitchFamily="34" charset="0"/>
            </a:endParaRPr>
          </a:p>
        </p:txBody>
      </p:sp>
      <p:sp>
        <p:nvSpPr>
          <p:cNvPr id="5" name="TextBox 14"/>
          <p:cNvSpPr txBox="1"/>
          <p:nvPr/>
        </p:nvSpPr>
        <p:spPr>
          <a:xfrm>
            <a:off x="784515" y="330944"/>
            <a:ext cx="5838200" cy="590931"/>
          </a:xfrm>
          <a:prstGeom prst="rect">
            <a:avLst/>
          </a:prstGeom>
          <a:noFill/>
        </p:spPr>
        <p:txBody>
          <a:bodyPr wrap="square" anchor="ctr">
            <a:spAutoFit/>
          </a:bodyPr>
          <a:lstStyle/>
          <a:p>
            <a:pPr marL="347663" indent="-347663">
              <a:lnSpc>
                <a:spcPct val="90000"/>
              </a:lnSpc>
              <a:spcBef>
                <a:spcPct val="35000"/>
              </a:spcBef>
              <a:spcAft>
                <a:spcPct val="17000"/>
              </a:spcAft>
              <a:buClr>
                <a:schemeClr val="accent2"/>
              </a:buClr>
              <a:defRPr/>
            </a:pPr>
            <a:r>
              <a:rPr lang="en-US" sz="3600" b="1" kern="0" cap="all" dirty="0">
                <a:solidFill>
                  <a:srgbClr val="00539B"/>
                </a:solidFill>
                <a:latin typeface="Arial" panose="020B0604020202020204" pitchFamily="34" charset="0"/>
                <a:ea typeface="ＭＳ Ｐゴシック" pitchFamily="-112" charset="-128"/>
                <a:cs typeface="Arial" panose="020B0604020202020204" pitchFamily="34" charset="0"/>
              </a:rPr>
              <a:t>AGENDA</a:t>
            </a:r>
          </a:p>
        </p:txBody>
      </p:sp>
      <p:pic>
        <p:nvPicPr>
          <p:cNvPr id="9" name="Imagen 8"/>
          <p:cNvPicPr>
            <a:picLocks noChangeAspect="1"/>
          </p:cNvPicPr>
          <p:nvPr/>
        </p:nvPicPr>
        <p:blipFill>
          <a:blip r:embed="rId2"/>
          <a:stretch>
            <a:fillRect/>
          </a:stretch>
        </p:blipFill>
        <p:spPr>
          <a:xfrm>
            <a:off x="1213660" y="6386945"/>
            <a:ext cx="10978340" cy="471055"/>
          </a:xfrm>
          <a:prstGeom prst="rect">
            <a:avLst/>
          </a:prstGeom>
        </p:spPr>
      </p:pic>
      <p:pic>
        <p:nvPicPr>
          <p:cNvPr id="6" name="Imagen 5"/>
          <p:cNvPicPr>
            <a:picLocks noChangeAspect="1"/>
          </p:cNvPicPr>
          <p:nvPr/>
        </p:nvPicPr>
        <p:blipFill rotWithShape="1">
          <a:blip r:embed="rId3"/>
          <a:srcRect l="38016" t="41214" r="35534" b="42719"/>
          <a:stretch/>
        </p:blipFill>
        <p:spPr>
          <a:xfrm>
            <a:off x="10499577" y="110043"/>
            <a:ext cx="1452283" cy="516367"/>
          </a:xfrm>
          <a:prstGeom prst="rect">
            <a:avLst/>
          </a:prstGeom>
        </p:spPr>
      </p:pic>
    </p:spTree>
    <p:extLst>
      <p:ext uri="{BB962C8B-B14F-4D97-AF65-F5344CB8AC3E}">
        <p14:creationId xmlns:p14="http://schemas.microsoft.com/office/powerpoint/2010/main" val="3334748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grpSp>
        <p:nvGrpSpPr>
          <p:cNvPr id="4" name="Group 1"/>
          <p:cNvGrpSpPr/>
          <p:nvPr/>
        </p:nvGrpSpPr>
        <p:grpSpPr>
          <a:xfrm>
            <a:off x="0" y="0"/>
            <a:ext cx="12192000" cy="6858000"/>
            <a:chOff x="5536" y="0"/>
            <a:chExt cx="9132928" cy="5143500"/>
          </a:xfrm>
        </p:grpSpPr>
        <p:pic>
          <p:nvPicPr>
            <p:cNvPr id="5"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536" y="0"/>
              <a:ext cx="9132928" cy="5143500"/>
            </a:xfrm>
            <a:prstGeom prst="rect">
              <a:avLst/>
            </a:prstGeom>
            <a:noFill/>
            <a:ln w="9525">
              <a:noFill/>
              <a:miter lim="800000"/>
              <a:headEnd/>
              <a:tailEnd/>
            </a:ln>
          </p:spPr>
        </p:pic>
        <p:sp>
          <p:nvSpPr>
            <p:cNvPr id="6" name="TextBox 11"/>
            <p:cNvSpPr txBox="1"/>
            <p:nvPr/>
          </p:nvSpPr>
          <p:spPr bwMode="auto">
            <a:xfrm>
              <a:off x="3000375" y="4864100"/>
              <a:ext cx="3138488" cy="276225"/>
            </a:xfrm>
            <a:prstGeom prst="rect">
              <a:avLst/>
            </a:prstGeom>
            <a:noFill/>
          </p:spPr>
          <p:txBody>
            <a:bodyPr anchor="ctr">
              <a:spAutoFit/>
            </a:bodyPr>
            <a:lstStyle/>
            <a:p>
              <a:pPr algn="ctr" eaLnBrk="0" hangingPunct="0">
                <a:defRPr/>
              </a:pPr>
              <a:r>
                <a:rPr lang="en-US" sz="600" b="1" kern="300" spc="50" dirty="0">
                  <a:solidFill>
                    <a:schemeClr val="bg2"/>
                  </a:solidFill>
                  <a:latin typeface=" arial"/>
                  <a:ea typeface="ＭＳ Ｐゴシック" pitchFamily="34" charset="-128"/>
                  <a:cs typeface=" arial"/>
                </a:rPr>
                <a:t/>
              </a:r>
              <a:br>
                <a:rPr lang="en-US" sz="600" b="1" kern="300" spc="50" dirty="0">
                  <a:solidFill>
                    <a:schemeClr val="bg2"/>
                  </a:solidFill>
                  <a:latin typeface=" arial"/>
                  <a:ea typeface="ＭＳ Ｐゴシック" pitchFamily="34" charset="-128"/>
                  <a:cs typeface=" arial"/>
                </a:rPr>
              </a:br>
              <a:r>
                <a:rPr lang="en-US" sz="600" b="1" kern="300" spc="50" dirty="0">
                  <a:solidFill>
                    <a:schemeClr val="bg2"/>
                  </a:solidFill>
                  <a:latin typeface=" arial"/>
                  <a:ea typeface="ＭＳ Ｐゴシック" pitchFamily="34" charset="-128"/>
                  <a:cs typeface=" arial"/>
                </a:rPr>
                <a:t>Copyright © 2012, SAS Institute Inc. All rights reserved.</a:t>
              </a:r>
            </a:p>
          </p:txBody>
        </p:sp>
      </p:grpSp>
      <p:sp>
        <p:nvSpPr>
          <p:cNvPr id="7" name="Rectángulo 6"/>
          <p:cNvSpPr/>
          <p:nvPr/>
        </p:nvSpPr>
        <p:spPr>
          <a:xfrm>
            <a:off x="838200" y="3122579"/>
            <a:ext cx="5095672" cy="1240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dirty="0" smtClean="0">
                <a:ln w="0"/>
                <a:solidFill>
                  <a:srgbClr val="00206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Qué es un Sistema de Recomendación?</a:t>
            </a:r>
            <a:endParaRPr lang="es-ES" sz="2400" b="1" dirty="0">
              <a:ln w="0"/>
              <a:solidFill>
                <a:srgbClr val="00206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8197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txBox="1"/>
          <p:nvPr/>
        </p:nvSpPr>
        <p:spPr>
          <a:xfrm>
            <a:off x="263767" y="110043"/>
            <a:ext cx="7600727" cy="590931"/>
          </a:xfrm>
          <a:prstGeom prst="rect">
            <a:avLst/>
          </a:prstGeom>
          <a:noFill/>
        </p:spPr>
        <p:txBody>
          <a:bodyPr wrap="square" anchor="ctr">
            <a:spAutoFit/>
          </a:bodyPr>
          <a:lstStyle/>
          <a:p>
            <a:pPr marL="347663" indent="-347663">
              <a:lnSpc>
                <a:spcPct val="90000"/>
              </a:lnSpc>
              <a:spcBef>
                <a:spcPct val="35000"/>
              </a:spcBef>
              <a:spcAft>
                <a:spcPct val="17000"/>
              </a:spcAft>
              <a:buClr>
                <a:schemeClr val="accent2"/>
              </a:buClr>
              <a:defRPr/>
            </a:pPr>
            <a:r>
              <a:rPr lang="en-US" sz="3600" b="1" kern="0" cap="all" dirty="0" err="1" smtClean="0">
                <a:solidFill>
                  <a:srgbClr val="00539B"/>
                </a:solidFill>
                <a:latin typeface="Arial" panose="020B0604020202020204" pitchFamily="34" charset="0"/>
                <a:ea typeface="ＭＳ Ｐゴシック" pitchFamily="-112" charset="-128"/>
                <a:cs typeface="Arial" panose="020B0604020202020204" pitchFamily="34" charset="0"/>
              </a:rPr>
              <a:t>Foco</a:t>
            </a:r>
            <a:r>
              <a:rPr lang="en-US" sz="3600" b="1" kern="0" cap="all" dirty="0" smtClean="0">
                <a:solidFill>
                  <a:srgbClr val="00539B"/>
                </a:solidFill>
                <a:latin typeface="Arial" panose="020B0604020202020204" pitchFamily="34" charset="0"/>
                <a:ea typeface="ＭＳ Ｐゴシック" pitchFamily="-112" charset="-128"/>
                <a:cs typeface="Arial" panose="020B0604020202020204" pitchFamily="34" charset="0"/>
              </a:rPr>
              <a:t> del </a:t>
            </a:r>
            <a:r>
              <a:rPr lang="en-US" sz="3600" b="1" kern="0" cap="all" dirty="0" err="1" smtClean="0">
                <a:solidFill>
                  <a:srgbClr val="00539B"/>
                </a:solidFill>
                <a:latin typeface="Arial" panose="020B0604020202020204" pitchFamily="34" charset="0"/>
                <a:ea typeface="ＭＳ Ｐゴシック" pitchFamily="-112" charset="-128"/>
                <a:cs typeface="Arial" panose="020B0604020202020204" pitchFamily="34" charset="0"/>
              </a:rPr>
              <a:t>problema</a:t>
            </a:r>
            <a:endParaRPr lang="en-US" sz="3600" b="1" kern="0" cap="all" dirty="0">
              <a:solidFill>
                <a:srgbClr val="00539B"/>
              </a:solidFill>
              <a:latin typeface="Arial" panose="020B0604020202020204" pitchFamily="34" charset="0"/>
              <a:ea typeface="ＭＳ Ｐゴシック" pitchFamily="-112" charset="-128"/>
              <a:cs typeface="Arial" panose="020B0604020202020204" pitchFamily="34" charset="0"/>
            </a:endParaRPr>
          </a:p>
        </p:txBody>
      </p:sp>
      <p:pic>
        <p:nvPicPr>
          <p:cNvPr id="6" name="Imagen 5"/>
          <p:cNvPicPr>
            <a:picLocks noChangeAspect="1"/>
          </p:cNvPicPr>
          <p:nvPr/>
        </p:nvPicPr>
        <p:blipFill rotWithShape="1">
          <a:blip r:embed="rId2"/>
          <a:srcRect l="38016" t="41214" r="35534" b="42719"/>
          <a:stretch/>
        </p:blipFill>
        <p:spPr>
          <a:xfrm>
            <a:off x="10499577" y="110043"/>
            <a:ext cx="1452283" cy="516367"/>
          </a:xfrm>
          <a:prstGeom prst="rect">
            <a:avLst/>
          </a:prstGeom>
        </p:spPr>
      </p:pic>
      <p:sp>
        <p:nvSpPr>
          <p:cNvPr id="18" name="Rectangle 4"/>
          <p:cNvSpPr txBox="1">
            <a:spLocks noChangeArrowheads="1"/>
          </p:cNvSpPr>
          <p:nvPr/>
        </p:nvSpPr>
        <p:spPr>
          <a:xfrm>
            <a:off x="781665" y="700974"/>
            <a:ext cx="10736826" cy="737547"/>
          </a:xfrm>
          <a:prstGeom prst="rect">
            <a:avLst/>
          </a:prstGeom>
        </p:spPr>
        <p:txBody>
          <a:bodyPr/>
          <a:lstStyle>
            <a:lvl1pPr marL="347663" indent="-347663" algn="l" rtl="0" eaLnBrk="0" fontAlgn="base" hangingPunct="0">
              <a:lnSpc>
                <a:spcPct val="90000"/>
              </a:lnSpc>
              <a:spcBef>
                <a:spcPct val="35000"/>
              </a:spcBef>
              <a:spcAft>
                <a:spcPct val="17000"/>
              </a:spcAft>
              <a:buClr>
                <a:schemeClr val="accent2"/>
              </a:buClr>
              <a:buFont typeface="Wingdings" pitchFamily="2" charset="2"/>
              <a:buChar char="§"/>
              <a:defRPr sz="2400">
                <a:solidFill>
                  <a:srgbClr val="292929"/>
                </a:solidFill>
                <a:latin typeface="+mn-lt"/>
                <a:ea typeface="ＭＳ Ｐゴシック" pitchFamily="-112" charset="-128"/>
                <a:cs typeface="ＭＳ Ｐゴシック" pitchFamily="-112" charset="-128"/>
              </a:defRPr>
            </a:lvl1pPr>
            <a:lvl2pPr marL="684213" indent="-222250" algn="l" rtl="0" eaLnBrk="0" fontAlgn="base" hangingPunct="0">
              <a:lnSpc>
                <a:spcPct val="92000"/>
              </a:lnSpc>
              <a:spcBef>
                <a:spcPct val="17000"/>
              </a:spcBef>
              <a:spcAft>
                <a:spcPct val="17000"/>
              </a:spcAft>
              <a:buClr>
                <a:schemeClr val="accent2"/>
              </a:buClr>
              <a:buFont typeface="Wingdings" pitchFamily="2" charset="2"/>
              <a:buChar char="§"/>
              <a:defRPr sz="2000">
                <a:solidFill>
                  <a:schemeClr val="bg2"/>
                </a:solidFill>
                <a:latin typeface="+mn-lt"/>
                <a:ea typeface="ＭＳ Ｐゴシック" pitchFamily="-112" charset="-128"/>
                <a:cs typeface="ＭＳ Ｐゴシック"/>
              </a:defRPr>
            </a:lvl2pPr>
            <a:lvl3pPr marL="1025525" indent="-227013" algn="l" rtl="0" eaLnBrk="0" fontAlgn="base" hangingPunct="0">
              <a:lnSpc>
                <a:spcPct val="92000"/>
              </a:lnSpc>
              <a:spcBef>
                <a:spcPct val="17000"/>
              </a:spcBef>
              <a:spcAft>
                <a:spcPct val="17000"/>
              </a:spcAft>
              <a:buClr>
                <a:schemeClr val="accent2"/>
              </a:buClr>
              <a:buFont typeface="Arial" charset="0"/>
              <a:buChar char="»"/>
              <a:defRPr sz="2000">
                <a:solidFill>
                  <a:schemeClr val="bg2"/>
                </a:solidFill>
                <a:latin typeface="+mn-lt"/>
                <a:ea typeface="ＭＳ Ｐゴシック" pitchFamily="-112" charset="-128"/>
                <a:cs typeface="ＭＳ Ｐゴシック"/>
              </a:defRPr>
            </a:lvl3pPr>
            <a:lvl4pPr marL="1600200" indent="-228600" algn="l" rtl="0" eaLnBrk="0" fontAlgn="base" hangingPunct="0">
              <a:spcBef>
                <a:spcPct val="20000"/>
              </a:spcBef>
              <a:spcAft>
                <a:spcPct val="0"/>
              </a:spcAft>
              <a:buClr>
                <a:schemeClr val="accent2"/>
              </a:buClr>
              <a:buFont typeface="Arial" charset="0"/>
              <a:buChar char="»"/>
              <a:defRPr sz="2000">
                <a:solidFill>
                  <a:schemeClr val="bg2"/>
                </a:solidFill>
                <a:latin typeface="+mn-lt"/>
                <a:ea typeface="ＭＳ Ｐゴシック" pitchFamily="-112" charset="-128"/>
                <a:cs typeface="ＭＳ Ｐゴシック"/>
              </a:defRPr>
            </a:lvl4pPr>
            <a:lvl5pPr marL="2057400" indent="-228600" algn="l" rtl="0" eaLnBrk="0" fontAlgn="base" hangingPunct="0">
              <a:spcBef>
                <a:spcPct val="20000"/>
              </a:spcBef>
              <a:spcAft>
                <a:spcPct val="0"/>
              </a:spcAft>
              <a:buClr>
                <a:schemeClr val="accent2"/>
              </a:buClr>
              <a:buFont typeface="Arial" charset="0"/>
              <a:buChar char="–"/>
              <a:defRPr sz="2000">
                <a:solidFill>
                  <a:schemeClr val="bg2"/>
                </a:solidFill>
                <a:latin typeface="+mn-lt"/>
                <a:ea typeface="ＭＳ Ｐゴシック" pitchFamily="-112"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s-PE" b="1" dirty="0" smtClean="0">
                <a:solidFill>
                  <a:srgbClr val="7030A0"/>
                </a:solidFill>
                <a:latin typeface="Arial" panose="020B0604020202020204" pitchFamily="34" charset="0"/>
                <a:cs typeface="Arial" panose="020B0604020202020204" pitchFamily="34" charset="0"/>
              </a:rPr>
              <a:t>Manejar la incertidumbre si un cliente </a:t>
            </a:r>
            <a:r>
              <a:rPr lang="es-PE" sz="3200" b="1" dirty="0" smtClean="0">
                <a:solidFill>
                  <a:srgbClr val="00B0F0"/>
                </a:solidFill>
                <a:latin typeface="Arial" panose="020B0604020202020204" pitchFamily="34" charset="0"/>
                <a:cs typeface="Arial" panose="020B0604020202020204" pitchFamily="34" charset="0"/>
              </a:rPr>
              <a:t>le interesa un producto entre un </a:t>
            </a:r>
            <a:r>
              <a:rPr lang="es-PE" sz="3200" b="1" dirty="0" err="1" smtClean="0">
                <a:solidFill>
                  <a:srgbClr val="00B0F0"/>
                </a:solidFill>
                <a:latin typeface="Arial" panose="020B0604020202020204" pitchFamily="34" charset="0"/>
                <a:cs typeface="Arial" panose="020B0604020202020204" pitchFamily="34" charset="0"/>
              </a:rPr>
              <a:t>agran</a:t>
            </a:r>
            <a:r>
              <a:rPr lang="es-PE" sz="3200" b="1" dirty="0" smtClean="0">
                <a:solidFill>
                  <a:srgbClr val="00B0F0"/>
                </a:solidFill>
                <a:latin typeface="Arial" panose="020B0604020202020204" pitchFamily="34" charset="0"/>
                <a:cs typeface="Arial" panose="020B0604020202020204" pitchFamily="34" charset="0"/>
              </a:rPr>
              <a:t> cantidad de productos</a:t>
            </a:r>
            <a:endParaRPr lang="es-PE" b="1" dirty="0" smtClean="0">
              <a:solidFill>
                <a:srgbClr val="00B0F0"/>
              </a:solidFill>
              <a:latin typeface="Arial" panose="020B0604020202020204" pitchFamily="34" charset="0"/>
              <a:cs typeface="Arial" panose="020B0604020202020204" pitchFamily="34" charset="0"/>
            </a:endParaRPr>
          </a:p>
        </p:txBody>
      </p:sp>
      <p:pic>
        <p:nvPicPr>
          <p:cNvPr id="2050" name="Picture 2" descr="Resultado de imagen para probabilidad condicional"/>
          <p:cNvPicPr>
            <a:picLocks noChangeAspect="1" noChangeArrowheads="1"/>
          </p:cNvPicPr>
          <p:nvPr/>
        </p:nvPicPr>
        <p:blipFill rotWithShape="1">
          <a:blip r:embed="rId3">
            <a:extLst>
              <a:ext uri="{28A0092B-C50C-407E-A947-70E740481C1C}">
                <a14:useLocalDpi xmlns:a14="http://schemas.microsoft.com/office/drawing/2010/main" val="0"/>
              </a:ext>
            </a:extLst>
          </a:blip>
          <a:srcRect l="1358" t="36037" r="61801" b="36153"/>
          <a:stretch/>
        </p:blipFill>
        <p:spPr bwMode="auto">
          <a:xfrm>
            <a:off x="1194619" y="3554361"/>
            <a:ext cx="4660490" cy="158880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4"/>
          <p:cNvSpPr txBox="1">
            <a:spLocks noChangeArrowheads="1"/>
          </p:cNvSpPr>
          <p:nvPr/>
        </p:nvSpPr>
        <p:spPr>
          <a:xfrm>
            <a:off x="2472811" y="1865059"/>
            <a:ext cx="2644880" cy="851507"/>
          </a:xfrm>
          <a:prstGeom prst="rect">
            <a:avLst/>
          </a:prstGeom>
        </p:spPr>
        <p:txBody>
          <a:bodyPr/>
          <a:lstStyle>
            <a:lvl1pPr marL="347663" indent="-347663" algn="l" rtl="0" eaLnBrk="0" fontAlgn="base" hangingPunct="0">
              <a:lnSpc>
                <a:spcPct val="90000"/>
              </a:lnSpc>
              <a:spcBef>
                <a:spcPct val="35000"/>
              </a:spcBef>
              <a:spcAft>
                <a:spcPct val="17000"/>
              </a:spcAft>
              <a:buClr>
                <a:schemeClr val="accent2"/>
              </a:buClr>
              <a:buFont typeface="Wingdings" pitchFamily="2" charset="2"/>
              <a:buChar char="§"/>
              <a:defRPr sz="2400">
                <a:solidFill>
                  <a:srgbClr val="292929"/>
                </a:solidFill>
                <a:latin typeface="+mn-lt"/>
                <a:ea typeface="ＭＳ Ｐゴシック" pitchFamily="-112" charset="-128"/>
                <a:cs typeface="ＭＳ Ｐゴシック" pitchFamily="-112" charset="-128"/>
              </a:defRPr>
            </a:lvl1pPr>
            <a:lvl2pPr marL="684213" indent="-222250" algn="l" rtl="0" eaLnBrk="0" fontAlgn="base" hangingPunct="0">
              <a:lnSpc>
                <a:spcPct val="92000"/>
              </a:lnSpc>
              <a:spcBef>
                <a:spcPct val="17000"/>
              </a:spcBef>
              <a:spcAft>
                <a:spcPct val="17000"/>
              </a:spcAft>
              <a:buClr>
                <a:schemeClr val="accent2"/>
              </a:buClr>
              <a:buFont typeface="Wingdings" pitchFamily="2" charset="2"/>
              <a:buChar char="§"/>
              <a:defRPr sz="2000">
                <a:solidFill>
                  <a:schemeClr val="bg2"/>
                </a:solidFill>
                <a:latin typeface="+mn-lt"/>
                <a:ea typeface="ＭＳ Ｐゴシック" pitchFamily="-112" charset="-128"/>
                <a:cs typeface="ＭＳ Ｐゴシック"/>
              </a:defRPr>
            </a:lvl2pPr>
            <a:lvl3pPr marL="1025525" indent="-227013" algn="l" rtl="0" eaLnBrk="0" fontAlgn="base" hangingPunct="0">
              <a:lnSpc>
                <a:spcPct val="92000"/>
              </a:lnSpc>
              <a:spcBef>
                <a:spcPct val="17000"/>
              </a:spcBef>
              <a:spcAft>
                <a:spcPct val="17000"/>
              </a:spcAft>
              <a:buClr>
                <a:schemeClr val="accent2"/>
              </a:buClr>
              <a:buFont typeface="Arial" charset="0"/>
              <a:buChar char="»"/>
              <a:defRPr sz="2000">
                <a:solidFill>
                  <a:schemeClr val="bg2"/>
                </a:solidFill>
                <a:latin typeface="+mn-lt"/>
                <a:ea typeface="ＭＳ Ｐゴシック" pitchFamily="-112" charset="-128"/>
                <a:cs typeface="ＭＳ Ｐゴシック"/>
              </a:defRPr>
            </a:lvl3pPr>
            <a:lvl4pPr marL="1600200" indent="-228600" algn="l" rtl="0" eaLnBrk="0" fontAlgn="base" hangingPunct="0">
              <a:spcBef>
                <a:spcPct val="20000"/>
              </a:spcBef>
              <a:spcAft>
                <a:spcPct val="0"/>
              </a:spcAft>
              <a:buClr>
                <a:schemeClr val="accent2"/>
              </a:buClr>
              <a:buFont typeface="Arial" charset="0"/>
              <a:buChar char="»"/>
              <a:defRPr sz="2000">
                <a:solidFill>
                  <a:schemeClr val="bg2"/>
                </a:solidFill>
                <a:latin typeface="+mn-lt"/>
                <a:ea typeface="ＭＳ Ｐゴシック" pitchFamily="-112" charset="-128"/>
                <a:cs typeface="ＭＳ Ｐゴシック"/>
              </a:defRPr>
            </a:lvl4pPr>
            <a:lvl5pPr marL="2057400" indent="-228600" algn="l" rtl="0" eaLnBrk="0" fontAlgn="base" hangingPunct="0">
              <a:spcBef>
                <a:spcPct val="20000"/>
              </a:spcBef>
              <a:spcAft>
                <a:spcPct val="0"/>
              </a:spcAft>
              <a:buClr>
                <a:schemeClr val="accent2"/>
              </a:buClr>
              <a:buFont typeface="Arial" charset="0"/>
              <a:buChar char="–"/>
              <a:defRPr sz="2000">
                <a:solidFill>
                  <a:schemeClr val="bg2"/>
                </a:solidFill>
                <a:latin typeface="+mn-lt"/>
                <a:ea typeface="ＭＳ Ｐゴシック" pitchFamily="-112"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s-PE" sz="2800" b="1" dirty="0" smtClean="0">
                <a:solidFill>
                  <a:srgbClr val="0070C0"/>
                </a:solidFill>
                <a:latin typeface="Arial" panose="020B0604020202020204" pitchFamily="34" charset="0"/>
                <a:cs typeface="Arial" panose="020B0604020202020204" pitchFamily="34" charset="0"/>
              </a:rPr>
              <a:t>Cliente compra o no?</a:t>
            </a:r>
          </a:p>
        </p:txBody>
      </p:sp>
      <p:sp>
        <p:nvSpPr>
          <p:cNvPr id="20" name="Rectangle 4"/>
          <p:cNvSpPr txBox="1">
            <a:spLocks noChangeArrowheads="1"/>
          </p:cNvSpPr>
          <p:nvPr/>
        </p:nvSpPr>
        <p:spPr>
          <a:xfrm>
            <a:off x="4473676" y="5555205"/>
            <a:ext cx="2697644" cy="851507"/>
          </a:xfrm>
          <a:prstGeom prst="rect">
            <a:avLst/>
          </a:prstGeom>
        </p:spPr>
        <p:txBody>
          <a:bodyPr/>
          <a:lstStyle>
            <a:lvl1pPr marL="347663" indent="-347663" algn="l" rtl="0" eaLnBrk="0" fontAlgn="base" hangingPunct="0">
              <a:lnSpc>
                <a:spcPct val="90000"/>
              </a:lnSpc>
              <a:spcBef>
                <a:spcPct val="35000"/>
              </a:spcBef>
              <a:spcAft>
                <a:spcPct val="17000"/>
              </a:spcAft>
              <a:buClr>
                <a:schemeClr val="accent2"/>
              </a:buClr>
              <a:buFont typeface="Wingdings" pitchFamily="2" charset="2"/>
              <a:buChar char="§"/>
              <a:defRPr sz="2400">
                <a:solidFill>
                  <a:srgbClr val="292929"/>
                </a:solidFill>
                <a:latin typeface="+mn-lt"/>
                <a:ea typeface="ＭＳ Ｐゴシック" pitchFamily="-112" charset="-128"/>
                <a:cs typeface="ＭＳ Ｐゴシック" pitchFamily="-112" charset="-128"/>
              </a:defRPr>
            </a:lvl1pPr>
            <a:lvl2pPr marL="684213" indent="-222250" algn="l" rtl="0" eaLnBrk="0" fontAlgn="base" hangingPunct="0">
              <a:lnSpc>
                <a:spcPct val="92000"/>
              </a:lnSpc>
              <a:spcBef>
                <a:spcPct val="17000"/>
              </a:spcBef>
              <a:spcAft>
                <a:spcPct val="17000"/>
              </a:spcAft>
              <a:buClr>
                <a:schemeClr val="accent2"/>
              </a:buClr>
              <a:buFont typeface="Wingdings" pitchFamily="2" charset="2"/>
              <a:buChar char="§"/>
              <a:defRPr sz="2000">
                <a:solidFill>
                  <a:schemeClr val="bg2"/>
                </a:solidFill>
                <a:latin typeface="+mn-lt"/>
                <a:ea typeface="ＭＳ Ｐゴシック" pitchFamily="-112" charset="-128"/>
                <a:cs typeface="ＭＳ Ｐゴシック"/>
              </a:defRPr>
            </a:lvl2pPr>
            <a:lvl3pPr marL="1025525" indent="-227013" algn="l" rtl="0" eaLnBrk="0" fontAlgn="base" hangingPunct="0">
              <a:lnSpc>
                <a:spcPct val="92000"/>
              </a:lnSpc>
              <a:spcBef>
                <a:spcPct val="17000"/>
              </a:spcBef>
              <a:spcAft>
                <a:spcPct val="17000"/>
              </a:spcAft>
              <a:buClr>
                <a:schemeClr val="accent2"/>
              </a:buClr>
              <a:buFont typeface="Arial" charset="0"/>
              <a:buChar char="»"/>
              <a:defRPr sz="2000">
                <a:solidFill>
                  <a:schemeClr val="bg2"/>
                </a:solidFill>
                <a:latin typeface="+mn-lt"/>
                <a:ea typeface="ＭＳ Ｐゴシック" pitchFamily="-112" charset="-128"/>
                <a:cs typeface="ＭＳ Ｐゴシック"/>
              </a:defRPr>
            </a:lvl3pPr>
            <a:lvl4pPr marL="1600200" indent="-228600" algn="l" rtl="0" eaLnBrk="0" fontAlgn="base" hangingPunct="0">
              <a:spcBef>
                <a:spcPct val="20000"/>
              </a:spcBef>
              <a:spcAft>
                <a:spcPct val="0"/>
              </a:spcAft>
              <a:buClr>
                <a:schemeClr val="accent2"/>
              </a:buClr>
              <a:buFont typeface="Arial" charset="0"/>
              <a:buChar char="»"/>
              <a:defRPr sz="2000">
                <a:solidFill>
                  <a:schemeClr val="bg2"/>
                </a:solidFill>
                <a:latin typeface="+mn-lt"/>
                <a:ea typeface="ＭＳ Ｐゴシック" pitchFamily="-112" charset="-128"/>
                <a:cs typeface="ＭＳ Ｐゴシック"/>
              </a:defRPr>
            </a:lvl4pPr>
            <a:lvl5pPr marL="2057400" indent="-228600" algn="l" rtl="0" eaLnBrk="0" fontAlgn="base" hangingPunct="0">
              <a:spcBef>
                <a:spcPct val="20000"/>
              </a:spcBef>
              <a:spcAft>
                <a:spcPct val="0"/>
              </a:spcAft>
              <a:buClr>
                <a:schemeClr val="accent2"/>
              </a:buClr>
              <a:buFont typeface="Arial" charset="0"/>
              <a:buChar char="–"/>
              <a:defRPr sz="2000">
                <a:solidFill>
                  <a:schemeClr val="bg2"/>
                </a:solidFill>
                <a:latin typeface="+mn-lt"/>
                <a:ea typeface="ＭＳ Ｐゴシック" pitchFamily="-112"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s-PE" sz="2800" b="1" dirty="0" smtClean="0">
                <a:solidFill>
                  <a:srgbClr val="0070C0"/>
                </a:solidFill>
                <a:latin typeface="Arial" panose="020B0604020202020204" pitchFamily="34" charset="0"/>
                <a:cs typeface="Arial" panose="020B0604020202020204" pitchFamily="34" charset="0"/>
              </a:rPr>
              <a:t>Conozco características del cliente</a:t>
            </a:r>
          </a:p>
        </p:txBody>
      </p:sp>
      <p:pic>
        <p:nvPicPr>
          <p:cNvPr id="2052" name="Picture 4" descr="Resultado de imagen para cliente compr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559" y="1824397"/>
            <a:ext cx="1805686" cy="1805686"/>
          </a:xfrm>
          <a:prstGeom prst="rect">
            <a:avLst/>
          </a:prstGeom>
          <a:noFill/>
          <a:extLst>
            <a:ext uri="{909E8E84-426E-40DD-AFC4-6F175D3DCCD1}">
              <a14:hiddenFill xmlns:a14="http://schemas.microsoft.com/office/drawing/2010/main">
                <a:solidFill>
                  <a:srgbClr val="FFFFFF"/>
                </a:solidFill>
              </a14:hiddenFill>
            </a:ext>
          </a:extLst>
        </p:spPr>
      </p:pic>
      <p:sp>
        <p:nvSpPr>
          <p:cNvPr id="3" name="Flecha abajo 2"/>
          <p:cNvSpPr/>
          <p:nvPr/>
        </p:nvSpPr>
        <p:spPr>
          <a:xfrm>
            <a:off x="2698955" y="2993923"/>
            <a:ext cx="672001" cy="5604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2" name="Flecha abajo 21"/>
          <p:cNvSpPr/>
          <p:nvPr/>
        </p:nvSpPr>
        <p:spPr>
          <a:xfrm rot="10800000">
            <a:off x="3716592" y="4802909"/>
            <a:ext cx="672001" cy="5604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054" name="Picture 6" descr="Imagen relacionada"/>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570" t="26246"/>
          <a:stretch/>
        </p:blipFill>
        <p:spPr bwMode="auto">
          <a:xfrm>
            <a:off x="2472811" y="5507243"/>
            <a:ext cx="2035277" cy="1244224"/>
          </a:xfrm>
          <a:prstGeom prst="rect">
            <a:avLst/>
          </a:prstGeom>
          <a:noFill/>
          <a:extLst>
            <a:ext uri="{909E8E84-426E-40DD-AFC4-6F175D3DCCD1}">
              <a14:hiddenFill xmlns:a14="http://schemas.microsoft.com/office/drawing/2010/main">
                <a:solidFill>
                  <a:srgbClr val="FFFFFF"/>
                </a:solidFill>
              </a14:hiddenFill>
            </a:ext>
          </a:extLst>
        </p:spPr>
      </p:pic>
      <p:sp>
        <p:nvSpPr>
          <p:cNvPr id="7" name="Abrir llave 6"/>
          <p:cNvSpPr/>
          <p:nvPr/>
        </p:nvSpPr>
        <p:spPr>
          <a:xfrm>
            <a:off x="5822498" y="1865059"/>
            <a:ext cx="165347" cy="2751186"/>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8" name="Rectángulo 7"/>
          <p:cNvSpPr/>
          <p:nvPr/>
        </p:nvSpPr>
        <p:spPr>
          <a:xfrm>
            <a:off x="6050442" y="2377481"/>
            <a:ext cx="5968301" cy="1138773"/>
          </a:xfrm>
          <a:prstGeom prst="rect">
            <a:avLst/>
          </a:prstGeom>
        </p:spPr>
        <p:txBody>
          <a:bodyPr wrap="none">
            <a:spAutoFit/>
          </a:bodyPr>
          <a:lstStyle/>
          <a:p>
            <a:r>
              <a:rPr lang="es-PE" b="1" dirty="0" smtClean="0">
                <a:solidFill>
                  <a:srgbClr val="7030A0"/>
                </a:solidFill>
                <a:latin typeface="Arial" panose="020B0604020202020204" pitchFamily="34" charset="0"/>
                <a:cs typeface="Arial" panose="020B0604020202020204" pitchFamily="34" charset="0"/>
              </a:rPr>
              <a:t>Sistemas de recomendación:</a:t>
            </a:r>
          </a:p>
          <a:p>
            <a:r>
              <a:rPr lang="es-PE" b="1" dirty="0">
                <a:solidFill>
                  <a:srgbClr val="7030A0"/>
                </a:solidFill>
                <a:latin typeface="Arial" panose="020B0604020202020204" pitchFamily="34" charset="0"/>
                <a:cs typeface="Arial" panose="020B0604020202020204" pitchFamily="34" charset="0"/>
              </a:rPr>
              <a:t>	</a:t>
            </a:r>
            <a:r>
              <a:rPr lang="es-PE" b="1" dirty="0" smtClean="0">
                <a:solidFill>
                  <a:srgbClr val="7030A0"/>
                </a:solidFill>
                <a:latin typeface="Arial" panose="020B0604020202020204" pitchFamily="34" charset="0"/>
                <a:cs typeface="Arial" panose="020B0604020202020204" pitchFamily="34" charset="0"/>
              </a:rPr>
              <a:t>Identificando relaciones entre los clientes</a:t>
            </a:r>
          </a:p>
          <a:p>
            <a:r>
              <a:rPr lang="es-PE" b="1" dirty="0">
                <a:solidFill>
                  <a:srgbClr val="7030A0"/>
                </a:solidFill>
                <a:latin typeface="Arial" panose="020B0604020202020204" pitchFamily="34" charset="0"/>
                <a:cs typeface="Arial" panose="020B0604020202020204" pitchFamily="34" charset="0"/>
              </a:rPr>
              <a:t>	</a:t>
            </a:r>
            <a:r>
              <a:rPr lang="es-PE" b="1" dirty="0" smtClean="0">
                <a:solidFill>
                  <a:srgbClr val="7030A0"/>
                </a:solidFill>
                <a:latin typeface="Arial" panose="020B0604020202020204" pitchFamily="34" charset="0"/>
                <a:cs typeface="Arial" panose="020B0604020202020204" pitchFamily="34" charset="0"/>
              </a:rPr>
              <a:t>Identificando relaciones entre los productos</a:t>
            </a:r>
            <a:endParaRPr lang="es-PE" b="1" dirty="0" smtClean="0">
              <a:solidFill>
                <a:srgbClr val="7030A0"/>
              </a:solidFill>
              <a:latin typeface="Arial" panose="020B0604020202020204" pitchFamily="34" charset="0"/>
              <a:cs typeface="Arial" panose="020B0604020202020204" pitchFamily="34" charset="0"/>
            </a:endParaRPr>
          </a:p>
          <a:p>
            <a:endParaRPr lang="es-PE" sz="1400" dirty="0"/>
          </a:p>
        </p:txBody>
      </p:sp>
      <p:pic>
        <p:nvPicPr>
          <p:cNvPr id="2060" name="Picture 12" descr="cliente-enojado-tienda-pro"/>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628" b="12764"/>
          <a:stretch/>
        </p:blipFill>
        <p:spPr bwMode="auto">
          <a:xfrm>
            <a:off x="10018113" y="4700712"/>
            <a:ext cx="1933747" cy="103780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esultado de imagen para computadora"/>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12292" r="33008" b="2384"/>
          <a:stretch/>
        </p:blipFill>
        <p:spPr bwMode="auto">
          <a:xfrm>
            <a:off x="7589504" y="4536032"/>
            <a:ext cx="2170123" cy="221543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8712639" y="4090642"/>
            <a:ext cx="1903085" cy="369332"/>
          </a:xfrm>
          <a:prstGeom prst="rect">
            <a:avLst/>
          </a:prstGeom>
        </p:spPr>
        <p:txBody>
          <a:bodyPr wrap="none">
            <a:spAutoFit/>
          </a:bodyPr>
          <a:lstStyle/>
          <a:p>
            <a:r>
              <a:rPr lang="es-PE" b="1" dirty="0" smtClean="0">
                <a:solidFill>
                  <a:srgbClr val="0070C0"/>
                </a:solidFill>
                <a:latin typeface="Arial" panose="020B0604020202020204" pitchFamily="34" charset="0"/>
                <a:cs typeface="Arial" panose="020B0604020202020204" pitchFamily="34" charset="0"/>
              </a:rPr>
              <a:t>Reducir el error</a:t>
            </a:r>
            <a:endParaRPr lang="es-PE" dirty="0"/>
          </a:p>
        </p:txBody>
      </p:sp>
      <p:pic>
        <p:nvPicPr>
          <p:cNvPr id="2064" name="Picture 16" descr="Resultado de imagen para clienta compra"/>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43731" t="1205" r="6528" b="1149"/>
          <a:stretch/>
        </p:blipFill>
        <p:spPr bwMode="auto">
          <a:xfrm>
            <a:off x="8131383" y="4688149"/>
            <a:ext cx="1180836" cy="1036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54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3" grpId="0" animBg="1"/>
      <p:bldP spid="22" grpId="0" animBg="1"/>
      <p:bldP spid="7" grpId="0" animBg="1"/>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3"/>
          <a:stretch>
            <a:fillRect/>
          </a:stretch>
        </p:blipFill>
        <p:spPr>
          <a:xfrm>
            <a:off x="1213660" y="6386945"/>
            <a:ext cx="10978340" cy="471055"/>
          </a:xfrm>
          <a:prstGeom prst="rect">
            <a:avLst/>
          </a:prstGeom>
        </p:spPr>
      </p:pic>
      <p:sp>
        <p:nvSpPr>
          <p:cNvPr id="6" name="TextBox 14"/>
          <p:cNvSpPr txBox="1"/>
          <p:nvPr/>
        </p:nvSpPr>
        <p:spPr>
          <a:xfrm>
            <a:off x="519644" y="303015"/>
            <a:ext cx="11519500" cy="590931"/>
          </a:xfrm>
          <a:prstGeom prst="rect">
            <a:avLst/>
          </a:prstGeom>
          <a:noFill/>
        </p:spPr>
        <p:txBody>
          <a:bodyPr wrap="square" anchor="ctr">
            <a:spAutoFit/>
          </a:bodyPr>
          <a:lstStyle/>
          <a:p>
            <a:pPr marL="347663" indent="-347663">
              <a:lnSpc>
                <a:spcPct val="90000"/>
              </a:lnSpc>
              <a:spcBef>
                <a:spcPct val="35000"/>
              </a:spcBef>
              <a:spcAft>
                <a:spcPct val="17000"/>
              </a:spcAft>
              <a:buClr>
                <a:schemeClr val="accent2"/>
              </a:buClr>
              <a:defRPr/>
            </a:pPr>
            <a:r>
              <a:rPr lang="es-PE" sz="3600" b="1" kern="0" cap="all" dirty="0" smtClean="0">
                <a:solidFill>
                  <a:srgbClr val="00539B"/>
                </a:solidFill>
                <a:latin typeface="Arial" panose="020B0604020202020204" pitchFamily="34" charset="0"/>
                <a:ea typeface="ＭＳ Ｐゴシック" pitchFamily="-112" charset="-128"/>
                <a:cs typeface="Arial" panose="020B0604020202020204" pitchFamily="34" charset="0"/>
              </a:rPr>
              <a:t>Enfoque comercial: Long </a:t>
            </a:r>
            <a:r>
              <a:rPr lang="es-PE" sz="3600" b="1" kern="0" cap="all" dirty="0" err="1" smtClean="0">
                <a:solidFill>
                  <a:srgbClr val="00539B"/>
                </a:solidFill>
                <a:latin typeface="Arial" panose="020B0604020202020204" pitchFamily="34" charset="0"/>
                <a:ea typeface="ＭＳ Ｐゴシック" pitchFamily="-112" charset="-128"/>
                <a:cs typeface="Arial" panose="020B0604020202020204" pitchFamily="34" charset="0"/>
              </a:rPr>
              <a:t>tail</a:t>
            </a:r>
            <a:endParaRPr lang="es-PE" sz="3600" b="1" kern="0" cap="all" dirty="0">
              <a:solidFill>
                <a:srgbClr val="00539B"/>
              </a:solidFill>
              <a:latin typeface="Arial" panose="020B0604020202020204" pitchFamily="34" charset="0"/>
              <a:ea typeface="ＭＳ Ｐゴシック" pitchFamily="-112" charset="-128"/>
              <a:cs typeface="Arial" panose="020B0604020202020204" pitchFamily="34" charset="0"/>
            </a:endParaRPr>
          </a:p>
        </p:txBody>
      </p:sp>
      <p:sp>
        <p:nvSpPr>
          <p:cNvPr id="160" name="2 Marcador de contenido"/>
          <p:cNvSpPr>
            <a:spLocks noGrp="1"/>
          </p:cNvSpPr>
          <p:nvPr/>
        </p:nvSpPr>
        <p:spPr bwMode="auto">
          <a:xfrm>
            <a:off x="7607814" y="893946"/>
            <a:ext cx="4431330" cy="403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6BB1C9"/>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6585CF"/>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365760" indent="-283464" eaLnBrk="1" fontAlgn="auto" hangingPunct="1">
              <a:spcAft>
                <a:spcPts val="0"/>
              </a:spcAft>
              <a:buFont typeface="Wingdings 2"/>
              <a:buChar char=""/>
              <a:defRPr/>
            </a:pPr>
            <a:r>
              <a:rPr lang="es-ES" sz="2200" dirty="0" smtClean="0"/>
              <a:t>Existen gran cantidad de productos no populares usualmente no visualizados por los clientes</a:t>
            </a:r>
          </a:p>
          <a:p>
            <a:pPr marL="365760" indent="-283464" eaLnBrk="1" fontAlgn="auto" hangingPunct="1">
              <a:spcAft>
                <a:spcPts val="0"/>
              </a:spcAft>
              <a:buFont typeface="Wingdings 2"/>
              <a:buChar char=""/>
              <a:defRPr/>
            </a:pPr>
            <a:endParaRPr lang="es-ES" sz="2200" dirty="0" smtClean="0"/>
          </a:p>
          <a:p>
            <a:pPr marL="365760" indent="-283464" eaLnBrk="1" fontAlgn="auto" hangingPunct="1">
              <a:spcAft>
                <a:spcPts val="0"/>
              </a:spcAft>
              <a:buFont typeface="Wingdings 2"/>
              <a:buChar char=""/>
              <a:defRPr/>
            </a:pPr>
            <a:r>
              <a:rPr lang="es-ES" sz="2200" dirty="0" smtClean="0"/>
              <a:t>Solamente el 20% de los productos acumula el 80% de preferencias</a:t>
            </a:r>
          </a:p>
          <a:p>
            <a:pPr marL="365760" indent="-283464" eaLnBrk="1" fontAlgn="auto" hangingPunct="1">
              <a:spcAft>
                <a:spcPts val="0"/>
              </a:spcAft>
              <a:buFont typeface="Wingdings 2"/>
              <a:buChar char=""/>
              <a:defRPr/>
            </a:pPr>
            <a:endParaRPr lang="es-ES" sz="2200" dirty="0"/>
          </a:p>
          <a:p>
            <a:pPr marL="365760" indent="-283464" eaLnBrk="1" fontAlgn="auto" hangingPunct="1">
              <a:spcAft>
                <a:spcPts val="0"/>
              </a:spcAft>
              <a:buFont typeface="Wingdings 2"/>
              <a:buChar char=""/>
              <a:defRPr/>
            </a:pPr>
            <a:endParaRPr lang="es-ES" sz="2200" dirty="0" smtClean="0"/>
          </a:p>
          <a:p>
            <a:pPr marL="365760" indent="-283464" eaLnBrk="1" fontAlgn="auto" hangingPunct="1">
              <a:spcAft>
                <a:spcPts val="0"/>
              </a:spcAft>
              <a:buFont typeface="Wingdings 2"/>
              <a:buChar char=""/>
              <a:defRPr/>
            </a:pPr>
            <a:r>
              <a:rPr lang="es-ES" sz="2200" dirty="0" smtClean="0"/>
              <a:t>Por canales físicos de venta es casi imposible mostrarlos productos ideales para todos los clientes</a:t>
            </a:r>
            <a:endParaRPr lang="es-ES" sz="2200" dirty="0" smtClean="0"/>
          </a:p>
        </p:txBody>
      </p:sp>
      <p:pic>
        <p:nvPicPr>
          <p:cNvPr id="2" name="Imagen 1"/>
          <p:cNvPicPr>
            <a:picLocks noChangeAspect="1"/>
          </p:cNvPicPr>
          <p:nvPr/>
        </p:nvPicPr>
        <p:blipFill rotWithShape="1">
          <a:blip r:embed="rId4"/>
          <a:srcRect l="22505" t="38414" r="42169" b="24463"/>
          <a:stretch/>
        </p:blipFill>
        <p:spPr>
          <a:xfrm>
            <a:off x="321548" y="1436914"/>
            <a:ext cx="7394603" cy="4371033"/>
          </a:xfrm>
          <a:prstGeom prst="rect">
            <a:avLst/>
          </a:prstGeom>
        </p:spPr>
      </p:pic>
    </p:spTree>
    <p:extLst>
      <p:ext uri="{BB962C8B-B14F-4D97-AF65-F5344CB8AC3E}">
        <p14:creationId xmlns:p14="http://schemas.microsoft.com/office/powerpoint/2010/main" val="1112664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txBox="1"/>
          <p:nvPr/>
        </p:nvSpPr>
        <p:spPr>
          <a:xfrm>
            <a:off x="354748" y="0"/>
            <a:ext cx="10144829" cy="1089529"/>
          </a:xfrm>
          <a:prstGeom prst="rect">
            <a:avLst/>
          </a:prstGeom>
          <a:noFill/>
        </p:spPr>
        <p:txBody>
          <a:bodyPr wrap="square" anchor="ctr">
            <a:spAutoFit/>
          </a:bodyPr>
          <a:lstStyle/>
          <a:p>
            <a:pPr marL="347663" indent="-347663">
              <a:lnSpc>
                <a:spcPct val="90000"/>
              </a:lnSpc>
              <a:spcBef>
                <a:spcPct val="35000"/>
              </a:spcBef>
              <a:spcAft>
                <a:spcPct val="17000"/>
              </a:spcAft>
              <a:buClr>
                <a:schemeClr val="accent2"/>
              </a:buClr>
              <a:defRPr/>
            </a:pPr>
            <a:r>
              <a:rPr lang="en-US" sz="3600" b="1" kern="0" cap="all" dirty="0" err="1" smtClean="0">
                <a:solidFill>
                  <a:srgbClr val="00539B"/>
                </a:solidFill>
                <a:latin typeface="Arial" panose="020B0604020202020204" pitchFamily="34" charset="0"/>
                <a:ea typeface="ＭＳ Ｐゴシック" pitchFamily="-112" charset="-128"/>
                <a:cs typeface="Arial" panose="020B0604020202020204" pitchFamily="34" charset="0"/>
              </a:rPr>
              <a:t>Pocas</a:t>
            </a:r>
            <a:r>
              <a:rPr lang="en-US" sz="3600" b="1" kern="0" cap="all" dirty="0" smtClean="0">
                <a:solidFill>
                  <a:srgbClr val="00539B"/>
                </a:solidFill>
                <a:latin typeface="Arial" panose="020B0604020202020204" pitchFamily="34" charset="0"/>
                <a:ea typeface="ＭＳ Ｐゴシック" pitchFamily="-112" charset="-128"/>
                <a:cs typeface="Arial" panose="020B0604020202020204" pitchFamily="34" charset="0"/>
              </a:rPr>
              <a:t> </a:t>
            </a:r>
            <a:r>
              <a:rPr lang="en-US" sz="3600" b="1" kern="0" cap="all" dirty="0" err="1" smtClean="0">
                <a:solidFill>
                  <a:srgbClr val="00539B"/>
                </a:solidFill>
                <a:latin typeface="Arial" panose="020B0604020202020204" pitchFamily="34" charset="0"/>
                <a:ea typeface="ＭＳ Ｐゴシック" pitchFamily="-112" charset="-128"/>
                <a:cs typeface="Arial" panose="020B0604020202020204" pitchFamily="34" charset="0"/>
              </a:rPr>
              <a:t>oportunidades</a:t>
            </a:r>
            <a:r>
              <a:rPr lang="en-US" sz="3600" b="1" kern="0" cap="all" dirty="0" smtClean="0">
                <a:solidFill>
                  <a:srgbClr val="00539B"/>
                </a:solidFill>
                <a:latin typeface="Arial" panose="020B0604020202020204" pitchFamily="34" charset="0"/>
                <a:ea typeface="ＭＳ Ｐゴシック" pitchFamily="-112" charset="-128"/>
                <a:cs typeface="Arial" panose="020B0604020202020204" pitchFamily="34" charset="0"/>
              </a:rPr>
              <a:t> de </a:t>
            </a:r>
            <a:r>
              <a:rPr lang="en-US" sz="3600" b="1" kern="0" cap="all" dirty="0" err="1" smtClean="0">
                <a:solidFill>
                  <a:srgbClr val="00539B"/>
                </a:solidFill>
                <a:latin typeface="Arial" panose="020B0604020202020204" pitchFamily="34" charset="0"/>
                <a:ea typeface="ＭＳ Ｐゴシック" pitchFamily="-112" charset="-128"/>
                <a:cs typeface="Arial" panose="020B0604020202020204" pitchFamily="34" charset="0"/>
              </a:rPr>
              <a:t>atención</a:t>
            </a:r>
            <a:r>
              <a:rPr lang="en-US" sz="3600" b="1" kern="0" cap="all" dirty="0" smtClean="0">
                <a:solidFill>
                  <a:srgbClr val="00539B"/>
                </a:solidFill>
                <a:latin typeface="Arial" panose="020B0604020202020204" pitchFamily="34" charset="0"/>
                <a:ea typeface="ＭＳ Ｐゴシック" pitchFamily="-112" charset="-128"/>
                <a:cs typeface="Arial" panose="020B0604020202020204" pitchFamily="34" charset="0"/>
              </a:rPr>
              <a:t> del </a:t>
            </a:r>
            <a:r>
              <a:rPr lang="en-US" sz="3600" b="1" kern="0" cap="all" dirty="0" err="1" smtClean="0">
                <a:solidFill>
                  <a:srgbClr val="00539B"/>
                </a:solidFill>
                <a:latin typeface="Arial" panose="020B0604020202020204" pitchFamily="34" charset="0"/>
                <a:ea typeface="ＭＳ Ｐゴシック" pitchFamily="-112" charset="-128"/>
                <a:cs typeface="Arial" panose="020B0604020202020204" pitchFamily="34" charset="0"/>
              </a:rPr>
              <a:t>cliente</a:t>
            </a:r>
            <a:endParaRPr lang="en-US" sz="3600" b="1" kern="0" cap="all" dirty="0">
              <a:solidFill>
                <a:srgbClr val="00539B"/>
              </a:solidFill>
              <a:latin typeface="Arial" panose="020B0604020202020204" pitchFamily="34" charset="0"/>
              <a:ea typeface="ＭＳ Ｐゴシック" pitchFamily="-112" charset="-128"/>
              <a:cs typeface="Arial" panose="020B0604020202020204" pitchFamily="34" charset="0"/>
            </a:endParaRPr>
          </a:p>
        </p:txBody>
      </p:sp>
      <p:pic>
        <p:nvPicPr>
          <p:cNvPr id="6" name="Imagen 5"/>
          <p:cNvPicPr>
            <a:picLocks noChangeAspect="1"/>
          </p:cNvPicPr>
          <p:nvPr/>
        </p:nvPicPr>
        <p:blipFill rotWithShape="1">
          <a:blip r:embed="rId2"/>
          <a:srcRect l="38016" t="41214" r="35534" b="42719"/>
          <a:stretch/>
        </p:blipFill>
        <p:spPr>
          <a:xfrm>
            <a:off x="10499577" y="110043"/>
            <a:ext cx="1452283" cy="516367"/>
          </a:xfrm>
          <a:prstGeom prst="rect">
            <a:avLst/>
          </a:prstGeom>
        </p:spPr>
      </p:pic>
      <p:pic>
        <p:nvPicPr>
          <p:cNvPr id="2" name="Imagen 1"/>
          <p:cNvPicPr>
            <a:picLocks noChangeAspect="1"/>
          </p:cNvPicPr>
          <p:nvPr/>
        </p:nvPicPr>
        <p:blipFill rotWithShape="1">
          <a:blip r:embed="rId3"/>
          <a:srcRect l="18487" t="12328" r="18810" b="10120"/>
          <a:stretch/>
        </p:blipFill>
        <p:spPr>
          <a:xfrm>
            <a:off x="2227634" y="1089529"/>
            <a:ext cx="8026069" cy="5583677"/>
          </a:xfrm>
          <a:prstGeom prst="rect">
            <a:avLst/>
          </a:prstGeom>
        </p:spPr>
      </p:pic>
    </p:spTree>
    <p:extLst>
      <p:ext uri="{BB962C8B-B14F-4D97-AF65-F5344CB8AC3E}">
        <p14:creationId xmlns:p14="http://schemas.microsoft.com/office/powerpoint/2010/main" val="2393926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3"/>
          <a:stretch>
            <a:fillRect/>
          </a:stretch>
        </p:blipFill>
        <p:spPr>
          <a:xfrm>
            <a:off x="1213660" y="6386945"/>
            <a:ext cx="10978340" cy="471055"/>
          </a:xfrm>
          <a:prstGeom prst="rect">
            <a:avLst/>
          </a:prstGeom>
        </p:spPr>
      </p:pic>
      <p:sp>
        <p:nvSpPr>
          <p:cNvPr id="6" name="TextBox 14"/>
          <p:cNvSpPr txBox="1"/>
          <p:nvPr/>
        </p:nvSpPr>
        <p:spPr>
          <a:xfrm>
            <a:off x="519644" y="303015"/>
            <a:ext cx="11519500" cy="590931"/>
          </a:xfrm>
          <a:prstGeom prst="rect">
            <a:avLst/>
          </a:prstGeom>
          <a:noFill/>
        </p:spPr>
        <p:txBody>
          <a:bodyPr wrap="square" anchor="ctr">
            <a:spAutoFit/>
          </a:bodyPr>
          <a:lstStyle/>
          <a:p>
            <a:pPr marL="347663" indent="-347663">
              <a:lnSpc>
                <a:spcPct val="90000"/>
              </a:lnSpc>
              <a:spcBef>
                <a:spcPct val="35000"/>
              </a:spcBef>
              <a:spcAft>
                <a:spcPct val="17000"/>
              </a:spcAft>
              <a:buClr>
                <a:schemeClr val="accent2"/>
              </a:buClr>
              <a:defRPr/>
            </a:pPr>
            <a:r>
              <a:rPr lang="es-PE" sz="3600" b="1" kern="0" cap="all" dirty="0" err="1" smtClean="0">
                <a:solidFill>
                  <a:srgbClr val="00539B"/>
                </a:solidFill>
                <a:latin typeface="Arial" panose="020B0604020202020204" pitchFamily="34" charset="0"/>
                <a:ea typeface="ＭＳ Ｐゴシック" pitchFamily="-112" charset="-128"/>
                <a:cs typeface="Arial" panose="020B0604020202020204" pitchFamily="34" charset="0"/>
              </a:rPr>
              <a:t>Metodos</a:t>
            </a:r>
            <a:r>
              <a:rPr lang="es-PE" sz="3600" b="1" kern="0" cap="all" dirty="0" smtClean="0">
                <a:solidFill>
                  <a:srgbClr val="00539B"/>
                </a:solidFill>
                <a:latin typeface="Arial" panose="020B0604020202020204" pitchFamily="34" charset="0"/>
                <a:ea typeface="ＭＳ Ｐゴシック" pitchFamily="-112" charset="-128"/>
                <a:cs typeface="Arial" panose="020B0604020202020204" pitchFamily="34" charset="0"/>
              </a:rPr>
              <a:t> de </a:t>
            </a:r>
            <a:r>
              <a:rPr lang="es-PE" sz="3600" b="1" kern="0" cap="all" dirty="0" err="1" smtClean="0">
                <a:solidFill>
                  <a:srgbClr val="00539B"/>
                </a:solidFill>
                <a:latin typeface="Arial" panose="020B0604020202020204" pitchFamily="34" charset="0"/>
                <a:ea typeface="ＭＳ Ｐゴシック" pitchFamily="-112" charset="-128"/>
                <a:cs typeface="Arial" panose="020B0604020202020204" pitchFamily="34" charset="0"/>
              </a:rPr>
              <a:t>recomendacion</a:t>
            </a:r>
            <a:endParaRPr lang="es-PE" sz="3600" b="1" kern="0" cap="all" dirty="0">
              <a:solidFill>
                <a:srgbClr val="00539B"/>
              </a:solidFill>
              <a:latin typeface="Arial" panose="020B0604020202020204" pitchFamily="34" charset="0"/>
              <a:ea typeface="ＭＳ Ｐゴシック" pitchFamily="-112" charset="-128"/>
              <a:cs typeface="Arial" panose="020B0604020202020204" pitchFamily="34" charset="0"/>
            </a:endParaRPr>
          </a:p>
        </p:txBody>
      </p:sp>
      <p:sp>
        <p:nvSpPr>
          <p:cNvPr id="160" name="2 Marcador de contenido"/>
          <p:cNvSpPr>
            <a:spLocks noGrp="1"/>
          </p:cNvSpPr>
          <p:nvPr/>
        </p:nvSpPr>
        <p:spPr bwMode="auto">
          <a:xfrm>
            <a:off x="1461108" y="1077339"/>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6BB1C9"/>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6585CF"/>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365760" indent="-283464" eaLnBrk="1" fontAlgn="auto" hangingPunct="1">
              <a:lnSpc>
                <a:spcPct val="200000"/>
              </a:lnSpc>
              <a:spcAft>
                <a:spcPts val="0"/>
              </a:spcAft>
              <a:buFont typeface="Wingdings 2"/>
              <a:buChar char=""/>
              <a:defRPr/>
            </a:pPr>
            <a:r>
              <a:rPr lang="es-ES" dirty="0" smtClean="0"/>
              <a:t>Recomendación colaborativa</a:t>
            </a:r>
          </a:p>
          <a:p>
            <a:pPr marL="365760" indent="-283464" eaLnBrk="1" fontAlgn="auto" hangingPunct="1">
              <a:lnSpc>
                <a:spcPct val="200000"/>
              </a:lnSpc>
              <a:spcAft>
                <a:spcPts val="0"/>
              </a:spcAft>
              <a:buFont typeface="Wingdings 2"/>
              <a:buChar char=""/>
              <a:defRPr/>
            </a:pPr>
            <a:r>
              <a:rPr lang="es-ES" dirty="0" smtClean="0"/>
              <a:t>Recomendación basada en contenido</a:t>
            </a:r>
          </a:p>
          <a:p>
            <a:pPr marL="365760" indent="-283464" eaLnBrk="1" fontAlgn="auto" hangingPunct="1">
              <a:lnSpc>
                <a:spcPct val="200000"/>
              </a:lnSpc>
              <a:spcAft>
                <a:spcPts val="0"/>
              </a:spcAft>
              <a:buFont typeface="Wingdings 2"/>
              <a:buChar char=""/>
              <a:defRPr/>
            </a:pPr>
            <a:r>
              <a:rPr lang="es-ES" dirty="0" smtClean="0"/>
              <a:t>Recomendación basada en demografía</a:t>
            </a:r>
          </a:p>
          <a:p>
            <a:pPr marL="365760" indent="-283464" eaLnBrk="1" fontAlgn="auto" hangingPunct="1">
              <a:lnSpc>
                <a:spcPct val="200000"/>
              </a:lnSpc>
              <a:spcAft>
                <a:spcPts val="0"/>
              </a:spcAft>
              <a:buFont typeface="Wingdings 2"/>
              <a:buChar char=""/>
              <a:defRPr/>
            </a:pPr>
            <a:r>
              <a:rPr lang="es-ES" dirty="0" smtClean="0"/>
              <a:t>Recomendación basada en utilidad </a:t>
            </a:r>
          </a:p>
          <a:p>
            <a:pPr marL="365760" indent="-283464" eaLnBrk="1" fontAlgn="auto" hangingPunct="1">
              <a:lnSpc>
                <a:spcPct val="200000"/>
              </a:lnSpc>
              <a:spcAft>
                <a:spcPts val="0"/>
              </a:spcAft>
              <a:buFont typeface="Wingdings 2"/>
              <a:buChar char=""/>
              <a:defRPr/>
            </a:pPr>
            <a:r>
              <a:rPr lang="es-ES" dirty="0" smtClean="0"/>
              <a:t>Recomendación basada en conocimiento</a:t>
            </a:r>
          </a:p>
          <a:p>
            <a:pPr marL="365760" indent="-283464" eaLnBrk="1" fontAlgn="auto" hangingPunct="1">
              <a:spcAft>
                <a:spcPts val="0"/>
              </a:spcAft>
              <a:buFont typeface="Wingdings 2"/>
              <a:buChar char=""/>
              <a:defRPr/>
            </a:pPr>
            <a:endParaRPr lang="es-ES" dirty="0" smtClean="0"/>
          </a:p>
        </p:txBody>
      </p:sp>
    </p:spTree>
    <p:extLst>
      <p:ext uri="{BB962C8B-B14F-4D97-AF65-F5344CB8AC3E}">
        <p14:creationId xmlns:p14="http://schemas.microsoft.com/office/powerpoint/2010/main" val="4018059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p:txBody>
          <a:bodyPr/>
          <a:lstStyle/>
          <a:p>
            <a:pPr algn="ctr">
              <a:defRPr/>
            </a:pPr>
            <a:r>
              <a:rPr lang="es-ES" dirty="0" smtClean="0">
                <a:solidFill>
                  <a:schemeClr val="tx2">
                    <a:satMod val="130000"/>
                  </a:schemeClr>
                </a:solidFill>
              </a:rPr>
              <a:t>Producto Punto</a:t>
            </a:r>
          </a:p>
        </p:txBody>
      </p:sp>
      <p:sp>
        <p:nvSpPr>
          <p:cNvPr id="30723" name="2 Marcador de contenido"/>
          <p:cNvSpPr>
            <a:spLocks noGrp="1"/>
          </p:cNvSpPr>
          <p:nvPr>
            <p:ph idx="1"/>
          </p:nvPr>
        </p:nvSpPr>
        <p:spPr/>
        <p:txBody>
          <a:bodyPr/>
          <a:lstStyle/>
          <a:p>
            <a:pPr eaLnBrk="1" hangingPunct="1"/>
            <a:r>
              <a:rPr lang="es-ES" smtClean="0"/>
              <a:t>Ejemplo:</a:t>
            </a:r>
          </a:p>
          <a:p>
            <a:pPr eaLnBrk="1" hangingPunct="1"/>
            <a:endParaRPr lang="es-ES" smtClean="0"/>
          </a:p>
        </p:txBody>
      </p:sp>
      <p:sp>
        <p:nvSpPr>
          <p:cNvPr id="30724"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a:latin typeface="Gill Sans MT" panose="020B0502020104020203" pitchFamily="34" charset="0"/>
            </a:endParaRPr>
          </a:p>
        </p:txBody>
      </p:sp>
      <p:graphicFrame>
        <p:nvGraphicFramePr>
          <p:cNvPr id="5" name="3 Marcador de contenido"/>
          <p:cNvGraphicFramePr>
            <a:graphicFrameLocks/>
          </p:cNvGraphicFramePr>
          <p:nvPr/>
        </p:nvGraphicFramePr>
        <p:xfrm>
          <a:off x="3881439" y="2571750"/>
          <a:ext cx="5429249" cy="2997200"/>
        </p:xfrm>
        <a:graphic>
          <a:graphicData uri="http://schemas.openxmlformats.org/drawingml/2006/table">
            <a:tbl>
              <a:tblPr/>
              <a:tblGrid>
                <a:gridCol w="1364585"/>
                <a:gridCol w="818445"/>
                <a:gridCol w="815266"/>
                <a:gridCol w="807844"/>
                <a:gridCol w="827987"/>
                <a:gridCol w="795122"/>
              </a:tblGrid>
              <a:tr h="488954">
                <a:tc>
                  <a:txBody>
                    <a:bodyPr/>
                    <a:lstStyle/>
                    <a:p>
                      <a:pPr algn="l">
                        <a:lnSpc>
                          <a:spcPct val="115000"/>
                        </a:lnSpc>
                        <a:spcAft>
                          <a:spcPts val="1000"/>
                        </a:spcAft>
                      </a:pPr>
                      <a:r>
                        <a:rPr lang="es-ES" sz="2000" dirty="0">
                          <a:solidFill>
                            <a:schemeClr val="bg1"/>
                          </a:solidFill>
                          <a:latin typeface="Calibri"/>
                          <a:ea typeface="Calibri"/>
                          <a:cs typeface="Times New Roman"/>
                        </a:rPr>
                        <a:t> </a:t>
                      </a:r>
                      <a:r>
                        <a:rPr lang="es-ES" sz="2000" dirty="0" smtClean="0">
                          <a:solidFill>
                            <a:schemeClr val="bg1"/>
                          </a:solidFill>
                          <a:latin typeface="Calibri"/>
                          <a:ea typeface="Calibri"/>
                          <a:cs typeface="Times New Roman"/>
                        </a:rPr>
                        <a:t>%</a:t>
                      </a:r>
                      <a:endParaRPr lang="es-ES" sz="2000" dirty="0">
                        <a:solidFill>
                          <a:schemeClr val="bg1"/>
                        </a:solidFill>
                        <a:latin typeface="Calibri"/>
                        <a:ea typeface="Calibri"/>
                        <a:cs typeface="Times New Roman"/>
                      </a:endParaRPr>
                    </a:p>
                  </a:txBody>
                  <a:tcPr marL="0" marR="0" marT="0" marB="0" anchor="ctr">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tcPr>
                </a:tc>
                <a:tc gridSpan="5">
                  <a:txBody>
                    <a:bodyPr/>
                    <a:lstStyle/>
                    <a:p>
                      <a:pPr algn="just">
                        <a:lnSpc>
                          <a:spcPct val="115000"/>
                        </a:lnSpc>
                        <a:spcAft>
                          <a:spcPts val="0"/>
                        </a:spcAft>
                      </a:pPr>
                      <a:r>
                        <a:rPr lang="es-EC" sz="2000" b="1" dirty="0">
                          <a:solidFill>
                            <a:schemeClr val="bg1"/>
                          </a:solidFill>
                          <a:latin typeface="Verdana"/>
                          <a:ea typeface="Calibri"/>
                          <a:cs typeface="Times New Roman"/>
                        </a:rPr>
                        <a:t>Ítems</a:t>
                      </a:r>
                      <a:endParaRPr lang="es-ES" sz="2000" dirty="0">
                        <a:solidFill>
                          <a:schemeClr val="bg1"/>
                        </a:solidFill>
                        <a:latin typeface="Calibri"/>
                        <a:ea typeface="Calibri"/>
                        <a:cs typeface="Times New Roman"/>
                      </a:endParaRPr>
                    </a:p>
                  </a:txBody>
                  <a:tcPr marL="44450" marR="4445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08080"/>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494563">
                <a:tc>
                  <a:txBody>
                    <a:bodyPr/>
                    <a:lstStyle/>
                    <a:p>
                      <a:pPr algn="just">
                        <a:lnSpc>
                          <a:spcPct val="115000"/>
                        </a:lnSpc>
                        <a:spcAft>
                          <a:spcPts val="0"/>
                        </a:spcAft>
                      </a:pPr>
                      <a:r>
                        <a:rPr lang="es-EC" sz="2000" b="1" dirty="0">
                          <a:solidFill>
                            <a:schemeClr val="bg1"/>
                          </a:solidFill>
                          <a:latin typeface="Verdana"/>
                          <a:ea typeface="Calibri"/>
                          <a:cs typeface="Times New Roman"/>
                        </a:rPr>
                        <a:t>Usuario</a:t>
                      </a:r>
                      <a:endParaRPr lang="es-ES" sz="2000" dirty="0">
                        <a:solidFill>
                          <a:schemeClr val="bg1"/>
                        </a:solidFill>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08080"/>
                    </a:solidFill>
                  </a:tcPr>
                </a:tc>
                <a:tc>
                  <a:txBody>
                    <a:bodyPr/>
                    <a:lstStyle/>
                    <a:p>
                      <a:pPr algn="ctr">
                        <a:lnSpc>
                          <a:spcPct val="115000"/>
                        </a:lnSpc>
                        <a:spcAft>
                          <a:spcPts val="0"/>
                        </a:spcAft>
                      </a:pPr>
                      <a:r>
                        <a:rPr lang="es-EC" sz="2000" b="1" dirty="0">
                          <a:solidFill>
                            <a:schemeClr val="bg1"/>
                          </a:solidFill>
                          <a:latin typeface="Verdana"/>
                          <a:ea typeface="Calibri"/>
                          <a:cs typeface="Times New Roman"/>
                        </a:rPr>
                        <a:t>A</a:t>
                      </a:r>
                      <a:endParaRPr lang="es-ES" sz="2000" dirty="0">
                        <a:solidFill>
                          <a:schemeClr val="bg1"/>
                        </a:solidFill>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08080"/>
                    </a:solidFill>
                  </a:tcPr>
                </a:tc>
                <a:tc>
                  <a:txBody>
                    <a:bodyPr/>
                    <a:lstStyle/>
                    <a:p>
                      <a:pPr algn="ctr">
                        <a:lnSpc>
                          <a:spcPct val="115000"/>
                        </a:lnSpc>
                        <a:spcAft>
                          <a:spcPts val="0"/>
                        </a:spcAft>
                      </a:pPr>
                      <a:r>
                        <a:rPr lang="es-EC" sz="2000" b="1" dirty="0">
                          <a:solidFill>
                            <a:schemeClr val="bg1"/>
                          </a:solidFill>
                          <a:latin typeface="Verdana"/>
                          <a:ea typeface="Calibri"/>
                          <a:cs typeface="Times New Roman"/>
                        </a:rPr>
                        <a:t>B</a:t>
                      </a:r>
                      <a:endParaRPr lang="es-ES" sz="2000" dirty="0">
                        <a:solidFill>
                          <a:schemeClr val="bg1"/>
                        </a:solidFill>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08080"/>
                    </a:solidFill>
                  </a:tcPr>
                </a:tc>
                <a:tc>
                  <a:txBody>
                    <a:bodyPr/>
                    <a:lstStyle/>
                    <a:p>
                      <a:pPr algn="ctr">
                        <a:lnSpc>
                          <a:spcPct val="115000"/>
                        </a:lnSpc>
                        <a:spcAft>
                          <a:spcPts val="0"/>
                        </a:spcAft>
                      </a:pPr>
                      <a:r>
                        <a:rPr lang="es-EC" sz="2000" b="1" dirty="0">
                          <a:solidFill>
                            <a:schemeClr val="bg1"/>
                          </a:solidFill>
                          <a:latin typeface="Verdana"/>
                          <a:ea typeface="Calibri"/>
                          <a:cs typeface="Times New Roman"/>
                        </a:rPr>
                        <a:t>C</a:t>
                      </a:r>
                      <a:endParaRPr lang="es-ES" sz="2000" dirty="0">
                        <a:solidFill>
                          <a:schemeClr val="bg1"/>
                        </a:solidFill>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08080"/>
                    </a:solidFill>
                  </a:tcPr>
                </a:tc>
                <a:tc>
                  <a:txBody>
                    <a:bodyPr/>
                    <a:lstStyle/>
                    <a:p>
                      <a:pPr algn="ctr">
                        <a:lnSpc>
                          <a:spcPct val="115000"/>
                        </a:lnSpc>
                        <a:spcAft>
                          <a:spcPts val="0"/>
                        </a:spcAft>
                      </a:pPr>
                      <a:r>
                        <a:rPr lang="es-EC" sz="2000" b="1">
                          <a:solidFill>
                            <a:schemeClr val="bg1"/>
                          </a:solidFill>
                          <a:latin typeface="Verdana"/>
                          <a:ea typeface="Calibri"/>
                          <a:cs typeface="Times New Roman"/>
                        </a:rPr>
                        <a:t>D</a:t>
                      </a:r>
                      <a:endParaRPr lang="es-ES" sz="2000">
                        <a:solidFill>
                          <a:schemeClr val="bg1"/>
                        </a:solidFill>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08080"/>
                    </a:solidFill>
                  </a:tcPr>
                </a:tc>
                <a:tc>
                  <a:txBody>
                    <a:bodyPr/>
                    <a:lstStyle/>
                    <a:p>
                      <a:pPr algn="ctr">
                        <a:lnSpc>
                          <a:spcPct val="115000"/>
                        </a:lnSpc>
                        <a:spcAft>
                          <a:spcPts val="0"/>
                        </a:spcAft>
                      </a:pPr>
                      <a:r>
                        <a:rPr lang="es-EC" sz="2000" b="1" dirty="0">
                          <a:solidFill>
                            <a:schemeClr val="bg1"/>
                          </a:solidFill>
                          <a:latin typeface="Verdana"/>
                          <a:ea typeface="Calibri"/>
                          <a:cs typeface="Times New Roman"/>
                        </a:rPr>
                        <a:t>F</a:t>
                      </a:r>
                      <a:endParaRPr lang="es-ES" sz="2000" dirty="0">
                        <a:solidFill>
                          <a:schemeClr val="bg1"/>
                        </a:solidFill>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08080"/>
                    </a:solidFill>
                  </a:tcPr>
                </a:tc>
              </a:tr>
              <a:tr h="494563">
                <a:tc>
                  <a:txBody>
                    <a:bodyPr/>
                    <a:lstStyle/>
                    <a:p>
                      <a:pPr algn="ctr">
                        <a:lnSpc>
                          <a:spcPct val="115000"/>
                        </a:lnSpc>
                        <a:spcAft>
                          <a:spcPts val="0"/>
                        </a:spcAft>
                      </a:pPr>
                      <a:r>
                        <a:rPr lang="es-EC" sz="2000" b="1" dirty="0">
                          <a:solidFill>
                            <a:schemeClr val="bg1"/>
                          </a:solidFill>
                          <a:latin typeface="Verdana"/>
                          <a:ea typeface="Calibri"/>
                          <a:cs typeface="Times New Roman"/>
                        </a:rPr>
                        <a:t>1</a:t>
                      </a:r>
                      <a:endParaRPr lang="es-ES" sz="2000" dirty="0">
                        <a:solidFill>
                          <a:schemeClr val="bg1"/>
                        </a:solidFill>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08080"/>
                    </a:solidFill>
                  </a:tcPr>
                </a:tc>
                <a:tc>
                  <a:txBody>
                    <a:bodyPr/>
                    <a:lstStyle/>
                    <a:p>
                      <a:pPr algn="ctr">
                        <a:lnSpc>
                          <a:spcPct val="115000"/>
                        </a:lnSpc>
                        <a:spcAft>
                          <a:spcPts val="0"/>
                        </a:spcAft>
                      </a:pPr>
                      <a:r>
                        <a:rPr lang="es-EC" sz="2000">
                          <a:latin typeface="Verdana"/>
                          <a:ea typeface="Calibri"/>
                          <a:cs typeface="Times New Roman"/>
                        </a:rPr>
                        <a:t>4</a:t>
                      </a:r>
                      <a:endParaRPr lang="es-ES" sz="200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s-EC" sz="2000" dirty="0">
                          <a:latin typeface="Verdana"/>
                          <a:ea typeface="Calibri"/>
                          <a:cs typeface="Times New Roman"/>
                        </a:rPr>
                        <a:t>5</a:t>
                      </a:r>
                      <a:endParaRPr lang="es-ES" sz="2000" dirty="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s-EC" sz="2000" dirty="0">
                          <a:latin typeface="Verdana"/>
                          <a:ea typeface="Calibri"/>
                          <a:cs typeface="Times New Roman"/>
                        </a:rPr>
                        <a:t>0</a:t>
                      </a:r>
                      <a:endParaRPr lang="es-ES" sz="2000" dirty="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s-EC" sz="2000" dirty="0">
                          <a:latin typeface="Verdana"/>
                          <a:ea typeface="Calibri"/>
                          <a:cs typeface="Times New Roman"/>
                        </a:rPr>
                        <a:t>0</a:t>
                      </a:r>
                      <a:endParaRPr lang="es-ES" sz="2000" dirty="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s-EC" sz="2000">
                          <a:latin typeface="Verdana"/>
                          <a:ea typeface="Calibri"/>
                          <a:cs typeface="Times New Roman"/>
                        </a:rPr>
                        <a:t>0</a:t>
                      </a:r>
                      <a:endParaRPr lang="es-ES" sz="200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r>
              <a:tr h="494563">
                <a:tc>
                  <a:txBody>
                    <a:bodyPr/>
                    <a:lstStyle/>
                    <a:p>
                      <a:pPr algn="ctr">
                        <a:lnSpc>
                          <a:spcPct val="115000"/>
                        </a:lnSpc>
                        <a:spcAft>
                          <a:spcPts val="0"/>
                        </a:spcAft>
                      </a:pPr>
                      <a:r>
                        <a:rPr lang="es-EC" sz="2000" b="1" dirty="0">
                          <a:solidFill>
                            <a:schemeClr val="bg1"/>
                          </a:solidFill>
                          <a:latin typeface="Verdana"/>
                          <a:ea typeface="Calibri"/>
                          <a:cs typeface="Times New Roman"/>
                        </a:rPr>
                        <a:t>2</a:t>
                      </a:r>
                      <a:endParaRPr lang="es-ES" sz="2000" dirty="0">
                        <a:solidFill>
                          <a:schemeClr val="bg1"/>
                        </a:solidFill>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08080"/>
                    </a:solidFill>
                  </a:tcPr>
                </a:tc>
                <a:tc>
                  <a:txBody>
                    <a:bodyPr/>
                    <a:lstStyle/>
                    <a:p>
                      <a:pPr algn="ctr">
                        <a:lnSpc>
                          <a:spcPct val="115000"/>
                        </a:lnSpc>
                        <a:spcAft>
                          <a:spcPts val="0"/>
                        </a:spcAft>
                      </a:pPr>
                      <a:r>
                        <a:rPr lang="es-EC" sz="2000">
                          <a:latin typeface="Verdana"/>
                          <a:ea typeface="Calibri"/>
                          <a:cs typeface="Times New Roman"/>
                        </a:rPr>
                        <a:t>5</a:t>
                      </a:r>
                      <a:endParaRPr lang="es-ES" sz="200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algn="ctr">
                        <a:lnSpc>
                          <a:spcPct val="115000"/>
                        </a:lnSpc>
                        <a:spcAft>
                          <a:spcPts val="0"/>
                        </a:spcAft>
                      </a:pPr>
                      <a:r>
                        <a:rPr lang="es-EC" sz="2000">
                          <a:latin typeface="Verdana"/>
                          <a:ea typeface="Calibri"/>
                          <a:cs typeface="Times New Roman"/>
                        </a:rPr>
                        <a:t>6</a:t>
                      </a:r>
                      <a:endParaRPr lang="es-ES" sz="200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algn="ctr">
                        <a:lnSpc>
                          <a:spcPct val="115000"/>
                        </a:lnSpc>
                        <a:spcAft>
                          <a:spcPts val="0"/>
                        </a:spcAft>
                      </a:pPr>
                      <a:r>
                        <a:rPr lang="es-EC" sz="2000" dirty="0">
                          <a:latin typeface="Verdana"/>
                          <a:ea typeface="Calibri"/>
                          <a:cs typeface="Times New Roman"/>
                        </a:rPr>
                        <a:t>0</a:t>
                      </a:r>
                      <a:endParaRPr lang="es-ES" sz="2000" dirty="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algn="ctr">
                        <a:lnSpc>
                          <a:spcPct val="115000"/>
                        </a:lnSpc>
                        <a:spcAft>
                          <a:spcPts val="0"/>
                        </a:spcAft>
                      </a:pPr>
                      <a:r>
                        <a:rPr lang="es-EC" sz="2000" dirty="0">
                          <a:latin typeface="Verdana"/>
                          <a:ea typeface="Calibri"/>
                          <a:cs typeface="Times New Roman"/>
                        </a:rPr>
                        <a:t>5</a:t>
                      </a:r>
                      <a:endParaRPr lang="es-ES" sz="2000" dirty="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algn="ctr">
                        <a:lnSpc>
                          <a:spcPct val="115000"/>
                        </a:lnSpc>
                        <a:spcAft>
                          <a:spcPts val="0"/>
                        </a:spcAft>
                      </a:pPr>
                      <a:r>
                        <a:rPr lang="es-EC" sz="2000" dirty="0">
                          <a:latin typeface="Verdana"/>
                          <a:ea typeface="Calibri"/>
                          <a:cs typeface="Times New Roman"/>
                        </a:rPr>
                        <a:t>0</a:t>
                      </a:r>
                      <a:endParaRPr lang="es-ES" sz="2000" dirty="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494563">
                <a:tc>
                  <a:txBody>
                    <a:bodyPr/>
                    <a:lstStyle/>
                    <a:p>
                      <a:pPr algn="ctr">
                        <a:lnSpc>
                          <a:spcPct val="115000"/>
                        </a:lnSpc>
                        <a:spcAft>
                          <a:spcPts val="0"/>
                        </a:spcAft>
                      </a:pPr>
                      <a:r>
                        <a:rPr lang="es-EC" sz="2000" b="1" dirty="0">
                          <a:solidFill>
                            <a:schemeClr val="bg1"/>
                          </a:solidFill>
                          <a:latin typeface="Verdana"/>
                          <a:ea typeface="Calibri"/>
                          <a:cs typeface="Times New Roman"/>
                        </a:rPr>
                        <a:t>3</a:t>
                      </a:r>
                      <a:endParaRPr lang="es-ES" sz="2000" dirty="0">
                        <a:solidFill>
                          <a:schemeClr val="bg1"/>
                        </a:solidFill>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08080"/>
                    </a:solidFill>
                  </a:tcPr>
                </a:tc>
                <a:tc>
                  <a:txBody>
                    <a:bodyPr/>
                    <a:lstStyle/>
                    <a:p>
                      <a:pPr algn="ctr">
                        <a:lnSpc>
                          <a:spcPct val="115000"/>
                        </a:lnSpc>
                        <a:spcAft>
                          <a:spcPts val="0"/>
                        </a:spcAft>
                      </a:pPr>
                      <a:r>
                        <a:rPr lang="es-EC" sz="2000">
                          <a:latin typeface="Verdana"/>
                          <a:ea typeface="Calibri"/>
                          <a:cs typeface="Times New Roman"/>
                        </a:rPr>
                        <a:t>5</a:t>
                      </a:r>
                      <a:endParaRPr lang="es-ES" sz="200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s-EC" sz="2000">
                          <a:latin typeface="Verdana"/>
                          <a:ea typeface="Calibri"/>
                          <a:cs typeface="Times New Roman"/>
                        </a:rPr>
                        <a:t>0</a:t>
                      </a:r>
                      <a:endParaRPr lang="es-ES" sz="200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s-EC" sz="2000" dirty="0">
                          <a:latin typeface="Verdana"/>
                          <a:ea typeface="Calibri"/>
                          <a:cs typeface="Times New Roman"/>
                        </a:rPr>
                        <a:t>4</a:t>
                      </a:r>
                      <a:endParaRPr lang="es-ES" sz="2000" dirty="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s-EC" sz="2000" dirty="0">
                          <a:latin typeface="Verdana"/>
                          <a:ea typeface="Calibri"/>
                          <a:cs typeface="Times New Roman"/>
                        </a:rPr>
                        <a:t>0</a:t>
                      </a:r>
                      <a:endParaRPr lang="es-ES" sz="2000" dirty="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s-EC" sz="2000" dirty="0">
                          <a:latin typeface="Verdana"/>
                          <a:ea typeface="Calibri"/>
                          <a:cs typeface="Times New Roman"/>
                        </a:rPr>
                        <a:t>8</a:t>
                      </a:r>
                      <a:endParaRPr lang="es-ES" sz="2000" dirty="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r>
              <a:tr h="529994">
                <a:tc>
                  <a:txBody>
                    <a:bodyPr/>
                    <a:lstStyle/>
                    <a:p>
                      <a:pPr algn="ctr">
                        <a:lnSpc>
                          <a:spcPct val="115000"/>
                        </a:lnSpc>
                        <a:spcAft>
                          <a:spcPts val="0"/>
                        </a:spcAft>
                      </a:pPr>
                      <a:r>
                        <a:rPr lang="es-EC" sz="2000" b="1" dirty="0">
                          <a:solidFill>
                            <a:schemeClr val="bg1"/>
                          </a:solidFill>
                          <a:latin typeface="Verdana"/>
                          <a:ea typeface="Calibri"/>
                          <a:cs typeface="Times New Roman"/>
                        </a:rPr>
                        <a:t>4</a:t>
                      </a:r>
                      <a:endParaRPr lang="es-ES" sz="2000" dirty="0">
                        <a:solidFill>
                          <a:schemeClr val="bg1"/>
                        </a:solidFill>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08080"/>
                    </a:solidFill>
                  </a:tcPr>
                </a:tc>
                <a:tc>
                  <a:txBody>
                    <a:bodyPr/>
                    <a:lstStyle/>
                    <a:p>
                      <a:pPr algn="ctr">
                        <a:lnSpc>
                          <a:spcPct val="115000"/>
                        </a:lnSpc>
                        <a:spcAft>
                          <a:spcPts val="0"/>
                        </a:spcAft>
                      </a:pPr>
                      <a:r>
                        <a:rPr lang="es-EC" sz="2000">
                          <a:latin typeface="Verdana"/>
                          <a:ea typeface="Calibri"/>
                          <a:cs typeface="Times New Roman"/>
                        </a:rPr>
                        <a:t>0</a:t>
                      </a:r>
                      <a:endParaRPr lang="es-ES" sz="200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algn="ctr">
                        <a:lnSpc>
                          <a:spcPct val="115000"/>
                        </a:lnSpc>
                        <a:spcAft>
                          <a:spcPts val="0"/>
                        </a:spcAft>
                      </a:pPr>
                      <a:r>
                        <a:rPr lang="es-EC" sz="2000">
                          <a:latin typeface="Verdana"/>
                          <a:ea typeface="Calibri"/>
                          <a:cs typeface="Times New Roman"/>
                        </a:rPr>
                        <a:t>0</a:t>
                      </a:r>
                      <a:endParaRPr lang="es-ES" sz="200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algn="ctr">
                        <a:lnSpc>
                          <a:spcPct val="115000"/>
                        </a:lnSpc>
                        <a:spcAft>
                          <a:spcPts val="0"/>
                        </a:spcAft>
                      </a:pPr>
                      <a:r>
                        <a:rPr lang="es-EC" sz="2000">
                          <a:latin typeface="Verdana"/>
                          <a:ea typeface="Calibri"/>
                          <a:cs typeface="Times New Roman"/>
                        </a:rPr>
                        <a:t>5</a:t>
                      </a:r>
                      <a:endParaRPr lang="es-ES" sz="200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algn="ctr">
                        <a:lnSpc>
                          <a:spcPct val="115000"/>
                        </a:lnSpc>
                        <a:spcAft>
                          <a:spcPts val="0"/>
                        </a:spcAft>
                      </a:pPr>
                      <a:r>
                        <a:rPr lang="es-EC" sz="2000" dirty="0">
                          <a:latin typeface="Verdana"/>
                          <a:ea typeface="Calibri"/>
                          <a:cs typeface="Times New Roman"/>
                        </a:rPr>
                        <a:t>0</a:t>
                      </a:r>
                      <a:endParaRPr lang="es-ES" sz="2000" dirty="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algn="ctr">
                        <a:lnSpc>
                          <a:spcPct val="115000"/>
                        </a:lnSpc>
                        <a:spcAft>
                          <a:spcPts val="0"/>
                        </a:spcAft>
                      </a:pPr>
                      <a:r>
                        <a:rPr lang="es-EC" sz="2000" dirty="0">
                          <a:latin typeface="Verdana"/>
                          <a:ea typeface="Calibri"/>
                          <a:cs typeface="Times New Roman"/>
                        </a:rPr>
                        <a:t>0</a:t>
                      </a:r>
                      <a:endParaRPr lang="es-ES" sz="2000" dirty="0">
                        <a:latin typeface="Calibri"/>
                        <a:ea typeface="Calibri"/>
                        <a:cs typeface="Times New Roman"/>
                      </a:endParaRPr>
                    </a:p>
                  </a:txBody>
                  <a:tcPr marL="68579" marR="6857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bl>
          </a:graphicData>
        </a:graphic>
      </p:graphicFrame>
    </p:spTree>
    <p:extLst>
      <p:ext uri="{BB962C8B-B14F-4D97-AF65-F5344CB8AC3E}">
        <p14:creationId xmlns:p14="http://schemas.microsoft.com/office/powerpoint/2010/main" val="1925297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1 Título"/>
          <p:cNvSpPr>
            <a:spLocks noGrp="1"/>
          </p:cNvSpPr>
          <p:nvPr>
            <p:ph type="title"/>
          </p:nvPr>
        </p:nvSpPr>
        <p:spPr/>
        <p:txBody>
          <a:bodyPr/>
          <a:lstStyle/>
          <a:p>
            <a:pPr algn="ctr">
              <a:defRPr/>
            </a:pPr>
            <a:r>
              <a:rPr lang="es-ES" dirty="0" smtClean="0">
                <a:solidFill>
                  <a:schemeClr val="tx2">
                    <a:satMod val="130000"/>
                  </a:schemeClr>
                </a:solidFill>
              </a:rPr>
              <a:t>Correlación</a:t>
            </a:r>
          </a:p>
        </p:txBody>
      </p:sp>
      <p:sp>
        <p:nvSpPr>
          <p:cNvPr id="3076" name="2 Marcador de contenido"/>
          <p:cNvSpPr>
            <a:spLocks noGrp="1"/>
          </p:cNvSpPr>
          <p:nvPr>
            <p:ph idx="1"/>
          </p:nvPr>
        </p:nvSpPr>
        <p:spPr/>
        <p:txBody>
          <a:bodyPr/>
          <a:lstStyle/>
          <a:p>
            <a:pPr eaLnBrk="1" hangingPunct="1"/>
            <a:r>
              <a:rPr lang="es-ES" smtClean="0"/>
              <a:t>El coeficiente de correlación de </a:t>
            </a:r>
            <a:r>
              <a:rPr lang="es-ES" b="1" smtClean="0"/>
              <a:t>Pearson</a:t>
            </a:r>
            <a:r>
              <a:rPr lang="es-ES" smtClean="0"/>
              <a:t> mide la relación lineal entre dos variables cuantitativas.</a:t>
            </a:r>
          </a:p>
          <a:p>
            <a:pPr eaLnBrk="1" hangingPunct="1"/>
            <a:endParaRPr lang="es-ES" smtClean="0"/>
          </a:p>
        </p:txBody>
      </p:sp>
      <p:graphicFrame>
        <p:nvGraphicFramePr>
          <p:cNvPr id="3074" name="Object 2"/>
          <p:cNvGraphicFramePr>
            <a:graphicFrameLocks noChangeAspect="1"/>
          </p:cNvGraphicFramePr>
          <p:nvPr/>
        </p:nvGraphicFramePr>
        <p:xfrm>
          <a:off x="4743451" y="3429001"/>
          <a:ext cx="4067175" cy="968375"/>
        </p:xfrm>
        <a:graphic>
          <a:graphicData uri="http://schemas.openxmlformats.org/presentationml/2006/ole">
            <mc:AlternateContent xmlns:mc="http://schemas.openxmlformats.org/markup-compatibility/2006">
              <mc:Choice xmlns:v="urn:schemas-microsoft-com:vml" Requires="v">
                <p:oleObj spid="_x0000_s1027" name="Equation" r:id="rId3" imgW="2133360" imgH="507960" progId="Equation.DSMT4">
                  <p:embed/>
                </p:oleObj>
              </mc:Choice>
              <mc:Fallback>
                <p:oleObj name="Equation" r:id="rId3" imgW="2133360" imgH="507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3451" y="3429001"/>
                        <a:ext cx="406717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49392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22829</TotalTime>
  <Words>428</Words>
  <Application>Microsoft Office PowerPoint</Application>
  <PresentationFormat>Panorámica</PresentationFormat>
  <Paragraphs>104</Paragraphs>
  <Slides>13</Slides>
  <Notes>4</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1</vt:i4>
      </vt:variant>
      <vt:variant>
        <vt:lpstr>Títulos de diapositiva</vt:lpstr>
      </vt:variant>
      <vt:variant>
        <vt:i4>13</vt:i4>
      </vt:variant>
    </vt:vector>
  </HeadingPairs>
  <TitlesOfParts>
    <vt:vector size="25" baseType="lpstr">
      <vt:lpstr>ＭＳ Ｐゴシック</vt:lpstr>
      <vt:lpstr> arial</vt:lpstr>
      <vt:lpstr>Arial</vt:lpstr>
      <vt:lpstr>Calibri</vt:lpstr>
      <vt:lpstr>Calibri Light</vt:lpstr>
      <vt:lpstr>Gill Sans MT</vt:lpstr>
      <vt:lpstr>Times New Roman</vt:lpstr>
      <vt:lpstr>Verdana</vt:lpstr>
      <vt:lpstr>Wingdings</vt:lpstr>
      <vt:lpstr>Wingdings 2</vt:lpstr>
      <vt:lpstr>Tema de Office</vt:lpstr>
      <vt:lpstr>Equation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Producto Punto</vt:lpstr>
      <vt:lpstr>Correlación</vt:lpstr>
      <vt:lpstr>Algoritmos de Recomendación Basado en Usuario</vt:lpstr>
      <vt:lpstr>Algoritmos de Recomendación Basado en Usuario</vt:lpstr>
      <vt:lpstr>Algoritmos de Recomendación Basado en Ítems </vt:lpstr>
      <vt:lpstr>Análisis de Algoritmos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ANGEL DE JESUS REYES OBISPO</dc:creator>
  <cp:lastModifiedBy>Full name</cp:lastModifiedBy>
  <cp:revision>173</cp:revision>
  <dcterms:created xsi:type="dcterms:W3CDTF">2017-10-10T20:53:18Z</dcterms:created>
  <dcterms:modified xsi:type="dcterms:W3CDTF">2019-11-03T13:00:11Z</dcterms:modified>
</cp:coreProperties>
</file>