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2"/>
  </p:sldMasterIdLst>
  <p:notesMasterIdLst>
    <p:notesMasterId r:id="rId13"/>
  </p:notesMasterIdLst>
  <p:handoutMasterIdLst>
    <p:handoutMasterId r:id="rId14"/>
  </p:handoutMasterIdLst>
  <p:sldIdLst>
    <p:sldId id="1735" r:id="rId3"/>
    <p:sldId id="1839" r:id="rId4"/>
    <p:sldId id="1740" r:id="rId5"/>
    <p:sldId id="1840" r:id="rId6"/>
    <p:sldId id="1841" r:id="rId7"/>
    <p:sldId id="1828" r:id="rId8"/>
    <p:sldId id="1843" r:id="rId9"/>
    <p:sldId id="1844" r:id="rId10"/>
    <p:sldId id="1845" r:id="rId11"/>
    <p:sldId id="1836" r:id="rId12"/>
  </p:sldIdLst>
  <p:sldSz cx="9906000" cy="6858000" type="A4"/>
  <p:notesSz cx="6797675" cy="9926638"/>
  <p:custDataLst>
    <p:tags r:id="rId15"/>
  </p:custDataLst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BBVA Office Book" pitchFamily="34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BBVA Office Book" pitchFamily="34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BBVA Office Book" pitchFamily="34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BBVA Office Book" pitchFamily="34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BBVA Office Book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BBVA Office Book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BBVA Office Book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BBVA Office Book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BBVA Office Book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0">
          <p15:clr>
            <a:srgbClr val="A4A3A4"/>
          </p15:clr>
        </p15:guide>
        <p15:guide id="2" orient="horz" pos="175">
          <p15:clr>
            <a:srgbClr val="A4A3A4"/>
          </p15:clr>
        </p15:guide>
        <p15:guide id="3" orient="horz" pos="1014">
          <p15:clr>
            <a:srgbClr val="A4A3A4"/>
          </p15:clr>
        </p15:guide>
        <p15:guide id="4" orient="horz" pos="4150">
          <p15:clr>
            <a:srgbClr val="A4A3A4"/>
          </p15:clr>
        </p15:guide>
        <p15:guide id="5" orient="horz" pos="3983">
          <p15:clr>
            <a:srgbClr val="A4A3A4"/>
          </p15:clr>
        </p15:guide>
        <p15:guide id="6" orient="horz" pos="1333">
          <p15:clr>
            <a:srgbClr val="A4A3A4"/>
          </p15:clr>
        </p15:guide>
        <p15:guide id="7" pos="1174">
          <p15:clr>
            <a:srgbClr val="A4A3A4"/>
          </p15:clr>
        </p15:guide>
        <p15:guide id="8" pos="173">
          <p15:clr>
            <a:srgbClr val="A4A3A4"/>
          </p15:clr>
        </p15:guide>
        <p15:guide id="9" pos="987">
          <p15:clr>
            <a:srgbClr val="A4A3A4"/>
          </p15:clr>
        </p15:guide>
        <p15:guide id="10" pos="3508">
          <p15:clr>
            <a:srgbClr val="A4A3A4"/>
          </p15:clr>
        </p15:guide>
        <p15:guide id="11" pos="3734">
          <p15:clr>
            <a:srgbClr val="A4A3A4"/>
          </p15:clr>
        </p15:guide>
        <p15:guide id="12" pos="6076">
          <p15:clr>
            <a:srgbClr val="A4A3A4"/>
          </p15:clr>
        </p15:guide>
        <p15:guide id="13" pos="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B50"/>
    <a:srgbClr val="B5E5F9"/>
    <a:srgbClr val="009EE5"/>
    <a:srgbClr val="52BCEC"/>
    <a:srgbClr val="FDBD2C"/>
    <a:srgbClr val="89D1F3"/>
    <a:srgbClr val="094FA4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81719" autoAdjust="0"/>
  </p:normalViewPr>
  <p:slideViewPr>
    <p:cSldViewPr snapToObjects="1">
      <p:cViewPr varScale="1">
        <p:scale>
          <a:sx n="73" d="100"/>
          <a:sy n="73" d="100"/>
        </p:scale>
        <p:origin x="1814" y="29"/>
      </p:cViewPr>
      <p:guideLst>
        <p:guide orient="horz" pos="2730"/>
        <p:guide orient="horz" pos="175"/>
        <p:guide orient="horz" pos="1014"/>
        <p:guide orient="horz" pos="4150"/>
        <p:guide orient="horz" pos="3983"/>
        <p:guide orient="horz" pos="1333"/>
        <p:guide pos="1174"/>
        <p:guide pos="173"/>
        <p:guide pos="987"/>
        <p:guide pos="3508"/>
        <p:guide pos="3734"/>
        <p:guide pos="6076"/>
        <p:guide pos="3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0" d="100"/>
          <a:sy n="60" d="100"/>
        </p:scale>
        <p:origin x="234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03" tIns="44101" rIns="88203" bIns="44101" numCol="1" anchor="t" anchorCtr="0" compatLnSpc="1">
            <a:prstTxWarp prst="textNoShape">
              <a:avLst/>
            </a:prstTxWarp>
          </a:bodyPr>
          <a:lstStyle>
            <a:lvl1pPr algn="l" defTabSz="882650" eaLnBrk="0" hangingPunct="0">
              <a:defRPr sz="1200" b="1" u="sng">
                <a:latin typeface="Arial" panose="020B0604020202020204" pitchFamily="34" charset="0"/>
              </a:defRPr>
            </a:lvl1pPr>
          </a:lstStyle>
          <a:p>
            <a:endParaRPr lang="es-ES" altLang="es-PE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03" tIns="44101" rIns="88203" bIns="44101" numCol="1" anchor="t" anchorCtr="0" compatLnSpc="1">
            <a:prstTxWarp prst="textNoShape">
              <a:avLst/>
            </a:prstTxWarp>
          </a:bodyPr>
          <a:lstStyle>
            <a:lvl1pPr algn="r" defTabSz="882650" eaLnBrk="0" hangingPunct="0">
              <a:defRPr sz="1200" b="1" u="sng">
                <a:latin typeface="Arial" panose="020B0604020202020204" pitchFamily="34" charset="0"/>
              </a:defRPr>
            </a:lvl1pPr>
          </a:lstStyle>
          <a:p>
            <a:fld id="{8B237486-F95D-4D7D-9E71-37FF90636646}" type="datetime1">
              <a:rPr lang="es-ES" altLang="es-PE"/>
              <a:pPr/>
              <a:t>17/01/2019</a:t>
            </a:fld>
            <a:endParaRPr lang="es-ES" altLang="es-PE"/>
          </a:p>
        </p:txBody>
      </p:sp>
      <p:sp>
        <p:nvSpPr>
          <p:cNvPr id="510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03" tIns="44101" rIns="88203" bIns="44101" numCol="1" anchor="b" anchorCtr="0" compatLnSpc="1">
            <a:prstTxWarp prst="textNoShape">
              <a:avLst/>
            </a:prstTxWarp>
          </a:bodyPr>
          <a:lstStyle>
            <a:lvl1pPr algn="l" defTabSz="882650" eaLnBrk="0" hangingPunct="0">
              <a:defRPr sz="1200" b="1" u="sng">
                <a:latin typeface="Arial" panose="020B0604020202020204" pitchFamily="34" charset="0"/>
              </a:defRPr>
            </a:lvl1pPr>
          </a:lstStyle>
          <a:p>
            <a:endParaRPr lang="es-ES" altLang="es-PE"/>
          </a:p>
        </p:txBody>
      </p:sp>
      <p:sp>
        <p:nvSpPr>
          <p:cNvPr id="510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03" tIns="44101" rIns="88203" bIns="44101" numCol="1" anchor="b" anchorCtr="0" compatLnSpc="1">
            <a:prstTxWarp prst="textNoShape">
              <a:avLst/>
            </a:prstTxWarp>
          </a:bodyPr>
          <a:lstStyle>
            <a:lvl1pPr algn="r" defTabSz="882650" eaLnBrk="0" hangingPunct="0">
              <a:defRPr sz="1200" b="1" u="sng">
                <a:latin typeface="Arial" panose="020B0604020202020204" pitchFamily="34" charset="0"/>
              </a:defRPr>
            </a:lvl1pPr>
          </a:lstStyle>
          <a:p>
            <a:fld id="{AC61A7F5-259D-4666-A5A3-6C4259567049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332396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497" tIns="47748" rIns="95497" bIns="47748" numCol="1" anchor="t" anchorCtr="0" compatLnSpc="1">
            <a:prstTxWarp prst="textNoShape">
              <a:avLst/>
            </a:prstTxWarp>
          </a:bodyPr>
          <a:lstStyle>
            <a:lvl1pPr algn="l" defTabSz="955675">
              <a:defRPr sz="1300">
                <a:latin typeface="Arial" panose="020B0604020202020204" pitchFamily="34" charset="0"/>
              </a:defRPr>
            </a:lvl1pPr>
          </a:lstStyle>
          <a:p>
            <a:endParaRPr lang="es-PE" altLang="es-P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497" tIns="47748" rIns="95497" bIns="47748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Arial" panose="020B0604020202020204" pitchFamily="34" charset="0"/>
              </a:defRPr>
            </a:lvl1pPr>
          </a:lstStyle>
          <a:p>
            <a:endParaRPr lang="es-PE" altLang="es-P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497" tIns="47748" rIns="95497" bIns="47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texto del patrón</a:t>
            </a:r>
          </a:p>
          <a:p>
            <a:pPr lvl="1"/>
            <a:r>
              <a:rPr lang="es-ES" altLang="es-PE" smtClean="0"/>
              <a:t>Segundo nivel</a:t>
            </a:r>
          </a:p>
          <a:p>
            <a:pPr lvl="2"/>
            <a:r>
              <a:rPr lang="es-ES" altLang="es-PE" smtClean="0"/>
              <a:t>Tercer nivel</a:t>
            </a:r>
          </a:p>
          <a:p>
            <a:pPr lvl="3"/>
            <a:r>
              <a:rPr lang="es-ES" altLang="es-PE" smtClean="0"/>
              <a:t>Cuarto nivel</a:t>
            </a:r>
          </a:p>
          <a:p>
            <a:pPr lvl="4"/>
            <a:r>
              <a:rPr lang="es-ES" altLang="es-PE" smtClean="0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497" tIns="47748" rIns="95497" bIns="47748" numCol="1" anchor="b" anchorCtr="0" compatLnSpc="1">
            <a:prstTxWarp prst="textNoShape">
              <a:avLst/>
            </a:prstTxWarp>
          </a:bodyPr>
          <a:lstStyle>
            <a:lvl1pPr algn="l" defTabSz="955675">
              <a:defRPr sz="1300">
                <a:latin typeface="Arial" panose="020B0604020202020204" pitchFamily="34" charset="0"/>
              </a:defRPr>
            </a:lvl1pPr>
          </a:lstStyle>
          <a:p>
            <a:endParaRPr lang="es-PE" altLang="es-P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497" tIns="47748" rIns="95497" bIns="47748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Arial" panose="020B0604020202020204" pitchFamily="34" charset="0"/>
              </a:defRPr>
            </a:lvl1pPr>
          </a:lstStyle>
          <a:p>
            <a:fld id="{11493583-0D7B-4A9B-8C5C-F598DD787FA6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896442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97" tIns="47748" rIns="95497" bIns="47748" anchor="b"/>
          <a:lstStyle>
            <a:lvl1pPr defTabSz="955675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587113" indent="-36145788" defTabSz="955675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49872900" indent="-48990250" defTabSz="955675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741A7395-CB85-4023-9A4C-01F1DB801632}" type="slidenum">
              <a:rPr lang="es-ES" altLang="es-PE" sz="1300" b="0" u="none"/>
              <a:pPr algn="r" eaLnBrk="1" hangingPunct="1"/>
              <a:t>1</a:t>
            </a:fld>
            <a:endParaRPr lang="es-ES" altLang="es-PE" sz="1300" b="0" u="none"/>
          </a:p>
        </p:txBody>
      </p:sp>
      <p:sp>
        <p:nvSpPr>
          <p:cNvPr id="89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49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ES_tradnl" altLang="es-P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4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https://www.kaggle.com/brandao/diabetes/home</a:t>
            </a:r>
          </a:p>
          <a:p>
            <a:endParaRPr lang="es-PE" dirty="0" smtClean="0"/>
          </a:p>
          <a:p>
            <a:r>
              <a:rPr lang="es-PE" dirty="0" smtClean="0"/>
              <a:t>Tomar decisiones</a:t>
            </a:r>
            <a:r>
              <a:rPr lang="es-PE" baseline="0" dirty="0" smtClean="0"/>
              <a:t> clínicas en bienestar del paciente, rentabilidad de las aseguradoras y </a:t>
            </a:r>
            <a:r>
              <a:rPr lang="es-PE" baseline="0" dirty="0" err="1" smtClean="0"/>
              <a:t>clinicas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3583-0D7B-4A9B-8C5C-F598DD787FA6}" type="slidenum">
              <a:rPr lang="es-ES" altLang="es-PE" smtClean="0"/>
              <a:pPr/>
              <a:t>2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547078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https://www.kaggle.com/brandao/diabetes/home</a:t>
            </a:r>
          </a:p>
          <a:p>
            <a:r>
              <a:rPr lang="es-PE" dirty="0" err="1" smtClean="0"/>
              <a:t>Demografica</a:t>
            </a:r>
            <a:r>
              <a:rPr lang="es-PE" dirty="0" smtClean="0"/>
              <a:t>:</a:t>
            </a:r>
            <a:r>
              <a:rPr lang="es-PE" baseline="0" dirty="0" smtClean="0"/>
              <a:t> Edad, genero, peso</a:t>
            </a:r>
          </a:p>
          <a:p>
            <a:r>
              <a:rPr lang="es-PE" baseline="0" dirty="0" smtClean="0"/>
              <a:t>Registro hospitalario: Desde Tiempo de visitas, frecuencia tratamiento, laboratorio</a:t>
            </a:r>
          </a:p>
          <a:p>
            <a:r>
              <a:rPr lang="es-PE" baseline="0" dirty="0" smtClean="0"/>
              <a:t>Resultados clínicos: </a:t>
            </a:r>
            <a:r>
              <a:rPr lang="es-PE" baseline="0" dirty="0" err="1" smtClean="0"/>
              <a:t>Medicion</a:t>
            </a:r>
            <a:r>
              <a:rPr lang="es-PE" baseline="0" dirty="0" smtClean="0"/>
              <a:t> de glucosa, a1c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3583-0D7B-4A9B-8C5C-F598DD787FA6}" type="slidenum">
              <a:rPr lang="es-ES" altLang="es-PE" smtClean="0"/>
              <a:pPr/>
              <a:t>3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927494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https://www.kaggle.com/brandao/diabetes/home</a:t>
            </a:r>
          </a:p>
          <a:p>
            <a:endParaRPr lang="es-PE" dirty="0" smtClean="0"/>
          </a:p>
          <a:p>
            <a:r>
              <a:rPr lang="es-PE" dirty="0" smtClean="0"/>
              <a:t>Variables poca</a:t>
            </a:r>
            <a:r>
              <a:rPr lang="es-PE" baseline="0" dirty="0" smtClean="0"/>
              <a:t> variabilidad, variables con demasiadas categorías</a:t>
            </a:r>
          </a:p>
          <a:p>
            <a:r>
              <a:rPr lang="es-PE" baseline="0" dirty="0" smtClean="0"/>
              <a:t>Retiro de </a:t>
            </a:r>
            <a:r>
              <a:rPr lang="es-PE" baseline="0" dirty="0" err="1" smtClean="0"/>
              <a:t>outliers</a:t>
            </a:r>
            <a:r>
              <a:rPr lang="es-PE" baseline="0" dirty="0" smtClean="0"/>
              <a:t> (1%)</a:t>
            </a:r>
          </a:p>
          <a:p>
            <a:r>
              <a:rPr lang="es-PE" baseline="0" dirty="0" err="1" smtClean="0"/>
              <a:t>Dummies</a:t>
            </a:r>
            <a:r>
              <a:rPr lang="es-PE" baseline="0" dirty="0" smtClean="0"/>
              <a:t> y </a:t>
            </a:r>
            <a:r>
              <a:rPr lang="es-PE" baseline="0" dirty="0" err="1" smtClean="0"/>
              <a:t>Stanarización</a:t>
            </a:r>
            <a:endParaRPr lang="es-PE" baseline="0" dirty="0" smtClean="0"/>
          </a:p>
          <a:p>
            <a:r>
              <a:rPr lang="es-PE" baseline="0" dirty="0" smtClean="0"/>
              <a:t>Transformación </a:t>
            </a:r>
            <a:r>
              <a:rPr lang="es-PE" baseline="0" dirty="0" err="1" smtClean="0"/>
              <a:t>woe</a:t>
            </a:r>
            <a:r>
              <a:rPr lang="es-PE" baseline="0" dirty="0" smtClean="0"/>
              <a:t>  ( RF sin y con)</a:t>
            </a:r>
          </a:p>
          <a:p>
            <a:endParaRPr lang="es-PE" baseline="0" dirty="0" smtClean="0"/>
          </a:p>
          <a:p>
            <a:r>
              <a:rPr lang="es-PE" baseline="0" dirty="0" smtClean="0"/>
              <a:t>Ranking de variables importantes con Random </a:t>
            </a:r>
            <a:r>
              <a:rPr lang="es-PE" baseline="0" dirty="0" err="1" smtClean="0"/>
              <a:t>Fores</a:t>
            </a:r>
            <a:endParaRPr lang="es-PE" baseline="0" dirty="0" smtClean="0"/>
          </a:p>
          <a:p>
            <a:r>
              <a:rPr lang="es-PE" baseline="0" dirty="0" err="1" smtClean="0"/>
              <a:t>Identificacion</a:t>
            </a:r>
            <a:r>
              <a:rPr lang="es-PE" baseline="0" dirty="0" smtClean="0"/>
              <a:t> multicolinealidad10 variables importantes</a:t>
            </a:r>
          </a:p>
          <a:p>
            <a:endParaRPr lang="es-PE" dirty="0" smtClean="0"/>
          </a:p>
          <a:p>
            <a:r>
              <a:rPr lang="es-PE" dirty="0" smtClean="0"/>
              <a:t>Comparativa de modelos: Arboles, KNN, RF, </a:t>
            </a:r>
            <a:r>
              <a:rPr lang="es-PE" dirty="0" err="1" smtClean="0"/>
              <a:t>Rlogist</a:t>
            </a:r>
            <a:r>
              <a:rPr lang="es-PE" dirty="0" smtClean="0"/>
              <a:t> y </a:t>
            </a:r>
            <a:r>
              <a:rPr lang="es-PE" dirty="0" err="1" smtClean="0"/>
              <a:t>xGboost</a:t>
            </a:r>
            <a:endParaRPr lang="es-PE" dirty="0" smtClean="0"/>
          </a:p>
          <a:p>
            <a:r>
              <a:rPr lang="es-PE" dirty="0" smtClean="0"/>
              <a:t>70% </a:t>
            </a:r>
            <a:r>
              <a:rPr lang="es-PE" dirty="0" err="1" smtClean="0"/>
              <a:t>train</a:t>
            </a:r>
            <a:r>
              <a:rPr lang="es-PE" dirty="0" smtClean="0"/>
              <a:t> 30% test</a:t>
            </a:r>
          </a:p>
          <a:p>
            <a:r>
              <a:rPr lang="es-PE" dirty="0" err="1" smtClean="0"/>
              <a:t>Accuracy</a:t>
            </a:r>
            <a:r>
              <a:rPr lang="es-PE" baseline="0" dirty="0" smtClean="0"/>
              <a:t> 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Variación de </a:t>
            </a:r>
            <a:r>
              <a:rPr lang="es-PE" dirty="0" err="1" smtClean="0"/>
              <a:t>hiperparametroa</a:t>
            </a:r>
            <a:r>
              <a:rPr lang="es-PE" dirty="0" smtClean="0"/>
              <a:t> a </a:t>
            </a:r>
            <a:r>
              <a:rPr lang="es-PE" dirty="0" err="1" smtClean="0"/>
              <a:t>Rlogistica</a:t>
            </a:r>
            <a:r>
              <a:rPr lang="es-PE" baseline="0" dirty="0" smtClean="0"/>
              <a:t> y RF</a:t>
            </a:r>
          </a:p>
          <a:p>
            <a:endParaRPr lang="es-PE" baseline="0" dirty="0" smtClean="0"/>
          </a:p>
          <a:p>
            <a:r>
              <a:rPr lang="es-PE" baseline="0" dirty="0" smtClean="0"/>
              <a:t>Evaluando el modelo en el Test  con el </a:t>
            </a:r>
            <a:r>
              <a:rPr lang="es-PE" baseline="0" dirty="0" err="1" smtClean="0"/>
              <a:t>Accuracy</a:t>
            </a:r>
            <a:endParaRPr lang="es-PE" baseline="0" dirty="0" smtClean="0"/>
          </a:p>
          <a:p>
            <a:r>
              <a:rPr lang="es-PE" baseline="0" dirty="0" smtClean="0"/>
              <a:t> </a:t>
            </a:r>
            <a:r>
              <a:rPr lang="es-PE" baseline="0" dirty="0" err="1" smtClean="0"/>
              <a:t>tarin</a:t>
            </a:r>
            <a:r>
              <a:rPr lang="es-PE" baseline="0" dirty="0" smtClean="0"/>
              <a:t> vs test</a:t>
            </a:r>
          </a:p>
          <a:p>
            <a:endParaRPr lang="es-PE" baseline="0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3583-0D7B-4A9B-8C5C-F598DD787FA6}" type="slidenum">
              <a:rPr lang="es-ES" altLang="es-PE" smtClean="0"/>
              <a:pPr/>
              <a:t>4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058907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3583-0D7B-4A9B-8C5C-F598DD787FA6}" type="slidenum">
              <a:rPr lang="es-ES" altLang="es-PE" smtClean="0"/>
              <a:pPr/>
              <a:t>5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028095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3583-0D7B-4A9B-8C5C-F598DD787FA6}" type="slidenum">
              <a:rPr lang="es-ES" altLang="es-PE" smtClean="0"/>
              <a:pPr/>
              <a:t>6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93091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s-PE" smtClean="0"/>
              <a:t>Página </a:t>
            </a:r>
            <a:fld id="{3175215B-D915-4188-9664-AD1821E0AD0C}" type="slidenum">
              <a:rPr lang="es-ES" altLang="es-PE" smtClean="0"/>
              <a:pPr/>
              <a:t>‹Nº›</a:t>
            </a:fld>
            <a:endParaRPr lang="es-ES" alt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1848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s-PE" smtClean="0"/>
              <a:t>Página </a:t>
            </a:r>
            <a:fld id="{5024FD1B-A6EC-42CA-B172-E73B061535E4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664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2302"/>
            <a:ext cx="2135981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2302"/>
            <a:ext cx="6284119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s-PE" smtClean="0"/>
              <a:t>Página </a:t>
            </a:r>
            <a:fld id="{C6776BF7-56AF-4344-A156-AD7DFCC69244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674185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12476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s-PE" smtClean="0"/>
              <a:t>Página </a:t>
            </a:r>
            <a:fld id="{35BD5DDA-6088-4B49-BFA8-CD4851B5E25A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7948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s-PE" smtClean="0"/>
              <a:t>Página </a:t>
            </a:r>
            <a:fld id="{57C8D1DC-FA9F-43A7-9AD1-56CDA4A29556}" type="slidenum">
              <a:rPr lang="es-ES" altLang="es-PE" smtClean="0"/>
              <a:pPr/>
              <a:t>‹Nº›</a:t>
            </a:fld>
            <a:endParaRPr lang="es-ES" alt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48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6"/>
            <a:ext cx="401193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5"/>
            <a:ext cx="401193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s-PE" smtClean="0"/>
              <a:t>Página </a:t>
            </a:r>
            <a:fld id="{7BED6A62-2820-40D4-8A4A-27D5B4B4416D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24452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5"/>
            <a:ext cx="401193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s-PE" smtClean="0"/>
              <a:t>Página </a:t>
            </a:r>
            <a:fld id="{766A9538-6356-43E7-8E11-C997753CBF6C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84587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s-PE" smtClean="0"/>
              <a:t>Página </a:t>
            </a:r>
            <a:fld id="{00D80A0B-E6A1-4E1E-AF61-924AA79867FA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7854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s-PE" smtClean="0"/>
              <a:t>Página </a:t>
            </a:r>
            <a:fld id="{7C0D7497-2D2F-4687-9C2A-FC2FB92B551E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05359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0488" y="731520"/>
            <a:ext cx="5274945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altLang="es-PE" smtClean="0"/>
              <a:t>Página </a:t>
            </a:r>
            <a:fld id="{86C6E612-FB0B-40E9-BF49-C4C7968CCFC3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17157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40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es-PE" smtClean="0"/>
              <a:t>Página </a:t>
            </a:r>
            <a:fld id="{BB3AC121-02E9-4C2D-B6C6-636683938542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9235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s-ES" altLang="es-PE" smtClean="0"/>
              <a:t>Página </a:t>
            </a:r>
            <a:fld id="{3175215B-D915-4188-9664-AD1821E0AD0C}" type="slidenum">
              <a:rPr lang="es-ES" altLang="es-PE" smtClean="0"/>
              <a:pPr/>
              <a:t>‹Nº›</a:t>
            </a:fld>
            <a:endParaRPr lang="es-ES" alt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7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customXml" Target="../../customXml/item1.xml"/><Relationship Id="rId5" Type="http://schemas.openxmlformats.org/officeDocument/2006/relationships/image" Target="../media/image2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954" name="Group 2"/>
          <p:cNvGrpSpPr>
            <a:grpSpLocks/>
          </p:cNvGrpSpPr>
          <p:nvPr/>
        </p:nvGrpSpPr>
        <p:grpSpPr bwMode="auto">
          <a:xfrm>
            <a:off x="0" y="0"/>
            <a:ext cx="1135063" cy="6858000"/>
            <a:chOff x="0" y="0"/>
            <a:chExt cx="6736" cy="4302"/>
          </a:xfrm>
        </p:grpSpPr>
        <p:sp>
          <p:nvSpPr>
            <p:cNvPr id="893955" name="Rectangle 3"/>
            <p:cNvSpPr>
              <a:spLocks noChangeArrowheads="1"/>
            </p:cNvSpPr>
            <p:nvPr/>
          </p:nvSpPr>
          <p:spPr bwMode="gray">
            <a:xfrm>
              <a:off x="0" y="0"/>
              <a:ext cx="6736" cy="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3956" name="Rectangle 4"/>
            <p:cNvSpPr>
              <a:spLocks noChangeArrowheads="1"/>
            </p:cNvSpPr>
            <p:nvPr/>
          </p:nvSpPr>
          <p:spPr bwMode="gray">
            <a:xfrm>
              <a:off x="0" y="3585"/>
              <a:ext cx="6736" cy="717"/>
            </a:xfrm>
            <a:prstGeom prst="rect">
              <a:avLst/>
            </a:prstGeom>
            <a:solidFill>
              <a:srgbClr val="B5E5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3957" name="Rectangle 5"/>
            <p:cNvSpPr>
              <a:spLocks noChangeArrowheads="1"/>
            </p:cNvSpPr>
            <p:nvPr/>
          </p:nvSpPr>
          <p:spPr bwMode="gray">
            <a:xfrm>
              <a:off x="0" y="717"/>
              <a:ext cx="6736" cy="717"/>
            </a:xfrm>
            <a:prstGeom prst="rect">
              <a:avLst/>
            </a:prstGeom>
            <a:solidFill>
              <a:srgbClr val="006EC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3958" name="Rectangle 6"/>
            <p:cNvSpPr>
              <a:spLocks noChangeArrowheads="1"/>
            </p:cNvSpPr>
            <p:nvPr/>
          </p:nvSpPr>
          <p:spPr bwMode="gray">
            <a:xfrm>
              <a:off x="0" y="1434"/>
              <a:ext cx="6736" cy="717"/>
            </a:xfrm>
            <a:prstGeom prst="rect">
              <a:avLst/>
            </a:prstGeom>
            <a:solidFill>
              <a:srgbClr val="009E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3959" name="Rectangle 7"/>
            <p:cNvSpPr>
              <a:spLocks noChangeArrowheads="1"/>
            </p:cNvSpPr>
            <p:nvPr/>
          </p:nvSpPr>
          <p:spPr bwMode="gray">
            <a:xfrm>
              <a:off x="0" y="2151"/>
              <a:ext cx="6736" cy="717"/>
            </a:xfrm>
            <a:prstGeom prst="rect">
              <a:avLst/>
            </a:prstGeom>
            <a:solidFill>
              <a:srgbClr val="52B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3960" name="Rectangle 8"/>
            <p:cNvSpPr>
              <a:spLocks noChangeArrowheads="1"/>
            </p:cNvSpPr>
            <p:nvPr/>
          </p:nvSpPr>
          <p:spPr bwMode="gray">
            <a:xfrm>
              <a:off x="0" y="2868"/>
              <a:ext cx="6736" cy="717"/>
            </a:xfrm>
            <a:prstGeom prst="rect">
              <a:avLst/>
            </a:prstGeom>
            <a:solidFill>
              <a:srgbClr val="89D1F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  <p:sp>
        <p:nvSpPr>
          <p:cNvPr id="893961" name="Text Box 7"/>
          <p:cNvSpPr txBox="1">
            <a:spLocks noChangeArrowheads="1"/>
          </p:cNvSpPr>
          <p:nvPr/>
        </p:nvSpPr>
        <p:spPr bwMode="gray">
          <a:xfrm>
            <a:off x="1676400" y="986898"/>
            <a:ext cx="7623175" cy="14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2625" indent="-263525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049338" indent="-2095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470025" indent="-211138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889125" indent="-2095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46325" indent="-2095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03525" indent="-2095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260725" indent="-2095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717925" indent="-2095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s-ES_tradnl" altLang="es-PE" sz="5400" u="none" dirty="0" smtClean="0">
                <a:solidFill>
                  <a:srgbClr val="0070C0"/>
                </a:solidFill>
                <a:latin typeface="BBVA Office Light" pitchFamily="34" charset="0"/>
                <a:cs typeface="Arial" panose="020B0604020202020204" pitchFamily="34" charset="0"/>
              </a:rPr>
              <a:t>Modelo de reincidence hospitalaria</a:t>
            </a:r>
            <a:endParaRPr lang="es-ES_tradnl" altLang="es-PE" sz="6000" u="none" dirty="0" smtClean="0">
              <a:solidFill>
                <a:srgbClr val="0070C0"/>
              </a:solidFill>
              <a:latin typeface="BBVA Office Light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gray">
          <a:xfrm>
            <a:off x="1373188" y="3218180"/>
            <a:ext cx="7623175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2625" indent="-263525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049338" indent="-2095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470025" indent="-211138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889125" indent="-2095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46325" indent="-2095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03525" indent="-2095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260725" indent="-2095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717925" indent="-2095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_tradnl" altLang="es-PE" sz="3200" u="none" dirty="0" smtClean="0">
                <a:latin typeface="BBVA Office Book" pitchFamily="34" charset="0"/>
              </a:rPr>
              <a:t>Programa: Big Data y Machine </a:t>
            </a:r>
            <a:r>
              <a:rPr lang="es-ES_tradnl" altLang="es-PE" sz="3200" u="none" dirty="0" err="1" smtClean="0">
                <a:latin typeface="BBVA Office Book" pitchFamily="34" charset="0"/>
              </a:rPr>
              <a:t>Learning</a:t>
            </a:r>
            <a:endParaRPr lang="es-ES_tradnl" altLang="es-PE" sz="3200" u="none" dirty="0" smtClean="0">
              <a:latin typeface="BBVA Office Book" pitchFamily="34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s-ES_tradnl" altLang="es-PE" sz="3200" u="none" dirty="0" smtClean="0">
                <a:latin typeface="BBVA Office Book" pitchFamily="34" charset="0"/>
              </a:rPr>
              <a:t>Business </a:t>
            </a:r>
            <a:r>
              <a:rPr lang="es-ES_tradnl" altLang="es-PE" sz="3200" u="none" dirty="0" err="1" smtClean="0">
                <a:latin typeface="BBVA Office Book" pitchFamily="34" charset="0"/>
              </a:rPr>
              <a:t>Insight</a:t>
            </a:r>
            <a:r>
              <a:rPr lang="es-ES_tradnl" altLang="es-PE" sz="3200" u="none" dirty="0" smtClean="0">
                <a:latin typeface="BBVA Office Book" pitchFamily="34" charset="0"/>
              </a:rPr>
              <a:t> Center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gray">
          <a:xfrm>
            <a:off x="1393783" y="5824835"/>
            <a:ext cx="439741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2625" indent="-263525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049338" indent="-2095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470025" indent="-211138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889125" indent="-2095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46325" indent="-2095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03525" indent="-2095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260725" indent="-2095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717925" indent="-2095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_tradnl" altLang="es-PE" sz="2400" u="none" dirty="0" err="1" smtClean="0">
                <a:latin typeface="BBVA Office Light" pitchFamily="34" charset="0"/>
              </a:rPr>
              <a:t>Msc</a:t>
            </a:r>
            <a:r>
              <a:rPr lang="es-ES_tradnl" altLang="es-PE" sz="2400" u="none" dirty="0" smtClean="0">
                <a:latin typeface="BBVA Office Light" pitchFamily="34" charset="0"/>
              </a:rPr>
              <a:t>. </a:t>
            </a:r>
            <a:r>
              <a:rPr lang="es-ES_tradnl" altLang="es-PE" sz="2400" u="none" dirty="0" err="1" smtClean="0">
                <a:latin typeface="BBVA Office Light" pitchFamily="34" charset="0"/>
              </a:rPr>
              <a:t>Angel</a:t>
            </a:r>
            <a:r>
              <a:rPr lang="es-ES_tradnl" altLang="es-PE" sz="2400" u="none" dirty="0" smtClean="0">
                <a:latin typeface="BBVA Office Light" pitchFamily="34" charset="0"/>
              </a:rPr>
              <a:t> </a:t>
            </a:r>
            <a:r>
              <a:rPr lang="es-ES_tradnl" altLang="es-PE" sz="2400" u="none" dirty="0" smtClean="0">
                <a:latin typeface="BBVA Office Light" pitchFamily="34" charset="0"/>
              </a:rPr>
              <a:t>Reyes Obispo</a:t>
            </a:r>
          </a:p>
          <a:p>
            <a:pPr algn="l" eaLnBrk="1" hangingPunct="1">
              <a:spcBef>
                <a:spcPct val="50000"/>
              </a:spcBef>
            </a:pPr>
            <a:endParaRPr lang="es-ES_tradnl" altLang="es-PE" sz="2400" u="none" dirty="0" smtClean="0">
              <a:latin typeface="BBVA Office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2209800" y="1124508"/>
            <a:ext cx="4495800" cy="1524000"/>
          </a:xfrm>
          <a:prstGeom prst="rect">
            <a:avLst/>
          </a:prstGeom>
        </p:spPr>
        <p:txBody>
          <a:bodyPr>
            <a:noAutofit/>
          </a:bodyPr>
          <a:lstStyle>
            <a:lvl1pPr marL="168275" indent="-168275" algn="l" defTabSz="923925" rtl="0" eaLnBrk="1" fontAlgn="base" hangingPunct="1">
              <a:lnSpc>
                <a:spcPct val="95000"/>
              </a:lnSpc>
              <a:spcBef>
                <a:spcPct val="80000"/>
              </a:spcBef>
              <a:spcAft>
                <a:spcPct val="0"/>
              </a:spcAft>
              <a:buSzPct val="90000"/>
              <a:buFont typeface="Symbol" panose="05050102010706020507" pitchFamily="18" charset="2"/>
              <a:buChar char="·"/>
              <a:defRPr sz="14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1pPr>
            <a:lvl2pPr marL="315913" indent="-146050" algn="l" defTabSz="923925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Font typeface="BBVA Office Light" pitchFamily="34" charset="0"/>
              <a:buChar char="–"/>
              <a:defRPr sz="14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2pPr>
            <a:lvl3pPr marL="461963" indent="-144463" algn="l" defTabSz="923925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SzPct val="90000"/>
              <a:buFont typeface="BBVA Office Book" pitchFamily="34" charset="0"/>
              <a:buChar char="•"/>
              <a:defRPr sz="14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3pPr>
            <a:lvl4pPr marL="587375" indent="-123825" algn="l" defTabSz="923925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BBVA Office Light" pitchFamily="34" charset="0"/>
              <a:buChar char="-"/>
              <a:defRPr sz="12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4pPr>
            <a:lvl5pPr marL="727075" indent="-138113" algn="l" defTabSz="923925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BBVA Office Light" pitchFamily="34" charset="0"/>
              <a:buChar char="»"/>
              <a:defRPr sz="12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000" b="1" dirty="0" smtClean="0"/>
              <a:t>Costos:</a:t>
            </a:r>
          </a:p>
          <a:p>
            <a:pPr marL="169863" lvl="1" indent="0">
              <a:buNone/>
            </a:pPr>
            <a:r>
              <a:rPr lang="es-PE" sz="2000" dirty="0" smtClean="0"/>
              <a:t>-20   $ Exámenes de laboratorio</a:t>
            </a:r>
          </a:p>
          <a:p>
            <a:pPr marL="169863" lvl="1" indent="0">
              <a:buNone/>
            </a:pPr>
            <a:r>
              <a:rPr lang="es-PE" sz="2000" dirty="0" smtClean="0"/>
              <a:t>-200 $ Por hospitalización</a:t>
            </a:r>
            <a:endParaRPr lang="es-PE" sz="2000" i="0" dirty="0" smtClean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gray">
          <a:xfrm>
            <a:off x="567282" y="341870"/>
            <a:ext cx="916781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2pPr>
            <a:lvl3pPr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3pPr>
            <a:lvl4pPr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4pPr>
            <a:lvl5pPr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5pPr>
            <a:lvl6pPr marL="457200"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6pPr>
            <a:lvl7pPr marL="914400"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7pPr>
            <a:lvl8pPr marL="1371600"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8pPr>
            <a:lvl9pPr marL="1828800"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ES_tradnl" altLang="es-PE" dirty="0" smtClean="0"/>
              <a:t>Aplicación para el negocio Seguros</a:t>
            </a:r>
            <a:endParaRPr lang="en-US" altLang="es-PE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55575" y="2477745"/>
            <a:ext cx="9750425" cy="849847"/>
          </a:xfrm>
          <a:prstGeom prst="rect">
            <a:avLst/>
          </a:prstGeom>
        </p:spPr>
        <p:txBody>
          <a:bodyPr>
            <a:noAutofit/>
          </a:bodyPr>
          <a:lstStyle>
            <a:lvl1pPr marL="168275" indent="-168275" algn="l" defTabSz="923925" rtl="0" eaLnBrk="1" fontAlgn="base" hangingPunct="1">
              <a:lnSpc>
                <a:spcPct val="95000"/>
              </a:lnSpc>
              <a:spcBef>
                <a:spcPct val="80000"/>
              </a:spcBef>
              <a:spcAft>
                <a:spcPct val="0"/>
              </a:spcAft>
              <a:buSzPct val="90000"/>
              <a:buFont typeface="Symbol" panose="05050102010706020507" pitchFamily="18" charset="2"/>
              <a:buChar char="·"/>
              <a:defRPr sz="14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1pPr>
            <a:lvl2pPr marL="315913" indent="-146050" algn="l" defTabSz="923925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Font typeface="BBVA Office Light" pitchFamily="34" charset="0"/>
              <a:buChar char="–"/>
              <a:defRPr sz="14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2pPr>
            <a:lvl3pPr marL="461963" indent="-144463" algn="l" defTabSz="923925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SzPct val="90000"/>
              <a:buFont typeface="BBVA Office Book" pitchFamily="34" charset="0"/>
              <a:buChar char="•"/>
              <a:defRPr sz="14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3pPr>
            <a:lvl4pPr marL="587375" indent="-123825" algn="l" defTabSz="923925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BBVA Office Light" pitchFamily="34" charset="0"/>
              <a:buChar char="-"/>
              <a:defRPr sz="12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4pPr>
            <a:lvl5pPr marL="727075" indent="-138113" algn="l" defTabSz="923925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BBVA Office Light" pitchFamily="34" charset="0"/>
              <a:buChar char="»"/>
              <a:defRPr sz="12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400" b="1" dirty="0" smtClean="0">
                <a:solidFill>
                  <a:srgbClr val="00B050"/>
                </a:solidFill>
              </a:rPr>
              <a:t>Estrategia</a:t>
            </a:r>
            <a:r>
              <a:rPr lang="es-PE" sz="2400" dirty="0" smtClean="0">
                <a:solidFill>
                  <a:srgbClr val="00B050"/>
                </a:solidFill>
              </a:rPr>
              <a:t>:</a:t>
            </a:r>
            <a:r>
              <a:rPr lang="es-PE" sz="2400" dirty="0" smtClean="0"/>
              <a:t> Reducir lo gastos de hospitalización promoviendo exámenes de laboratorio en pacientes de alto riesgo a  hospitalizarse</a:t>
            </a:r>
            <a:endParaRPr lang="es-PE" sz="2400" i="0" dirty="0" smtClean="0"/>
          </a:p>
        </p:txBody>
      </p:sp>
      <p:pic>
        <p:nvPicPr>
          <p:cNvPr id="8194" name="Picture 2" descr="Resultado de imagen para insurance hospital mon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02" y="1219200"/>
            <a:ext cx="1042988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474230" y="5585345"/>
            <a:ext cx="2421370" cy="533400"/>
          </a:xfrm>
          <a:prstGeom prst="rect">
            <a:avLst/>
          </a:prstGeom>
        </p:spPr>
        <p:txBody>
          <a:bodyPr>
            <a:noAutofit/>
          </a:bodyPr>
          <a:lstStyle>
            <a:lvl1pPr marL="168275" indent="-168275" algn="l" defTabSz="923925" rtl="0" eaLnBrk="1" fontAlgn="base" hangingPunct="1">
              <a:lnSpc>
                <a:spcPct val="95000"/>
              </a:lnSpc>
              <a:spcBef>
                <a:spcPct val="80000"/>
              </a:spcBef>
              <a:spcAft>
                <a:spcPct val="0"/>
              </a:spcAft>
              <a:buSzPct val="90000"/>
              <a:buFont typeface="Symbol" panose="05050102010706020507" pitchFamily="18" charset="2"/>
              <a:buChar char="·"/>
              <a:defRPr sz="14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1pPr>
            <a:lvl2pPr marL="315913" indent="-146050" algn="l" defTabSz="923925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Font typeface="BBVA Office Light" pitchFamily="34" charset="0"/>
              <a:buChar char="–"/>
              <a:defRPr sz="14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2pPr>
            <a:lvl3pPr marL="461963" indent="-144463" algn="l" defTabSz="923925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SzPct val="90000"/>
              <a:buFont typeface="BBVA Office Book" pitchFamily="34" charset="0"/>
              <a:buChar char="•"/>
              <a:defRPr sz="14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3pPr>
            <a:lvl4pPr marL="587375" indent="-123825" algn="l" defTabSz="923925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BBVA Office Light" pitchFamily="34" charset="0"/>
              <a:buChar char="-"/>
              <a:defRPr sz="12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4pPr>
            <a:lvl5pPr marL="727075" indent="-138113" algn="l" defTabSz="923925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BBVA Office Light" pitchFamily="34" charset="0"/>
              <a:buChar char="»"/>
              <a:defRPr sz="12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3,000 </a:t>
            </a:r>
            <a:r>
              <a:rPr lang="es-PE" dirty="0" smtClean="0"/>
              <a:t>Pacientes alto riesgo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dirty="0" smtClean="0"/>
              <a:t>de hospitalización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&gt;70% </a:t>
            </a:r>
            <a:r>
              <a:rPr lang="en-US" dirty="0" err="1" smtClean="0"/>
              <a:t>Probabilidad</a:t>
            </a:r>
            <a:r>
              <a:rPr lang="en-US" dirty="0" smtClean="0"/>
              <a:t> </a:t>
            </a:r>
            <a:endParaRPr lang="es-PE" i="0" dirty="0" smtClean="0"/>
          </a:p>
        </p:txBody>
      </p:sp>
      <p:sp>
        <p:nvSpPr>
          <p:cNvPr id="2" name="AutoShape 4" descr="Resultado de imagen para sick pati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8198" name="Picture 6" descr="Resultado de imagen para sick pati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82" y="3837532"/>
            <a:ext cx="2503320" cy="166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 derecha 8"/>
          <p:cNvSpPr/>
          <p:nvPr/>
        </p:nvSpPr>
        <p:spPr bwMode="auto">
          <a:xfrm rot="20544805">
            <a:off x="3433012" y="4219084"/>
            <a:ext cx="533400" cy="3810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BVA Office Book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Flecha derecha 11"/>
          <p:cNvSpPr/>
          <p:nvPr/>
        </p:nvSpPr>
        <p:spPr bwMode="auto">
          <a:xfrm rot="1344055">
            <a:off x="3413601" y="5086340"/>
            <a:ext cx="533400" cy="3810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BVA Office Book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011506" y="3927957"/>
            <a:ext cx="1620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Grupo</a:t>
            </a:r>
            <a:r>
              <a:rPr lang="en-US" sz="1800" dirty="0" smtClean="0"/>
              <a:t> Control</a:t>
            </a:r>
            <a:endParaRPr lang="es-PE" sz="1800" dirty="0" smtClean="0"/>
          </a:p>
          <a:p>
            <a:r>
              <a:rPr lang="es-PE" sz="1800" dirty="0" smtClean="0"/>
              <a:t>300 pacientes	</a:t>
            </a:r>
            <a:endParaRPr lang="es-PE" dirty="0"/>
          </a:p>
        </p:txBody>
      </p:sp>
      <p:sp>
        <p:nvSpPr>
          <p:cNvPr id="14" name="Rectángulo 13"/>
          <p:cNvSpPr/>
          <p:nvPr/>
        </p:nvSpPr>
        <p:spPr>
          <a:xfrm>
            <a:off x="6082456" y="4125630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800" dirty="0" smtClean="0"/>
              <a:t>210 pacientes	</a:t>
            </a:r>
            <a:endParaRPr lang="es-PE" dirty="0"/>
          </a:p>
        </p:txBody>
      </p:sp>
      <p:sp>
        <p:nvSpPr>
          <p:cNvPr id="15" name="Rectángulo 14"/>
          <p:cNvSpPr/>
          <p:nvPr/>
        </p:nvSpPr>
        <p:spPr>
          <a:xfrm>
            <a:off x="8299305" y="35273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800" b="1" dirty="0" smtClean="0"/>
              <a:t>Gasto	</a:t>
            </a:r>
            <a:endParaRPr lang="es-PE" b="1" dirty="0"/>
          </a:p>
        </p:txBody>
      </p:sp>
      <p:sp>
        <p:nvSpPr>
          <p:cNvPr id="16" name="Rectángulo 15"/>
          <p:cNvSpPr/>
          <p:nvPr/>
        </p:nvSpPr>
        <p:spPr>
          <a:xfrm>
            <a:off x="5723382" y="3533544"/>
            <a:ext cx="2339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800" b="1" dirty="0" smtClean="0"/>
              <a:t>Nro. Hospitalizados	</a:t>
            </a:r>
            <a:endParaRPr lang="es-PE" b="1" dirty="0"/>
          </a:p>
        </p:txBody>
      </p:sp>
      <p:sp>
        <p:nvSpPr>
          <p:cNvPr id="17" name="Rectángulo 16"/>
          <p:cNvSpPr/>
          <p:nvPr/>
        </p:nvSpPr>
        <p:spPr>
          <a:xfrm>
            <a:off x="8017177" y="4144845"/>
            <a:ext cx="1672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800" dirty="0" smtClean="0"/>
              <a:t>$ -42 Mil </a:t>
            </a:r>
            <a:r>
              <a:rPr lang="es-PE" sz="1800" dirty="0" err="1" smtClean="0"/>
              <a:t>Hosp</a:t>
            </a:r>
            <a:r>
              <a:rPr lang="es-PE" sz="1800" dirty="0" smtClean="0"/>
              <a:t>	</a:t>
            </a:r>
            <a:endParaRPr lang="es-PE" dirty="0"/>
          </a:p>
        </p:txBody>
      </p:sp>
      <p:sp>
        <p:nvSpPr>
          <p:cNvPr id="18" name="Rectángulo 17"/>
          <p:cNvSpPr/>
          <p:nvPr/>
        </p:nvSpPr>
        <p:spPr>
          <a:xfrm>
            <a:off x="3963378" y="4949323"/>
            <a:ext cx="2319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Grupo</a:t>
            </a:r>
            <a:r>
              <a:rPr lang="en-US" sz="1800" dirty="0" smtClean="0"/>
              <a:t> </a:t>
            </a:r>
            <a:r>
              <a:rPr lang="en-US" sz="1800" dirty="0" err="1" smtClean="0"/>
              <a:t>Piloto</a:t>
            </a:r>
            <a:r>
              <a:rPr lang="en-US" sz="1800" dirty="0" smtClean="0"/>
              <a:t> + Exam</a:t>
            </a:r>
            <a:endParaRPr lang="es-PE" sz="1800" dirty="0" smtClean="0"/>
          </a:p>
          <a:p>
            <a:r>
              <a:rPr lang="es-PE" sz="1800" dirty="0" smtClean="0"/>
              <a:t>300 pacientes	</a:t>
            </a:r>
            <a:endParaRPr lang="es-PE" dirty="0"/>
          </a:p>
        </p:txBody>
      </p:sp>
      <p:sp>
        <p:nvSpPr>
          <p:cNvPr id="19" name="Rectángulo 18"/>
          <p:cNvSpPr/>
          <p:nvPr/>
        </p:nvSpPr>
        <p:spPr>
          <a:xfrm>
            <a:off x="6082456" y="5321329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800" dirty="0" smtClean="0"/>
              <a:t>160 pacientes	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8017176" y="4951997"/>
            <a:ext cx="1672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800" dirty="0" smtClean="0"/>
              <a:t>$ -32 Mil </a:t>
            </a:r>
            <a:r>
              <a:rPr lang="es-PE" sz="1800" dirty="0" err="1" smtClean="0"/>
              <a:t>Hosp</a:t>
            </a:r>
            <a:r>
              <a:rPr lang="es-PE" sz="1800" dirty="0" smtClean="0"/>
              <a:t>	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7999996" y="5241192"/>
            <a:ext cx="1723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800" dirty="0" smtClean="0"/>
              <a:t>$   -6 Mil Exam	</a:t>
            </a:r>
            <a:endParaRPr lang="es-PE" dirty="0"/>
          </a:p>
        </p:txBody>
      </p:sp>
      <p:sp>
        <p:nvSpPr>
          <p:cNvPr id="23" name="Rectángulo 22"/>
          <p:cNvSpPr/>
          <p:nvPr/>
        </p:nvSpPr>
        <p:spPr>
          <a:xfrm>
            <a:off x="8017177" y="5613198"/>
            <a:ext cx="1723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800" dirty="0" smtClean="0"/>
              <a:t>$ -38 Mil 	</a:t>
            </a:r>
            <a:endParaRPr lang="es-PE" dirty="0"/>
          </a:p>
        </p:txBody>
      </p:sp>
      <p:cxnSp>
        <p:nvCxnSpPr>
          <p:cNvPr id="13" name="Conector recto 12"/>
          <p:cNvCxnSpPr/>
          <p:nvPr/>
        </p:nvCxnSpPr>
        <p:spPr bwMode="auto">
          <a:xfrm>
            <a:off x="8017176" y="5613198"/>
            <a:ext cx="1672254" cy="0"/>
          </a:xfrm>
          <a:prstGeom prst="line">
            <a:avLst/>
          </a:prstGeom>
          <a:ln/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7051738" y="5987422"/>
            <a:ext cx="249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800" b="1" dirty="0" smtClean="0">
                <a:solidFill>
                  <a:srgbClr val="00B050"/>
                </a:solidFill>
              </a:rPr>
              <a:t>Ganancia $6 Mil 	</a:t>
            </a:r>
            <a:endParaRPr lang="es-PE" b="1" dirty="0">
              <a:solidFill>
                <a:srgbClr val="00B050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5723382" y="6279291"/>
            <a:ext cx="3582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800" b="1" dirty="0" smtClean="0">
                <a:solidFill>
                  <a:srgbClr val="00B050"/>
                </a:solidFill>
              </a:rPr>
              <a:t>3K pacientes Ganancia $60 Mil	</a:t>
            </a:r>
            <a:endParaRPr lang="es-PE" b="1" dirty="0">
              <a:solidFill>
                <a:srgbClr val="00B050"/>
              </a:solidFill>
            </a:endParaRPr>
          </a:p>
        </p:txBody>
      </p:sp>
      <p:pic>
        <p:nvPicPr>
          <p:cNvPr id="24" name="Picture 2" descr="La imagen puede contener: text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17" b="37132"/>
          <a:stretch/>
        </p:blipFill>
        <p:spPr bwMode="auto">
          <a:xfrm>
            <a:off x="7391400" y="83858"/>
            <a:ext cx="2284912" cy="60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88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0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CuadroTexto 3"/>
          <p:cNvSpPr txBox="1">
            <a:spLocks noChangeArrowheads="1"/>
          </p:cNvSpPr>
          <p:nvPr/>
        </p:nvSpPr>
        <p:spPr bwMode="gray">
          <a:xfrm>
            <a:off x="631905" y="794693"/>
            <a:ext cx="8534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00050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93763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425575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958975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490788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947988" indent="-4000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405188" indent="-4000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62388" indent="-4000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319588" indent="-4000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algn="l" eaLnBrk="1" hangingPunct="1">
              <a:lnSpc>
                <a:spcPct val="90000"/>
              </a:lnSpc>
              <a:spcBef>
                <a:spcPct val="85000"/>
              </a:spcBef>
              <a:buClr>
                <a:srgbClr val="009EE5"/>
              </a:buClr>
            </a:pPr>
            <a:r>
              <a:rPr lang="es-PE" sz="3200" u="none" dirty="0" smtClean="0">
                <a:latin typeface="BBVA Office Book" pitchFamily="34" charset="0"/>
              </a:rPr>
              <a:t>Problema</a:t>
            </a:r>
            <a:r>
              <a:rPr lang="es-PE" sz="2400" b="0" u="none" dirty="0" smtClean="0">
                <a:latin typeface="BBVA Office Book" pitchFamily="34" charset="0"/>
              </a:rPr>
              <a:t>: Los tratamientos médico aplicados a todos los pacientes están generando re-caídas en pacientes y costos en clínicas y hospitales</a:t>
            </a:r>
            <a:endParaRPr lang="es-PE" sz="2400" b="0" u="none" dirty="0">
              <a:latin typeface="BBVA Office Book" pitchFamily="34" charset="0"/>
            </a:endParaRPr>
          </a:p>
        </p:txBody>
      </p:sp>
      <p:pic>
        <p:nvPicPr>
          <p:cNvPr id="1026" name="Picture 2" descr="Resultado de imagen para medicina personaliz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4629411" y="3429000"/>
            <a:ext cx="4914900" cy="28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3"/>
          <p:cNvSpPr txBox="1">
            <a:spLocks noChangeArrowheads="1"/>
          </p:cNvSpPr>
          <p:nvPr/>
        </p:nvSpPr>
        <p:spPr bwMode="gray">
          <a:xfrm>
            <a:off x="625642" y="2432289"/>
            <a:ext cx="8534400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00050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93763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425575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958975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490788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947988" indent="-4000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405188" indent="-4000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62388" indent="-4000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319588" indent="-4000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algn="l" eaLnBrk="1" hangingPunct="1">
              <a:lnSpc>
                <a:spcPct val="90000"/>
              </a:lnSpc>
              <a:spcBef>
                <a:spcPct val="85000"/>
              </a:spcBef>
              <a:buClr>
                <a:srgbClr val="009EE5"/>
              </a:buClr>
            </a:pPr>
            <a:r>
              <a:rPr lang="es-PE" sz="3200" u="none" dirty="0" smtClean="0">
                <a:latin typeface="BBVA Office Book" pitchFamily="34" charset="0"/>
              </a:rPr>
              <a:t>Objetivo</a:t>
            </a:r>
            <a:r>
              <a:rPr lang="es-PE" sz="2400" b="0" u="none" dirty="0">
                <a:latin typeface="BBVA Office Book" pitchFamily="34" charset="0"/>
              </a:rPr>
              <a:t>: Predecir </a:t>
            </a:r>
            <a:r>
              <a:rPr lang="es-PE" sz="2400" b="0" u="none" dirty="0" smtClean="0">
                <a:latin typeface="BBVA Office Book" pitchFamily="34" charset="0"/>
              </a:rPr>
              <a:t>el </a:t>
            </a:r>
            <a:r>
              <a:rPr lang="es-PE" sz="2400" b="0" u="none" dirty="0">
                <a:latin typeface="BBVA Office Book" pitchFamily="34" charset="0"/>
              </a:rPr>
              <a:t>re-internamiento hospitalario de un paciente a partir de su perfil histórico </a:t>
            </a:r>
            <a:r>
              <a:rPr lang="es-PE" sz="2400" b="0" u="none" dirty="0" smtClean="0">
                <a:latin typeface="BBVA Office Book" pitchFamily="34" charset="0"/>
              </a:rPr>
              <a:t>clínico</a:t>
            </a:r>
            <a:endParaRPr lang="es-PE" sz="2400" b="0" u="none" dirty="0">
              <a:latin typeface="BBVA Office Book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 rot="20394951">
            <a:off x="-23085" y="5007330"/>
            <a:ext cx="47566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 smtClean="0">
                <a:solidFill>
                  <a:srgbClr val="009EE5"/>
                </a:solidFill>
              </a:rPr>
              <a:t>Tratamientos médicos personalizado </a:t>
            </a:r>
          </a:p>
          <a:p>
            <a:r>
              <a:rPr lang="es-PE" sz="2000" b="1" dirty="0" smtClean="0">
                <a:solidFill>
                  <a:srgbClr val="009EE5"/>
                </a:solidFill>
              </a:rPr>
              <a:t>basado en datos!!</a:t>
            </a:r>
            <a:endParaRPr lang="es-PE" b="1" dirty="0">
              <a:solidFill>
                <a:srgbClr val="009EE5"/>
              </a:solidFill>
            </a:endParaRPr>
          </a:p>
        </p:txBody>
      </p:sp>
      <p:pic>
        <p:nvPicPr>
          <p:cNvPr id="8" name="Picture 2" descr="La imagen puede contener: text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17" b="37132"/>
          <a:stretch/>
        </p:blipFill>
        <p:spPr bwMode="auto">
          <a:xfrm>
            <a:off x="7391400" y="83858"/>
            <a:ext cx="2284912" cy="60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98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CuadroTexto 3"/>
          <p:cNvSpPr txBox="1">
            <a:spLocks noChangeArrowheads="1"/>
          </p:cNvSpPr>
          <p:nvPr/>
        </p:nvSpPr>
        <p:spPr bwMode="gray">
          <a:xfrm>
            <a:off x="567596" y="1739030"/>
            <a:ext cx="9314001" cy="454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00050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93763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425575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958975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490788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947988" indent="-4000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405188" indent="-4000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62388" indent="-4000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319588" indent="-4000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algn="l" eaLnBrk="1" hangingPunct="1">
              <a:lnSpc>
                <a:spcPct val="90000"/>
              </a:lnSpc>
              <a:spcBef>
                <a:spcPct val="85000"/>
              </a:spcBef>
              <a:buClr>
                <a:srgbClr val="009EE5"/>
              </a:buClr>
            </a:pPr>
            <a:r>
              <a:rPr lang="es-PE" sz="2400" u="none" dirty="0" smtClean="0">
                <a:latin typeface="BBVA Office Book" pitchFamily="34" charset="0"/>
              </a:rPr>
              <a:t>Información</a:t>
            </a:r>
            <a:r>
              <a:rPr lang="es-PE" sz="2400" b="0" u="none" dirty="0" smtClean="0">
                <a:latin typeface="BBVA Office Book" pitchFamily="34" charset="0"/>
              </a:rPr>
              <a:t>: </a:t>
            </a:r>
            <a:r>
              <a:rPr lang="es-PE" sz="1600" b="0" u="none" dirty="0" smtClean="0">
                <a:latin typeface="BBVA Office Book" pitchFamily="34" charset="0"/>
              </a:rPr>
              <a:t>50 variables</a:t>
            </a:r>
            <a:endParaRPr lang="es-PE" sz="2400" b="0" u="none" dirty="0">
              <a:latin typeface="BBVA Office Book" pitchFamily="34" charset="0"/>
            </a:endParaRPr>
          </a:p>
          <a:p>
            <a:pPr marL="3598862" lvl="8" indent="0" algn="l" eaLnBrk="1" hangingPunct="1">
              <a:lnSpc>
                <a:spcPct val="90000"/>
              </a:lnSpc>
              <a:spcBef>
                <a:spcPct val="85000"/>
              </a:spcBef>
              <a:buClr>
                <a:srgbClr val="009EE5"/>
              </a:buClr>
            </a:pPr>
            <a:r>
              <a:rPr lang="en-US" sz="2400" b="0" u="none" dirty="0" smtClean="0">
                <a:latin typeface="BBVA Office Book" pitchFamily="34" charset="0"/>
              </a:rPr>
              <a:t>	 						</a:t>
            </a:r>
            <a:r>
              <a:rPr lang="en-US" sz="2400" b="0" u="none" dirty="0" err="1" smtClean="0">
                <a:latin typeface="BBVA Office Book" pitchFamily="34" charset="0"/>
              </a:rPr>
              <a:t>Demográfica</a:t>
            </a:r>
            <a:endParaRPr lang="en-US" sz="2400" b="0" u="none" dirty="0" smtClean="0">
              <a:latin typeface="BBVA Office Book" pitchFamily="34" charset="0"/>
            </a:endParaRPr>
          </a:p>
          <a:p>
            <a:pPr marL="173037" lvl="1" indent="0" algn="l" eaLnBrk="1" hangingPunct="1">
              <a:lnSpc>
                <a:spcPct val="90000"/>
              </a:lnSpc>
              <a:spcBef>
                <a:spcPct val="85000"/>
              </a:spcBef>
              <a:buClr>
                <a:srgbClr val="009EE5"/>
              </a:buClr>
            </a:pPr>
            <a:endParaRPr lang="en-US" sz="2400" b="0" u="none" dirty="0">
              <a:latin typeface="BBVA Office Book" pitchFamily="34" charset="0"/>
            </a:endParaRPr>
          </a:p>
          <a:p>
            <a:pPr marL="173037" lvl="1" indent="0" algn="l" eaLnBrk="1" hangingPunct="1">
              <a:lnSpc>
                <a:spcPct val="90000"/>
              </a:lnSpc>
              <a:spcBef>
                <a:spcPct val="85000"/>
              </a:spcBef>
              <a:buClr>
                <a:srgbClr val="009EE5"/>
              </a:buClr>
            </a:pPr>
            <a:r>
              <a:rPr lang="en-US" sz="2400" b="0" u="none" dirty="0">
                <a:latin typeface="BBVA Office Book" pitchFamily="34" charset="0"/>
              </a:rPr>
              <a:t>	</a:t>
            </a:r>
            <a:r>
              <a:rPr lang="en-US" sz="2400" b="0" u="none" dirty="0" smtClean="0">
                <a:latin typeface="BBVA Office Book" pitchFamily="34" charset="0"/>
              </a:rPr>
              <a:t>								   						</a:t>
            </a:r>
            <a:r>
              <a:rPr lang="en-US" sz="2400" b="0" u="none" dirty="0" err="1" smtClean="0">
                <a:latin typeface="BBVA Office Book" pitchFamily="34" charset="0"/>
              </a:rPr>
              <a:t>Registro</a:t>
            </a:r>
            <a:r>
              <a:rPr lang="en-US" sz="2400" b="0" u="none" dirty="0" smtClean="0">
                <a:latin typeface="BBVA Office Book" pitchFamily="34" charset="0"/>
              </a:rPr>
              <a:t> de 																			</a:t>
            </a:r>
            <a:r>
              <a:rPr lang="en-US" sz="2400" b="0" u="none" dirty="0" err="1" smtClean="0">
                <a:latin typeface="BBVA Office Book" pitchFamily="34" charset="0"/>
              </a:rPr>
              <a:t>hospitalización</a:t>
            </a:r>
            <a:endParaRPr lang="en-US" sz="2400" b="0" u="none" dirty="0" smtClean="0">
              <a:latin typeface="BBVA Office Book" pitchFamily="34" charset="0"/>
            </a:endParaRPr>
          </a:p>
          <a:p>
            <a:pPr marL="173037" lvl="1" indent="0" algn="l" eaLnBrk="1" hangingPunct="1">
              <a:lnSpc>
                <a:spcPct val="90000"/>
              </a:lnSpc>
              <a:spcBef>
                <a:spcPct val="85000"/>
              </a:spcBef>
              <a:buClr>
                <a:srgbClr val="009EE5"/>
              </a:buClr>
            </a:pPr>
            <a:endParaRPr lang="en-US" sz="2400" b="0" u="none" dirty="0">
              <a:latin typeface="BBVA Office Book" pitchFamily="34" charset="0"/>
            </a:endParaRPr>
          </a:p>
          <a:p>
            <a:pPr marL="173037" lvl="1" indent="0" algn="l" eaLnBrk="1" hangingPunct="1">
              <a:lnSpc>
                <a:spcPct val="90000"/>
              </a:lnSpc>
              <a:spcBef>
                <a:spcPct val="85000"/>
              </a:spcBef>
              <a:buClr>
                <a:srgbClr val="009EE5"/>
              </a:buClr>
            </a:pPr>
            <a:r>
              <a:rPr lang="en-US" sz="2400" b="0" u="none" dirty="0" smtClean="0">
                <a:latin typeface="BBVA Office Book" pitchFamily="34" charset="0"/>
              </a:rPr>
              <a:t>															</a:t>
            </a:r>
            <a:r>
              <a:rPr lang="en-US" sz="2400" b="0" u="none" dirty="0" err="1" smtClean="0">
                <a:latin typeface="BBVA Office Book" pitchFamily="34" charset="0"/>
              </a:rPr>
              <a:t>Diagnosticos</a:t>
            </a:r>
            <a:r>
              <a:rPr lang="en-US" sz="2400" b="0" u="none" dirty="0" smtClean="0">
                <a:latin typeface="BBVA Office Book" pitchFamily="34" charset="0"/>
              </a:rPr>
              <a:t> y </a:t>
            </a:r>
          </a:p>
          <a:p>
            <a:pPr marL="173037" lvl="1" indent="0" algn="l" eaLnBrk="1" hangingPunct="1">
              <a:lnSpc>
                <a:spcPct val="90000"/>
              </a:lnSpc>
              <a:spcBef>
                <a:spcPct val="85000"/>
              </a:spcBef>
              <a:buClr>
                <a:srgbClr val="009EE5"/>
              </a:buClr>
            </a:pPr>
            <a:r>
              <a:rPr lang="en-US" sz="2400" b="0" u="none" dirty="0">
                <a:latin typeface="BBVA Office Book" pitchFamily="34" charset="0"/>
              </a:rPr>
              <a:t>	</a:t>
            </a:r>
            <a:r>
              <a:rPr lang="en-US" sz="2400" b="0" u="none" dirty="0" smtClean="0">
                <a:latin typeface="BBVA Office Book" pitchFamily="34" charset="0"/>
              </a:rPr>
              <a:t>														</a:t>
            </a:r>
            <a:r>
              <a:rPr lang="en-US" sz="2400" b="0" u="none" dirty="0" err="1" smtClean="0">
                <a:latin typeface="BBVA Office Book" pitchFamily="34" charset="0"/>
              </a:rPr>
              <a:t>tratamientos</a:t>
            </a:r>
            <a:r>
              <a:rPr lang="en-US" sz="2400" b="0" u="none" dirty="0" smtClean="0">
                <a:latin typeface="BBVA Office Book" pitchFamily="34" charset="0"/>
              </a:rPr>
              <a:t> </a:t>
            </a:r>
            <a:r>
              <a:rPr lang="en-US" sz="2400" b="0" u="none" dirty="0" err="1" smtClean="0">
                <a:latin typeface="BBVA Office Book" pitchFamily="34" charset="0"/>
              </a:rPr>
              <a:t>médico</a:t>
            </a:r>
            <a:endParaRPr lang="es-ES_tradnl" altLang="es-PE" sz="2400" b="0" u="none" dirty="0">
              <a:latin typeface="BBVA Office Book" pitchFamily="34" charset="0"/>
            </a:endParaRPr>
          </a:p>
        </p:txBody>
      </p:sp>
      <p:pic>
        <p:nvPicPr>
          <p:cNvPr id="2050" name="Picture 2" descr="Resultado de imagen para demography icon b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072" y="1938033"/>
            <a:ext cx="1415242" cy="141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3"/>
          <p:cNvSpPr txBox="1">
            <a:spLocks noChangeArrowheads="1"/>
          </p:cNvSpPr>
          <p:nvPr/>
        </p:nvSpPr>
        <p:spPr bwMode="gray">
          <a:xfrm>
            <a:off x="567596" y="895771"/>
            <a:ext cx="853440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00050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93763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425575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958975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490788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947988" indent="-4000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405188" indent="-4000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62388" indent="-4000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319588" indent="-4000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algn="l" eaLnBrk="1" hangingPunct="1">
              <a:lnSpc>
                <a:spcPct val="90000"/>
              </a:lnSpc>
              <a:spcBef>
                <a:spcPct val="85000"/>
              </a:spcBef>
              <a:buClr>
                <a:srgbClr val="009EE5"/>
              </a:buClr>
            </a:pPr>
            <a:r>
              <a:rPr lang="es-ES_tradnl" altLang="es-PE" sz="2400" u="none" dirty="0" smtClean="0">
                <a:latin typeface="BBVA Office Book" pitchFamily="34" charset="0"/>
              </a:rPr>
              <a:t>Alcance: </a:t>
            </a:r>
            <a:r>
              <a:rPr lang="es-PE" altLang="es-PE" sz="2400" b="0" u="none" dirty="0" smtClean="0">
                <a:latin typeface="BBVA Office Book" pitchFamily="34" charset="0"/>
              </a:rPr>
              <a:t>De datos históricos de 10 años de hospitales USA</a:t>
            </a:r>
            <a:endParaRPr lang="es-PE" altLang="es-PE" sz="2400" b="0" u="none" dirty="0">
              <a:latin typeface="BBVA Office Book" pitchFamily="34" charset="0"/>
            </a:endParaRPr>
          </a:p>
        </p:txBody>
      </p:sp>
      <p:pic>
        <p:nvPicPr>
          <p:cNvPr id="2052" name="Picture 4" descr="Resultado de imagen para hospital admission icon bl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596" y="3405471"/>
            <a:ext cx="1396547" cy="139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test clinical icon blu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344" y="5105400"/>
            <a:ext cx="1627799" cy="162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 bwMode="auto">
          <a:xfrm>
            <a:off x="495550" y="2762310"/>
            <a:ext cx="4191000" cy="34566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BVA Office Book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2362200"/>
            <a:ext cx="2291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 smtClean="0">
                <a:solidFill>
                  <a:srgbClr val="92D050"/>
                </a:solidFill>
              </a:rPr>
              <a:t>101 Mil pacientes</a:t>
            </a:r>
            <a:endParaRPr lang="es-PE" b="1" dirty="0">
              <a:solidFill>
                <a:srgbClr val="92D050"/>
              </a:solidFill>
            </a:endParaRPr>
          </a:p>
        </p:txBody>
      </p:sp>
      <p:sp>
        <p:nvSpPr>
          <p:cNvPr id="5" name="Elipse 4"/>
          <p:cNvSpPr/>
          <p:nvPr/>
        </p:nvSpPr>
        <p:spPr bwMode="auto">
          <a:xfrm>
            <a:off x="770785" y="3660765"/>
            <a:ext cx="2305710" cy="1676400"/>
          </a:xfrm>
          <a:prstGeom prst="ellipse">
            <a:avLst/>
          </a:prstGeom>
          <a:solidFill>
            <a:schemeClr val="accent3">
              <a:lumMod val="65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dirty="0" smtClean="0"/>
              <a:t>46%</a:t>
            </a:r>
          </a:p>
          <a:p>
            <a:pPr marL="0" marR="0" indent="0" algn="ct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BVA Office Book" pitchFamily="34" charset="0"/>
                <a:ea typeface="ＭＳ Ｐゴシック" panose="020B0600070205080204" pitchFamily="34" charset="-128"/>
              </a:rPr>
              <a:t>Reincidencia</a:t>
            </a:r>
            <a:r>
              <a:rPr kumimoji="0" lang="es-PE" sz="1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BVA Office Book" pitchFamily="34" charset="0"/>
                <a:ea typeface="ＭＳ Ｐゴシック" panose="020B0600070205080204" pitchFamily="34" charset="-128"/>
              </a:rPr>
              <a:t> Hospitalaria</a:t>
            </a:r>
            <a:endParaRPr kumimoji="0" lang="es-PE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BVA Office Book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2" name="Picture 2" descr="La imagen puede contener: text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17" b="37132"/>
          <a:stretch/>
        </p:blipFill>
        <p:spPr bwMode="auto">
          <a:xfrm>
            <a:off x="7391400" y="83858"/>
            <a:ext cx="2284912" cy="60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CuadroTexto 3"/>
          <p:cNvSpPr txBox="1">
            <a:spLocks noChangeArrowheads="1"/>
          </p:cNvSpPr>
          <p:nvPr/>
        </p:nvSpPr>
        <p:spPr bwMode="gray">
          <a:xfrm>
            <a:off x="457200" y="178564"/>
            <a:ext cx="8534400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00050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93763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425575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958975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490788" indent="-400050" defTabSz="419100" eaLnBrk="0" hangingPunct="0"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947988" indent="-4000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405188" indent="-4000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62388" indent="-4000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319588" indent="-400050" algn="ctr" defTabSz="419100" eaLnBrk="0" fontAlgn="base" hangingPunct="0">
              <a:spcBef>
                <a:spcPct val="0"/>
              </a:spcBef>
              <a:spcAft>
                <a:spcPct val="0"/>
              </a:spcAft>
              <a:defRPr sz="2100" b="1" u="sng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algn="l" eaLnBrk="1" hangingPunct="1">
              <a:lnSpc>
                <a:spcPct val="90000"/>
              </a:lnSpc>
              <a:spcBef>
                <a:spcPct val="85000"/>
              </a:spcBef>
              <a:buClr>
                <a:srgbClr val="009EE5"/>
              </a:buClr>
            </a:pPr>
            <a:r>
              <a:rPr lang="es-PE" altLang="es-PE" sz="3600" u="none" dirty="0" smtClean="0">
                <a:latin typeface="BBVA Office Book" pitchFamily="34" charset="0"/>
              </a:rPr>
              <a:t>Metodología de análisis</a:t>
            </a:r>
            <a:endParaRPr lang="es-PE" sz="2400" b="0" u="none" dirty="0" smtClean="0">
              <a:latin typeface="BBVA Office Book" pitchFamily="34" charset="0"/>
            </a:endParaRPr>
          </a:p>
        </p:txBody>
      </p:sp>
      <p:sp>
        <p:nvSpPr>
          <p:cNvPr id="10" name="Rectángulo 9"/>
          <p:cNvSpPr/>
          <p:nvPr/>
        </p:nvSpPr>
        <p:spPr bwMode="auto">
          <a:xfrm>
            <a:off x="488373" y="1808165"/>
            <a:ext cx="2819400" cy="91440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BVA Office Book" pitchFamily="34" charset="0"/>
              <a:ea typeface="ＭＳ Ｐゴシック" panose="020B0600070205080204" pitchFamily="34" charset="-128"/>
            </a:endParaRPr>
          </a:p>
          <a:p>
            <a:pPr marL="0" marR="0" indent="0" algn="ct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BVA Office Book" pitchFamily="34" charset="0"/>
                <a:ea typeface="ＭＳ Ｐゴシック" panose="020B0600070205080204" pitchFamily="34" charset="-128"/>
              </a:rPr>
              <a:t>Feature</a:t>
            </a:r>
            <a:r>
              <a:rPr kumimoji="0" lang="es-PE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BVA Office Book" pitchFamily="34" charset="0"/>
                <a:ea typeface="ＭＳ Ｐゴシック" panose="020B0600070205080204" pitchFamily="34" charset="-128"/>
              </a:rPr>
              <a:t> </a:t>
            </a:r>
            <a:r>
              <a:rPr kumimoji="0" lang="es-PE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BVA Office Book" pitchFamily="34" charset="0"/>
                <a:ea typeface="ＭＳ Ｐゴシック" panose="020B0600070205080204" pitchFamily="34" charset="-128"/>
              </a:rPr>
              <a:t>engineering</a:t>
            </a:r>
            <a:endParaRPr kumimoji="0" lang="es-PE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BVA Office Book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Rectángulo 10"/>
          <p:cNvSpPr/>
          <p:nvPr/>
        </p:nvSpPr>
        <p:spPr bwMode="auto">
          <a:xfrm>
            <a:off x="488373" y="3244013"/>
            <a:ext cx="2819400" cy="91440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BVA Office Book" pitchFamily="34" charset="0"/>
              <a:ea typeface="ＭＳ Ｐゴシック" panose="020B0600070205080204" pitchFamily="34" charset="-128"/>
            </a:endParaRPr>
          </a:p>
          <a:p>
            <a:pPr marL="0" marR="0" indent="0" algn="ct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BVA Office Book" pitchFamily="34" charset="0"/>
                <a:ea typeface="ＭＳ Ｐゴシック" panose="020B0600070205080204" pitchFamily="34" charset="-128"/>
              </a:rPr>
              <a:t>ML </a:t>
            </a:r>
            <a:r>
              <a:rPr kumimoji="0" lang="es-PE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BVA Office Book" pitchFamily="34" charset="0"/>
                <a:ea typeface="ＭＳ Ｐゴシック" panose="020B0600070205080204" pitchFamily="34" charset="-128"/>
              </a:rPr>
              <a:t>Algortihm</a:t>
            </a:r>
            <a:endParaRPr kumimoji="0" lang="es-PE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BVA Office Book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Rectángulo 11"/>
          <p:cNvSpPr/>
          <p:nvPr/>
        </p:nvSpPr>
        <p:spPr bwMode="auto">
          <a:xfrm>
            <a:off x="485384" y="5694097"/>
            <a:ext cx="2819400" cy="91440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BVA Office Book" pitchFamily="34" charset="0"/>
              <a:ea typeface="ＭＳ Ｐゴシック" panose="020B0600070205080204" pitchFamily="34" charset="-128"/>
            </a:endParaRPr>
          </a:p>
          <a:p>
            <a:pPr marL="0" marR="0" indent="0" algn="ct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BVA Office Book" pitchFamily="34" charset="0"/>
                <a:ea typeface="ＭＳ Ｐゴシック" panose="020B0600070205080204" pitchFamily="34" charset="-128"/>
              </a:rPr>
              <a:t>Tunning</a:t>
            </a:r>
            <a:r>
              <a:rPr kumimoji="0" lang="es-PE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BVA Office Book" pitchFamily="34" charset="0"/>
                <a:ea typeface="ＭＳ Ｐゴシック" panose="020B0600070205080204" pitchFamily="34" charset="-128"/>
              </a:rPr>
              <a:t> </a:t>
            </a:r>
            <a:r>
              <a:rPr kumimoji="0" lang="es-PE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BVA Office Book" pitchFamily="34" charset="0"/>
                <a:ea typeface="ＭＳ Ｐゴシック" panose="020B0600070205080204" pitchFamily="34" charset="-128"/>
              </a:rPr>
              <a:t>Parameter</a:t>
            </a:r>
            <a:endParaRPr kumimoji="0" lang="es-PE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BVA Office Book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Rectángulo 12"/>
          <p:cNvSpPr/>
          <p:nvPr/>
        </p:nvSpPr>
        <p:spPr bwMode="auto">
          <a:xfrm>
            <a:off x="485384" y="4623975"/>
            <a:ext cx="2819400" cy="91440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BVA Office Book" pitchFamily="34" charset="0"/>
              <a:ea typeface="ＭＳ Ｐゴシック" panose="020B0600070205080204" pitchFamily="34" charset="-128"/>
            </a:endParaRPr>
          </a:p>
          <a:p>
            <a:pPr marL="0" marR="0" indent="0" algn="ct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BVA Office Book" pitchFamily="34" charset="0"/>
                <a:ea typeface="ＭＳ Ｐゴシック" panose="020B0600070205080204" pitchFamily="34" charset="-128"/>
              </a:rPr>
              <a:t>Evaluación de modelo</a:t>
            </a:r>
          </a:p>
        </p:txBody>
      </p:sp>
      <p:sp>
        <p:nvSpPr>
          <p:cNvPr id="14" name="Flecha derecha 13"/>
          <p:cNvSpPr/>
          <p:nvPr/>
        </p:nvSpPr>
        <p:spPr>
          <a:xfrm>
            <a:off x="3584389" y="2026844"/>
            <a:ext cx="434436" cy="47939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Flecha derecha 14"/>
          <p:cNvSpPr/>
          <p:nvPr/>
        </p:nvSpPr>
        <p:spPr>
          <a:xfrm>
            <a:off x="3607153" y="3396413"/>
            <a:ext cx="434436" cy="47939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Flecha derecha 16"/>
          <p:cNvSpPr/>
          <p:nvPr/>
        </p:nvSpPr>
        <p:spPr>
          <a:xfrm>
            <a:off x="3604164" y="4803787"/>
            <a:ext cx="434436" cy="47939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 17"/>
          <p:cNvSpPr/>
          <p:nvPr/>
        </p:nvSpPr>
        <p:spPr>
          <a:xfrm>
            <a:off x="4069973" y="1603645"/>
            <a:ext cx="573586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s-PE" sz="1600" dirty="0" err="1" smtClean="0"/>
              <a:t>Dummización</a:t>
            </a:r>
            <a:endParaRPr lang="es-PE" sz="1600" dirty="0" smtClean="0"/>
          </a:p>
          <a:p>
            <a:pPr algn="l"/>
            <a:r>
              <a:rPr lang="es-PE" sz="1600" dirty="0" err="1" smtClean="0"/>
              <a:t>Standarización</a:t>
            </a:r>
            <a:endParaRPr lang="es-PE" sz="1600" dirty="0"/>
          </a:p>
          <a:p>
            <a:pPr algn="l"/>
            <a:r>
              <a:rPr lang="es-PE" sz="1600" dirty="0" smtClean="0"/>
              <a:t>Ranking RF preliminar de variables</a:t>
            </a:r>
          </a:p>
          <a:p>
            <a:pPr algn="l"/>
            <a:r>
              <a:rPr lang="es-PE" sz="1600" dirty="0" smtClean="0"/>
              <a:t>Ranking RF preliminar de variables con transformación WOE</a:t>
            </a:r>
          </a:p>
          <a:p>
            <a:pPr algn="l"/>
            <a:r>
              <a:rPr lang="es-PE" sz="1600" dirty="0" smtClean="0"/>
              <a:t>Detección y reducción de </a:t>
            </a:r>
            <a:r>
              <a:rPr lang="es-PE" sz="1600" dirty="0" err="1" smtClean="0"/>
              <a:t>multicolinealidad</a:t>
            </a:r>
            <a:endParaRPr lang="es-PE" sz="1600" dirty="0" smtClean="0"/>
          </a:p>
        </p:txBody>
      </p:sp>
      <p:sp>
        <p:nvSpPr>
          <p:cNvPr id="19" name="Rectángulo 18"/>
          <p:cNvSpPr/>
          <p:nvPr/>
        </p:nvSpPr>
        <p:spPr>
          <a:xfrm>
            <a:off x="4100431" y="3396413"/>
            <a:ext cx="50320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s-PE" sz="1600" dirty="0" smtClean="0"/>
              <a:t>Modelamiento </a:t>
            </a:r>
            <a:r>
              <a:rPr lang="es-PE" sz="1600" dirty="0" smtClean="0"/>
              <a:t>con </a:t>
            </a:r>
            <a:r>
              <a:rPr lang="es-PE" sz="1600" dirty="0" err="1" smtClean="0"/>
              <a:t>parametria</a:t>
            </a:r>
            <a:r>
              <a:rPr lang="es-PE" sz="1600" dirty="0" smtClean="0"/>
              <a:t> estándar con </a:t>
            </a:r>
            <a:r>
              <a:rPr lang="es-PE" sz="1600" dirty="0" err="1" smtClean="0"/>
              <a:t>Accuracy</a:t>
            </a:r>
            <a:endParaRPr lang="es-PE" sz="1600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PE" sz="1600" dirty="0" smtClean="0"/>
              <a:t>Árboles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PE" sz="1600" dirty="0" smtClean="0"/>
              <a:t>KNN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PE" sz="1600" b="1" dirty="0" smtClean="0">
                <a:solidFill>
                  <a:schemeClr val="accent2">
                    <a:lumMod val="50000"/>
                  </a:schemeClr>
                </a:solidFill>
              </a:rPr>
              <a:t>RF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PE" sz="1600" b="1" dirty="0" err="1" smtClean="0">
                <a:solidFill>
                  <a:schemeClr val="accent2">
                    <a:lumMod val="50000"/>
                  </a:schemeClr>
                </a:solidFill>
              </a:rPr>
              <a:t>Reg</a:t>
            </a:r>
            <a:r>
              <a:rPr lang="es-PE" sz="16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PE" sz="1600" b="1" dirty="0" err="1" smtClean="0">
                <a:solidFill>
                  <a:schemeClr val="accent2">
                    <a:lumMod val="50000"/>
                  </a:schemeClr>
                </a:solidFill>
              </a:rPr>
              <a:t>Logistic</a:t>
            </a:r>
            <a:endParaRPr lang="es-PE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PE" sz="1600" b="1" dirty="0" err="1" smtClean="0">
                <a:solidFill>
                  <a:schemeClr val="accent2">
                    <a:lumMod val="50000"/>
                  </a:schemeClr>
                </a:solidFill>
              </a:rPr>
              <a:t>XGboost</a:t>
            </a:r>
            <a:endParaRPr lang="es-PE" sz="16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212665" y="4623975"/>
            <a:ext cx="5444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endParaRPr lang="es-PE" sz="1600" dirty="0" smtClean="0"/>
          </a:p>
          <a:p>
            <a:pPr algn="l"/>
            <a:r>
              <a:rPr lang="es-PE" sz="1600" dirty="0" smtClean="0"/>
              <a:t>El modelo ganador en test es </a:t>
            </a:r>
            <a:r>
              <a:rPr lang="es-PE" sz="1600" b="1" dirty="0" smtClean="0">
                <a:solidFill>
                  <a:schemeClr val="accent2">
                    <a:lumMod val="50000"/>
                  </a:schemeClr>
                </a:solidFill>
              </a:rPr>
              <a:t>Random Forest AUC: </a:t>
            </a:r>
            <a:r>
              <a:rPr lang="es-PE" sz="1600" b="1" dirty="0" smtClean="0">
                <a:solidFill>
                  <a:schemeClr val="accent2">
                    <a:lumMod val="50000"/>
                  </a:schemeClr>
                </a:solidFill>
              </a:rPr>
              <a:t>60%</a:t>
            </a:r>
            <a:endParaRPr lang="es-PE" sz="16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1" name="Picture 2" descr="La imagen puede contener: text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17" b="37132"/>
          <a:stretch/>
        </p:blipFill>
        <p:spPr bwMode="auto">
          <a:xfrm>
            <a:off x="7391400" y="83858"/>
            <a:ext cx="2284912" cy="60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 bwMode="auto">
          <a:xfrm>
            <a:off x="488373" y="685524"/>
            <a:ext cx="2819400" cy="91440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BVA Office Book" pitchFamily="34" charset="0"/>
              <a:ea typeface="ＭＳ Ｐゴシック" panose="020B0600070205080204" pitchFamily="34" charset="-128"/>
            </a:endParaRPr>
          </a:p>
          <a:p>
            <a:pPr marL="0" marR="0" indent="0" algn="ct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BVA Office Book" pitchFamily="34" charset="0"/>
                <a:ea typeface="ＭＳ Ｐゴシック" panose="020B0600070205080204" pitchFamily="34" charset="-128"/>
              </a:rPr>
              <a:t>Limpieza de </a:t>
            </a:r>
            <a:r>
              <a:rPr kumimoji="0" lang="es-PE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BVA Office Book" pitchFamily="34" charset="0"/>
                <a:ea typeface="ＭＳ Ｐゴシック" panose="020B0600070205080204" pitchFamily="34" charset="-128"/>
              </a:rPr>
              <a:t>outliers</a:t>
            </a:r>
            <a:endParaRPr kumimoji="0" lang="es-PE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BVA Office Book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87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50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567282" y="341870"/>
            <a:ext cx="9167812" cy="782638"/>
          </a:xfrm>
        </p:spPr>
        <p:txBody>
          <a:bodyPr anchor="ctr"/>
          <a:lstStyle/>
          <a:p>
            <a:r>
              <a:rPr lang="es-ES_tradnl" altLang="es-PE" dirty="0" smtClean="0"/>
              <a:t>1. </a:t>
            </a:r>
            <a:r>
              <a:rPr lang="es-PE" altLang="es-PE" dirty="0" err="1" smtClean="0"/>
              <a:t>Feature</a:t>
            </a:r>
            <a:r>
              <a:rPr lang="es-PE" altLang="es-PE" dirty="0" smtClean="0"/>
              <a:t> </a:t>
            </a:r>
            <a:r>
              <a:rPr lang="es-PE" altLang="es-PE" dirty="0" err="1" smtClean="0"/>
              <a:t>engineering</a:t>
            </a:r>
            <a:endParaRPr lang="en-US" alt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1295400" y="2451399"/>
            <a:ext cx="3466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1" dirty="0" smtClean="0"/>
              <a:t>RF Ranking preliminar</a:t>
            </a:r>
            <a:endParaRPr lang="es-PE" sz="2000" b="1" dirty="0"/>
          </a:p>
        </p:txBody>
      </p:sp>
      <p:sp>
        <p:nvSpPr>
          <p:cNvPr id="31" name="Rectángulo 30"/>
          <p:cNvSpPr/>
          <p:nvPr/>
        </p:nvSpPr>
        <p:spPr>
          <a:xfrm>
            <a:off x="1219200" y="4419600"/>
            <a:ext cx="33213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dirty="0" smtClean="0"/>
              <a:t>Detección </a:t>
            </a:r>
            <a:r>
              <a:rPr lang="es-PE" sz="2400" b="1" dirty="0" smtClean="0"/>
              <a:t>de variables redundantes </a:t>
            </a:r>
            <a:endParaRPr lang="es-PE" sz="2000" b="1" dirty="0"/>
          </a:p>
        </p:txBody>
      </p:sp>
      <p:sp>
        <p:nvSpPr>
          <p:cNvPr id="35" name="Flecha abajo 34"/>
          <p:cNvSpPr/>
          <p:nvPr/>
        </p:nvSpPr>
        <p:spPr bwMode="auto">
          <a:xfrm>
            <a:off x="2418806" y="3429000"/>
            <a:ext cx="685800" cy="243832"/>
          </a:xfrm>
          <a:prstGeom prst="downArrow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BVA Office Book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9830" t="10954" r="46911"/>
          <a:stretch/>
        </p:blipFill>
        <p:spPr>
          <a:xfrm>
            <a:off x="5715000" y="2133600"/>
            <a:ext cx="3744250" cy="3391229"/>
          </a:xfrm>
          <a:prstGeom prst="rect">
            <a:avLst/>
          </a:prstGeom>
        </p:spPr>
      </p:pic>
      <p:pic>
        <p:nvPicPr>
          <p:cNvPr id="16" name="Picture 2" descr="La imagen puede contener: text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17" b="37132"/>
          <a:stretch/>
        </p:blipFill>
        <p:spPr bwMode="auto">
          <a:xfrm>
            <a:off x="7391400" y="76200"/>
            <a:ext cx="2284912" cy="60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8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50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567282" y="341870"/>
            <a:ext cx="9167812" cy="782638"/>
          </a:xfrm>
        </p:spPr>
        <p:txBody>
          <a:bodyPr anchor="ctr"/>
          <a:lstStyle/>
          <a:p>
            <a:r>
              <a:rPr lang="es-ES_tradnl" altLang="es-PE" dirty="0"/>
              <a:t>3</a:t>
            </a:r>
            <a:r>
              <a:rPr lang="es-ES_tradnl" altLang="es-PE" dirty="0" smtClean="0"/>
              <a:t>. </a:t>
            </a:r>
            <a:r>
              <a:rPr lang="es-PE" altLang="es-PE" dirty="0" smtClean="0"/>
              <a:t>ML </a:t>
            </a:r>
            <a:r>
              <a:rPr lang="en-US" altLang="es-PE" dirty="0" smtClean="0"/>
              <a:t>Algorithm</a:t>
            </a:r>
            <a:endParaRPr lang="en-US" altLang="es-PE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567282" y="1146059"/>
            <a:ext cx="8729118" cy="3581400"/>
          </a:xfrm>
          <a:prstGeom prst="rect">
            <a:avLst/>
          </a:prstGeom>
        </p:spPr>
        <p:txBody>
          <a:bodyPr>
            <a:noAutofit/>
          </a:bodyPr>
          <a:lstStyle>
            <a:lvl1pPr marL="168275" indent="-168275" algn="l" defTabSz="923925" rtl="0" eaLnBrk="1" fontAlgn="base" hangingPunct="1">
              <a:lnSpc>
                <a:spcPct val="95000"/>
              </a:lnSpc>
              <a:spcBef>
                <a:spcPct val="80000"/>
              </a:spcBef>
              <a:spcAft>
                <a:spcPct val="0"/>
              </a:spcAft>
              <a:buSzPct val="90000"/>
              <a:buFont typeface="Symbol" panose="05050102010706020507" pitchFamily="18" charset="2"/>
              <a:buChar char="·"/>
              <a:defRPr sz="14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1pPr>
            <a:lvl2pPr marL="315913" indent="-146050" algn="l" defTabSz="923925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Font typeface="BBVA Office Light" pitchFamily="34" charset="0"/>
              <a:buChar char="–"/>
              <a:defRPr sz="14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2pPr>
            <a:lvl3pPr marL="461963" indent="-144463" algn="l" defTabSz="923925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SzPct val="90000"/>
              <a:buFont typeface="BBVA Office Book" pitchFamily="34" charset="0"/>
              <a:buChar char="•"/>
              <a:defRPr sz="14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3pPr>
            <a:lvl4pPr marL="587375" indent="-123825" algn="l" defTabSz="923925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BBVA Office Light" pitchFamily="34" charset="0"/>
              <a:buChar char="-"/>
              <a:defRPr sz="12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4pPr>
            <a:lvl5pPr marL="727075" indent="-138113" algn="l" defTabSz="923925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BBVA Office Light" pitchFamily="34" charset="0"/>
              <a:buChar char="»"/>
              <a:defRPr sz="1200" kern="1200">
                <a:solidFill>
                  <a:srgbClr val="094FA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dirty="0" smtClean="0"/>
              <a:t> Se dividió el </a:t>
            </a:r>
            <a:r>
              <a:rPr lang="es-PE" sz="2400" dirty="0" err="1" smtClean="0"/>
              <a:t>train</a:t>
            </a:r>
            <a:r>
              <a:rPr lang="es-PE" sz="2400" dirty="0" smtClean="0"/>
              <a:t> 70% y 30% test  </a:t>
            </a:r>
          </a:p>
          <a:p>
            <a:r>
              <a:rPr lang="es-PE" sz="2400" dirty="0" smtClean="0"/>
              <a:t>Nos quedamos con las 10 variables más importantes</a:t>
            </a:r>
          </a:p>
          <a:p>
            <a:r>
              <a:rPr lang="es-PE" sz="2400" dirty="0" smtClean="0"/>
              <a:t> Evaluamos 5 algoritmo formato </a:t>
            </a:r>
            <a:r>
              <a:rPr lang="es-PE" sz="2400" dirty="0" err="1" smtClean="0"/>
              <a:t>standar</a:t>
            </a:r>
            <a:endParaRPr lang="es-PE" sz="2400" dirty="0"/>
          </a:p>
          <a:p>
            <a:pPr marL="0" indent="0">
              <a:buNone/>
            </a:pPr>
            <a:endParaRPr lang="es-PE" sz="3600" dirty="0" smtClean="0"/>
          </a:p>
          <a:p>
            <a:endParaRPr lang="es-PE" sz="3600" dirty="0" smtClean="0"/>
          </a:p>
          <a:p>
            <a:endParaRPr lang="es-PE" sz="3600" dirty="0" smtClean="0"/>
          </a:p>
          <a:p>
            <a:endParaRPr lang="es-PE" sz="3600" dirty="0" smtClean="0"/>
          </a:p>
          <a:p>
            <a:endParaRPr lang="es-PE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094" y="3352800"/>
            <a:ext cx="2533106" cy="25682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r="21177"/>
          <a:stretch/>
        </p:blipFill>
        <p:spPr>
          <a:xfrm>
            <a:off x="0" y="3251585"/>
            <a:ext cx="5867400" cy="2494552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 bwMode="auto">
          <a:xfrm>
            <a:off x="6248400" y="3962400"/>
            <a:ext cx="609600" cy="990600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BVA Office Book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Rectángulo redondeado 5"/>
          <p:cNvSpPr/>
          <p:nvPr/>
        </p:nvSpPr>
        <p:spPr bwMode="auto">
          <a:xfrm>
            <a:off x="7028906" y="4191000"/>
            <a:ext cx="2572294" cy="765061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BVA Office Book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540405" y="2516176"/>
            <a:ext cx="17940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 smtClean="0">
                <a:solidFill>
                  <a:srgbClr val="474B50"/>
                </a:solidFill>
              </a:rPr>
              <a:t>CV – 10 </a:t>
            </a:r>
            <a:r>
              <a:rPr lang="es-PE" sz="2000" b="1" dirty="0" err="1" smtClean="0">
                <a:solidFill>
                  <a:srgbClr val="474B50"/>
                </a:solidFill>
              </a:rPr>
              <a:t>folds</a:t>
            </a:r>
            <a:endParaRPr lang="es-PE" sz="2000" b="1" dirty="0" smtClean="0">
              <a:solidFill>
                <a:srgbClr val="474B50"/>
              </a:solidFill>
            </a:endParaRPr>
          </a:p>
          <a:p>
            <a:r>
              <a:rPr lang="es-PE" sz="2000" b="1" dirty="0" err="1" smtClean="0">
                <a:solidFill>
                  <a:srgbClr val="474B50"/>
                </a:solidFill>
              </a:rPr>
              <a:t>Accuracy</a:t>
            </a:r>
            <a:r>
              <a:rPr lang="es-PE" sz="2000" dirty="0" smtClean="0"/>
              <a:t> </a:t>
            </a:r>
            <a:endParaRPr lang="es-PE" dirty="0"/>
          </a:p>
        </p:txBody>
      </p:sp>
      <p:pic>
        <p:nvPicPr>
          <p:cNvPr id="9" name="Picture 2" descr="La imagen puede contener: text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17" b="37132"/>
          <a:stretch/>
        </p:blipFill>
        <p:spPr bwMode="auto">
          <a:xfrm>
            <a:off x="7391400" y="83858"/>
            <a:ext cx="2284912" cy="60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1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gray">
          <a:xfrm>
            <a:off x="567282" y="341870"/>
            <a:ext cx="916781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2pPr>
            <a:lvl3pPr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3pPr>
            <a:lvl4pPr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4pPr>
            <a:lvl5pPr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5pPr>
            <a:lvl6pPr marL="457200"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6pPr>
            <a:lvl7pPr marL="914400"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7pPr>
            <a:lvl8pPr marL="1371600"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8pPr>
            <a:lvl9pPr marL="1828800"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ES_tradnl" altLang="es-PE" dirty="0" smtClean="0"/>
              <a:t>4. </a:t>
            </a:r>
            <a:r>
              <a:rPr lang="en-US" altLang="es-PE" dirty="0" smtClean="0"/>
              <a:t>Evaluación de modelo</a:t>
            </a:r>
            <a:endParaRPr lang="en-US" altLang="es-PE" dirty="0"/>
          </a:p>
        </p:txBody>
      </p:sp>
      <p:sp>
        <p:nvSpPr>
          <p:cNvPr id="3" name="Rectángulo 2"/>
          <p:cNvSpPr/>
          <p:nvPr/>
        </p:nvSpPr>
        <p:spPr>
          <a:xfrm>
            <a:off x="6678642" y="1587368"/>
            <a:ext cx="32273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 smtClean="0"/>
              <a:t>Top 5 </a:t>
            </a:r>
            <a:r>
              <a:rPr lang="en-US" sz="2000" b="1" dirty="0" smtClean="0"/>
              <a:t>feature importance</a:t>
            </a:r>
          </a:p>
          <a:p>
            <a:r>
              <a:rPr lang="en-US" sz="2000" b="1" dirty="0" smtClean="0"/>
              <a:t>(</a:t>
            </a:r>
            <a:r>
              <a:rPr lang="es-PE" sz="2000" b="1" dirty="0" smtClean="0"/>
              <a:t>ganancia de entropía)</a:t>
            </a:r>
            <a:endParaRPr lang="es-PE" b="1" dirty="0"/>
          </a:p>
        </p:txBody>
      </p:sp>
      <p:sp>
        <p:nvSpPr>
          <p:cNvPr id="8" name="Elipse 7">
            <a:extLst>
              <a:ext uri="{FF2B5EF4-FFF2-40B4-BE49-F238E27FC236}">
                <a16:creationId xmlns="" xmlns:a16="http://schemas.microsoft.com/office/drawing/2014/main" id="{6894A723-EDEA-494C-ACE5-8E25DBBB0A77}"/>
              </a:ext>
            </a:extLst>
          </p:cNvPr>
          <p:cNvSpPr/>
          <p:nvPr/>
        </p:nvSpPr>
        <p:spPr>
          <a:xfrm>
            <a:off x="1344554" y="2756368"/>
            <a:ext cx="298554" cy="275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2AF99AC7-AAD4-4C9B-9641-60A6AC4E467C}"/>
              </a:ext>
            </a:extLst>
          </p:cNvPr>
          <p:cNvSpPr txBox="1"/>
          <p:nvPr/>
        </p:nvSpPr>
        <p:spPr>
          <a:xfrm>
            <a:off x="1073891" y="1834582"/>
            <a:ext cx="16255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accent4"/>
                </a:solidFill>
              </a:rPr>
              <a:t>RF</a:t>
            </a:r>
            <a:endParaRPr lang="es-PE" dirty="0">
              <a:solidFill>
                <a:schemeClr val="accent4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D121BA4F-B317-4065-BD27-F79AAE6D5B2E}"/>
              </a:ext>
            </a:extLst>
          </p:cNvPr>
          <p:cNvSpPr txBox="1"/>
          <p:nvPr/>
        </p:nvSpPr>
        <p:spPr>
          <a:xfrm>
            <a:off x="1285405" y="5301497"/>
            <a:ext cx="1287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>
                <a:solidFill>
                  <a:schemeClr val="accent4"/>
                </a:solidFill>
              </a:rPr>
              <a:t>Estandar</a:t>
            </a:r>
            <a:endParaRPr lang="es-PE" dirty="0">
              <a:solidFill>
                <a:schemeClr val="accent4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A199974E-8728-4104-828D-7A3627F95DEA}"/>
              </a:ext>
            </a:extLst>
          </p:cNvPr>
          <p:cNvSpPr txBox="1"/>
          <p:nvPr/>
        </p:nvSpPr>
        <p:spPr>
          <a:xfrm>
            <a:off x="1719864" y="2756368"/>
            <a:ext cx="11077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5">
                    <a:lumMod val="50000"/>
                  </a:schemeClr>
                </a:solidFill>
              </a:rPr>
              <a:t>66,79 %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="" xmlns:a16="http://schemas.microsoft.com/office/drawing/2014/main" id="{9A630355-7AA5-4CE1-BC88-0A4277C4357F}"/>
              </a:ext>
            </a:extLst>
          </p:cNvPr>
          <p:cNvSpPr/>
          <p:nvPr/>
        </p:nvSpPr>
        <p:spPr>
          <a:xfrm>
            <a:off x="2741896" y="4546058"/>
            <a:ext cx="298554" cy="275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12E36F5C-D09A-4899-89CF-9BC0EB0141E0}"/>
              </a:ext>
            </a:extLst>
          </p:cNvPr>
          <p:cNvSpPr txBox="1"/>
          <p:nvPr/>
        </p:nvSpPr>
        <p:spPr>
          <a:xfrm>
            <a:off x="2311757" y="5377284"/>
            <a:ext cx="17665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>
                <a:solidFill>
                  <a:schemeClr val="accent4"/>
                </a:solidFill>
              </a:rPr>
              <a:t>CV</a:t>
            </a:r>
            <a:endParaRPr lang="es-PE" dirty="0">
              <a:solidFill>
                <a:schemeClr val="accent4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="" xmlns:a16="http://schemas.microsoft.com/office/drawing/2014/main" id="{FA3289A1-5D2A-4A5C-95CD-7ABD4DC886C4}"/>
              </a:ext>
            </a:extLst>
          </p:cNvPr>
          <p:cNvSpPr/>
          <p:nvPr/>
        </p:nvSpPr>
        <p:spPr>
          <a:xfrm>
            <a:off x="2179955" y="1891801"/>
            <a:ext cx="298554" cy="275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="" xmlns:a16="http://schemas.microsoft.com/office/drawing/2014/main" id="{14B0D20C-89B4-409B-B1CD-987222AA2955}"/>
              </a:ext>
            </a:extLst>
          </p:cNvPr>
          <p:cNvSpPr txBox="1"/>
          <p:nvPr/>
        </p:nvSpPr>
        <p:spPr>
          <a:xfrm>
            <a:off x="2811830" y="4814816"/>
            <a:ext cx="11077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5">
                    <a:lumMod val="50000"/>
                  </a:schemeClr>
                </a:solidFill>
              </a:rPr>
              <a:t>60,75 %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="" xmlns:a16="http://schemas.microsoft.com/office/drawing/2014/main" id="{643C47DD-6E8A-46C6-967D-C319D1C97A71}"/>
              </a:ext>
            </a:extLst>
          </p:cNvPr>
          <p:cNvSpPr txBox="1"/>
          <p:nvPr/>
        </p:nvSpPr>
        <p:spPr>
          <a:xfrm>
            <a:off x="4161951" y="5350093"/>
            <a:ext cx="2237075" cy="38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>
                <a:solidFill>
                  <a:schemeClr val="accent4"/>
                </a:solidFill>
              </a:rPr>
              <a:t>Tuneo Optimo</a:t>
            </a:r>
            <a:endParaRPr lang="es-PE" dirty="0">
              <a:solidFill>
                <a:schemeClr val="accent4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="" xmlns:a16="http://schemas.microsoft.com/office/drawing/2014/main" id="{63C1173E-4166-4CB8-B034-AB3EB811D373}"/>
              </a:ext>
            </a:extLst>
          </p:cNvPr>
          <p:cNvSpPr/>
          <p:nvPr/>
        </p:nvSpPr>
        <p:spPr>
          <a:xfrm>
            <a:off x="4812335" y="4053939"/>
            <a:ext cx="298554" cy="275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="" xmlns:a16="http://schemas.microsoft.com/office/drawing/2014/main" id="{D465E32F-D7FC-4385-A6D0-6A64B9376897}"/>
              </a:ext>
            </a:extLst>
          </p:cNvPr>
          <p:cNvSpPr txBox="1"/>
          <p:nvPr/>
        </p:nvSpPr>
        <p:spPr>
          <a:xfrm>
            <a:off x="5009948" y="3576070"/>
            <a:ext cx="11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tx2"/>
                </a:solidFill>
              </a:rPr>
              <a:t>62,6%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="" xmlns:a16="http://schemas.microsoft.com/office/drawing/2014/main" id="{5CC52FF2-449F-42BE-9D3D-CE7E5E91EC65}"/>
              </a:ext>
            </a:extLst>
          </p:cNvPr>
          <p:cNvSpPr txBox="1"/>
          <p:nvPr/>
        </p:nvSpPr>
        <p:spPr>
          <a:xfrm>
            <a:off x="2482711" y="1831076"/>
            <a:ext cx="17665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accent4"/>
                </a:solidFill>
              </a:rPr>
              <a:t>RL</a:t>
            </a:r>
            <a:endParaRPr lang="es-PE" dirty="0">
              <a:solidFill>
                <a:schemeClr val="accent4"/>
              </a:solidFill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="" xmlns:a16="http://schemas.microsoft.com/office/drawing/2014/main" id="{479117D6-96ED-4362-94B2-CC737C0780DA}"/>
              </a:ext>
            </a:extLst>
          </p:cNvPr>
          <p:cNvSpPr/>
          <p:nvPr/>
        </p:nvSpPr>
        <p:spPr>
          <a:xfrm>
            <a:off x="3726839" y="1870773"/>
            <a:ext cx="298554" cy="27577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="" xmlns:a16="http://schemas.microsoft.com/office/drawing/2014/main" id="{6319FAD3-881D-41FE-BB24-7ECD5C7EA2FD}"/>
              </a:ext>
            </a:extLst>
          </p:cNvPr>
          <p:cNvSpPr/>
          <p:nvPr/>
        </p:nvSpPr>
        <p:spPr>
          <a:xfrm>
            <a:off x="1327554" y="3574028"/>
            <a:ext cx="298554" cy="27577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="" xmlns:a16="http://schemas.microsoft.com/office/drawing/2014/main" id="{5B91DF86-CC9E-40F0-878A-0642677112A8}"/>
              </a:ext>
            </a:extLst>
          </p:cNvPr>
          <p:cNvSpPr txBox="1"/>
          <p:nvPr/>
        </p:nvSpPr>
        <p:spPr>
          <a:xfrm>
            <a:off x="1672442" y="3562213"/>
            <a:ext cx="89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tx2"/>
                </a:solidFill>
              </a:rPr>
              <a:t>62,6%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="" xmlns:a16="http://schemas.microsoft.com/office/drawing/2014/main" id="{398089CA-7296-4DA4-926C-E1FEDDF51A4E}"/>
              </a:ext>
            </a:extLst>
          </p:cNvPr>
          <p:cNvSpPr txBox="1"/>
          <p:nvPr/>
        </p:nvSpPr>
        <p:spPr>
          <a:xfrm>
            <a:off x="2768413" y="3943711"/>
            <a:ext cx="11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tx2"/>
                </a:solidFill>
              </a:rPr>
              <a:t>62,39%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="" xmlns:a16="http://schemas.microsoft.com/office/drawing/2014/main" id="{15348D4C-721C-4F03-9E17-54F00C4B04BA}"/>
              </a:ext>
            </a:extLst>
          </p:cNvPr>
          <p:cNvSpPr/>
          <p:nvPr/>
        </p:nvSpPr>
        <p:spPr>
          <a:xfrm>
            <a:off x="2741896" y="4355272"/>
            <a:ext cx="298554" cy="27577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="" xmlns:a16="http://schemas.microsoft.com/office/drawing/2014/main" id="{90E837E2-8F2C-484F-B927-D09FF98A0EE8}"/>
              </a:ext>
            </a:extLst>
          </p:cNvPr>
          <p:cNvSpPr/>
          <p:nvPr/>
        </p:nvSpPr>
        <p:spPr>
          <a:xfrm>
            <a:off x="4812335" y="3600027"/>
            <a:ext cx="298554" cy="27577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="" xmlns:a16="http://schemas.microsoft.com/office/drawing/2014/main" id="{BAABA7D9-B3ED-4D9E-A508-CBC032C0E1AF}"/>
              </a:ext>
            </a:extLst>
          </p:cNvPr>
          <p:cNvSpPr txBox="1"/>
          <p:nvPr/>
        </p:nvSpPr>
        <p:spPr>
          <a:xfrm>
            <a:off x="5056769" y="4014319"/>
            <a:ext cx="11077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5">
                    <a:lumMod val="50000"/>
                  </a:schemeClr>
                </a:solidFill>
              </a:rPr>
              <a:t>62,3%</a:t>
            </a:r>
          </a:p>
        </p:txBody>
      </p:sp>
      <p:cxnSp>
        <p:nvCxnSpPr>
          <p:cNvPr id="5" name="Conector recto de flecha 4"/>
          <p:cNvCxnSpPr/>
          <p:nvPr/>
        </p:nvCxnSpPr>
        <p:spPr bwMode="auto">
          <a:xfrm>
            <a:off x="1051941" y="2931722"/>
            <a:ext cx="21950" cy="2267815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Conector recto 29"/>
          <p:cNvCxnSpPr/>
          <p:nvPr/>
        </p:nvCxnSpPr>
        <p:spPr bwMode="auto">
          <a:xfrm>
            <a:off x="1051941" y="5199537"/>
            <a:ext cx="5457781" cy="42229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" name="Rectángulo 32"/>
          <p:cNvSpPr/>
          <p:nvPr/>
        </p:nvSpPr>
        <p:spPr>
          <a:xfrm rot="16200000">
            <a:off x="-196706" y="3996545"/>
            <a:ext cx="145841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>
                <a:solidFill>
                  <a:schemeClr val="tx2"/>
                </a:solidFill>
              </a:rPr>
              <a:t>% </a:t>
            </a:r>
            <a:r>
              <a:rPr lang="es-PE" dirty="0" err="1" smtClean="0">
                <a:solidFill>
                  <a:schemeClr val="tx2"/>
                </a:solidFill>
              </a:rPr>
              <a:t>Accuracy</a:t>
            </a:r>
            <a:endParaRPr lang="es-PE" dirty="0"/>
          </a:p>
        </p:txBody>
      </p:sp>
      <p:sp>
        <p:nvSpPr>
          <p:cNvPr id="34" name="Rectángulo 33"/>
          <p:cNvSpPr/>
          <p:nvPr/>
        </p:nvSpPr>
        <p:spPr bwMode="auto">
          <a:xfrm>
            <a:off x="1557042" y="1782874"/>
            <a:ext cx="2748264" cy="464178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BVA Office Book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="" xmlns:a16="http://schemas.microsoft.com/office/drawing/2014/main" id="{C4269E5F-95F0-46A2-B217-7B2A7B6CF4F0}"/>
              </a:ext>
            </a:extLst>
          </p:cNvPr>
          <p:cNvSpPr txBox="1"/>
          <p:nvPr/>
        </p:nvSpPr>
        <p:spPr>
          <a:xfrm>
            <a:off x="525489" y="2386260"/>
            <a:ext cx="58318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tx2"/>
                </a:solidFill>
              </a:rPr>
              <a:t>La RL mostro mayor estabilidad en sus pronósticos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390773" y="6050240"/>
            <a:ext cx="297068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>
                <a:solidFill>
                  <a:schemeClr val="tx2"/>
                </a:solidFill>
              </a:rPr>
              <a:t>Escenarios de evaluación</a:t>
            </a:r>
            <a:endParaRPr lang="es-PE" dirty="0"/>
          </a:p>
        </p:txBody>
      </p:sp>
      <p:sp>
        <p:nvSpPr>
          <p:cNvPr id="37" name="Rectángulo 36"/>
          <p:cNvSpPr/>
          <p:nvPr/>
        </p:nvSpPr>
        <p:spPr>
          <a:xfrm>
            <a:off x="6327296" y="3165081"/>
            <a:ext cx="1269899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>
                <a:solidFill>
                  <a:schemeClr val="tx2"/>
                </a:solidFill>
              </a:rPr>
              <a:t>F1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-----------</a:t>
            </a:r>
            <a:endParaRPr lang="es-PE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53.0% RF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52.8%RL </a:t>
            </a:r>
            <a:endParaRPr lang="es-PE" dirty="0"/>
          </a:p>
        </p:txBody>
      </p:sp>
      <p:sp>
        <p:nvSpPr>
          <p:cNvPr id="38" name="Rectángulo 37"/>
          <p:cNvSpPr/>
          <p:nvPr/>
        </p:nvSpPr>
        <p:spPr>
          <a:xfrm>
            <a:off x="7828803" y="2643981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Nro</a:t>
            </a:r>
            <a:r>
              <a:rPr lang="en-US" sz="1400" dirty="0" smtClean="0"/>
              <a:t>. de </a:t>
            </a:r>
            <a:r>
              <a:rPr lang="en-US" sz="1400" dirty="0" err="1" smtClean="0"/>
              <a:t>citas</a:t>
            </a:r>
            <a:r>
              <a:rPr lang="en-US" sz="1400" dirty="0" smtClean="0"/>
              <a:t> </a:t>
            </a:r>
            <a:r>
              <a:rPr lang="en-US" sz="1400" dirty="0" err="1" smtClean="0"/>
              <a:t>medicas</a:t>
            </a:r>
            <a:endParaRPr lang="es-PE" sz="1400" dirty="0"/>
          </a:p>
        </p:txBody>
      </p:sp>
      <p:sp>
        <p:nvSpPr>
          <p:cNvPr id="39" name="Rectángulo 38"/>
          <p:cNvSpPr/>
          <p:nvPr/>
        </p:nvSpPr>
        <p:spPr>
          <a:xfrm>
            <a:off x="7886283" y="3109082"/>
            <a:ext cx="1816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Nro</a:t>
            </a:r>
            <a:r>
              <a:rPr lang="en-US" sz="1400" dirty="0" smtClean="0"/>
              <a:t>. de </a:t>
            </a:r>
            <a:r>
              <a:rPr lang="en-US" sz="1400" dirty="0" err="1" smtClean="0"/>
              <a:t>diagnosticos</a:t>
            </a:r>
            <a:endParaRPr lang="es-PE" sz="1400" dirty="0"/>
          </a:p>
        </p:txBody>
      </p:sp>
      <p:sp>
        <p:nvSpPr>
          <p:cNvPr id="40" name="Rectángulo 39"/>
          <p:cNvSpPr/>
          <p:nvPr/>
        </p:nvSpPr>
        <p:spPr>
          <a:xfrm>
            <a:off x="7952637" y="3561952"/>
            <a:ext cx="1755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Nro</a:t>
            </a:r>
            <a:r>
              <a:rPr lang="en-US" sz="1400" dirty="0" smtClean="0"/>
              <a:t>. de </a:t>
            </a:r>
            <a:r>
              <a:rPr lang="en-US" sz="1400" dirty="0" err="1" smtClean="0"/>
              <a:t>emergencia</a:t>
            </a:r>
            <a:endParaRPr lang="es-PE" sz="1400" dirty="0"/>
          </a:p>
        </p:txBody>
      </p:sp>
      <p:sp>
        <p:nvSpPr>
          <p:cNvPr id="41" name="Rectángulo 40"/>
          <p:cNvSpPr/>
          <p:nvPr/>
        </p:nvSpPr>
        <p:spPr>
          <a:xfrm>
            <a:off x="8235567" y="4065629"/>
            <a:ext cx="1189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Nro</a:t>
            </a:r>
            <a:r>
              <a:rPr lang="en-US" sz="1400" dirty="0" smtClean="0"/>
              <a:t>. de </a:t>
            </a:r>
            <a:r>
              <a:rPr lang="en-US" sz="1400" dirty="0" err="1" smtClean="0"/>
              <a:t>citas</a:t>
            </a:r>
            <a:endParaRPr lang="es-PE" sz="1400" dirty="0"/>
          </a:p>
        </p:txBody>
      </p:sp>
      <p:sp>
        <p:nvSpPr>
          <p:cNvPr id="42" name="Rectángulo 41"/>
          <p:cNvSpPr/>
          <p:nvPr/>
        </p:nvSpPr>
        <p:spPr>
          <a:xfrm>
            <a:off x="7854399" y="4568465"/>
            <a:ext cx="1984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Nro</a:t>
            </a:r>
            <a:r>
              <a:rPr lang="en-US" sz="1400" dirty="0" smtClean="0"/>
              <a:t>. de </a:t>
            </a:r>
            <a:r>
              <a:rPr lang="en-US" sz="1400" dirty="0" err="1" smtClean="0"/>
              <a:t>medicamentos</a:t>
            </a:r>
            <a:endParaRPr lang="es-PE" sz="1400" dirty="0"/>
          </a:p>
        </p:txBody>
      </p:sp>
      <p:pic>
        <p:nvPicPr>
          <p:cNvPr id="43" name="Picture 2" descr="La imagen puede contener: text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17" b="37132"/>
          <a:stretch/>
        </p:blipFill>
        <p:spPr bwMode="auto">
          <a:xfrm>
            <a:off x="7391400" y="83858"/>
            <a:ext cx="2284912" cy="60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gray">
          <a:xfrm>
            <a:off x="567282" y="341870"/>
            <a:ext cx="916781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2pPr>
            <a:lvl3pPr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3pPr>
            <a:lvl4pPr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4pPr>
            <a:lvl5pPr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5pPr>
            <a:lvl6pPr marL="457200"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6pPr>
            <a:lvl7pPr marL="914400"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7pPr>
            <a:lvl8pPr marL="1371600"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8pPr>
            <a:lvl9pPr marL="1828800"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ES_tradnl" altLang="es-PE" dirty="0" smtClean="0"/>
              <a:t>4. </a:t>
            </a:r>
            <a:r>
              <a:rPr lang="en-US" altLang="es-PE" dirty="0" smtClean="0"/>
              <a:t>Evaluación de modelo</a:t>
            </a:r>
            <a:endParaRPr lang="en-US" altLang="es-PE" dirty="0"/>
          </a:p>
        </p:txBody>
      </p:sp>
      <p:pic>
        <p:nvPicPr>
          <p:cNvPr id="43" name="Imagen 42">
            <a:extLst>
              <a:ext uri="{FF2B5EF4-FFF2-40B4-BE49-F238E27FC236}">
                <a16:creationId xmlns="" xmlns:a16="http://schemas.microsoft.com/office/drawing/2014/main" id="{E0C53EA8-76DC-45DF-BEEA-1AB77B87E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937" y="2120244"/>
            <a:ext cx="4832747" cy="3352800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="" xmlns:a16="http://schemas.microsoft.com/office/drawing/2014/main" id="{6A6BDEF6-464C-4610-B023-173A25D6C7D2}"/>
              </a:ext>
            </a:extLst>
          </p:cNvPr>
          <p:cNvSpPr txBox="1"/>
          <p:nvPr/>
        </p:nvSpPr>
        <p:spPr>
          <a:xfrm>
            <a:off x="-134777" y="1480255"/>
            <a:ext cx="5697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Nro. </a:t>
            </a:r>
            <a:r>
              <a:rPr lang="es-PE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Medicaciones</a:t>
            </a:r>
            <a:endParaRPr lang="es-E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upo 45">
            <a:extLst>
              <a:ext uri="{FF2B5EF4-FFF2-40B4-BE49-F238E27FC236}">
                <a16:creationId xmlns="" xmlns:a16="http://schemas.microsoft.com/office/drawing/2014/main" id="{F958823E-AA04-4408-8701-22EC28257AA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27865" y="2641273"/>
            <a:ext cx="4144136" cy="393372"/>
            <a:chOff x="2684162" y="3055025"/>
            <a:chExt cx="5951838" cy="272375"/>
          </a:xfrm>
        </p:grpSpPr>
        <p:cxnSp>
          <p:nvCxnSpPr>
            <p:cNvPr id="47" name="Conector recto 46">
              <a:extLst>
                <a:ext uri="{FF2B5EF4-FFF2-40B4-BE49-F238E27FC236}">
                  <a16:creationId xmlns="" xmlns:a16="http://schemas.microsoft.com/office/drawing/2014/main" id="{95E44AC2-24DB-4C93-A993-34087ECF229D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3327400"/>
              <a:ext cx="5778500" cy="0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8" name="CuadroTexto 47">
              <a:extLst>
                <a:ext uri="{FF2B5EF4-FFF2-40B4-BE49-F238E27FC236}">
                  <a16:creationId xmlns="" xmlns:a16="http://schemas.microsoft.com/office/drawing/2014/main" id="{2793C952-0F95-400F-9A87-CF911EA94FB1}"/>
                </a:ext>
              </a:extLst>
            </p:cNvPr>
            <p:cNvSpPr txBox="1"/>
            <p:nvPr/>
          </p:nvSpPr>
          <p:spPr>
            <a:xfrm>
              <a:off x="2684162" y="3055025"/>
              <a:ext cx="917262" cy="213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dirty="0">
                  <a:solidFill>
                    <a:schemeClr val="accent4"/>
                  </a:solidFill>
                </a:rPr>
                <a:t>46 %</a:t>
              </a:r>
              <a:endParaRPr lang="es-ES" sz="14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49" name="CuadroTexto 48">
            <a:extLst>
              <a:ext uri="{FF2B5EF4-FFF2-40B4-BE49-F238E27FC236}">
                <a16:creationId xmlns="" xmlns:a16="http://schemas.microsoft.com/office/drawing/2014/main" id="{6A6BDEF6-464C-4610-B023-173A25D6C7D2}"/>
              </a:ext>
            </a:extLst>
          </p:cNvPr>
          <p:cNvSpPr txBox="1"/>
          <p:nvPr/>
        </p:nvSpPr>
        <p:spPr>
          <a:xfrm>
            <a:off x="3124200" y="1451641"/>
            <a:ext cx="8911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Nro. </a:t>
            </a:r>
            <a:r>
              <a:rPr lang="es-PE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de laboratorio</a:t>
            </a:r>
            <a:endParaRPr lang="es-E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806" y="2139674"/>
            <a:ext cx="5007194" cy="3313940"/>
          </a:xfrm>
          <a:prstGeom prst="rect">
            <a:avLst/>
          </a:prstGeom>
        </p:spPr>
      </p:pic>
      <p:pic>
        <p:nvPicPr>
          <p:cNvPr id="10" name="Picture 2" descr="La imagen puede contener: text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17" b="37132"/>
          <a:stretch/>
        </p:blipFill>
        <p:spPr bwMode="auto">
          <a:xfrm>
            <a:off x="7391400" y="83858"/>
            <a:ext cx="2284912" cy="60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7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gray">
          <a:xfrm>
            <a:off x="567282" y="341870"/>
            <a:ext cx="916781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2pPr>
            <a:lvl3pPr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3pPr>
            <a:lvl4pPr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4pPr>
            <a:lvl5pPr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5pPr>
            <a:lvl6pPr marL="457200"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6pPr>
            <a:lvl7pPr marL="914400"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7pPr>
            <a:lvl8pPr marL="1371600"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8pPr>
            <a:lvl9pPr marL="1828800" algn="l" defTabSz="92392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BVA Office Ligh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ES_tradnl" altLang="es-PE" dirty="0" smtClean="0"/>
              <a:t>4. </a:t>
            </a:r>
            <a:r>
              <a:rPr lang="en-US" altLang="es-PE" dirty="0" smtClean="0"/>
              <a:t>Evaluación de modelo</a:t>
            </a:r>
            <a:endParaRPr lang="en-US" altLang="es-PE" dirty="0"/>
          </a:p>
        </p:txBody>
      </p:sp>
      <p:sp>
        <p:nvSpPr>
          <p:cNvPr id="45" name="CuadroTexto 44">
            <a:extLst>
              <a:ext uri="{FF2B5EF4-FFF2-40B4-BE49-F238E27FC236}">
                <a16:creationId xmlns="" xmlns:a16="http://schemas.microsoft.com/office/drawing/2014/main" id="{6A6BDEF6-464C-4610-B023-173A25D6C7D2}"/>
              </a:ext>
            </a:extLst>
          </p:cNvPr>
          <p:cNvSpPr txBox="1"/>
          <p:nvPr/>
        </p:nvSpPr>
        <p:spPr>
          <a:xfrm>
            <a:off x="-134777" y="1480255"/>
            <a:ext cx="5697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Nro. </a:t>
            </a:r>
            <a:r>
              <a:rPr lang="es-PE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Citas medicas</a:t>
            </a:r>
            <a:endParaRPr lang="es-E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="" xmlns:a16="http://schemas.microsoft.com/office/drawing/2014/main" id="{6A6BDEF6-464C-4610-B023-173A25D6C7D2}"/>
              </a:ext>
            </a:extLst>
          </p:cNvPr>
          <p:cNvSpPr txBox="1"/>
          <p:nvPr/>
        </p:nvSpPr>
        <p:spPr>
          <a:xfrm>
            <a:off x="3429000" y="1480255"/>
            <a:ext cx="8911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Nro. </a:t>
            </a:r>
            <a:r>
              <a:rPr lang="es-PE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PE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diagnosticos</a:t>
            </a:r>
            <a:endParaRPr lang="es-E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5197959" cy="3581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88" y="2297667"/>
            <a:ext cx="4795838" cy="3295369"/>
          </a:xfrm>
          <a:prstGeom prst="rect">
            <a:avLst/>
          </a:prstGeom>
        </p:spPr>
      </p:pic>
      <p:pic>
        <p:nvPicPr>
          <p:cNvPr id="7" name="Picture 2" descr="La imagen puede contener: text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17" b="37132"/>
          <a:stretch/>
        </p:blipFill>
        <p:spPr bwMode="auto">
          <a:xfrm>
            <a:off x="7391400" y="83858"/>
            <a:ext cx="2284912" cy="60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6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77694ada49da295e130ebe5f25bb32dca4d384"/>
</p:tagLst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ac75411a-00cd-4d45-b4f9-20411e7cd686" Revision="1" Stencil="System.MyShapes" StencilVersion="1.0"/>
</Control>
</file>

<file path=customXml/itemProps1.xml><?xml version="1.0" encoding="utf-8"?>
<ds:datastoreItem xmlns:ds="http://schemas.openxmlformats.org/officeDocument/2006/customXml" ds:itemID="{1AC12D11-D2E5-4C03-9F71-0CC451F7052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687</TotalTime>
  <Words>514</Words>
  <Application>Microsoft Office PowerPoint</Application>
  <PresentationFormat>A4 (210 x 297 mm)</PresentationFormat>
  <Paragraphs>143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BBVA Office Book</vt:lpstr>
      <vt:lpstr>BBVA Office Light</vt:lpstr>
      <vt:lpstr>Calibri</vt:lpstr>
      <vt:lpstr>Calibri Light</vt:lpstr>
      <vt:lpstr>Symbol</vt:lpstr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1. Feature engineering</vt:lpstr>
      <vt:lpstr>3. ML Algorithm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Jesus Palomino Samaniego</dc:creator>
  <cp:keywords/>
  <dc:description/>
  <cp:lastModifiedBy>Full name</cp:lastModifiedBy>
  <cp:revision>59</cp:revision>
  <dcterms:created xsi:type="dcterms:W3CDTF">2018-01-21T05:48:02Z</dcterms:created>
  <dcterms:modified xsi:type="dcterms:W3CDTF">2019-01-17T19:30:13Z</dcterms:modified>
  <cp:category/>
</cp:coreProperties>
</file>