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47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EB27-F0FA-4FE3-8CB9-EA05CB7DC5AF}" type="datetimeFigureOut">
              <a:rPr lang="es-ES" smtClean="0"/>
              <a:t>17/01/2019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8409-47AA-43E3-B2D9-E09AE1BC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5843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EB27-F0FA-4FE3-8CB9-EA05CB7DC5AF}" type="datetimeFigureOut">
              <a:rPr lang="es-ES" smtClean="0"/>
              <a:t>17/01/2019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8409-47AA-43E3-B2D9-E09AE1BC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212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EB27-F0FA-4FE3-8CB9-EA05CB7DC5AF}" type="datetimeFigureOut">
              <a:rPr lang="es-ES" smtClean="0"/>
              <a:t>17/01/2019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8409-47AA-43E3-B2D9-E09AE1BC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4704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EB27-F0FA-4FE3-8CB9-EA05CB7DC5AF}" type="datetimeFigureOut">
              <a:rPr lang="es-ES" smtClean="0"/>
              <a:t>17/01/2019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8409-47AA-43E3-B2D9-E09AE1BC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0770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EB27-F0FA-4FE3-8CB9-EA05CB7DC5AF}" type="datetimeFigureOut">
              <a:rPr lang="es-ES" smtClean="0"/>
              <a:t>17/01/2019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8409-47AA-43E3-B2D9-E09AE1BC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6642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EB27-F0FA-4FE3-8CB9-EA05CB7DC5AF}" type="datetimeFigureOut">
              <a:rPr lang="es-ES" smtClean="0"/>
              <a:t>17/01/2019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8409-47AA-43E3-B2D9-E09AE1BC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6092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EB27-F0FA-4FE3-8CB9-EA05CB7DC5AF}" type="datetimeFigureOut">
              <a:rPr lang="es-ES" smtClean="0"/>
              <a:t>17/01/2019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8409-47AA-43E3-B2D9-E09AE1BC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382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EB27-F0FA-4FE3-8CB9-EA05CB7DC5AF}" type="datetimeFigureOut">
              <a:rPr lang="es-ES" smtClean="0"/>
              <a:t>17/01/2019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8409-47AA-43E3-B2D9-E09AE1BC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4703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EB27-F0FA-4FE3-8CB9-EA05CB7DC5AF}" type="datetimeFigureOut">
              <a:rPr lang="es-ES" smtClean="0"/>
              <a:t>17/01/2019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8409-47AA-43E3-B2D9-E09AE1BC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2386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EB27-F0FA-4FE3-8CB9-EA05CB7DC5AF}" type="datetimeFigureOut">
              <a:rPr lang="es-ES" smtClean="0"/>
              <a:t>17/01/2019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8409-47AA-43E3-B2D9-E09AE1BC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0439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EB27-F0FA-4FE3-8CB9-EA05CB7DC5AF}" type="datetimeFigureOut">
              <a:rPr lang="es-ES" smtClean="0"/>
              <a:t>17/01/2019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8409-47AA-43E3-B2D9-E09AE1BC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6043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5EB27-F0FA-4FE3-8CB9-EA05CB7DC5AF}" type="datetimeFigureOut">
              <a:rPr lang="es-ES" smtClean="0"/>
              <a:t>17/01/2019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18409-47AA-43E3-B2D9-E09AE1BC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598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4"/>
          <p:cNvSpPr txBox="1"/>
          <p:nvPr/>
        </p:nvSpPr>
        <p:spPr>
          <a:xfrm>
            <a:off x="636029" y="9728"/>
            <a:ext cx="8992879" cy="10895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347663" marR="0" lvl="0" indent="-347663" algn="l" defTabSz="914400" rtl="0" eaLnBrk="1" fontAlgn="auto" latinLnBrk="0" hangingPunct="1">
              <a:lnSpc>
                <a:spcPct val="90000"/>
              </a:lnSpc>
              <a:spcBef>
                <a:spcPct val="35000"/>
              </a:spcBef>
              <a:spcAft>
                <a:spcPct val="17000"/>
              </a:spcAft>
              <a:buClr>
                <a:srgbClr val="ED7D31"/>
              </a:buClr>
              <a:buSzTx/>
              <a:buFontTx/>
              <a:buNone/>
              <a:tabLst/>
              <a:defRPr/>
            </a:pPr>
            <a:r>
              <a:rPr lang="en-US" sz="3600" b="1" kern="0" cap="all" noProof="0" dirty="0" err="1" smtClean="0">
                <a:solidFill>
                  <a:srgbClr val="00539B"/>
                </a:solidFill>
                <a:latin typeface="Arial" panose="020B0604020202020204" pitchFamily="34" charset="0"/>
                <a:ea typeface="ＭＳ Ｐゴシック" pitchFamily="-112" charset="-128"/>
                <a:cs typeface="Arial" panose="020B0604020202020204" pitchFamily="34" charset="0"/>
              </a:rPr>
              <a:t>PREVENCiON</a:t>
            </a:r>
            <a:r>
              <a:rPr lang="en-US" sz="3600" b="1" kern="0" cap="all" noProof="0" dirty="0" smtClean="0">
                <a:solidFill>
                  <a:srgbClr val="00539B"/>
                </a:solidFill>
                <a:latin typeface="Arial" panose="020B0604020202020204" pitchFamily="34" charset="0"/>
                <a:ea typeface="ＭＳ Ｐゴシック" pitchFamily="-112" charset="-128"/>
                <a:cs typeface="Arial" panose="020B0604020202020204" pitchFamily="34" charset="0"/>
              </a:rPr>
              <a:t> de </a:t>
            </a:r>
            <a:r>
              <a:rPr lang="en-US" sz="3600" b="1" kern="0" cap="all" noProof="0" dirty="0" err="1" smtClean="0">
                <a:solidFill>
                  <a:srgbClr val="00539B"/>
                </a:solidFill>
                <a:latin typeface="Arial" panose="020B0604020202020204" pitchFamily="34" charset="0"/>
                <a:ea typeface="ＭＳ Ｐゴシック" pitchFamily="-112" charset="-128"/>
                <a:cs typeface="Arial" panose="020B0604020202020204" pitchFamily="34" charset="0"/>
              </a:rPr>
              <a:t>infartos</a:t>
            </a:r>
            <a:r>
              <a:rPr lang="en-US" sz="3600" b="1" kern="0" cap="all" noProof="0" dirty="0" smtClean="0">
                <a:solidFill>
                  <a:srgbClr val="00539B"/>
                </a:solidFill>
                <a:latin typeface="Arial" panose="020B0604020202020204" pitchFamily="34" charset="0"/>
                <a:ea typeface="ＭＳ Ｐゴシック" pitchFamily="-112" charset="-128"/>
                <a:cs typeface="Arial" panose="020B0604020202020204" pitchFamily="34" charset="0"/>
              </a:rPr>
              <a:t> </a:t>
            </a:r>
            <a:r>
              <a:rPr lang="en-US" sz="3600" b="1" kern="0" cap="all" noProof="0" dirty="0" err="1" smtClean="0">
                <a:solidFill>
                  <a:srgbClr val="00539B"/>
                </a:solidFill>
                <a:latin typeface="Arial" panose="020B0604020202020204" pitchFamily="34" charset="0"/>
                <a:ea typeface="ＭＳ Ｐゴシック" pitchFamily="-112" charset="-128"/>
                <a:cs typeface="Arial" panose="020B0604020202020204" pitchFamily="34" charset="0"/>
              </a:rPr>
              <a:t>en</a:t>
            </a:r>
            <a:r>
              <a:rPr lang="en-US" sz="3600" b="1" kern="0" cap="all" noProof="0" dirty="0" smtClean="0">
                <a:solidFill>
                  <a:srgbClr val="00539B"/>
                </a:solidFill>
                <a:latin typeface="Arial" panose="020B0604020202020204" pitchFamily="34" charset="0"/>
                <a:ea typeface="ＭＳ Ｐゴシック" pitchFamily="-112" charset="-128"/>
                <a:cs typeface="Arial" panose="020B0604020202020204" pitchFamily="34" charset="0"/>
              </a:rPr>
              <a:t> </a:t>
            </a:r>
            <a:r>
              <a:rPr lang="en-US" sz="3600" b="1" kern="0" cap="all" noProof="0" dirty="0" err="1" smtClean="0">
                <a:solidFill>
                  <a:srgbClr val="00539B"/>
                </a:solidFill>
                <a:latin typeface="Arial" panose="020B0604020202020204" pitchFamily="34" charset="0"/>
                <a:ea typeface="ＭＳ Ｐゴシック" pitchFamily="-112" charset="-128"/>
                <a:cs typeface="Arial" panose="020B0604020202020204" pitchFamily="34" charset="0"/>
              </a:rPr>
              <a:t>asegurados</a:t>
            </a:r>
            <a:r>
              <a:rPr lang="en-US" sz="3600" b="1" kern="0" cap="all" noProof="0" dirty="0" smtClean="0">
                <a:solidFill>
                  <a:srgbClr val="00539B"/>
                </a:solidFill>
                <a:latin typeface="Arial" panose="020B0604020202020204" pitchFamily="34" charset="0"/>
                <a:ea typeface="ＭＳ Ｐゴシック" pitchFamily="-112" charset="-128"/>
                <a:cs typeface="Arial" panose="020B0604020202020204" pitchFamily="34" charset="0"/>
              </a:rPr>
              <a:t>  </a:t>
            </a:r>
            <a:endParaRPr kumimoji="0" lang="en-US" sz="3600" b="1" i="0" u="none" strike="noStrike" kern="0" cap="all" spc="0" normalizeH="0" baseline="0" noProof="0" dirty="0">
              <a:ln>
                <a:noFill/>
              </a:ln>
              <a:solidFill>
                <a:srgbClr val="00539B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-112" charset="-128"/>
              <a:cs typeface="Arial" panose="020B060402020202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660" y="6386945"/>
            <a:ext cx="10978340" cy="471055"/>
          </a:xfrm>
          <a:prstGeom prst="rect">
            <a:avLst/>
          </a:prstGeom>
        </p:spPr>
      </p:pic>
      <p:sp>
        <p:nvSpPr>
          <p:cNvPr id="6" name="TextBox 14">
            <a:extLst>
              <a:ext uri="{FF2B5EF4-FFF2-40B4-BE49-F238E27FC236}">
                <a16:creationId xmlns:a16="http://schemas.microsoft.com/office/drawing/2014/main" id="{57542642-6176-420C-ADCE-CF54861D3565}"/>
              </a:ext>
            </a:extLst>
          </p:cNvPr>
          <p:cNvSpPr txBox="1"/>
          <p:nvPr/>
        </p:nvSpPr>
        <p:spPr>
          <a:xfrm>
            <a:off x="5217968" y="3723803"/>
            <a:ext cx="5838200" cy="4247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347663" marR="0" lvl="0" indent="-347663" algn="l" defTabSz="914400" rtl="0" eaLnBrk="1" fontAlgn="auto" latinLnBrk="0" hangingPunct="1">
              <a:lnSpc>
                <a:spcPct val="90000"/>
              </a:lnSpc>
              <a:spcBef>
                <a:spcPct val="35000"/>
              </a:spcBef>
              <a:spcAft>
                <a:spcPct val="17000"/>
              </a:spcAft>
              <a:buClr>
                <a:srgbClr val="ED7D31"/>
              </a:buClr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all" spc="0" normalizeH="0" baseline="0" noProof="0" dirty="0" err="1">
                <a:ln>
                  <a:noFill/>
                </a:ln>
                <a:solidFill>
                  <a:srgbClr val="00539B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12" charset="-128"/>
                <a:cs typeface="Arial" panose="020B0604020202020204" pitchFamily="34" charset="0"/>
              </a:rPr>
              <a:t>Información</a:t>
            </a:r>
            <a:r>
              <a:rPr kumimoji="0" lang="en-US" sz="2400" b="1" i="0" u="none" strike="noStrike" kern="0" cap="all" spc="0" normalizeH="0" baseline="0" noProof="0" dirty="0">
                <a:ln>
                  <a:noFill/>
                </a:ln>
                <a:solidFill>
                  <a:srgbClr val="00539B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12" charset="-128"/>
                <a:cs typeface="Arial" panose="020B0604020202020204" pitchFamily="34" charset="0"/>
              </a:rPr>
              <a:t> </a:t>
            </a:r>
            <a:r>
              <a:rPr kumimoji="0" lang="en-US" sz="2400" b="1" i="0" u="none" strike="noStrike" kern="0" cap="all" spc="0" normalizeH="0" baseline="0" noProof="0" dirty="0" err="1">
                <a:ln>
                  <a:noFill/>
                </a:ln>
                <a:solidFill>
                  <a:srgbClr val="00539B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12" charset="-128"/>
                <a:cs typeface="Arial" panose="020B0604020202020204" pitchFamily="34" charset="0"/>
              </a:rPr>
              <a:t>proporcionada</a:t>
            </a:r>
            <a:endParaRPr kumimoji="0" lang="en-US" sz="2400" b="1" i="0" u="none" strike="noStrike" kern="0" cap="all" spc="0" normalizeH="0" baseline="0" noProof="0" dirty="0">
              <a:ln>
                <a:noFill/>
              </a:ln>
              <a:solidFill>
                <a:srgbClr val="00539B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-112" charset="-128"/>
              <a:cs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A9C3812-2EFE-4B38-AFB6-FB9032AE0853}"/>
              </a:ext>
            </a:extLst>
          </p:cNvPr>
          <p:cNvSpPr txBox="1">
            <a:spLocks noChangeArrowheads="1"/>
          </p:cNvSpPr>
          <p:nvPr/>
        </p:nvSpPr>
        <p:spPr>
          <a:xfrm>
            <a:off x="5287618" y="4214796"/>
            <a:ext cx="6619460" cy="1333633"/>
          </a:xfrm>
          <a:prstGeom prst="rect">
            <a:avLst/>
          </a:prstGeom>
        </p:spPr>
        <p:txBody>
          <a:bodyPr/>
          <a:lstStyle>
            <a:lvl1pPr marL="347663" indent="-347663"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1700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rgbClr val="292929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684213" indent="-222250" algn="l" rtl="0" eaLnBrk="0" fontAlgn="base" hangingPunct="0">
              <a:lnSpc>
                <a:spcPct val="92000"/>
              </a:lnSpc>
              <a:spcBef>
                <a:spcPct val="17000"/>
              </a:spcBef>
              <a:spcAft>
                <a:spcPct val="1700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bg2"/>
                </a:solidFill>
                <a:latin typeface="+mn-lt"/>
                <a:ea typeface="ＭＳ Ｐゴシック" pitchFamily="-112" charset="-128"/>
                <a:cs typeface="ＭＳ Ｐゴシック"/>
              </a:defRPr>
            </a:lvl2pPr>
            <a:lvl3pPr marL="1025525" indent="-227013" algn="l" rtl="0" eaLnBrk="0" fontAlgn="base" hangingPunct="0">
              <a:lnSpc>
                <a:spcPct val="92000"/>
              </a:lnSpc>
              <a:spcBef>
                <a:spcPct val="17000"/>
              </a:spcBef>
              <a:spcAft>
                <a:spcPct val="17000"/>
              </a:spcAft>
              <a:buClr>
                <a:schemeClr val="accent2"/>
              </a:buClr>
              <a:buFont typeface="Arial" charset="0"/>
              <a:buChar char="»"/>
              <a:defRPr sz="2000">
                <a:solidFill>
                  <a:schemeClr val="bg2"/>
                </a:solidFill>
                <a:latin typeface="+mn-lt"/>
                <a:ea typeface="ＭＳ Ｐゴシック" pitchFamily="-112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»"/>
              <a:defRPr sz="2000">
                <a:solidFill>
                  <a:schemeClr val="bg2"/>
                </a:solidFill>
                <a:latin typeface="+mn-lt"/>
                <a:ea typeface="ＭＳ Ｐゴシック" pitchFamily="-112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 sz="2000">
                <a:solidFill>
                  <a:schemeClr val="bg2"/>
                </a:solidFill>
                <a:latin typeface="+mn-lt"/>
                <a:ea typeface="ＭＳ Ｐゴシック" pitchFamily="-112" charset="-128"/>
                <a:cs typeface="ＭＳ Ｐゴシック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7663" marR="0" lvl="0" indent="-347663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17000"/>
              </a:spcAft>
              <a:buClr>
                <a:srgbClr val="ED7D3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s-PE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Calibri" panose="020F0502020204030204"/>
                <a:ea typeface="ＭＳ Ｐゴシック" pitchFamily="-112" charset="-128"/>
              </a:rPr>
              <a:t>Para lograr esta labor se ha </a:t>
            </a:r>
            <a:r>
              <a:rPr kumimoji="0" lang="es-PE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Calibri" panose="020F0502020204030204"/>
                <a:ea typeface="ＭＳ Ｐゴシック" pitchFamily="-112" charset="-128"/>
              </a:rPr>
              <a:t>revisado </a:t>
            </a:r>
            <a:r>
              <a:rPr kumimoji="0" lang="es-PE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Calibri" panose="020F0502020204030204"/>
                <a:ea typeface="ＭＳ Ｐゴシック" pitchFamily="-112" charset="-128"/>
              </a:rPr>
              <a:t>4 </a:t>
            </a:r>
            <a:r>
              <a:rPr kumimoji="0" lang="es-PE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Calibri" panose="020F0502020204030204"/>
                <a:ea typeface="ＭＳ Ｐゴシック" pitchFamily="-112" charset="-128"/>
              </a:rPr>
              <a:t>años de otorgación histórica </a:t>
            </a:r>
            <a:r>
              <a:rPr kumimoji="0" lang="es-PE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Calibri" panose="020F0502020204030204"/>
                <a:ea typeface="ＭＳ Ｐゴシック" pitchFamily="-112" charset="-128"/>
              </a:rPr>
              <a:t>de salud </a:t>
            </a:r>
            <a:r>
              <a:rPr kumimoji="0" lang="es-PE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Calibri" panose="020F0502020204030204"/>
                <a:ea typeface="ＭＳ Ｐゴシック" pitchFamily="-112" charset="-128"/>
              </a:rPr>
              <a:t>de los clientes </a:t>
            </a:r>
            <a:r>
              <a:rPr kumimoji="0" lang="es-PE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Calibri" panose="020F0502020204030204"/>
                <a:ea typeface="ＭＳ Ｐゴシック" pitchFamily="-112" charset="-128"/>
              </a:rPr>
              <a:t>asegurados.</a:t>
            </a:r>
            <a:endParaRPr kumimoji="0" lang="es-PE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Calibri" panose="020F0502020204030204"/>
              <a:ea typeface="ＭＳ Ｐゴシック" pitchFamily="-112" charset="-128"/>
            </a:endParaRPr>
          </a:p>
        </p:txBody>
      </p:sp>
      <p:pic>
        <p:nvPicPr>
          <p:cNvPr id="2" name="Picture 2" descr="La imagen puede contener: texto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17" b="37132"/>
          <a:stretch/>
        </p:blipFill>
        <p:spPr bwMode="auto">
          <a:xfrm>
            <a:off x="9765255" y="163525"/>
            <a:ext cx="2284912" cy="60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780304" y="1197640"/>
            <a:ext cx="1101564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PE" dirty="0">
                <a:latin typeface="Atlas Grotesk"/>
              </a:rPr>
              <a:t>En los enfermos con síndrome coronario agudo atendidos en hospitales la predicción de la muerte y/o infarto de miocardio no fatal en los 6 meses puede realizarse con variables </a:t>
            </a:r>
            <a:r>
              <a:rPr lang="es-PE" dirty="0">
                <a:latin typeface="Atlas Grotesk"/>
              </a:rPr>
              <a:t>sencillas</a:t>
            </a:r>
          </a:p>
          <a:p>
            <a:pPr fontAlgn="base"/>
            <a:endParaRPr lang="es-PE" dirty="0">
              <a:latin typeface="Atlas Grotesk"/>
            </a:endParaRPr>
          </a:p>
          <a:p>
            <a:pPr fontAlgn="base"/>
            <a:r>
              <a:rPr lang="es-PE" dirty="0" smtClean="0">
                <a:latin typeface="Atlas Grotesk"/>
              </a:rPr>
              <a:t>Un buen diseño de modelo Machine </a:t>
            </a:r>
            <a:r>
              <a:rPr lang="es-PE" dirty="0" err="1" smtClean="0">
                <a:latin typeface="Atlas Grotesk"/>
              </a:rPr>
              <a:t>Learning</a:t>
            </a:r>
            <a:r>
              <a:rPr lang="es-PE" dirty="0" smtClean="0">
                <a:latin typeface="Atlas Grotesk"/>
              </a:rPr>
              <a:t> </a:t>
            </a:r>
            <a:r>
              <a:rPr lang="es-PE" dirty="0" smtClean="0">
                <a:latin typeface="Atlas Grotesk"/>
              </a:rPr>
              <a:t>puede ayudar al paciente con alto riesgo de sufrir un infarto a prevenir tal suceso. Desde un punto de vista empresarial de una empresa de seguros es importante porque previene altos gastos como puede ser: Costos en cuidados intensivos, pago de prima por sufrimiento de infarto entre otros gatos. </a:t>
            </a:r>
            <a:endParaRPr lang="es-PE" dirty="0">
              <a:latin typeface="Atlas Grotesk"/>
            </a:endParaRPr>
          </a:p>
        </p:txBody>
      </p:sp>
      <p:sp>
        <p:nvSpPr>
          <p:cNvPr id="4" name="AutoShape 2" descr="Hombre que experimenta sÃ­ntomas de un accidente cerebrovascular, lo que incluye debilidad muscular en un lado del cuerpo, parÃ¡lisis facial y dificultades para habl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4"/>
          <a:srcRect l="59956" t="22656" r="6222" b="27605"/>
          <a:stretch/>
        </p:blipFill>
        <p:spPr>
          <a:xfrm>
            <a:off x="1213660" y="3442679"/>
            <a:ext cx="3302396" cy="273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748035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116</Words>
  <Application>Microsoft Office PowerPoint</Application>
  <PresentationFormat>Panorámica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ＭＳ Ｐゴシック</vt:lpstr>
      <vt:lpstr>Arial</vt:lpstr>
      <vt:lpstr>Atlas Grotesk</vt:lpstr>
      <vt:lpstr>Calibri</vt:lpstr>
      <vt:lpstr>Calibri Light</vt:lpstr>
      <vt:lpstr>Wingdings</vt:lpstr>
      <vt:lpstr>1_Tema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Angel Reyes</dc:creator>
  <cp:lastModifiedBy>ANGEL DE JESUS REYES OBISPO</cp:lastModifiedBy>
  <cp:revision>13</cp:revision>
  <dcterms:created xsi:type="dcterms:W3CDTF">2018-03-31T21:04:07Z</dcterms:created>
  <dcterms:modified xsi:type="dcterms:W3CDTF">2019-01-17T20:37:39Z</dcterms:modified>
</cp:coreProperties>
</file>