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5" d="100"/>
          <a:sy n="45" d="100"/>
        </p:scale>
        <p:origin x="2098" y="9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5843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212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470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077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664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609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382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4703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238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043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04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5EB27-F0FA-4FE3-8CB9-EA05CB7DC5AF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598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318052" y="883835"/>
            <a:ext cx="11354342" cy="1333633"/>
          </a:xfrm>
          <a:prstGeom prst="rect">
            <a:avLst/>
          </a:prstGeom>
        </p:spPr>
        <p:txBody>
          <a:bodyPr/>
          <a:lstStyle>
            <a:lvl1pPr marL="347663" indent="-347663"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684213" indent="-222250" algn="l" rtl="0" eaLnBrk="0" fontAlgn="base" hangingPunct="0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bg2"/>
                </a:solidFill>
                <a:latin typeface="+mn-lt"/>
                <a:ea typeface="ＭＳ Ｐゴシック" pitchFamily="-112" charset="-128"/>
                <a:cs typeface="ＭＳ Ｐゴシック"/>
              </a:defRPr>
            </a:lvl2pPr>
            <a:lvl3pPr marL="1025525" indent="-227013" algn="l" rtl="0" eaLnBrk="0" fontAlgn="base" hangingPunct="0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accent2"/>
              </a:buClr>
              <a:buFont typeface="Arial" charset="0"/>
              <a:buChar char="»"/>
              <a:defRPr sz="2000">
                <a:solidFill>
                  <a:schemeClr val="bg2"/>
                </a:solidFill>
                <a:latin typeface="+mn-lt"/>
                <a:ea typeface="ＭＳ Ｐゴシック" pitchFamily="-112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»"/>
              <a:defRPr sz="2000">
                <a:solidFill>
                  <a:schemeClr val="bg2"/>
                </a:solidFill>
                <a:latin typeface="+mn-lt"/>
                <a:ea typeface="ＭＳ Ｐゴシック" pitchFamily="-112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+mn-lt"/>
                <a:ea typeface="ＭＳ Ｐゴシック" pitchFamily="-112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Clr>
                <a:srgbClr val="ED7D31"/>
              </a:buClr>
              <a:buNone/>
              <a:defRPr/>
            </a:pPr>
            <a:r>
              <a:rPr lang="es-PE" dirty="0" smtClean="0">
                <a:latin typeface="Calibri" panose="020F0502020204030204"/>
              </a:rPr>
              <a:t>En una entidad financiera se esta realizando la campaña de </a:t>
            </a:r>
            <a:r>
              <a:rPr lang="es-PE" dirty="0"/>
              <a:t>afiliación a un servicio Premium con un cobro automático mensual de </a:t>
            </a:r>
            <a:r>
              <a:rPr lang="es-PE" dirty="0" smtClean="0"/>
              <a:t>135 </a:t>
            </a:r>
            <a:r>
              <a:rPr lang="es-PE" dirty="0"/>
              <a:t>soles a </a:t>
            </a:r>
            <a:r>
              <a:rPr lang="es-PE" dirty="0" smtClean="0">
                <a:latin typeface="Calibri" panose="020F0502020204030204"/>
              </a:rPr>
              <a:t>los clientes que brindan mucha rentabilidad a la empresa. Teniendo como </a:t>
            </a:r>
            <a:r>
              <a:rPr lang="es-PE" dirty="0" err="1" smtClean="0">
                <a:latin typeface="Calibri" panose="020F0502020204030204"/>
              </a:rPr>
              <a:t>benficion</a:t>
            </a:r>
            <a:r>
              <a:rPr lang="es-PE" dirty="0" smtClean="0">
                <a:latin typeface="Calibri" panose="020F0502020204030204"/>
              </a:rPr>
              <a:t> por </a:t>
            </a:r>
            <a:r>
              <a:rPr lang="es-PE" dirty="0" err="1" smtClean="0">
                <a:latin typeface="Calibri" panose="020F0502020204030204"/>
              </a:rPr>
              <a:t>aficiliacion</a:t>
            </a:r>
            <a:r>
              <a:rPr lang="es-PE" dirty="0" smtClean="0">
                <a:latin typeface="Calibri" panose="020F0502020204030204"/>
              </a:rPr>
              <a:t> descuentos en los diferentes productos financieros y en empresas de la corporación. </a:t>
            </a:r>
            <a:endParaRPr lang="es-PE" dirty="0">
              <a:latin typeface="Calibri" panose="020F0502020204030204"/>
            </a:endParaRPr>
          </a:p>
        </p:txBody>
      </p:sp>
      <p:sp>
        <p:nvSpPr>
          <p:cNvPr id="5" name="TextBox 14"/>
          <p:cNvSpPr txBox="1"/>
          <p:nvPr/>
        </p:nvSpPr>
        <p:spPr>
          <a:xfrm>
            <a:off x="636030" y="259027"/>
            <a:ext cx="8189918" cy="5909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7663" marR="0" lvl="0" indent="-347663" algn="l" defTabSz="914400" rtl="0" eaLnBrk="1" fontAlgn="auto" latinLnBrk="0" hangingPunct="1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rgbClr val="ED7D31"/>
              </a:buClr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all" spc="0" normalizeH="0" baseline="0" noProof="0" dirty="0" err="1" smtClean="0">
                <a:ln>
                  <a:noFill/>
                </a:ln>
                <a:solidFill>
                  <a:srgbClr val="00539B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Afilicacion</a:t>
            </a:r>
            <a:r>
              <a:rPr kumimoji="0" lang="en-US" sz="3600" b="1" i="0" u="none" strike="noStrike" kern="0" cap="all" spc="0" normalizeH="0" baseline="0" noProof="0" dirty="0" smtClean="0">
                <a:ln>
                  <a:noFill/>
                </a:ln>
                <a:solidFill>
                  <a:srgbClr val="00539B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 del club </a:t>
            </a:r>
            <a:r>
              <a:rPr kumimoji="0" lang="en-US" sz="3600" b="1" i="0" u="none" strike="noStrike" kern="0" cap="all" spc="0" normalizeH="0" baseline="0" noProof="0" dirty="0" err="1" smtClean="0">
                <a:ln>
                  <a:noFill/>
                </a:ln>
                <a:solidFill>
                  <a:srgbClr val="00539B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vip</a:t>
            </a:r>
            <a:endParaRPr kumimoji="0" lang="en-US" sz="3600" b="1" i="0" u="none" strike="noStrike" kern="0" cap="all" spc="0" normalizeH="0" baseline="0" noProof="0" dirty="0">
              <a:ln>
                <a:noFill/>
              </a:ln>
              <a:solidFill>
                <a:srgbClr val="00539B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112" charset="-128"/>
              <a:cs typeface="Arial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660" y="6386945"/>
            <a:ext cx="10978340" cy="471055"/>
          </a:xfrm>
          <a:prstGeom prst="rect">
            <a:avLst/>
          </a:prstGeom>
        </p:spPr>
      </p:pic>
      <p:sp>
        <p:nvSpPr>
          <p:cNvPr id="6" name="TextBox 14">
            <a:extLst>
              <a:ext uri="{FF2B5EF4-FFF2-40B4-BE49-F238E27FC236}">
                <a16:creationId xmlns:a16="http://schemas.microsoft.com/office/drawing/2014/main" xmlns="" id="{57542642-6176-420C-ADCE-CF54861D3565}"/>
              </a:ext>
            </a:extLst>
          </p:cNvPr>
          <p:cNvSpPr txBox="1"/>
          <p:nvPr/>
        </p:nvSpPr>
        <p:spPr>
          <a:xfrm>
            <a:off x="4730989" y="2843618"/>
            <a:ext cx="5838200" cy="4247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7663" marR="0" lvl="0" indent="-347663" algn="l" defTabSz="914400" rtl="0" eaLnBrk="1" fontAlgn="auto" latinLnBrk="0" hangingPunct="1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rgbClr val="ED7D31"/>
              </a:buClr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all" spc="0" normalizeH="0" baseline="0" noProof="0" dirty="0" err="1">
                <a:ln>
                  <a:noFill/>
                </a:ln>
                <a:solidFill>
                  <a:srgbClr val="00539B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Información</a:t>
            </a:r>
            <a:r>
              <a:rPr kumimoji="0" lang="en-US" sz="2400" b="1" i="0" u="none" strike="noStrike" kern="0" cap="all" spc="0" normalizeH="0" baseline="0" noProof="0" dirty="0">
                <a:ln>
                  <a:noFill/>
                </a:ln>
                <a:solidFill>
                  <a:srgbClr val="00539B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0" cap="all" spc="0" normalizeH="0" baseline="0" noProof="0" dirty="0" err="1">
                <a:ln>
                  <a:noFill/>
                </a:ln>
                <a:solidFill>
                  <a:srgbClr val="00539B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proporcionada</a:t>
            </a:r>
            <a:endParaRPr kumimoji="0" lang="en-US" sz="2400" b="1" i="0" u="none" strike="noStrike" kern="0" cap="all" spc="0" normalizeH="0" baseline="0" noProof="0" dirty="0">
              <a:ln>
                <a:noFill/>
              </a:ln>
              <a:solidFill>
                <a:srgbClr val="00539B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112" charset="-128"/>
              <a:cs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2A9C3812-2EFE-4B38-AFB6-FB9032AE0853}"/>
              </a:ext>
            </a:extLst>
          </p:cNvPr>
          <p:cNvSpPr txBox="1">
            <a:spLocks noChangeArrowheads="1"/>
          </p:cNvSpPr>
          <p:nvPr/>
        </p:nvSpPr>
        <p:spPr>
          <a:xfrm>
            <a:off x="4800639" y="3334611"/>
            <a:ext cx="7222028" cy="1684824"/>
          </a:xfrm>
          <a:prstGeom prst="rect">
            <a:avLst/>
          </a:prstGeom>
        </p:spPr>
        <p:txBody>
          <a:bodyPr/>
          <a:lstStyle>
            <a:lvl1pPr marL="347663" indent="-347663"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684213" indent="-222250" algn="l" rtl="0" eaLnBrk="0" fontAlgn="base" hangingPunct="0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bg2"/>
                </a:solidFill>
                <a:latin typeface="+mn-lt"/>
                <a:ea typeface="ＭＳ Ｐゴシック" pitchFamily="-112" charset="-128"/>
                <a:cs typeface="ＭＳ Ｐゴシック"/>
              </a:defRPr>
            </a:lvl2pPr>
            <a:lvl3pPr marL="1025525" indent="-227013" algn="l" rtl="0" eaLnBrk="0" fontAlgn="base" hangingPunct="0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accent2"/>
              </a:buClr>
              <a:buFont typeface="Arial" charset="0"/>
              <a:buChar char="»"/>
              <a:defRPr sz="2000">
                <a:solidFill>
                  <a:schemeClr val="bg2"/>
                </a:solidFill>
                <a:latin typeface="+mn-lt"/>
                <a:ea typeface="ＭＳ Ｐゴシック" pitchFamily="-112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»"/>
              <a:defRPr sz="2000">
                <a:solidFill>
                  <a:schemeClr val="bg2"/>
                </a:solidFill>
                <a:latin typeface="+mn-lt"/>
                <a:ea typeface="ＭＳ Ｐゴシック" pitchFamily="-112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+mn-lt"/>
                <a:ea typeface="ＭＳ Ｐゴシック" pitchFamily="-112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7663" marR="0" lvl="0" indent="-347663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rgbClr val="ED7D3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s-PE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Calibri" panose="020F0502020204030204"/>
                <a:ea typeface="ＭＳ Ｐゴシック" pitchFamily="-112" charset="-128"/>
              </a:rPr>
              <a:t>Se ha realizado esta campaña de afiliación </a:t>
            </a:r>
            <a:r>
              <a:rPr kumimoji="0" lang="es-PE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Calibri" panose="020F0502020204030204"/>
                <a:ea typeface="ＭＳ Ｐゴシック" pitchFamily="-112" charset="-128"/>
              </a:rPr>
              <a:t>via</a:t>
            </a:r>
            <a:r>
              <a:rPr kumimoji="0" lang="es-PE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Calibri" panose="020F0502020204030204"/>
                <a:ea typeface="ＭＳ Ｐゴシック" pitchFamily="-112" charset="-128"/>
              </a:rPr>
              <a:t> </a:t>
            </a:r>
            <a:r>
              <a:rPr kumimoji="0" lang="es-PE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Calibri" panose="020F0502020204030204"/>
                <a:ea typeface="ＭＳ Ｐゴシック" pitchFamily="-112" charset="-128"/>
              </a:rPr>
              <a:t>telemarketing</a:t>
            </a:r>
            <a:r>
              <a:rPr kumimoji="0" lang="es-PE" b="0" i="0" u="none" strike="noStrike" kern="1200" cap="none" spc="0" normalizeH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Calibri" panose="020F0502020204030204"/>
                <a:ea typeface="ＭＳ Ｐゴシック" pitchFamily="-112" charset="-128"/>
              </a:rPr>
              <a:t> en los 2 últimos meses y se ha identificado que varios clientes se sientes incomodos con las llamas repetitivas. Por ello se ha </a:t>
            </a:r>
            <a:r>
              <a:rPr kumimoji="0" lang="es-PE" b="0" i="0" u="none" strike="noStrike" kern="1200" cap="none" spc="0" normalizeH="0" noProof="0" dirty="0" err="1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Calibri" panose="020F0502020204030204"/>
                <a:ea typeface="ＭＳ Ｐゴシック" pitchFamily="-112" charset="-128"/>
              </a:rPr>
              <a:t>defini</a:t>
            </a:r>
            <a:r>
              <a:rPr lang="es-PE" dirty="0" smtClean="0">
                <a:latin typeface="Calibri" panose="020F0502020204030204"/>
              </a:rPr>
              <a:t>do que se identificar un perfil de cliente rentable a contactar según afiliaciones históricas de </a:t>
            </a:r>
            <a:r>
              <a:rPr lang="es-PE" smtClean="0">
                <a:latin typeface="Calibri" panose="020F0502020204030204"/>
              </a:rPr>
              <a:t>campañas pasadas. </a:t>
            </a:r>
            <a:endParaRPr kumimoji="0" lang="es-PE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Calibri" panose="020F0502020204030204"/>
              <a:ea typeface="ＭＳ Ｐゴシック" pitchFamily="-112" charset="-128"/>
            </a:endParaRPr>
          </a:p>
        </p:txBody>
      </p:sp>
      <p:pic>
        <p:nvPicPr>
          <p:cNvPr id="3" name="Picture 2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36" y="3055984"/>
            <a:ext cx="2768090" cy="276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748035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109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Wingdings</vt:lpstr>
      <vt:lpstr>1_Tema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 Reyes</dc:creator>
  <cp:lastModifiedBy>Full name</cp:lastModifiedBy>
  <cp:revision>16</cp:revision>
  <dcterms:created xsi:type="dcterms:W3CDTF">2018-03-31T21:04:07Z</dcterms:created>
  <dcterms:modified xsi:type="dcterms:W3CDTF">2019-01-29T01:01:00Z</dcterms:modified>
</cp:coreProperties>
</file>