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17551a0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d17551a0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49f0fea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f49f0fea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49f0fea6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f49f0fea6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49f0fea6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f49f0fea6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53e6c25ec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f53e6c25ec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49f0fea6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f49f0fea6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49f0fea6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f49f0fea6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53e6c25e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f53e6c25e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53e6c25ec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f53e6c25e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53e6c25ec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f53e6c25e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49f0fea6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f49f0fea6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17551a03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d17551a03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49f0fea6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f49f0fea6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49f0fea6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f49f0fea6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49f0fea6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f49f0fea6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49f0fea6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f49f0fea6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49f0fea6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f49f0fea6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49f0fea6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f49f0fea6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f49f0fea6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f49f0fea6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49f0fea6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f49f0fea6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f49f0fea6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f49f0fea6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49f0fea6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f49f0fea6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17551a03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d17551a03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17551a037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d17551a037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17551a037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d17551a037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17551a037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d17551a03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17551a03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d17551a03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49f0fea4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f49f0fea4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49f0fea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f49f0fea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53e6c25ec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f53e6c25ec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53e6c25ec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f53e6c25ec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49f0fea4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f49f0fea4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jpg"/><Relationship Id="rId4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3JQ3hYko51Y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DB0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865975"/>
            <a:ext cx="85206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Saturdays AI La Paz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6945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Deep</a:t>
            </a:r>
            <a:r>
              <a:rPr lang="es"/>
              <a:t> Learning Edition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800" y="22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 sz="3600">
                <a:solidFill>
                  <a:srgbClr val="000000"/>
                </a:solidFill>
              </a:rPr>
              <a:t>Some Theory</a:t>
            </a:r>
            <a:endParaRPr b="1" sz="3600">
              <a:solidFill>
                <a:srgbClr val="000000"/>
              </a:solidFill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100" y="4957125"/>
            <a:ext cx="9144000" cy="186600"/>
          </a:xfrm>
          <a:prstGeom prst="rect">
            <a:avLst/>
          </a:prstGeom>
          <a:solidFill>
            <a:srgbClr val="FDDB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29650" y="4889500"/>
            <a:ext cx="90849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Saturdays.AI La Paz						     										      </a:t>
            </a:r>
            <a:r>
              <a:rPr lang="es" sz="1000"/>
              <a:t>2</a:t>
            </a: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/202</a:t>
            </a:r>
            <a:r>
              <a:rPr lang="es" sz="1000"/>
              <a:t>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825" y="1028138"/>
            <a:ext cx="7719926" cy="36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800" y="22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 sz="3600">
                <a:solidFill>
                  <a:srgbClr val="000000"/>
                </a:solidFill>
              </a:rPr>
              <a:t>Some Theory</a:t>
            </a:r>
            <a:endParaRPr b="1" sz="3600">
              <a:solidFill>
                <a:srgbClr val="000000"/>
              </a:solidFill>
            </a:endParaRPr>
          </a:p>
        </p:txBody>
      </p:sp>
      <p:sp>
        <p:nvSpPr>
          <p:cNvPr id="135" name="Google Shape;135;p23"/>
          <p:cNvSpPr/>
          <p:nvPr/>
        </p:nvSpPr>
        <p:spPr>
          <a:xfrm>
            <a:off x="100" y="4957125"/>
            <a:ext cx="9144000" cy="186600"/>
          </a:xfrm>
          <a:prstGeom prst="rect">
            <a:avLst/>
          </a:prstGeom>
          <a:solidFill>
            <a:srgbClr val="FDDB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29650" y="4889500"/>
            <a:ext cx="90849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Saturdays.AI La Paz						     										      </a:t>
            </a:r>
            <a:r>
              <a:rPr lang="es" sz="1000"/>
              <a:t>2</a:t>
            </a: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/202</a:t>
            </a:r>
            <a:r>
              <a:rPr lang="es" sz="1000"/>
              <a:t>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2183425" y="1450725"/>
            <a:ext cx="47184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550"/>
              <a:buAutoNum type="arabicPeriod"/>
            </a:pPr>
            <a:r>
              <a:rPr lang="es" sz="2550">
                <a:solidFill>
                  <a:srgbClr val="555555"/>
                </a:solidFill>
                <a:highlight>
                  <a:srgbClr val="FFFFFF"/>
                </a:highlight>
              </a:rPr>
              <a:t>Input Image (RGB, B/N)</a:t>
            </a:r>
            <a:endParaRPr sz="25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550"/>
              <a:buAutoNum type="arabicPeriod"/>
            </a:pPr>
            <a:r>
              <a:rPr lang="es" sz="2550">
                <a:solidFill>
                  <a:srgbClr val="555555"/>
                </a:solidFill>
                <a:highlight>
                  <a:srgbClr val="FFFFFF"/>
                </a:highlight>
              </a:rPr>
              <a:t>Convolutional Layer</a:t>
            </a:r>
            <a:endParaRPr sz="25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550"/>
              <a:buAutoNum type="arabicPeriod"/>
            </a:pPr>
            <a:r>
              <a:rPr lang="es" sz="2550">
                <a:solidFill>
                  <a:srgbClr val="555555"/>
                </a:solidFill>
                <a:highlight>
                  <a:srgbClr val="FFFFFF"/>
                </a:highlight>
              </a:rPr>
              <a:t>Nonlinearity</a:t>
            </a:r>
            <a:endParaRPr sz="25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550"/>
              <a:buAutoNum type="arabicPeriod"/>
            </a:pPr>
            <a:r>
              <a:rPr lang="es" sz="2550">
                <a:solidFill>
                  <a:srgbClr val="555555"/>
                </a:solidFill>
                <a:highlight>
                  <a:srgbClr val="FFFFFF"/>
                </a:highlight>
              </a:rPr>
              <a:t>Pooling Layer</a:t>
            </a:r>
            <a:endParaRPr sz="255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800" y="22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 sz="3600">
                <a:solidFill>
                  <a:srgbClr val="000000"/>
                </a:solidFill>
              </a:rPr>
              <a:t>Some Theory (pooling and stride)</a:t>
            </a:r>
            <a:endParaRPr b="1" sz="3600">
              <a:solidFill>
                <a:srgbClr val="000000"/>
              </a:solidFill>
            </a:endParaRPr>
          </a:p>
        </p:txBody>
      </p:sp>
      <p:sp>
        <p:nvSpPr>
          <p:cNvPr id="143" name="Google Shape;143;p24"/>
          <p:cNvSpPr/>
          <p:nvPr/>
        </p:nvSpPr>
        <p:spPr>
          <a:xfrm>
            <a:off x="100" y="4957125"/>
            <a:ext cx="9144000" cy="186600"/>
          </a:xfrm>
          <a:prstGeom prst="rect">
            <a:avLst/>
          </a:prstGeom>
          <a:solidFill>
            <a:srgbClr val="FDDB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29650" y="4889500"/>
            <a:ext cx="90849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Saturdays.AI La Paz						     										      </a:t>
            </a:r>
            <a:r>
              <a:rPr lang="es" sz="1000"/>
              <a:t>2</a:t>
            </a: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/202</a:t>
            </a:r>
            <a:r>
              <a:rPr lang="es" sz="1000"/>
              <a:t>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150" y="671163"/>
            <a:ext cx="5810250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/>
        </p:nvSpPr>
        <p:spPr>
          <a:xfrm>
            <a:off x="3506825" y="4084850"/>
            <a:ext cx="162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= C x W  + b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800" y="22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 sz="3600">
                <a:solidFill>
                  <a:srgbClr val="000000"/>
                </a:solidFill>
              </a:rPr>
              <a:t>Some Theory (max. pooling)</a:t>
            </a:r>
            <a:endParaRPr b="1" sz="3600">
              <a:solidFill>
                <a:srgbClr val="000000"/>
              </a:solidFill>
            </a:endParaRPr>
          </a:p>
        </p:txBody>
      </p:sp>
      <p:sp>
        <p:nvSpPr>
          <p:cNvPr id="152" name="Google Shape;152;p25"/>
          <p:cNvSpPr/>
          <p:nvPr/>
        </p:nvSpPr>
        <p:spPr>
          <a:xfrm>
            <a:off x="100" y="4957125"/>
            <a:ext cx="9144000" cy="186600"/>
          </a:xfrm>
          <a:prstGeom prst="rect">
            <a:avLst/>
          </a:prstGeom>
          <a:solidFill>
            <a:srgbClr val="FDDB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29650" y="4889500"/>
            <a:ext cx="90849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Saturdays.AI La Paz						     										      </a:t>
            </a:r>
            <a:r>
              <a:rPr lang="es" sz="1000"/>
              <a:t>2</a:t>
            </a: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/202</a:t>
            </a:r>
            <a:r>
              <a:rPr lang="es" sz="1000"/>
              <a:t>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75" y="947550"/>
            <a:ext cx="7528436" cy="378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800" y="22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 sz="3600">
                <a:solidFill>
                  <a:srgbClr val="000000"/>
                </a:solidFill>
              </a:rPr>
              <a:t>Some Theory (pooling and stride)</a:t>
            </a:r>
            <a:endParaRPr b="1" sz="3600">
              <a:solidFill>
                <a:srgbClr val="000000"/>
              </a:solidFill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100" y="4957125"/>
            <a:ext cx="9144000" cy="186600"/>
          </a:xfrm>
          <a:prstGeom prst="rect">
            <a:avLst/>
          </a:prstGeom>
          <a:solidFill>
            <a:srgbClr val="FDDB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29650" y="4889500"/>
            <a:ext cx="90849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Saturdays.AI La Paz						     										      </a:t>
            </a:r>
            <a:r>
              <a:rPr lang="es" sz="1000"/>
              <a:t>2</a:t>
            </a: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/202</a:t>
            </a:r>
            <a:r>
              <a:rPr lang="es" sz="1000"/>
              <a:t>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350" y="1060200"/>
            <a:ext cx="8839201" cy="3359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800" y="22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 sz="3600">
                <a:solidFill>
                  <a:srgbClr val="000000"/>
                </a:solidFill>
              </a:rPr>
              <a:t>LeNet 5</a:t>
            </a:r>
            <a:endParaRPr b="1" sz="3600">
              <a:solidFill>
                <a:srgbClr val="000000"/>
              </a:solidFill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100" y="4957125"/>
            <a:ext cx="9144000" cy="186600"/>
          </a:xfrm>
          <a:prstGeom prst="rect">
            <a:avLst/>
          </a:prstGeom>
          <a:solidFill>
            <a:srgbClr val="FDDB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29650" y="4889500"/>
            <a:ext cx="90849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Saturdays.AI La Paz						     										      </a:t>
            </a:r>
            <a:r>
              <a:rPr lang="es" sz="1000"/>
              <a:t>2</a:t>
            </a: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/202</a:t>
            </a:r>
            <a:r>
              <a:rPr lang="es" sz="1000"/>
              <a:t>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513" y="1082975"/>
            <a:ext cx="7276974" cy="278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800" y="22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 sz="3600">
                <a:solidFill>
                  <a:srgbClr val="000000"/>
                </a:solidFill>
              </a:rPr>
              <a:t>LeNet</a:t>
            </a:r>
            <a:endParaRPr b="1" sz="3600">
              <a:solidFill>
                <a:srgbClr val="000000"/>
              </a:solidFill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100" y="4957125"/>
            <a:ext cx="9144000" cy="186600"/>
          </a:xfrm>
          <a:prstGeom prst="rect">
            <a:avLst/>
          </a:prstGeom>
          <a:solidFill>
            <a:srgbClr val="FDDB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29650" y="4889500"/>
            <a:ext cx="90849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Saturdays.AI La Paz						     										      </a:t>
            </a:r>
            <a:r>
              <a:rPr lang="es" sz="1000"/>
              <a:t>2</a:t>
            </a: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/202</a:t>
            </a:r>
            <a:r>
              <a:rPr lang="es" sz="1000"/>
              <a:t>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1691450" y="2054325"/>
            <a:ext cx="26265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output_shape = </a:t>
            </a:r>
            <a:r>
              <a:rPr lang="es" sz="14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s" sz="14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s" sz="14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−</a:t>
            </a:r>
            <a:r>
              <a:rPr i="1" lang="es" sz="14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s" sz="14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+2</a:t>
            </a:r>
            <a:r>
              <a:rPr i="1" lang="es" sz="14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s" sz="14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)/</a:t>
            </a:r>
            <a:r>
              <a:rPr i="1" lang="es" sz="14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s" sz="14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+1</a:t>
            </a:r>
            <a:endParaRPr/>
          </a:p>
        </p:txBody>
      </p:sp>
      <p:sp>
        <p:nvSpPr>
          <p:cNvPr id="179" name="Google Shape;179;p28"/>
          <p:cNvSpPr txBox="1"/>
          <p:nvPr/>
        </p:nvSpPr>
        <p:spPr>
          <a:xfrm>
            <a:off x="5178875" y="1538900"/>
            <a:ext cx="18162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 = height/width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 = filter/kernel size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 = Padding,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 = Stride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800" y="22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 sz="3600">
                <a:solidFill>
                  <a:srgbClr val="000000"/>
                </a:solidFill>
              </a:rPr>
              <a:t>LeNet</a:t>
            </a:r>
            <a:endParaRPr b="1" sz="3600">
              <a:solidFill>
                <a:srgbClr val="000000"/>
              </a:solidFill>
            </a:endParaRPr>
          </a:p>
        </p:txBody>
      </p:sp>
      <p:sp>
        <p:nvSpPr>
          <p:cNvPr id="185" name="Google Shape;185;p29"/>
          <p:cNvSpPr/>
          <p:nvPr/>
        </p:nvSpPr>
        <p:spPr>
          <a:xfrm>
            <a:off x="100" y="4957125"/>
            <a:ext cx="9144000" cy="186600"/>
          </a:xfrm>
          <a:prstGeom prst="rect">
            <a:avLst/>
          </a:prstGeom>
          <a:solidFill>
            <a:srgbClr val="FDDB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29650" y="4889500"/>
            <a:ext cx="90849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Saturdays.AI La Paz						     										      </a:t>
            </a:r>
            <a:r>
              <a:rPr lang="es" sz="1000"/>
              <a:t>2</a:t>
            </a: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/202</a:t>
            </a:r>
            <a:r>
              <a:rPr lang="es" sz="1000"/>
              <a:t>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5785750" y="2792450"/>
            <a:ext cx="18162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 = height/width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 = filter/kernel size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 = Padding,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 = Stride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1442725" y="3691050"/>
            <a:ext cx="32115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50">
                <a:solidFill>
                  <a:schemeClr val="dk1"/>
                </a:solidFill>
              </a:rPr>
              <a:t>height</a:t>
            </a:r>
            <a:r>
              <a:rPr lang="es" sz="1050">
                <a:solidFill>
                  <a:schemeClr val="dk1"/>
                </a:solidFill>
              </a:rPr>
              <a:t>out </a:t>
            </a:r>
            <a:r>
              <a:rPr lang="es" sz="1450">
                <a:solidFill>
                  <a:schemeClr val="dk1"/>
                </a:solidFill>
              </a:rPr>
              <a:t>= 32</a:t>
            </a:r>
            <a:r>
              <a:rPr lang="es" sz="1050">
                <a:solidFill>
                  <a:schemeClr val="dk1"/>
                </a:solidFill>
              </a:rPr>
              <a:t> </a:t>
            </a:r>
            <a:r>
              <a:rPr lang="es" sz="1450">
                <a:solidFill>
                  <a:schemeClr val="dk1"/>
                </a:solidFill>
              </a:rPr>
              <a:t>− </a:t>
            </a:r>
            <a:r>
              <a:rPr lang="es" sz="1050">
                <a:solidFill>
                  <a:schemeClr val="dk1"/>
                </a:solidFill>
              </a:rPr>
              <a:t>5</a:t>
            </a:r>
            <a:r>
              <a:rPr lang="es" sz="1050">
                <a:solidFill>
                  <a:schemeClr val="dk1"/>
                </a:solidFill>
              </a:rPr>
              <a:t> </a:t>
            </a:r>
            <a:r>
              <a:rPr lang="es" sz="1450">
                <a:solidFill>
                  <a:schemeClr val="dk1"/>
                </a:solidFill>
              </a:rPr>
              <a:t>+1 = 28  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50">
                <a:solidFill>
                  <a:schemeClr val="dk1"/>
                </a:solidFill>
              </a:rPr>
              <a:t>width</a:t>
            </a:r>
            <a:r>
              <a:rPr lang="es" sz="1050">
                <a:solidFill>
                  <a:schemeClr val="dk1"/>
                </a:solidFill>
              </a:rPr>
              <a:t>out </a:t>
            </a:r>
            <a:r>
              <a:rPr lang="es" sz="1450">
                <a:solidFill>
                  <a:schemeClr val="dk1"/>
                </a:solidFill>
              </a:rPr>
              <a:t>= </a:t>
            </a:r>
            <a:r>
              <a:rPr lang="es" sz="1450">
                <a:solidFill>
                  <a:schemeClr val="dk1"/>
                </a:solidFill>
              </a:rPr>
              <a:t>32</a:t>
            </a:r>
            <a:r>
              <a:rPr lang="es" sz="1050">
                <a:solidFill>
                  <a:schemeClr val="dk1"/>
                </a:solidFill>
              </a:rPr>
              <a:t> </a:t>
            </a:r>
            <a:r>
              <a:rPr lang="es" sz="1450">
                <a:solidFill>
                  <a:schemeClr val="dk1"/>
                </a:solidFill>
              </a:rPr>
              <a:t>− </a:t>
            </a:r>
            <a:r>
              <a:rPr lang="es" sz="1050">
                <a:solidFill>
                  <a:schemeClr val="dk1"/>
                </a:solidFill>
              </a:rPr>
              <a:t>5 </a:t>
            </a:r>
            <a:r>
              <a:rPr lang="es" sz="1450">
                <a:solidFill>
                  <a:schemeClr val="dk1"/>
                </a:solidFill>
              </a:rPr>
              <a:t>+1 = 28</a:t>
            </a:r>
            <a:endParaRPr sz="1450">
              <a:solidFill>
                <a:schemeClr val="dk1"/>
              </a:solidFill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2072675" y="2584175"/>
            <a:ext cx="26265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output_shape</a:t>
            </a:r>
            <a:r>
              <a:rPr lang="es" sz="14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= (</a:t>
            </a:r>
            <a:r>
              <a:rPr i="1" lang="es" sz="14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s" sz="14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−</a:t>
            </a:r>
            <a:r>
              <a:rPr i="1" lang="es" sz="14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s" sz="14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+2</a:t>
            </a:r>
            <a:r>
              <a:rPr i="1" lang="es" sz="14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s" sz="14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)/</a:t>
            </a:r>
            <a:r>
              <a:rPr i="1" lang="es" sz="14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s" sz="14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+1</a:t>
            </a:r>
            <a:endParaRPr/>
          </a:p>
        </p:txBody>
      </p:sp>
      <p:sp>
        <p:nvSpPr>
          <p:cNvPr id="190" name="Google Shape;190;p29"/>
          <p:cNvSpPr txBox="1"/>
          <p:nvPr/>
        </p:nvSpPr>
        <p:spPr>
          <a:xfrm>
            <a:off x="2072675" y="2972875"/>
            <a:ext cx="26265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output_shape</a:t>
            </a:r>
            <a:r>
              <a:rPr lang="es" sz="14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= (</a:t>
            </a:r>
            <a:r>
              <a:rPr i="1" lang="es" sz="14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r>
              <a:rPr lang="es" sz="14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−</a:t>
            </a:r>
            <a:r>
              <a:rPr i="1" lang="es" sz="14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5+</a:t>
            </a:r>
            <a:r>
              <a:rPr lang="es" sz="14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2*</a:t>
            </a:r>
            <a:r>
              <a:rPr i="1" lang="es" sz="14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s" sz="14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)/</a:t>
            </a:r>
            <a:r>
              <a:rPr i="1" lang="es" sz="14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s" sz="14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+1</a:t>
            </a:r>
            <a:endParaRPr/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600" y="679704"/>
            <a:ext cx="5332674" cy="20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1800" y="162750"/>
            <a:ext cx="158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 sz="3600">
                <a:solidFill>
                  <a:srgbClr val="000000"/>
                </a:solidFill>
              </a:rPr>
              <a:t>LeNet</a:t>
            </a:r>
            <a:endParaRPr b="1" sz="3600">
              <a:solidFill>
                <a:srgbClr val="000000"/>
              </a:solidFill>
            </a:endParaRPr>
          </a:p>
        </p:txBody>
      </p:sp>
      <p:sp>
        <p:nvSpPr>
          <p:cNvPr id="197" name="Google Shape;197;p30"/>
          <p:cNvSpPr/>
          <p:nvPr/>
        </p:nvSpPr>
        <p:spPr>
          <a:xfrm>
            <a:off x="100" y="4957125"/>
            <a:ext cx="9144000" cy="186600"/>
          </a:xfrm>
          <a:prstGeom prst="rect">
            <a:avLst/>
          </a:prstGeom>
          <a:solidFill>
            <a:srgbClr val="FDDB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29650" y="4889500"/>
            <a:ext cx="90849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Saturdays.AI La Paz						     										      </a:t>
            </a:r>
            <a:r>
              <a:rPr lang="es" sz="1000"/>
              <a:t>2</a:t>
            </a: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/202</a:t>
            </a:r>
            <a:r>
              <a:rPr lang="es" sz="1000"/>
              <a:t>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663" y="568879"/>
            <a:ext cx="5332674" cy="20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675" y="2571750"/>
            <a:ext cx="4570599" cy="19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 txBox="1"/>
          <p:nvPr/>
        </p:nvSpPr>
        <p:spPr>
          <a:xfrm>
            <a:off x="308825" y="4401275"/>
            <a:ext cx="824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https://medium.datadriveninvestor.com/architecture-implementation-of-lenet-from-scratch-in-pytorch-709cc38c00a9</a:t>
            </a:r>
            <a:endParaRPr sz="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311800" y="222450"/>
            <a:ext cx="206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 sz="3600">
                <a:solidFill>
                  <a:srgbClr val="000000"/>
                </a:solidFill>
              </a:rPr>
              <a:t>AlexNet</a:t>
            </a:r>
            <a:endParaRPr b="1" sz="3600">
              <a:solidFill>
                <a:srgbClr val="000000"/>
              </a:solidFill>
            </a:endParaRPr>
          </a:p>
        </p:txBody>
      </p:sp>
      <p:sp>
        <p:nvSpPr>
          <p:cNvPr id="207" name="Google Shape;207;p31"/>
          <p:cNvSpPr/>
          <p:nvPr/>
        </p:nvSpPr>
        <p:spPr>
          <a:xfrm>
            <a:off x="100" y="4957125"/>
            <a:ext cx="9144000" cy="186600"/>
          </a:xfrm>
          <a:prstGeom prst="rect">
            <a:avLst/>
          </a:prstGeom>
          <a:solidFill>
            <a:srgbClr val="FDDB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1"/>
          <p:cNvSpPr txBox="1"/>
          <p:nvPr/>
        </p:nvSpPr>
        <p:spPr>
          <a:xfrm>
            <a:off x="29650" y="4889500"/>
            <a:ext cx="90849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Saturdays.AI La Paz						     										      </a:t>
            </a:r>
            <a:r>
              <a:rPr lang="es" sz="1000"/>
              <a:t>2</a:t>
            </a: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/202</a:t>
            </a:r>
            <a:r>
              <a:rPr lang="es" sz="1000"/>
              <a:t>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850" y="962675"/>
            <a:ext cx="7786511" cy="3622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DB0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2203875"/>
            <a:ext cx="85206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Redes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Neuronales Convolucionales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0490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Stanley Salvatierra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311800" y="22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 sz="3600">
                <a:solidFill>
                  <a:srgbClr val="000000"/>
                </a:solidFill>
              </a:rPr>
              <a:t>VGG16</a:t>
            </a:r>
            <a:endParaRPr b="1" sz="3600">
              <a:solidFill>
                <a:srgbClr val="000000"/>
              </a:solidFill>
            </a:endParaRPr>
          </a:p>
        </p:txBody>
      </p:sp>
      <p:sp>
        <p:nvSpPr>
          <p:cNvPr id="215" name="Google Shape;215;p32"/>
          <p:cNvSpPr/>
          <p:nvPr/>
        </p:nvSpPr>
        <p:spPr>
          <a:xfrm>
            <a:off x="100" y="4957125"/>
            <a:ext cx="9144000" cy="186600"/>
          </a:xfrm>
          <a:prstGeom prst="rect">
            <a:avLst/>
          </a:prstGeom>
          <a:solidFill>
            <a:srgbClr val="FDDB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2"/>
          <p:cNvSpPr txBox="1"/>
          <p:nvPr/>
        </p:nvSpPr>
        <p:spPr>
          <a:xfrm>
            <a:off x="29650" y="4889500"/>
            <a:ext cx="90849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Saturdays.AI La Paz						     										      </a:t>
            </a:r>
            <a:r>
              <a:rPr lang="es" sz="1000"/>
              <a:t>2</a:t>
            </a: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/202</a:t>
            </a:r>
            <a:r>
              <a:rPr lang="es" sz="1000"/>
              <a:t>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2700"/>
            <a:ext cx="8839199" cy="2381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311800" y="22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 sz="3600">
                <a:solidFill>
                  <a:srgbClr val="000000"/>
                </a:solidFill>
              </a:rPr>
              <a:t>VGG16</a:t>
            </a:r>
            <a:endParaRPr b="1" sz="3600">
              <a:solidFill>
                <a:srgbClr val="000000"/>
              </a:solidFill>
            </a:endParaRPr>
          </a:p>
        </p:txBody>
      </p:sp>
      <p:sp>
        <p:nvSpPr>
          <p:cNvPr id="223" name="Google Shape;223;p33"/>
          <p:cNvSpPr/>
          <p:nvPr/>
        </p:nvSpPr>
        <p:spPr>
          <a:xfrm>
            <a:off x="100" y="4957125"/>
            <a:ext cx="9144000" cy="186600"/>
          </a:xfrm>
          <a:prstGeom prst="rect">
            <a:avLst/>
          </a:prstGeom>
          <a:solidFill>
            <a:srgbClr val="FDDB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3"/>
          <p:cNvSpPr txBox="1"/>
          <p:nvPr/>
        </p:nvSpPr>
        <p:spPr>
          <a:xfrm>
            <a:off x="29650" y="4889500"/>
            <a:ext cx="90849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Saturdays.AI La Paz						     										      </a:t>
            </a:r>
            <a:r>
              <a:rPr lang="es" sz="1000"/>
              <a:t>2</a:t>
            </a: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/202</a:t>
            </a:r>
            <a:r>
              <a:rPr lang="es" sz="1000"/>
              <a:t>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2700"/>
            <a:ext cx="8839199" cy="2381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311800" y="22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 sz="3600">
                <a:solidFill>
                  <a:srgbClr val="000000"/>
                </a:solidFill>
              </a:rPr>
              <a:t>ResNet</a:t>
            </a:r>
            <a:endParaRPr b="1" sz="3600">
              <a:solidFill>
                <a:srgbClr val="000000"/>
              </a:solidFill>
            </a:endParaRPr>
          </a:p>
        </p:txBody>
      </p:sp>
      <p:sp>
        <p:nvSpPr>
          <p:cNvPr id="231" name="Google Shape;231;p34"/>
          <p:cNvSpPr/>
          <p:nvPr/>
        </p:nvSpPr>
        <p:spPr>
          <a:xfrm>
            <a:off x="100" y="4957125"/>
            <a:ext cx="9144000" cy="186600"/>
          </a:xfrm>
          <a:prstGeom prst="rect">
            <a:avLst/>
          </a:prstGeom>
          <a:solidFill>
            <a:srgbClr val="FDDB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4"/>
          <p:cNvSpPr txBox="1"/>
          <p:nvPr/>
        </p:nvSpPr>
        <p:spPr>
          <a:xfrm>
            <a:off x="29650" y="4889500"/>
            <a:ext cx="90849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Saturdays.AI La Paz						     										      </a:t>
            </a:r>
            <a:r>
              <a:rPr lang="es" sz="1000"/>
              <a:t>2</a:t>
            </a: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/202</a:t>
            </a:r>
            <a:r>
              <a:rPr lang="es" sz="1000"/>
              <a:t>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800" y="1366750"/>
            <a:ext cx="7116250" cy="2069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311800" y="22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 sz="3600">
                <a:solidFill>
                  <a:srgbClr val="000000"/>
                </a:solidFill>
              </a:rPr>
              <a:t>ResNet</a:t>
            </a:r>
            <a:endParaRPr b="1" sz="3600">
              <a:solidFill>
                <a:srgbClr val="000000"/>
              </a:solidFill>
            </a:endParaRPr>
          </a:p>
        </p:txBody>
      </p:sp>
      <p:sp>
        <p:nvSpPr>
          <p:cNvPr id="239" name="Google Shape;239;p35"/>
          <p:cNvSpPr/>
          <p:nvPr/>
        </p:nvSpPr>
        <p:spPr>
          <a:xfrm>
            <a:off x="100" y="4957125"/>
            <a:ext cx="9144000" cy="186600"/>
          </a:xfrm>
          <a:prstGeom prst="rect">
            <a:avLst/>
          </a:prstGeom>
          <a:solidFill>
            <a:srgbClr val="FDDB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5"/>
          <p:cNvSpPr txBox="1"/>
          <p:nvPr/>
        </p:nvSpPr>
        <p:spPr>
          <a:xfrm>
            <a:off x="29650" y="4889500"/>
            <a:ext cx="90849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Saturdays.AI La Paz						     										      </a:t>
            </a:r>
            <a:r>
              <a:rPr lang="es" sz="1000"/>
              <a:t>2</a:t>
            </a: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/202</a:t>
            </a:r>
            <a:r>
              <a:rPr lang="es" sz="1000"/>
              <a:t>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800" y="0"/>
            <a:ext cx="3565480" cy="477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311800" y="22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 sz="3600">
                <a:solidFill>
                  <a:srgbClr val="000000"/>
                </a:solidFill>
              </a:rPr>
              <a:t>ResNet</a:t>
            </a:r>
            <a:endParaRPr b="1" sz="3600">
              <a:solidFill>
                <a:srgbClr val="000000"/>
              </a:solidFill>
            </a:endParaRPr>
          </a:p>
        </p:txBody>
      </p:sp>
      <p:sp>
        <p:nvSpPr>
          <p:cNvPr id="247" name="Google Shape;247;p36"/>
          <p:cNvSpPr/>
          <p:nvPr/>
        </p:nvSpPr>
        <p:spPr>
          <a:xfrm>
            <a:off x="100" y="4957125"/>
            <a:ext cx="9144000" cy="186600"/>
          </a:xfrm>
          <a:prstGeom prst="rect">
            <a:avLst/>
          </a:prstGeom>
          <a:solidFill>
            <a:srgbClr val="FDDB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6"/>
          <p:cNvSpPr txBox="1"/>
          <p:nvPr/>
        </p:nvSpPr>
        <p:spPr>
          <a:xfrm>
            <a:off x="29650" y="4889500"/>
            <a:ext cx="90849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Saturdays.AI La Paz						     										      </a:t>
            </a:r>
            <a:r>
              <a:rPr lang="es" sz="1000"/>
              <a:t>2</a:t>
            </a: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/202</a:t>
            </a:r>
            <a:r>
              <a:rPr lang="es" sz="1000"/>
              <a:t>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050" y="726087"/>
            <a:ext cx="7007908" cy="394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311800" y="22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 sz="3600">
                <a:solidFill>
                  <a:srgbClr val="000000"/>
                </a:solidFill>
              </a:rPr>
              <a:t>Inception Module</a:t>
            </a:r>
            <a:endParaRPr b="1" sz="3600">
              <a:solidFill>
                <a:srgbClr val="000000"/>
              </a:solidFill>
            </a:endParaRPr>
          </a:p>
        </p:txBody>
      </p:sp>
      <p:sp>
        <p:nvSpPr>
          <p:cNvPr id="255" name="Google Shape;255;p37"/>
          <p:cNvSpPr/>
          <p:nvPr/>
        </p:nvSpPr>
        <p:spPr>
          <a:xfrm>
            <a:off x="100" y="4957125"/>
            <a:ext cx="9144000" cy="186600"/>
          </a:xfrm>
          <a:prstGeom prst="rect">
            <a:avLst/>
          </a:prstGeom>
          <a:solidFill>
            <a:srgbClr val="FDDB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7"/>
          <p:cNvSpPr txBox="1"/>
          <p:nvPr/>
        </p:nvSpPr>
        <p:spPr>
          <a:xfrm>
            <a:off x="29650" y="4889500"/>
            <a:ext cx="90849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Saturdays.AI La Paz						     										      </a:t>
            </a:r>
            <a:r>
              <a:rPr lang="es" sz="1000"/>
              <a:t>2</a:t>
            </a: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/202</a:t>
            </a:r>
            <a:r>
              <a:rPr lang="es" sz="1000"/>
              <a:t>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225" y="859625"/>
            <a:ext cx="7230636" cy="37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311800" y="22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 sz="3600">
                <a:solidFill>
                  <a:srgbClr val="000000"/>
                </a:solidFill>
              </a:rPr>
              <a:t>Transfer Learning</a:t>
            </a:r>
            <a:endParaRPr b="1" sz="3600">
              <a:solidFill>
                <a:srgbClr val="000000"/>
              </a:solidFill>
            </a:endParaRPr>
          </a:p>
        </p:txBody>
      </p:sp>
      <p:sp>
        <p:nvSpPr>
          <p:cNvPr id="263" name="Google Shape;263;p38"/>
          <p:cNvSpPr/>
          <p:nvPr/>
        </p:nvSpPr>
        <p:spPr>
          <a:xfrm>
            <a:off x="100" y="4957125"/>
            <a:ext cx="9144000" cy="186600"/>
          </a:xfrm>
          <a:prstGeom prst="rect">
            <a:avLst/>
          </a:prstGeom>
          <a:solidFill>
            <a:srgbClr val="FDDB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8"/>
          <p:cNvSpPr txBox="1"/>
          <p:nvPr/>
        </p:nvSpPr>
        <p:spPr>
          <a:xfrm>
            <a:off x="29650" y="4889500"/>
            <a:ext cx="90849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Saturdays.AI La Paz						     										      </a:t>
            </a:r>
            <a:r>
              <a:rPr lang="es" sz="1000"/>
              <a:t>2</a:t>
            </a: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/202</a:t>
            </a:r>
            <a:r>
              <a:rPr lang="es" sz="1000"/>
              <a:t>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025" y="1273800"/>
            <a:ext cx="5945300" cy="297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1083" y="713526"/>
            <a:ext cx="5590617" cy="387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311800" y="22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 sz="3600">
                <a:solidFill>
                  <a:srgbClr val="000000"/>
                </a:solidFill>
              </a:rPr>
              <a:t>Transfer Learning</a:t>
            </a:r>
            <a:endParaRPr b="1" sz="3600">
              <a:solidFill>
                <a:srgbClr val="000000"/>
              </a:solidFill>
            </a:endParaRPr>
          </a:p>
        </p:txBody>
      </p:sp>
      <p:sp>
        <p:nvSpPr>
          <p:cNvPr id="272" name="Google Shape;272;p39"/>
          <p:cNvSpPr/>
          <p:nvPr/>
        </p:nvSpPr>
        <p:spPr>
          <a:xfrm>
            <a:off x="100" y="4957125"/>
            <a:ext cx="9144000" cy="186600"/>
          </a:xfrm>
          <a:prstGeom prst="rect">
            <a:avLst/>
          </a:prstGeom>
          <a:solidFill>
            <a:srgbClr val="FDDB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9"/>
          <p:cNvSpPr txBox="1"/>
          <p:nvPr/>
        </p:nvSpPr>
        <p:spPr>
          <a:xfrm>
            <a:off x="29650" y="4889500"/>
            <a:ext cx="90849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Saturdays.AI La Paz						     										      </a:t>
            </a:r>
            <a:r>
              <a:rPr lang="es" sz="1000"/>
              <a:t>2</a:t>
            </a: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/202</a:t>
            </a:r>
            <a:r>
              <a:rPr lang="es" sz="1000"/>
              <a:t>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450" y="888925"/>
            <a:ext cx="7579100" cy="37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type="title"/>
          </p:nvPr>
        </p:nvSpPr>
        <p:spPr>
          <a:xfrm>
            <a:off x="311800" y="22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 sz="3600">
                <a:solidFill>
                  <a:srgbClr val="000000"/>
                </a:solidFill>
              </a:rPr>
              <a:t>Transfer Learning</a:t>
            </a:r>
            <a:endParaRPr b="1" sz="3600">
              <a:solidFill>
                <a:srgbClr val="000000"/>
              </a:solidFill>
            </a:endParaRPr>
          </a:p>
        </p:txBody>
      </p:sp>
      <p:sp>
        <p:nvSpPr>
          <p:cNvPr id="280" name="Google Shape;280;p40"/>
          <p:cNvSpPr/>
          <p:nvPr/>
        </p:nvSpPr>
        <p:spPr>
          <a:xfrm>
            <a:off x="100" y="4957125"/>
            <a:ext cx="9144000" cy="186600"/>
          </a:xfrm>
          <a:prstGeom prst="rect">
            <a:avLst/>
          </a:prstGeom>
          <a:solidFill>
            <a:srgbClr val="FDDB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0"/>
          <p:cNvSpPr txBox="1"/>
          <p:nvPr/>
        </p:nvSpPr>
        <p:spPr>
          <a:xfrm>
            <a:off x="29650" y="4889500"/>
            <a:ext cx="90849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Saturdays.AI La Paz						     										      </a:t>
            </a:r>
            <a:r>
              <a:rPr lang="es" sz="1000"/>
              <a:t>2</a:t>
            </a: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/202</a:t>
            </a:r>
            <a:r>
              <a:rPr lang="es" sz="1000"/>
              <a:t>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200" y="907750"/>
            <a:ext cx="5642010" cy="37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title"/>
          </p:nvPr>
        </p:nvSpPr>
        <p:spPr>
          <a:xfrm>
            <a:off x="311800" y="22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 sz="3600">
                <a:solidFill>
                  <a:srgbClr val="000000"/>
                </a:solidFill>
              </a:rPr>
              <a:t>Transfer Learning</a:t>
            </a:r>
            <a:endParaRPr b="1" sz="3600">
              <a:solidFill>
                <a:srgbClr val="000000"/>
              </a:solidFill>
            </a:endParaRPr>
          </a:p>
        </p:txBody>
      </p:sp>
      <p:sp>
        <p:nvSpPr>
          <p:cNvPr id="288" name="Google Shape;288;p41"/>
          <p:cNvSpPr/>
          <p:nvPr/>
        </p:nvSpPr>
        <p:spPr>
          <a:xfrm>
            <a:off x="100" y="4957125"/>
            <a:ext cx="9144000" cy="186600"/>
          </a:xfrm>
          <a:prstGeom prst="rect">
            <a:avLst/>
          </a:prstGeom>
          <a:solidFill>
            <a:srgbClr val="FDDB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1"/>
          <p:cNvSpPr txBox="1"/>
          <p:nvPr/>
        </p:nvSpPr>
        <p:spPr>
          <a:xfrm>
            <a:off x="29650" y="4889500"/>
            <a:ext cx="90849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Saturdays.AI La Paz						     										      </a:t>
            </a:r>
            <a:r>
              <a:rPr lang="es" sz="1000"/>
              <a:t>2</a:t>
            </a: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/202</a:t>
            </a:r>
            <a:r>
              <a:rPr lang="es" sz="1000"/>
              <a:t>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75" y="964775"/>
            <a:ext cx="7913575" cy="256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1"/>
          <p:cNvSpPr txBox="1"/>
          <p:nvPr/>
        </p:nvSpPr>
        <p:spPr>
          <a:xfrm>
            <a:off x="855350" y="3701750"/>
            <a:ext cx="6039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s" sz="2700">
                <a:solidFill>
                  <a:srgbClr val="333333"/>
                </a:solidFill>
                <a:highlight>
                  <a:srgbClr val="FFFFFF"/>
                </a:highlight>
              </a:rPr>
              <a:t>Practical Deep Learning for Coders</a:t>
            </a:r>
            <a:endParaRPr sz="27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92" name="Google Shape;292;p41"/>
          <p:cNvSpPr txBox="1"/>
          <p:nvPr/>
        </p:nvSpPr>
        <p:spPr>
          <a:xfrm>
            <a:off x="1074475" y="43376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https://github.com/fastai/fastbook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800" y="22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 sz="3600">
                <a:solidFill>
                  <a:srgbClr val="000000"/>
                </a:solidFill>
              </a:rPr>
              <a:t>Agenda</a:t>
            </a:r>
            <a:endParaRPr b="1" sz="3600">
              <a:solidFill>
                <a:srgbClr val="000000"/>
              </a:solidFill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100" y="4957125"/>
            <a:ext cx="9144000" cy="186600"/>
          </a:xfrm>
          <a:prstGeom prst="rect">
            <a:avLst/>
          </a:prstGeom>
          <a:solidFill>
            <a:srgbClr val="FDDB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29650" y="4889500"/>
            <a:ext cx="90849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Saturdays.AI La Paz						     										      </a:t>
            </a:r>
            <a:r>
              <a:rPr lang="es" sz="1000"/>
              <a:t>2</a:t>
            </a: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/202</a:t>
            </a:r>
            <a:r>
              <a:rPr lang="es" sz="1000"/>
              <a:t>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s"/>
              <a:t>(19:00 - 20:30)</a:t>
            </a:r>
            <a:r>
              <a:rPr lang="es"/>
              <a:t> Theory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s"/>
              <a:t>(20:30 - 20:45)</a:t>
            </a:r>
            <a:r>
              <a:rPr lang="es"/>
              <a:t> Break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s"/>
              <a:t>(20:45 - 22:15)</a:t>
            </a:r>
            <a:r>
              <a:rPr lang="es"/>
              <a:t> Practical Examples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311800" y="22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3600">
                <a:solidFill>
                  <a:srgbClr val="000000"/>
                </a:solidFill>
              </a:rPr>
              <a:t>Practical Examples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2"/>
          <p:cNvSpPr/>
          <p:nvPr/>
        </p:nvSpPr>
        <p:spPr>
          <a:xfrm>
            <a:off x="100" y="4957125"/>
            <a:ext cx="9144000" cy="186600"/>
          </a:xfrm>
          <a:prstGeom prst="rect">
            <a:avLst/>
          </a:prstGeom>
          <a:solidFill>
            <a:srgbClr val="FDDB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2"/>
          <p:cNvSpPr txBox="1"/>
          <p:nvPr/>
        </p:nvSpPr>
        <p:spPr>
          <a:xfrm>
            <a:off x="29650" y="4889500"/>
            <a:ext cx="90849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Saturdays.AI La Paz						     										      </a:t>
            </a:r>
            <a:r>
              <a:rPr lang="es" sz="1000"/>
              <a:t>2</a:t>
            </a: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/202</a:t>
            </a:r>
            <a:r>
              <a:rPr lang="es" sz="1000"/>
              <a:t>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25" y="1747525"/>
            <a:ext cx="8659774" cy="1767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2"/>
          <p:cNvSpPr txBox="1"/>
          <p:nvPr/>
        </p:nvSpPr>
        <p:spPr>
          <a:xfrm>
            <a:off x="2195825" y="1000625"/>
            <a:ext cx="489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https://github.com/bentrevett/pytorch-image-classification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DB0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/>
          <p:nvPr>
            <p:ph type="ctrTitle"/>
          </p:nvPr>
        </p:nvSpPr>
        <p:spPr>
          <a:xfrm>
            <a:off x="345150" y="2571750"/>
            <a:ext cx="85206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Volvemos: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10:45 UTC - 4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DB0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/>
          <p:nvPr>
            <p:ph type="ctrTitle"/>
          </p:nvPr>
        </p:nvSpPr>
        <p:spPr>
          <a:xfrm>
            <a:off x="311700" y="1976450"/>
            <a:ext cx="85206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¿Preguntas?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800" y="22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 sz="3600">
                <a:solidFill>
                  <a:srgbClr val="000000"/>
                </a:solidFill>
              </a:rPr>
              <a:t>Some History</a:t>
            </a:r>
            <a:endParaRPr b="1" sz="3600">
              <a:solidFill>
                <a:srgbClr val="000000"/>
              </a:solidFill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100" y="4957125"/>
            <a:ext cx="9144000" cy="186600"/>
          </a:xfrm>
          <a:prstGeom prst="rect">
            <a:avLst/>
          </a:prstGeom>
          <a:solidFill>
            <a:srgbClr val="FDDB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29650" y="4889500"/>
            <a:ext cx="90849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Saturdays.AI La Paz						     										      </a:t>
            </a:r>
            <a:r>
              <a:rPr lang="es" sz="1000"/>
              <a:t>2</a:t>
            </a: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/202</a:t>
            </a:r>
            <a:r>
              <a:rPr lang="es" sz="1000"/>
              <a:t>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150">
                <a:solidFill>
                  <a:schemeClr val="dk1"/>
                </a:solidFill>
                <a:highlight>
                  <a:srgbClr val="FFFFFF"/>
                </a:highlight>
              </a:rPr>
              <a:t>Google , GPUs, Geofrey Hington, Microsoft, Yan Lecun</a:t>
            </a:r>
            <a:endParaRPr sz="29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3825" y="504850"/>
            <a:ext cx="2527023" cy="3914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800" y="22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 sz="3600">
                <a:solidFill>
                  <a:srgbClr val="000000"/>
                </a:solidFill>
              </a:rPr>
              <a:t>Some History</a:t>
            </a:r>
            <a:endParaRPr b="1" sz="3600">
              <a:solidFill>
                <a:srgbClr val="000000"/>
              </a:solidFill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100" y="4957125"/>
            <a:ext cx="9144000" cy="186600"/>
          </a:xfrm>
          <a:prstGeom prst="rect">
            <a:avLst/>
          </a:prstGeom>
          <a:solidFill>
            <a:srgbClr val="FDDB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29650" y="4889500"/>
            <a:ext cx="90849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Saturdays.AI La Paz						     										      </a:t>
            </a:r>
            <a:r>
              <a:rPr lang="es" sz="1000"/>
              <a:t>2</a:t>
            </a: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/202</a:t>
            </a:r>
            <a:r>
              <a:rPr lang="es" sz="1000"/>
              <a:t>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150">
                <a:solidFill>
                  <a:schemeClr val="dk1"/>
                </a:solidFill>
                <a:highlight>
                  <a:srgbClr val="FFFFFF"/>
                </a:highlight>
              </a:rPr>
              <a:t>Google , GPUs, Geofrey Hington, Microsoft, Yan Lecun</a:t>
            </a:r>
            <a:endParaRPr sz="290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750" y="1719670"/>
            <a:ext cx="4322876" cy="276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800" y="22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 sz="3600">
                <a:solidFill>
                  <a:srgbClr val="000000"/>
                </a:solidFill>
              </a:rPr>
              <a:t>Some History</a:t>
            </a:r>
            <a:endParaRPr b="1" sz="3600">
              <a:solidFill>
                <a:srgbClr val="000000"/>
              </a:solidFill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100" y="4957125"/>
            <a:ext cx="9144000" cy="186600"/>
          </a:xfrm>
          <a:prstGeom prst="rect">
            <a:avLst/>
          </a:prstGeom>
          <a:solidFill>
            <a:srgbClr val="FDDB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29650" y="4889500"/>
            <a:ext cx="90849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Saturdays.AI La Paz						     										      </a:t>
            </a:r>
            <a:r>
              <a:rPr lang="es" sz="1000"/>
              <a:t>2</a:t>
            </a: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/202</a:t>
            </a:r>
            <a:r>
              <a:rPr lang="es" sz="1000"/>
              <a:t>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150">
                <a:solidFill>
                  <a:schemeClr val="dk1"/>
                </a:solidFill>
                <a:highlight>
                  <a:srgbClr val="FFFFFF"/>
                </a:highlight>
              </a:rPr>
              <a:t>Google , GPUs, Geofrey Hington, Microsoft, Yan Lecun</a:t>
            </a:r>
            <a:endParaRPr sz="290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975" y="1650750"/>
            <a:ext cx="487680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800" y="22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 sz="3600">
                <a:solidFill>
                  <a:srgbClr val="000000"/>
                </a:solidFill>
              </a:rPr>
              <a:t>Some Theory</a:t>
            </a:r>
            <a:endParaRPr b="1" sz="3600">
              <a:solidFill>
                <a:srgbClr val="000000"/>
              </a:solidFill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100" y="4957125"/>
            <a:ext cx="9144000" cy="186600"/>
          </a:xfrm>
          <a:prstGeom prst="rect">
            <a:avLst/>
          </a:prstGeom>
          <a:solidFill>
            <a:srgbClr val="FDDB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29650" y="4889500"/>
            <a:ext cx="90849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Saturdays.AI La Paz						     										      </a:t>
            </a:r>
            <a:r>
              <a:rPr lang="es" sz="1000"/>
              <a:t>2</a:t>
            </a: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/202</a:t>
            </a:r>
            <a:r>
              <a:rPr lang="es" sz="1000"/>
              <a:t>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7550"/>
            <a:ext cx="7528436" cy="378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38815"/>
            <a:ext cx="9144002" cy="3465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800" y="22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 sz="3600">
                <a:solidFill>
                  <a:srgbClr val="000000"/>
                </a:solidFill>
              </a:rPr>
              <a:t>Some Theory</a:t>
            </a:r>
            <a:endParaRPr b="1" sz="3600">
              <a:solidFill>
                <a:srgbClr val="000000"/>
              </a:solidFill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100" y="4957125"/>
            <a:ext cx="9144000" cy="186600"/>
          </a:xfrm>
          <a:prstGeom prst="rect">
            <a:avLst/>
          </a:prstGeom>
          <a:solidFill>
            <a:srgbClr val="FDDB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29650" y="4889500"/>
            <a:ext cx="90849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Saturdays.AI La Paz						     										      </a:t>
            </a:r>
            <a:r>
              <a:rPr lang="es" sz="1000"/>
              <a:t>2</a:t>
            </a: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/202</a:t>
            </a:r>
            <a:r>
              <a:rPr lang="es" sz="1000"/>
              <a:t>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00" y="1025796"/>
            <a:ext cx="9144000" cy="3311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800" y="22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 sz="3600">
                <a:solidFill>
                  <a:srgbClr val="000000"/>
                </a:solidFill>
              </a:rPr>
              <a:t>Some Theory</a:t>
            </a:r>
            <a:endParaRPr b="1" sz="3600">
              <a:solidFill>
                <a:srgbClr val="000000"/>
              </a:solidFill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100" y="4957125"/>
            <a:ext cx="9144000" cy="186600"/>
          </a:xfrm>
          <a:prstGeom prst="rect">
            <a:avLst/>
          </a:prstGeom>
          <a:solidFill>
            <a:srgbClr val="FDDB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29650" y="4889500"/>
            <a:ext cx="90849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Saturdays.AI La Paz						     										      </a:t>
            </a:r>
            <a:r>
              <a:rPr lang="es" sz="1000"/>
              <a:t>2</a:t>
            </a: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/202</a:t>
            </a:r>
            <a:r>
              <a:rPr lang="es" sz="1000"/>
              <a:t>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tificial Neural Networks 3D simulation.&#10;&#10;Subscribe to this YouTube channel or connect on:&#10;Web:  https://www.cybercontrols.org/&#10;LinkedIn: https://www.linkedin.com/in/denis-dmitriev-b6a95993&#10;&#10;Support on Patreon: https://www.patreon.com/deep_robotics&#10;Support on PayPal, user: denis.y.dmitriev@gmail.com" id="121" name="Google Shape;121;p21" title="Neural Network 3D Simul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5525" y="1006175"/>
            <a:ext cx="4870483" cy="3652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