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handoutMasterIdLst>
    <p:handoutMasterId r:id="rId28"/>
  </p:handoutMasterIdLst>
  <p:sldIdLst>
    <p:sldId id="374" r:id="rId2"/>
    <p:sldId id="294" r:id="rId3"/>
    <p:sldId id="362" r:id="rId4"/>
    <p:sldId id="364" r:id="rId5"/>
    <p:sldId id="461" r:id="rId6"/>
    <p:sldId id="462" r:id="rId7"/>
    <p:sldId id="463" r:id="rId8"/>
    <p:sldId id="460"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266" r:id="rId2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108" d="100"/>
          <a:sy n="108" d="100"/>
        </p:scale>
        <p:origin x="1734" y="10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19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dirty="0"/>
              <a:t>II Programa de </a:t>
            </a:r>
            <a:r>
              <a:rPr lang="es-ES" dirty="0" err="1"/>
              <a:t>Especializaciòn</a:t>
            </a:r>
            <a:r>
              <a:rPr lang="es-ES" dirty="0"/>
              <a:t> en INTRODUCCIÓN AL DATA SCIENCE </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497205-75F7-44AC-B7A8-3F8C9904F85B}" type="datetimeFigureOut">
              <a:rPr lang="es-ES" smtClean="0"/>
              <a:t>10/10/2020</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Módulo MODELER</a:t>
            </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E48AD-ADC5-48A7-89F2-BEB6366C07E3}" type="slidenum">
              <a:rPr lang="es-ES" smtClean="0"/>
              <a:t>‹Nº›</a:t>
            </a:fld>
            <a:endParaRPr lang="es-ES"/>
          </a:p>
        </p:txBody>
      </p:sp>
    </p:spTree>
    <p:extLst>
      <p:ext uri="{BB962C8B-B14F-4D97-AF65-F5344CB8AC3E}">
        <p14:creationId xmlns:p14="http://schemas.microsoft.com/office/powerpoint/2010/main" val="290295209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dirty="0"/>
              <a:t>II Programa de </a:t>
            </a:r>
            <a:r>
              <a:rPr lang="es-ES" dirty="0" err="1"/>
              <a:t>Especializaciòn</a:t>
            </a:r>
            <a:r>
              <a:rPr lang="es-ES" dirty="0"/>
              <a:t> en INTRODUCCIÓN AL DATA SCIENCE </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5965B-A144-4FBE-82FF-24A621EFB7F8}" type="datetimeFigureOut">
              <a:rPr lang="es-ES" smtClean="0"/>
              <a:t>10/10/2020</a:t>
            </a:fld>
            <a:endParaRPr lang="es-ES"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dirty="0"/>
              <a:t>Módulo MODELER</a:t>
            </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04DBA-57E0-4B75-BDF0-CA3EBBA00F3D}" type="slidenum">
              <a:rPr lang="es-ES" smtClean="0"/>
              <a:t>‹Nº›</a:t>
            </a:fld>
            <a:endParaRPr lang="es-ES" dirty="0"/>
          </a:p>
        </p:txBody>
      </p:sp>
    </p:spTree>
    <p:extLst>
      <p:ext uri="{BB962C8B-B14F-4D97-AF65-F5344CB8AC3E}">
        <p14:creationId xmlns:p14="http://schemas.microsoft.com/office/powerpoint/2010/main" val="36211077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s-ES" dirty="0"/>
              <a:t>II Programa de </a:t>
            </a:r>
            <a:r>
              <a:rPr lang="es-ES" dirty="0" err="1"/>
              <a:t>Especializaciòn</a:t>
            </a:r>
            <a:r>
              <a:rPr lang="es-ES"/>
              <a:t> en INTRODUCCIÓN AL DATA SCIENCE </a:t>
            </a:r>
          </a:p>
        </p:txBody>
      </p:sp>
      <p:sp>
        <p:nvSpPr>
          <p:cNvPr id="5" name="Marcador de número de diapositiva 4"/>
          <p:cNvSpPr>
            <a:spLocks noGrp="1"/>
          </p:cNvSpPr>
          <p:nvPr>
            <p:ph type="sldNum" sz="quarter" idx="11"/>
          </p:nvPr>
        </p:nvSpPr>
        <p:spPr/>
        <p:txBody>
          <a:bodyPr/>
          <a:lstStyle/>
          <a:p>
            <a:fld id="{04304DBA-57E0-4B75-BDF0-CA3EBBA00F3D}" type="slidenum">
              <a:rPr lang="es-ES" smtClean="0"/>
              <a:t>2</a:t>
            </a:fld>
            <a:endParaRPr lang="es-ES"/>
          </a:p>
        </p:txBody>
      </p:sp>
      <p:sp>
        <p:nvSpPr>
          <p:cNvPr id="6" name="Marcador de pie de página 5"/>
          <p:cNvSpPr>
            <a:spLocks noGrp="1"/>
          </p:cNvSpPr>
          <p:nvPr>
            <p:ph type="ftr" sz="quarter" idx="12"/>
          </p:nvPr>
        </p:nvSpPr>
        <p:spPr/>
        <p:txBody>
          <a:bodyPr/>
          <a:lstStyle/>
          <a:p>
            <a:r>
              <a:rPr lang="es-ES"/>
              <a:t>Módulo MODELER</a:t>
            </a:r>
          </a:p>
        </p:txBody>
      </p:sp>
    </p:spTree>
    <p:extLst>
      <p:ext uri="{BB962C8B-B14F-4D97-AF65-F5344CB8AC3E}">
        <p14:creationId xmlns:p14="http://schemas.microsoft.com/office/powerpoint/2010/main" val="216027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12</a:t>
            </a:fld>
            <a:endParaRPr lang="es-PE"/>
          </a:p>
        </p:txBody>
      </p:sp>
    </p:spTree>
    <p:extLst>
      <p:ext uri="{BB962C8B-B14F-4D97-AF65-F5344CB8AC3E}">
        <p14:creationId xmlns:p14="http://schemas.microsoft.com/office/powerpoint/2010/main" val="399865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13</a:t>
            </a:fld>
            <a:endParaRPr lang="es-PE"/>
          </a:p>
        </p:txBody>
      </p:sp>
    </p:spTree>
    <p:extLst>
      <p:ext uri="{BB962C8B-B14F-4D97-AF65-F5344CB8AC3E}">
        <p14:creationId xmlns:p14="http://schemas.microsoft.com/office/powerpoint/2010/main" val="51349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14</a:t>
            </a:fld>
            <a:endParaRPr lang="es-PE"/>
          </a:p>
        </p:txBody>
      </p:sp>
    </p:spTree>
    <p:extLst>
      <p:ext uri="{BB962C8B-B14F-4D97-AF65-F5344CB8AC3E}">
        <p14:creationId xmlns:p14="http://schemas.microsoft.com/office/powerpoint/2010/main" val="260689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15</a:t>
            </a:fld>
            <a:endParaRPr lang="es-PE"/>
          </a:p>
        </p:txBody>
      </p:sp>
    </p:spTree>
    <p:extLst>
      <p:ext uri="{BB962C8B-B14F-4D97-AF65-F5344CB8AC3E}">
        <p14:creationId xmlns:p14="http://schemas.microsoft.com/office/powerpoint/2010/main" val="3429898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16</a:t>
            </a:fld>
            <a:endParaRPr lang="es-PE"/>
          </a:p>
        </p:txBody>
      </p:sp>
    </p:spTree>
    <p:extLst>
      <p:ext uri="{BB962C8B-B14F-4D97-AF65-F5344CB8AC3E}">
        <p14:creationId xmlns:p14="http://schemas.microsoft.com/office/powerpoint/2010/main" val="1134852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17</a:t>
            </a:fld>
            <a:endParaRPr lang="es-PE"/>
          </a:p>
        </p:txBody>
      </p:sp>
    </p:spTree>
    <p:extLst>
      <p:ext uri="{BB962C8B-B14F-4D97-AF65-F5344CB8AC3E}">
        <p14:creationId xmlns:p14="http://schemas.microsoft.com/office/powerpoint/2010/main" val="215111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18</a:t>
            </a:fld>
            <a:endParaRPr lang="es-PE"/>
          </a:p>
        </p:txBody>
      </p:sp>
    </p:spTree>
    <p:extLst>
      <p:ext uri="{BB962C8B-B14F-4D97-AF65-F5344CB8AC3E}">
        <p14:creationId xmlns:p14="http://schemas.microsoft.com/office/powerpoint/2010/main" val="43059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19</a:t>
            </a:fld>
            <a:endParaRPr lang="es-PE"/>
          </a:p>
        </p:txBody>
      </p:sp>
    </p:spTree>
    <p:extLst>
      <p:ext uri="{BB962C8B-B14F-4D97-AF65-F5344CB8AC3E}">
        <p14:creationId xmlns:p14="http://schemas.microsoft.com/office/powerpoint/2010/main" val="201976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20</a:t>
            </a:fld>
            <a:endParaRPr lang="es-PE"/>
          </a:p>
        </p:txBody>
      </p:sp>
    </p:spTree>
    <p:extLst>
      <p:ext uri="{BB962C8B-B14F-4D97-AF65-F5344CB8AC3E}">
        <p14:creationId xmlns:p14="http://schemas.microsoft.com/office/powerpoint/2010/main" val="2731003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21</a:t>
            </a:fld>
            <a:endParaRPr lang="es-PE"/>
          </a:p>
        </p:txBody>
      </p:sp>
    </p:spTree>
    <p:extLst>
      <p:ext uri="{BB962C8B-B14F-4D97-AF65-F5344CB8AC3E}">
        <p14:creationId xmlns:p14="http://schemas.microsoft.com/office/powerpoint/2010/main" val="73064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4</a:t>
            </a:fld>
            <a:endParaRPr lang="es-PE"/>
          </a:p>
        </p:txBody>
      </p:sp>
    </p:spTree>
    <p:extLst>
      <p:ext uri="{BB962C8B-B14F-4D97-AF65-F5344CB8AC3E}">
        <p14:creationId xmlns:p14="http://schemas.microsoft.com/office/powerpoint/2010/main" val="3653234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22</a:t>
            </a:fld>
            <a:endParaRPr lang="es-PE"/>
          </a:p>
        </p:txBody>
      </p:sp>
    </p:spTree>
    <p:extLst>
      <p:ext uri="{BB962C8B-B14F-4D97-AF65-F5344CB8AC3E}">
        <p14:creationId xmlns:p14="http://schemas.microsoft.com/office/powerpoint/2010/main" val="3251458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23</a:t>
            </a:fld>
            <a:endParaRPr lang="es-PE"/>
          </a:p>
        </p:txBody>
      </p:sp>
    </p:spTree>
    <p:extLst>
      <p:ext uri="{BB962C8B-B14F-4D97-AF65-F5344CB8AC3E}">
        <p14:creationId xmlns:p14="http://schemas.microsoft.com/office/powerpoint/2010/main" val="879767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24</a:t>
            </a:fld>
            <a:endParaRPr lang="es-PE"/>
          </a:p>
        </p:txBody>
      </p:sp>
    </p:spTree>
    <p:extLst>
      <p:ext uri="{BB962C8B-B14F-4D97-AF65-F5344CB8AC3E}">
        <p14:creationId xmlns:p14="http://schemas.microsoft.com/office/powerpoint/2010/main" val="268265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5</a:t>
            </a:fld>
            <a:endParaRPr lang="es-PE"/>
          </a:p>
        </p:txBody>
      </p:sp>
    </p:spTree>
    <p:extLst>
      <p:ext uri="{BB962C8B-B14F-4D97-AF65-F5344CB8AC3E}">
        <p14:creationId xmlns:p14="http://schemas.microsoft.com/office/powerpoint/2010/main" val="309512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6</a:t>
            </a:fld>
            <a:endParaRPr lang="es-PE"/>
          </a:p>
        </p:txBody>
      </p:sp>
    </p:spTree>
    <p:extLst>
      <p:ext uri="{BB962C8B-B14F-4D97-AF65-F5344CB8AC3E}">
        <p14:creationId xmlns:p14="http://schemas.microsoft.com/office/powerpoint/2010/main" val="119363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7</a:t>
            </a:fld>
            <a:endParaRPr lang="es-PE"/>
          </a:p>
        </p:txBody>
      </p:sp>
    </p:spTree>
    <p:extLst>
      <p:ext uri="{BB962C8B-B14F-4D97-AF65-F5344CB8AC3E}">
        <p14:creationId xmlns:p14="http://schemas.microsoft.com/office/powerpoint/2010/main" val="126533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8</a:t>
            </a:fld>
            <a:endParaRPr lang="es-PE"/>
          </a:p>
        </p:txBody>
      </p:sp>
    </p:spTree>
    <p:extLst>
      <p:ext uri="{BB962C8B-B14F-4D97-AF65-F5344CB8AC3E}">
        <p14:creationId xmlns:p14="http://schemas.microsoft.com/office/powerpoint/2010/main" val="117290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9</a:t>
            </a:fld>
            <a:endParaRPr lang="es-PE"/>
          </a:p>
        </p:txBody>
      </p:sp>
    </p:spTree>
    <p:extLst>
      <p:ext uri="{BB962C8B-B14F-4D97-AF65-F5344CB8AC3E}">
        <p14:creationId xmlns:p14="http://schemas.microsoft.com/office/powerpoint/2010/main" val="54295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10</a:t>
            </a:fld>
            <a:endParaRPr lang="es-PE"/>
          </a:p>
        </p:txBody>
      </p:sp>
    </p:spTree>
    <p:extLst>
      <p:ext uri="{BB962C8B-B14F-4D97-AF65-F5344CB8AC3E}">
        <p14:creationId xmlns:p14="http://schemas.microsoft.com/office/powerpoint/2010/main" val="427342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0BBD006-FC51-4525-9FD0-1CB4F0D5A4A6}" type="slidenum">
              <a:rPr lang="es-PE" smtClean="0"/>
              <a:t>11</a:t>
            </a:fld>
            <a:endParaRPr lang="es-PE"/>
          </a:p>
        </p:txBody>
      </p:sp>
    </p:spTree>
    <p:extLst>
      <p:ext uri="{BB962C8B-B14F-4D97-AF65-F5344CB8AC3E}">
        <p14:creationId xmlns:p14="http://schemas.microsoft.com/office/powerpoint/2010/main" val="308690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8B41883-3C58-4785-ADD3-1DE1AF5CA932}" type="datetimeFigureOut">
              <a:rPr lang="es-PE" smtClean="0"/>
              <a:t>10/10/2020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5048E4A3-23BD-471B-BA38-250C92C1D65E}" type="slidenum">
              <a:rPr lang="es-PE" smtClean="0"/>
              <a:t>‹Nº›</a:t>
            </a:fld>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l="16000" t="8000" r="16000" b="8000"/>
          </a:stretch>
        </a:blipFill>
        <a:effectLst/>
      </p:bgPr>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B41883-3C58-4785-ADD3-1DE1AF5CA932}" type="datetimeFigureOut">
              <a:rPr lang="es-PE" smtClean="0"/>
              <a:t>10/10/2020</a:t>
            </a:fld>
            <a:endParaRPr lang="es-PE"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PE"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048E4A3-23BD-471B-BA38-250C92C1D65E}" type="slidenum">
              <a:rPr lang="es-PE" smtClean="0"/>
              <a:t>‹Nº›</a:t>
            </a:fld>
            <a:endParaRPr lang="es-PE"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oogle.com.pe/url?sa=i&amp;rct=j&amp;q=&amp;esrc=s&amp;source=images&amp;cd=&amp;cad=rja&amp;uact=8&amp;ved=0ahUKEwjkuZ6U7srLAhXGD5AKHZveAWkQjRwIBw&amp;url=http://conebiol2014.wix.com/inicio&amp;psig=AFQjCNE_jwU81EcUXEYc7tgfdcSRHIBBTA&amp;ust=1458411626651"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16" descr="http://static.wixstatic.com/media/acc57a_4aaccc0514b84bfeb3989901d31607af.png_srz_958_380_85_22_0.50_1.20_0.00_png_srz">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6936"/>
            <a:ext cx="9144000" cy="523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0 Ima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6" y="466139"/>
            <a:ext cx="1146535" cy="10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Imagen 7"/>
          <p:cNvPicPr>
            <a:picLocks noChangeAspect="1" noChangeArrowheads="1"/>
          </p:cNvPicPr>
          <p:nvPr/>
        </p:nvPicPr>
        <p:blipFill>
          <a:blip r:embed="rId5">
            <a:extLst>
              <a:ext uri="{28A0092B-C50C-407E-A947-70E740481C1C}">
                <a14:useLocalDpi xmlns:a14="http://schemas.microsoft.com/office/drawing/2010/main" val="0"/>
              </a:ext>
            </a:extLst>
          </a:blip>
          <a:srcRect l="34761" t="17772" r="42923" b="78671"/>
          <a:stretch>
            <a:fillRect/>
          </a:stretch>
        </p:blipFill>
        <p:spPr bwMode="auto">
          <a:xfrm>
            <a:off x="2947864" y="1345637"/>
            <a:ext cx="43640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0" y="2835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ES" sz="1800" dirty="0">
              <a:latin typeface="Arial" panose="020B0604020202020204" pitchFamily="34" charset="0"/>
            </a:endParaRPr>
          </a:p>
        </p:txBody>
      </p:sp>
      <p:sp>
        <p:nvSpPr>
          <p:cNvPr id="3078" name="Rectangle 6"/>
          <p:cNvSpPr>
            <a:spLocks noChangeArrowheads="1"/>
          </p:cNvSpPr>
          <p:nvPr/>
        </p:nvSpPr>
        <p:spPr bwMode="auto">
          <a:xfrm>
            <a:off x="1321581" y="275105"/>
            <a:ext cx="706237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PE" altLang="es-ES" u="none" dirty="0">
                <a:solidFill>
                  <a:schemeClr val="accent5">
                    <a:lumMod val="75000"/>
                  </a:schemeClr>
                </a:solidFill>
                <a:cs typeface="Times New Roman" panose="02020603050405020304" pitchFamily="18" charset="0"/>
              </a:rPr>
              <a:t>  </a:t>
            </a:r>
            <a:r>
              <a:rPr lang="es-PE" altLang="es-ES" u="none" dirty="0">
                <a:cs typeface="Times New Roman" panose="02020603050405020304" pitchFamily="18" charset="0"/>
              </a:rPr>
              <a:t>Universidad </a:t>
            </a:r>
            <a:r>
              <a:rPr lang="es-PE" altLang="es-ES" b="1" u="none" dirty="0">
                <a:solidFill>
                  <a:srgbClr val="008000"/>
                </a:solidFill>
                <a:cs typeface="Times New Roman" panose="02020603050405020304" pitchFamily="18" charset="0"/>
              </a:rPr>
              <a:t>Ricardo Palma</a:t>
            </a:r>
            <a:r>
              <a:rPr lang="es-PE" altLang="es-ES" sz="1400" b="1" u="none" dirty="0">
                <a:solidFill>
                  <a:srgbClr val="008000"/>
                </a:solidFill>
                <a:cs typeface="Times New Roman" panose="02020603050405020304" pitchFamily="18" charset="0"/>
              </a:rPr>
              <a:t>   </a:t>
            </a:r>
            <a:r>
              <a:rPr lang="es-PE" altLang="es-ES" sz="1400" b="1" u="none" dirty="0">
                <a:solidFill>
                  <a:schemeClr val="bg1"/>
                </a:solidFill>
                <a:cs typeface="Times New Roman" panose="02020603050405020304" pitchFamily="18" charset="0"/>
              </a:rPr>
              <a:t>                                                      </a:t>
            </a:r>
            <a:endParaRPr lang="es-ES" altLang="es-ES" sz="900" u="none" dirty="0">
              <a:solidFill>
                <a:schemeClr val="bg1"/>
              </a:solidFill>
              <a:latin typeface="Arial" panose="020B0604020202020204" pitchFamily="34" charset="0"/>
            </a:endParaRPr>
          </a:p>
          <a:p>
            <a:pPr algn="ctr">
              <a:spcBef>
                <a:spcPct val="0"/>
              </a:spcBef>
              <a:buFontTx/>
              <a:buNone/>
            </a:pPr>
            <a:r>
              <a:rPr lang="es-PE" altLang="es-ES" sz="1800" b="1" u="none" dirty="0">
                <a:cs typeface="Times New Roman" panose="02020603050405020304" pitchFamily="18" charset="0"/>
              </a:rPr>
              <a:t>                                                                     </a:t>
            </a:r>
            <a:r>
              <a:rPr lang="es-PE" altLang="es-ES" sz="1800" b="1" dirty="0">
                <a:cs typeface="Times New Roman" panose="02020603050405020304" pitchFamily="18" charset="0"/>
              </a:rPr>
              <a:t>RECTORADO</a:t>
            </a:r>
            <a:endParaRPr lang="es-PE" altLang="es-ES" sz="1800" b="1" u="none" dirty="0">
              <a:latin typeface="Arial" panose="020B0604020202020204" pitchFamily="34" charset="0"/>
            </a:endParaRPr>
          </a:p>
        </p:txBody>
      </p:sp>
      <p:sp>
        <p:nvSpPr>
          <p:cNvPr id="3079" name="Text Box 7"/>
          <p:cNvSpPr txBox="1">
            <a:spLocks noChangeArrowheads="1"/>
          </p:cNvSpPr>
          <p:nvPr/>
        </p:nvSpPr>
        <p:spPr bwMode="auto">
          <a:xfrm>
            <a:off x="611560" y="1010895"/>
            <a:ext cx="7772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ts val="600"/>
              </a:spcBef>
              <a:buFontTx/>
              <a:buNone/>
            </a:pPr>
            <a:r>
              <a:rPr lang="es-PE" altLang="es-ES" sz="1600" b="1" dirty="0">
                <a:solidFill>
                  <a:srgbClr val="008000"/>
                </a:solidFill>
                <a:latin typeface="Arial" panose="020B0604020202020204" pitchFamily="34" charset="0"/>
              </a:rPr>
              <a:t>MAESTRÍA</a:t>
            </a:r>
            <a:r>
              <a:rPr lang="es-PE" altLang="es-ES" sz="1600" b="1" u="none" dirty="0">
                <a:solidFill>
                  <a:srgbClr val="008000"/>
                </a:solidFill>
                <a:latin typeface="Arial" panose="020B0604020202020204" pitchFamily="34" charset="0"/>
              </a:rPr>
              <a:t> EN CIENCIA DE DATOS </a:t>
            </a:r>
          </a:p>
        </p:txBody>
      </p:sp>
      <p:sp>
        <p:nvSpPr>
          <p:cNvPr id="3080" name="Text Box 8"/>
          <p:cNvSpPr txBox="1">
            <a:spLocks noChangeArrowheads="1"/>
          </p:cNvSpPr>
          <p:nvPr/>
        </p:nvSpPr>
        <p:spPr bwMode="auto">
          <a:xfrm>
            <a:off x="3851920" y="1988840"/>
            <a:ext cx="5216115" cy="2031325"/>
          </a:xfrm>
          <a:prstGeom prst="rect">
            <a:avLst/>
          </a:prstGeom>
          <a:ln w="3175">
            <a:solidFill>
              <a:schemeClr val="tx1"/>
            </a:solidFill>
            <a:headEnd/>
            <a:tailEnd/>
          </a:ln>
          <a:effectLst>
            <a:softEdge rad="31750"/>
          </a:effectLst>
          <a:scene3d>
            <a:camera prst="orthographicFront"/>
            <a:lightRig rig="threePt" dir="t"/>
          </a:scene3d>
          <a:sp3d contourW="12700">
            <a:contourClr>
              <a:srgbClr val="92D050"/>
            </a:contourClr>
          </a:sp3d>
        </p:spPr>
        <p:style>
          <a:lnRef idx="2">
            <a:schemeClr val="accent2"/>
          </a:lnRef>
          <a:fillRef idx="1">
            <a:schemeClr val="lt1"/>
          </a:fillRef>
          <a:effectRef idx="0">
            <a:schemeClr val="accent2"/>
          </a:effectRef>
          <a:fontRef idx="minor">
            <a:schemeClr val="dk1"/>
          </a:fontRef>
        </p:style>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None/>
              <a:defRPr/>
            </a:pPr>
            <a:r>
              <a:rPr lang="es-ES" sz="1800" b="1" noProof="1">
                <a:solidFill>
                  <a:srgbClr val="008000"/>
                </a:solidFill>
                <a:latin typeface="Century Gothic" pitchFamily="34" charset="0"/>
              </a:rPr>
              <a:t>Analisis estadístico de Textos</a:t>
            </a:r>
            <a:endParaRPr lang="es-ES" sz="2400" b="1" noProof="1">
              <a:solidFill>
                <a:srgbClr val="008000"/>
              </a:solidFill>
              <a:latin typeface="Century Gothic" pitchFamily="34" charset="0"/>
            </a:endParaRPr>
          </a:p>
          <a:p>
            <a:pPr algn="ctr">
              <a:spcBef>
                <a:spcPct val="50000"/>
              </a:spcBef>
              <a:buNone/>
              <a:defRPr/>
            </a:pPr>
            <a:r>
              <a:rPr lang="es-ES" sz="2400" b="1" noProof="1">
                <a:solidFill>
                  <a:srgbClr val="00B0F0"/>
                </a:solidFill>
                <a:effectLst>
                  <a:outerShdw blurRad="38100" dist="38100" dir="2700000" algn="tl">
                    <a:srgbClr val="000000">
                      <a:alpha val="43137"/>
                    </a:srgbClr>
                  </a:outerShdw>
                </a:effectLst>
                <a:latin typeface="Century Gothic" pitchFamily="34" charset="0"/>
              </a:rPr>
              <a:t>SEMANA 3</a:t>
            </a:r>
          </a:p>
          <a:p>
            <a:pPr algn="ctr">
              <a:spcBef>
                <a:spcPct val="50000"/>
              </a:spcBef>
              <a:buNone/>
              <a:defRPr/>
            </a:pPr>
            <a:r>
              <a:rPr lang="es-ES" sz="2400" b="1" noProof="1">
                <a:solidFill>
                  <a:srgbClr val="008000"/>
                </a:solidFill>
                <a:latin typeface="Century Gothic" pitchFamily="34" charset="0"/>
              </a:rPr>
              <a:t>Clasificación</a:t>
            </a:r>
            <a:endParaRPr lang="es-ES" sz="2400" b="1" noProof="1">
              <a:solidFill>
                <a:srgbClr val="00B0F0"/>
              </a:solidFill>
              <a:latin typeface="Century Gothic" pitchFamily="34" charset="0"/>
            </a:endParaRPr>
          </a:p>
          <a:p>
            <a:pPr algn="ctr">
              <a:spcBef>
                <a:spcPct val="50000"/>
              </a:spcBef>
              <a:buNone/>
              <a:defRPr/>
            </a:pPr>
            <a:r>
              <a:rPr lang="es-ES" sz="2400" b="1" noProof="1">
                <a:solidFill>
                  <a:srgbClr val="0070C0"/>
                </a:solidFill>
                <a:latin typeface="Century Gothic" pitchFamily="34" charset="0"/>
              </a:rPr>
              <a:t>MSc. Eder Tristán</a:t>
            </a:r>
            <a:endParaRPr lang="es-ES" sz="2400" b="1" u="none" noProof="1">
              <a:solidFill>
                <a:srgbClr val="0070C0"/>
              </a:solidFill>
              <a:latin typeface="Century Gothic" pitchFamily="34" charset="0"/>
            </a:endParaRPr>
          </a:p>
        </p:txBody>
      </p:sp>
      <p:pic>
        <p:nvPicPr>
          <p:cNvPr id="2" name="1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9884" y="466138"/>
            <a:ext cx="1368151" cy="1089513"/>
          </a:xfrm>
          <a:prstGeom prst="rect">
            <a:avLst/>
          </a:prstGeom>
        </p:spPr>
      </p:pic>
    </p:spTree>
    <p:extLst>
      <p:ext uri="{BB962C8B-B14F-4D97-AF65-F5344CB8AC3E}">
        <p14:creationId xmlns:p14="http://schemas.microsoft.com/office/powerpoint/2010/main" val="15097783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67544" y="1268760"/>
            <a:ext cx="8352928" cy="1859483"/>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El rendimiento de un modelo de clasificación de texto depende en gran medida del tipo de palabras utilizadas en el corpus y del tipo de variables creadas, </a:t>
            </a:r>
            <a:r>
              <a:rPr lang="es-PE" sz="2000" dirty="0" err="1"/>
              <a:t>Shivam</a:t>
            </a:r>
            <a:r>
              <a:rPr lang="es-PE" sz="2000" dirty="0"/>
              <a:t> </a:t>
            </a:r>
            <a:r>
              <a:rPr lang="es-PE" sz="2000" dirty="0" err="1"/>
              <a:t>Bansal</a:t>
            </a:r>
            <a:r>
              <a:rPr lang="es-PE" sz="2000" dirty="0"/>
              <a:t> es un </a:t>
            </a:r>
            <a:r>
              <a:rPr lang="es-PE" sz="2000" dirty="0" err="1"/>
              <a:t>Cientifico</a:t>
            </a:r>
            <a:r>
              <a:rPr lang="es-PE" sz="2000" dirty="0"/>
              <a:t> de Datos de la Universidad Nacional de Singapur y brinda las siguientes recomendaciones para lograr un mejor rendimiento en la clasificación de texto.</a:t>
            </a:r>
          </a:p>
        </p:txBody>
      </p:sp>
      <p:pic>
        <p:nvPicPr>
          <p:cNvPr id="2050" name="Picture 2" descr="An NLP Tutorial for Text Classification | Topt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119" y="3415744"/>
            <a:ext cx="4868153" cy="253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0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 - RECOMENDACIONES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67544" y="1268760"/>
            <a:ext cx="8352928" cy="4875694"/>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b="1" dirty="0"/>
              <a:t>Características específicas del dominio en el corpus </a:t>
            </a:r>
          </a:p>
          <a:p>
            <a:pPr marL="0" indent="0" algn="just">
              <a:buNone/>
            </a:pPr>
            <a:endParaRPr lang="es-PE" sz="2000" dirty="0"/>
          </a:p>
          <a:p>
            <a:pPr algn="just"/>
            <a:r>
              <a:rPr lang="es-PE" sz="2000" dirty="0"/>
              <a:t>Para un problema de clasificación, es importante elegir el corpus de prueba y entrenamiento con mucho cuidado. Para que una variedad de características actúen en el algoritmo de clasificación, el conocimiento del dominio juega una parte integral. </a:t>
            </a:r>
          </a:p>
          <a:p>
            <a:pPr algn="just"/>
            <a:endParaRPr lang="es-PE" sz="2000" dirty="0"/>
          </a:p>
          <a:p>
            <a:pPr algn="just"/>
            <a:r>
              <a:rPr lang="es-PE" sz="2000" dirty="0"/>
              <a:t>Por ejemplo, si el problema es "Clasificación de sentimiento para datos de noticias", el corpus debe consistir en datos de fuentes de noticias, esto se debe a que el vocabulario de un corpus varía con los dominios. Las redes sociales contienen muchos slangs y palabras clave inadecuadas como "</a:t>
            </a:r>
            <a:r>
              <a:rPr lang="es-PE" sz="2000" dirty="0" err="1"/>
              <a:t>awsum</a:t>
            </a:r>
            <a:r>
              <a:rPr lang="es-PE" sz="2000" dirty="0"/>
              <a:t>, </a:t>
            </a:r>
            <a:r>
              <a:rPr lang="es-PE" sz="2000" dirty="0" err="1"/>
              <a:t>lol</a:t>
            </a:r>
            <a:r>
              <a:rPr lang="es-PE" sz="2000" dirty="0"/>
              <a:t>, </a:t>
            </a:r>
            <a:r>
              <a:rPr lang="es-PE" sz="2000" dirty="0" err="1"/>
              <a:t>gooood</a:t>
            </a:r>
            <a:r>
              <a:rPr lang="es-PE" sz="2000" dirty="0"/>
              <a:t>", etc., que están ausentes en cualquiera de los corpus formales como noticias, blogs, etc. </a:t>
            </a:r>
          </a:p>
        </p:txBody>
      </p:sp>
    </p:spTree>
    <p:extLst>
      <p:ext uri="{BB962C8B-B14F-4D97-AF65-F5344CB8AC3E}">
        <p14:creationId xmlns:p14="http://schemas.microsoft.com/office/powerpoint/2010/main" val="89003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67544" y="1268760"/>
            <a:ext cx="8352928" cy="4260141"/>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b="1" dirty="0"/>
              <a:t>Uso de una adecuada lista de StopWords </a:t>
            </a:r>
          </a:p>
          <a:p>
            <a:pPr algn="just"/>
            <a:endParaRPr lang="es-PE" sz="2000" dirty="0"/>
          </a:p>
          <a:p>
            <a:pPr algn="just"/>
            <a:r>
              <a:rPr lang="es-PE" sz="2000" dirty="0"/>
              <a:t>Los StopWords se definen como las palabras más utilizadas en un corpus. Las palabras de parada más utilizadas son “a, the, of, on,... etc”. Estas palabras se utilizan para definir la estructura de una oración. Pero, no sirven para definir el contexto. </a:t>
            </a:r>
          </a:p>
          <a:p>
            <a:pPr algn="just"/>
            <a:endParaRPr lang="es-PE" sz="2000" dirty="0"/>
          </a:p>
          <a:p>
            <a:pPr algn="just"/>
            <a:r>
              <a:rPr lang="es-PE" sz="2000" dirty="0"/>
              <a:t>Tratar este tipo de palabras como palabras principales resultaría en un bajo rendimiento en la clasificación del texto. Estas palabras se pueden ignorar directamente desde el corpus para obtener un mejor rendimiento, aparte de las palabras clave del lenguaje, también hay otras palabras de apoyo que son de menor importancia que cualquier otro término. </a:t>
            </a:r>
          </a:p>
        </p:txBody>
      </p:sp>
    </p:spTree>
    <p:extLst>
      <p:ext uri="{BB962C8B-B14F-4D97-AF65-F5344CB8AC3E}">
        <p14:creationId xmlns:p14="http://schemas.microsoft.com/office/powerpoint/2010/main" val="217068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67544" y="1268760"/>
            <a:ext cx="8352928" cy="364458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b="1" dirty="0"/>
              <a:t>Corpus sin ruido </a:t>
            </a:r>
          </a:p>
          <a:p>
            <a:pPr algn="just"/>
            <a:endParaRPr lang="es-PE" sz="2000" dirty="0"/>
          </a:p>
          <a:p>
            <a:pPr algn="just"/>
            <a:r>
              <a:rPr lang="es-PE" sz="2000" dirty="0"/>
              <a:t>En la mayoría de los problemas de ciencia de datos, se recomienda realizar un algoritmo de clasificación en un corpus limpio en lugar de un corpus ruidoso. </a:t>
            </a:r>
          </a:p>
          <a:p>
            <a:pPr algn="just"/>
            <a:endParaRPr lang="es-PE" sz="2000" dirty="0"/>
          </a:p>
          <a:p>
            <a:pPr algn="just"/>
            <a:r>
              <a:rPr lang="es-PE" sz="2000" dirty="0"/>
              <a:t>El corpus ruidoso se refiere a entidades sin importancia del texto, como marcas de puntuación, valores numéricos, enlaces y </a:t>
            </a:r>
            <a:r>
              <a:rPr lang="es-PE" sz="2000" dirty="0" err="1"/>
              <a:t>urls</a:t>
            </a:r>
            <a:r>
              <a:rPr lang="es-PE" sz="2000" dirty="0"/>
              <a:t>, etc. La eliminación de estas entidades del texto aumentaría la precisión, ya que el tamaño del espacio muestral de las posibles funciones establecido disminuye. </a:t>
            </a:r>
          </a:p>
        </p:txBody>
      </p:sp>
    </p:spTree>
    <p:extLst>
      <p:ext uri="{BB962C8B-B14F-4D97-AF65-F5344CB8AC3E}">
        <p14:creationId xmlns:p14="http://schemas.microsoft.com/office/powerpoint/2010/main" val="396761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67544" y="1268760"/>
            <a:ext cx="8352928" cy="5306581"/>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b="1" dirty="0"/>
              <a:t>Eliminando palabras con frecuencia extremadamente baja </a:t>
            </a:r>
          </a:p>
          <a:p>
            <a:pPr algn="just"/>
            <a:endParaRPr lang="es-PE" sz="2000" dirty="0"/>
          </a:p>
          <a:p>
            <a:pPr algn="just"/>
            <a:r>
              <a:rPr lang="es-PE" sz="2000" dirty="0"/>
              <a:t>Las palabras clave que aparecen con menor frecuencia en el corpus generalmente no juegan un papel en la clasificación del texto, uno puede deshacerse de estas características de baja frecuencia, lo que resulta en un mejor rendimiento del modelo. Sí elegimos un umbral, todas las palabras clave con menos frecuencia pueden ignorarse.</a:t>
            </a:r>
          </a:p>
          <a:p>
            <a:pPr algn="just"/>
            <a:endParaRPr lang="es-PE" sz="2000" dirty="0"/>
          </a:p>
          <a:p>
            <a:pPr algn="just"/>
            <a:r>
              <a:rPr lang="es-PE" sz="2000" b="1" dirty="0"/>
              <a:t>Corpus Normalizado</a:t>
            </a:r>
          </a:p>
          <a:p>
            <a:pPr algn="just"/>
            <a:endParaRPr lang="es-PE" sz="2000" dirty="0"/>
          </a:p>
          <a:p>
            <a:pPr algn="just"/>
            <a:r>
              <a:rPr lang="es-PE" sz="2000" dirty="0"/>
              <a:t>Las palabras son la parte integral de cualquier técnica de clasificación, estas palabras a menudo se usan con diferentes variaciones en el texto dependiendo de su gramática (verbo, adjetivo, sustantivo, etc.). Una buena práctica es normalizar los términos a sus formas de raíz (Lematización). </a:t>
            </a:r>
          </a:p>
        </p:txBody>
      </p:sp>
    </p:spTree>
    <p:extLst>
      <p:ext uri="{BB962C8B-B14F-4D97-AF65-F5344CB8AC3E}">
        <p14:creationId xmlns:p14="http://schemas.microsoft.com/office/powerpoint/2010/main" val="141064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2140" y="1597810"/>
            <a:ext cx="8352928" cy="364458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Un clasificador es un algoritmo que puede predecir las etiquetas de datos, hay muchos tipos diferentes de clasificadores que son adecuados para diferentes problemas. </a:t>
            </a:r>
          </a:p>
          <a:p>
            <a:pPr algn="just"/>
            <a:endParaRPr lang="es-PE" sz="2000" dirty="0"/>
          </a:p>
          <a:p>
            <a:pPr algn="just"/>
            <a:r>
              <a:rPr lang="es-PE" sz="2000" dirty="0"/>
              <a:t>Elegir el correcto es crucial para el rendimiento del programa, la elección depende principalmente de la forma y el tamaño del conjunto de datos. </a:t>
            </a:r>
          </a:p>
          <a:p>
            <a:pPr algn="just"/>
            <a:endParaRPr lang="es-PE" sz="2000" dirty="0"/>
          </a:p>
          <a:p>
            <a:pPr algn="just"/>
            <a:r>
              <a:rPr lang="es-PE" sz="2000" dirty="0"/>
              <a:t>Cuando se tiene un pequeño conjunto de datos, la varianza suele ser alta. En este caso, un clasificador que puede lidiar con una gran variación como Naive Bayes es una buena opción. </a:t>
            </a:r>
          </a:p>
        </p:txBody>
      </p:sp>
    </p:spTree>
    <p:extLst>
      <p:ext uri="{BB962C8B-B14F-4D97-AF65-F5344CB8AC3E}">
        <p14:creationId xmlns:p14="http://schemas.microsoft.com/office/powerpoint/2010/main" val="354198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2140" y="1597810"/>
            <a:ext cx="8352928" cy="444480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Existen diferentes clasificadores de texto y se encontró lo siguiente (</a:t>
            </a:r>
            <a:r>
              <a:rPr lang="es-PE" sz="2000" dirty="0" err="1"/>
              <a:t>Sebastiani</a:t>
            </a:r>
            <a:r>
              <a:rPr lang="es-PE" sz="2000" dirty="0"/>
              <a:t>., 2002): </a:t>
            </a:r>
          </a:p>
          <a:p>
            <a:pPr marL="0" indent="0" algn="just">
              <a:buNone/>
            </a:pPr>
            <a:endParaRPr lang="es-PE" sz="2000" dirty="0"/>
          </a:p>
          <a:p>
            <a:pPr algn="just"/>
            <a:r>
              <a:rPr lang="es-PE" sz="2000" dirty="0"/>
              <a:t>1. Métodos ensamblados, máquinas de soporte vectorial (SVM), y métodos de regresión entregan un mejor desempeño. </a:t>
            </a:r>
          </a:p>
          <a:p>
            <a:pPr marL="0" indent="0" algn="just">
              <a:buNone/>
            </a:pPr>
            <a:endParaRPr lang="es-PE" sz="2000" dirty="0"/>
          </a:p>
          <a:p>
            <a:pPr algn="just"/>
            <a:r>
              <a:rPr lang="es-PE" sz="2000" dirty="0"/>
              <a:t>2. Las redes neuronales y los clasificadores lineales funcionan muy bien, aunque un poco peor que los métodos mencionados anteriormente. </a:t>
            </a:r>
          </a:p>
          <a:p>
            <a:pPr algn="just"/>
            <a:endParaRPr lang="es-PE" sz="2000" dirty="0"/>
          </a:p>
          <a:p>
            <a:pPr algn="just"/>
            <a:r>
              <a:rPr lang="es-PE" sz="2000" dirty="0"/>
              <a:t>3. Clasificadores lineales por lotes y clasificadores de Naive Bayes suelen ser usados como línea base de los clasificadores. </a:t>
            </a:r>
          </a:p>
          <a:p>
            <a:pPr algn="just"/>
            <a:endParaRPr lang="es-PE" sz="2000" dirty="0"/>
          </a:p>
        </p:txBody>
      </p:sp>
    </p:spTree>
    <p:extLst>
      <p:ext uri="{BB962C8B-B14F-4D97-AF65-F5344CB8AC3E}">
        <p14:creationId xmlns:p14="http://schemas.microsoft.com/office/powerpoint/2010/main" val="343814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Naive Bayes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2140" y="1597810"/>
            <a:ext cx="8352928" cy="1859483"/>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El clasificador Naive Bayes es conocido como un grupo de simples clasificadores probabilísticos, es llamado ingenuo porque calcula las probabilidades condicionales de cada palabra por separado, como si fueran independientes una de otra, en el caso de documentos o conocida como la bolsa de palabras (bag of words) asume que la posición no importa. </a:t>
            </a:r>
          </a:p>
        </p:txBody>
      </p:sp>
      <p:pic>
        <p:nvPicPr>
          <p:cNvPr id="3" name="Imagen 2"/>
          <p:cNvPicPr>
            <a:picLocks noChangeAspect="1"/>
          </p:cNvPicPr>
          <p:nvPr/>
        </p:nvPicPr>
        <p:blipFill rotWithShape="1">
          <a:blip r:embed="rId5"/>
          <a:srcRect l="34504" t="58388" r="33397" b="30313"/>
          <a:stretch/>
        </p:blipFill>
        <p:spPr>
          <a:xfrm>
            <a:off x="2555776" y="3717032"/>
            <a:ext cx="4176465" cy="826523"/>
          </a:xfrm>
          <a:prstGeom prst="rect">
            <a:avLst/>
          </a:prstGeom>
        </p:spPr>
      </p:pic>
      <p:pic>
        <p:nvPicPr>
          <p:cNvPr id="4" name="Imagen 3"/>
          <p:cNvPicPr>
            <a:picLocks noChangeAspect="1"/>
          </p:cNvPicPr>
          <p:nvPr/>
        </p:nvPicPr>
        <p:blipFill rotWithShape="1">
          <a:blip r:embed="rId6"/>
          <a:srcRect l="41145" t="67718" r="42805" b="17516"/>
          <a:stretch/>
        </p:blipFill>
        <p:spPr>
          <a:xfrm>
            <a:off x="3584487" y="4759859"/>
            <a:ext cx="2088233" cy="1080120"/>
          </a:xfrm>
          <a:prstGeom prst="rect">
            <a:avLst/>
          </a:prstGeom>
        </p:spPr>
      </p:pic>
    </p:spTree>
    <p:extLst>
      <p:ext uri="{BB962C8B-B14F-4D97-AF65-F5344CB8AC3E}">
        <p14:creationId xmlns:p14="http://schemas.microsoft.com/office/powerpoint/2010/main" val="1762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Naive Bayes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2140" y="1597810"/>
            <a:ext cx="8352928" cy="3226011"/>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s-PE" sz="2000" dirty="0"/>
              <a:t>La base teórica del algoritmo donde d es un documento y c es una clase: </a:t>
            </a:r>
          </a:p>
          <a:p>
            <a:pPr marL="0" indent="0">
              <a:buNone/>
            </a:pPr>
            <a:r>
              <a:rPr lang="es-PE" sz="2000" dirty="0"/>
              <a:t>     p(</a:t>
            </a:r>
            <a:r>
              <a:rPr lang="es-PE" sz="2000" dirty="0" err="1"/>
              <a:t>c|d</a:t>
            </a:r>
            <a:r>
              <a:rPr lang="es-PE" sz="2000" dirty="0"/>
              <a:t>) es la probabilidad a posteriori de la clase (etiqueta) dado un indicador (atributo). </a:t>
            </a:r>
          </a:p>
          <a:p>
            <a:pPr marL="0" indent="0">
              <a:buNone/>
            </a:pPr>
            <a:r>
              <a:rPr lang="es-PE" sz="2000" dirty="0"/>
              <a:t>    p(</a:t>
            </a:r>
            <a:r>
              <a:rPr lang="es-PE" sz="2000" dirty="0" err="1"/>
              <a:t>d|c</a:t>
            </a:r>
            <a:r>
              <a:rPr lang="es-PE" sz="2000" dirty="0"/>
              <a:t>) es la probabilidad dada de la clase de un indicador </a:t>
            </a:r>
          </a:p>
          <a:p>
            <a:pPr marL="0" indent="0">
              <a:buNone/>
            </a:pPr>
            <a:r>
              <a:rPr lang="es-PE" sz="2000" dirty="0"/>
              <a:t>    p(c) es la probabilidad anterior de la clase </a:t>
            </a:r>
          </a:p>
          <a:p>
            <a:pPr marL="0" indent="0">
              <a:buNone/>
            </a:pPr>
            <a:r>
              <a:rPr lang="es-PE" sz="2000" dirty="0"/>
              <a:t>    p(d) es la probabilidad anterior de un indicador </a:t>
            </a:r>
          </a:p>
          <a:p>
            <a:pPr marL="0" indent="0">
              <a:buNone/>
            </a:pPr>
            <a:endParaRPr lang="es-PE" sz="2000" dirty="0"/>
          </a:p>
          <a:p>
            <a:pPr marL="0" indent="0">
              <a:buNone/>
            </a:pPr>
            <a:r>
              <a:rPr lang="es-PE" sz="2000" dirty="0"/>
              <a:t>El cálculo del clasificador Naive Bayes se determina </a:t>
            </a:r>
          </a:p>
        </p:txBody>
      </p:sp>
      <p:pic>
        <p:nvPicPr>
          <p:cNvPr id="5" name="Imagen 4"/>
          <p:cNvPicPr>
            <a:picLocks noChangeAspect="1"/>
          </p:cNvPicPr>
          <p:nvPr/>
        </p:nvPicPr>
        <p:blipFill rotWithShape="1">
          <a:blip r:embed="rId5"/>
          <a:srcRect l="44465" t="48031" r="39486" b="43110"/>
          <a:stretch/>
        </p:blipFill>
        <p:spPr>
          <a:xfrm>
            <a:off x="2733584" y="4941168"/>
            <a:ext cx="3790040" cy="1176219"/>
          </a:xfrm>
          <a:prstGeom prst="rect">
            <a:avLst/>
          </a:prstGeom>
        </p:spPr>
      </p:pic>
    </p:spTree>
    <p:extLst>
      <p:ext uri="{BB962C8B-B14F-4D97-AF65-F5344CB8AC3E}">
        <p14:creationId xmlns:p14="http://schemas.microsoft.com/office/powerpoint/2010/main" val="2727912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Naive Bayes - ejemplo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3" name="Imagen 2"/>
          <p:cNvPicPr>
            <a:picLocks noChangeAspect="1"/>
          </p:cNvPicPr>
          <p:nvPr/>
        </p:nvPicPr>
        <p:blipFill rotWithShape="1">
          <a:blip r:embed="rId5"/>
          <a:srcRect l="30630" t="31752" r="28416" b="48562"/>
          <a:stretch/>
        </p:blipFill>
        <p:spPr>
          <a:xfrm>
            <a:off x="1979712" y="1484784"/>
            <a:ext cx="5328593" cy="1440160"/>
          </a:xfrm>
          <a:prstGeom prst="rect">
            <a:avLst/>
          </a:prstGeom>
        </p:spPr>
      </p:pic>
      <p:pic>
        <p:nvPicPr>
          <p:cNvPr id="4" name="Imagen 3"/>
          <p:cNvPicPr>
            <a:picLocks noChangeAspect="1"/>
          </p:cNvPicPr>
          <p:nvPr/>
        </p:nvPicPr>
        <p:blipFill rotWithShape="1">
          <a:blip r:embed="rId6"/>
          <a:srcRect l="30778" t="60828" r="48726" b="18500"/>
          <a:stretch/>
        </p:blipFill>
        <p:spPr>
          <a:xfrm>
            <a:off x="683569" y="3068960"/>
            <a:ext cx="3528392" cy="2000673"/>
          </a:xfrm>
          <a:prstGeom prst="rect">
            <a:avLst/>
          </a:prstGeom>
        </p:spPr>
      </p:pic>
      <p:pic>
        <p:nvPicPr>
          <p:cNvPr id="6" name="Imagen 5"/>
          <p:cNvPicPr>
            <a:picLocks noChangeAspect="1"/>
          </p:cNvPicPr>
          <p:nvPr/>
        </p:nvPicPr>
        <p:blipFill rotWithShape="1">
          <a:blip r:embed="rId7"/>
          <a:srcRect l="30839" t="61812" r="49035" b="30313"/>
          <a:stretch/>
        </p:blipFill>
        <p:spPr>
          <a:xfrm>
            <a:off x="4644008" y="3501008"/>
            <a:ext cx="3600400" cy="792088"/>
          </a:xfrm>
          <a:prstGeom prst="rect">
            <a:avLst/>
          </a:prstGeom>
        </p:spPr>
      </p:pic>
      <p:sp>
        <p:nvSpPr>
          <p:cNvPr id="10" name="object 12"/>
          <p:cNvSpPr txBox="1">
            <a:spLocks/>
          </p:cNvSpPr>
          <p:nvPr/>
        </p:nvSpPr>
        <p:spPr>
          <a:xfrm>
            <a:off x="294382" y="5145182"/>
            <a:ext cx="8352928" cy="62837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s-PE" sz="2000" dirty="0"/>
              <a:t>Siguiendo el principio del clasificador Naive Bayes, el documento 5 pertenece a la clase c. </a:t>
            </a:r>
          </a:p>
        </p:txBody>
      </p:sp>
      <p:sp>
        <p:nvSpPr>
          <p:cNvPr id="11" name="CuadroTexto 10">
            <a:extLst>
              <a:ext uri="{FF2B5EF4-FFF2-40B4-BE49-F238E27FC236}">
                <a16:creationId xmlns:a16="http://schemas.microsoft.com/office/drawing/2014/main" id="{C1BBDFD7-C0A8-4485-A80B-32D094CB44AA}"/>
              </a:ext>
            </a:extLst>
          </p:cNvPr>
          <p:cNvSpPr txBox="1"/>
          <p:nvPr/>
        </p:nvSpPr>
        <p:spPr>
          <a:xfrm>
            <a:off x="1835696" y="6276265"/>
            <a:ext cx="6048672" cy="307777"/>
          </a:xfrm>
          <a:prstGeom prst="rect">
            <a:avLst/>
          </a:prstGeom>
          <a:noFill/>
        </p:spPr>
        <p:txBody>
          <a:bodyPr wrap="square">
            <a:spAutoFit/>
          </a:bodyPr>
          <a:lstStyle/>
          <a:p>
            <a:r>
              <a:rPr lang="es-PE" sz="1400" dirty="0">
                <a:solidFill>
                  <a:srgbClr val="FF0000"/>
                </a:solidFill>
              </a:rPr>
              <a:t>https://www.youtube.com/watch?reload=9&amp;v=mqYa0LaA9WI</a:t>
            </a:r>
          </a:p>
        </p:txBody>
      </p:sp>
    </p:spTree>
    <p:extLst>
      <p:ext uri="{BB962C8B-B14F-4D97-AF65-F5344CB8AC3E}">
        <p14:creationId xmlns:p14="http://schemas.microsoft.com/office/powerpoint/2010/main" val="82508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752"/>
          <a:stretch/>
        </p:blipFill>
        <p:spPr bwMode="auto">
          <a:xfrm>
            <a:off x="2123728" y="2276872"/>
            <a:ext cx="518457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p:cNvSpPr txBox="1"/>
          <p:nvPr/>
        </p:nvSpPr>
        <p:spPr bwMode="auto">
          <a:xfrm>
            <a:off x="1259631" y="548680"/>
            <a:ext cx="6624736" cy="14773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spcBef>
                <a:spcPct val="50000"/>
              </a:spcBef>
              <a:buNone/>
            </a:pPr>
            <a:r>
              <a:rPr lang="es-ES" sz="2000" b="1" noProof="1"/>
              <a:t>A nuestro recordado Maestro </a:t>
            </a:r>
          </a:p>
          <a:p>
            <a:pPr algn="ctr">
              <a:spcBef>
                <a:spcPct val="50000"/>
              </a:spcBef>
              <a:buNone/>
            </a:pPr>
            <a:r>
              <a:rPr lang="es-ES" sz="2000" b="1" noProof="1"/>
              <a:t>Dr. Erwin Kraenau Espinal, Presidente de la Comisión de Creación de la Maestría en Ciencia de los Datos </a:t>
            </a:r>
          </a:p>
        </p:txBody>
      </p:sp>
      <p:sp>
        <p:nvSpPr>
          <p:cNvPr id="3" name="AutoShape 2" descr="Resultado de imagen para logo urp sin fond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4" name="AutoShape 4" descr="Resultado de imagen para logo urp sin fond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AutoShape 7" descr="Resultado de imagen para logo urp sin fond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7" name="AutoShape 9" descr="Resultado de imagen para logo urp sin fond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1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Tree>
    <p:extLst>
      <p:ext uri="{BB962C8B-B14F-4D97-AF65-F5344CB8AC3E}">
        <p14:creationId xmlns:p14="http://schemas.microsoft.com/office/powerpoint/2010/main" val="387465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SVM</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11" name="object 12"/>
          <p:cNvSpPr txBox="1">
            <a:spLocks/>
          </p:cNvSpPr>
          <p:nvPr/>
        </p:nvSpPr>
        <p:spPr>
          <a:xfrm>
            <a:off x="452140" y="1597810"/>
            <a:ext cx="8352928" cy="5183470"/>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Las máquinas soporte vectorial (SVM) son algoritmos de aprendizaje supervisados, utilizados para la clasificación, regresión o detección de valores atípicos. </a:t>
            </a:r>
          </a:p>
          <a:p>
            <a:pPr algn="just"/>
            <a:endParaRPr lang="es-PE" sz="2000" dirty="0"/>
          </a:p>
          <a:p>
            <a:pPr algn="just"/>
            <a:r>
              <a:rPr lang="es-PE" sz="2000" dirty="0"/>
              <a:t>Para una clasificación binaria, si se tiene datos de entrenamiento tales que cada punto de datos  pertenece a una clase específica, el algoritmo SVM se puede entrenar en base a estos datos tales que pueden asignar puntos de datos futuros en una de las dos clases. </a:t>
            </a:r>
          </a:p>
          <a:p>
            <a:pPr algn="just"/>
            <a:endParaRPr lang="es-PE" sz="2000" dirty="0"/>
          </a:p>
          <a:p>
            <a:pPr algn="just"/>
            <a:r>
              <a:rPr lang="es-PE" sz="2000" dirty="0"/>
              <a:t>Representa las muestras de datos de entrenamiento como puntos en el espacio de manera que los puntos que pertenecen a cualquiera de las clases se pueden separar por un amplio espacio entre ellas, denominado hiperplano, y los nuevos puntos de datos que se pronostican se les asignan clases según el lado de este hiperplano en el que caen. </a:t>
            </a:r>
          </a:p>
        </p:txBody>
      </p:sp>
    </p:spTree>
    <p:extLst>
      <p:ext uri="{BB962C8B-B14F-4D97-AF65-F5344CB8AC3E}">
        <p14:creationId xmlns:p14="http://schemas.microsoft.com/office/powerpoint/2010/main" val="194236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SVM</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11" name="object 12"/>
          <p:cNvSpPr txBox="1">
            <a:spLocks/>
          </p:cNvSpPr>
          <p:nvPr/>
        </p:nvSpPr>
        <p:spPr>
          <a:xfrm>
            <a:off x="452140" y="1597810"/>
            <a:ext cx="8352928" cy="456791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La representación formal y matemática es la siguiente: </a:t>
            </a:r>
          </a:p>
          <a:p>
            <a:pPr algn="just"/>
            <a:endParaRPr lang="es-PE" sz="2000" dirty="0"/>
          </a:p>
          <a:p>
            <a:pPr algn="just"/>
            <a:r>
              <a:rPr lang="es-PE" sz="2000" dirty="0"/>
              <a:t>Se tiene un conjunto de entrenamiento con n puntos (x1, y1),…, (</a:t>
            </a:r>
            <a:r>
              <a:rPr lang="es-PE" sz="2000" dirty="0" err="1"/>
              <a:t>xn,yn</a:t>
            </a:r>
            <a:r>
              <a:rPr lang="es-PE" sz="2000" dirty="0"/>
              <a:t>) donde cada la variable de clase y ∈ {-1,1}, donde cada valor indica la clase correspondiente al punto xi .</a:t>
            </a:r>
          </a:p>
          <a:p>
            <a:pPr algn="just"/>
            <a:r>
              <a:rPr lang="es-PE" sz="2000" dirty="0"/>
              <a:t>Cada punto xi es un vector de características, el objetivo de SVM es encontrar el hiperplano de margen máximo que separa el conjunto de puntos de datos que tienen la etiqueta de clase </a:t>
            </a:r>
            <a:r>
              <a:rPr lang="es-PE" sz="2000" dirty="0" err="1"/>
              <a:t>yi</a:t>
            </a:r>
            <a:r>
              <a:rPr lang="es-PE" sz="2000" dirty="0"/>
              <a:t> = 1 del conjunto de puntos de datos que tienen la etiqueta </a:t>
            </a:r>
            <a:r>
              <a:rPr lang="es-PE" sz="2000" dirty="0" err="1"/>
              <a:t>yi</a:t>
            </a:r>
            <a:r>
              <a:rPr lang="es-PE" sz="2000" dirty="0"/>
              <a:t> = -1, de tal manera que se maximice la distancia entre el hiperplano y los puntos de datos de muestra de cualquiera de las clases más cercanas a él. </a:t>
            </a:r>
          </a:p>
          <a:p>
            <a:pPr algn="just"/>
            <a:r>
              <a:rPr lang="es-PE" sz="2000" dirty="0"/>
              <a:t>Estos puntos de datos de muestra se conocen como vectores de soporte. </a:t>
            </a:r>
          </a:p>
        </p:txBody>
      </p:sp>
    </p:spTree>
    <p:extLst>
      <p:ext uri="{BB962C8B-B14F-4D97-AF65-F5344CB8AC3E}">
        <p14:creationId xmlns:p14="http://schemas.microsoft.com/office/powerpoint/2010/main" val="30407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SVM</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3" name="Imagen 2"/>
          <p:cNvPicPr>
            <a:picLocks noChangeAspect="1"/>
          </p:cNvPicPr>
          <p:nvPr/>
        </p:nvPicPr>
        <p:blipFill>
          <a:blip r:embed="rId5"/>
          <a:stretch>
            <a:fillRect/>
          </a:stretch>
        </p:blipFill>
        <p:spPr>
          <a:xfrm>
            <a:off x="3131840" y="1340768"/>
            <a:ext cx="2437004" cy="2448272"/>
          </a:xfrm>
          <a:prstGeom prst="rect">
            <a:avLst/>
          </a:prstGeom>
        </p:spPr>
      </p:pic>
      <p:sp>
        <p:nvSpPr>
          <p:cNvPr id="8" name="object 12"/>
          <p:cNvSpPr txBox="1">
            <a:spLocks/>
          </p:cNvSpPr>
          <p:nvPr/>
        </p:nvSpPr>
        <p:spPr>
          <a:xfrm>
            <a:off x="323528" y="3933056"/>
            <a:ext cx="8352928" cy="247503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s-PE" sz="2000" dirty="0"/>
              <a:t>se pueden observar claramente el hiperplano y los vectores de soporte, el hiperplano se puede definir como el conjunto de puntos x que satisfacen 𝑤∗𝑥+𝑏=0, donde w es un vector normal al hiperplano, mientras que 𝑏/||𝑤|| da el desplazamiento del hiperplano desde el origen hacia los vectores de soporte resaltados en la figura. Hay 2 tipos principales de márgenes que ayudan a separar los puntos de datos que pertenecen a las diferentes clases. </a:t>
            </a:r>
          </a:p>
        </p:txBody>
      </p:sp>
    </p:spTree>
    <p:extLst>
      <p:ext uri="{BB962C8B-B14F-4D97-AF65-F5344CB8AC3E}">
        <p14:creationId xmlns:p14="http://schemas.microsoft.com/office/powerpoint/2010/main" val="167966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SVM</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323528" y="1484784"/>
            <a:ext cx="8352928" cy="3521477"/>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Cuando los datos son linealmente separables como en la figura, se pueden tener márgenes que estén representados básicamente por 2 hiperplanos paralelos representados por las líneas de puntos que ayudan a separar los puntos de datos que pertenecen a las dos clases diferentes. </a:t>
            </a:r>
          </a:p>
          <a:p>
            <a:pPr algn="just"/>
            <a:endParaRPr lang="es-PE" sz="2000" dirty="0"/>
          </a:p>
          <a:p>
            <a:pPr algn="just"/>
            <a:r>
              <a:rPr lang="es-PE" sz="2000" dirty="0"/>
              <a:t>Esto se hace teniendo en cuenta que la distancia entre ellos es lo más grande posible, la región delimitada por estos dos hiperplanos forma el margen con el hiperplano de margen máximo en el centro. Estos hiperplanos se muestran en la figura que tiene estas ecuaciones 𝑤∗𝑥+𝑏=1 y 𝑤∗𝑥+𝑏=−1. </a:t>
            </a:r>
          </a:p>
        </p:txBody>
      </p:sp>
    </p:spTree>
    <p:extLst>
      <p:ext uri="{BB962C8B-B14F-4D97-AF65-F5344CB8AC3E}">
        <p14:creationId xmlns:p14="http://schemas.microsoft.com/office/powerpoint/2010/main" val="218578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884421"/>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ALGORITMOS</a:t>
            </a:r>
            <a:br>
              <a:rPr lang="es-PE" b="1" dirty="0">
                <a:solidFill>
                  <a:schemeClr val="tx1"/>
                </a:solidFill>
                <a:effectLst>
                  <a:outerShdw blurRad="38100" dist="38100" dir="2700000" algn="tl">
                    <a:srgbClr val="000000">
                      <a:alpha val="43137"/>
                    </a:srgbClr>
                  </a:outerShdw>
                </a:effectLst>
              </a:rPr>
            </a:br>
            <a:r>
              <a:rPr lang="es-PE" sz="3100" b="1" dirty="0">
                <a:solidFill>
                  <a:srgbClr val="FF0000"/>
                </a:solidFill>
                <a:effectLst>
                  <a:outerShdw blurRad="38100" dist="38100" dir="2700000" algn="tl">
                    <a:srgbClr val="000000">
                      <a:alpha val="43137"/>
                    </a:srgbClr>
                  </a:outerShdw>
                </a:effectLst>
              </a:rPr>
              <a:t>SVM</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323528" y="1484784"/>
            <a:ext cx="8352928" cy="3952364"/>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Este algoritmo tiene muy buenos resultados para diversas tareas de procesamiento de lenguaje natural (NLP) como por ejemplo clasificación de textos. </a:t>
            </a:r>
          </a:p>
          <a:p>
            <a:pPr algn="just"/>
            <a:endParaRPr lang="es-PE" sz="2000" dirty="0"/>
          </a:p>
          <a:p>
            <a:pPr algn="just"/>
            <a:r>
              <a:rPr lang="es-PE" sz="2000" dirty="0"/>
              <a:t>El algoritmo SVM representa el documento de texto como un vector donde la dimensión es el número de palabras distintas. </a:t>
            </a:r>
          </a:p>
          <a:p>
            <a:pPr algn="just"/>
            <a:endParaRPr lang="es-PE" sz="2000" dirty="0"/>
          </a:p>
          <a:p>
            <a:pPr algn="just"/>
            <a:r>
              <a:rPr lang="es-PE" sz="2000" dirty="0"/>
              <a:t>Si el tamaño del documento es grande, entonces las dimensiones son enormes, si esto ocurre en la clasificación de texto se tendrá un alto coste computacional. Para lograr un mejor desempeño (un incremento entre el 1% a 5%), se deben evaluar en diferentes niveles los parámetros (</a:t>
            </a:r>
            <a:r>
              <a:rPr lang="es-PE" sz="2000" dirty="0" err="1"/>
              <a:t>Aliwy</a:t>
            </a:r>
            <a:r>
              <a:rPr lang="es-PE" sz="2000" dirty="0"/>
              <a:t> &amp; </a:t>
            </a:r>
            <a:r>
              <a:rPr lang="es-PE" sz="2000" dirty="0" err="1"/>
              <a:t>Ameer</a:t>
            </a:r>
            <a:r>
              <a:rPr lang="es-PE" sz="2000" dirty="0"/>
              <a:t>, 2017). </a:t>
            </a:r>
          </a:p>
        </p:txBody>
      </p:sp>
    </p:spTree>
    <p:extLst>
      <p:ext uri="{BB962C8B-B14F-4D97-AF65-F5344CB8AC3E}">
        <p14:creationId xmlns:p14="http://schemas.microsoft.com/office/powerpoint/2010/main" val="55930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1"/>
          <p:cNvSpPr>
            <a:spLocks noGrp="1"/>
          </p:cNvSpPr>
          <p:nvPr>
            <p:ph idx="1"/>
          </p:nvPr>
        </p:nvSpPr>
        <p:spPr>
          <a:xfrm>
            <a:off x="611560" y="2204864"/>
            <a:ext cx="7992888" cy="146193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l">
              <a:defRPr sz="14400" b="1">
                <a:solidFill>
                  <a:srgbClr val="FFFFFF"/>
                </a:solidFill>
                <a:latin typeface="+mn-lt"/>
                <a:ea typeface="+mn-ea"/>
                <a:cs typeface="+mn-cs"/>
                <a:sym typeface="Helvetica"/>
              </a:defRPr>
            </a:lvl1pPr>
          </a:lstStyle>
          <a:p>
            <a:pPr marL="0" lvl="0" indent="0" algn="ctr">
              <a:buNone/>
              <a:defRPr sz="1800" b="0">
                <a:solidFill>
                  <a:srgbClr val="000000"/>
                </a:solidFill>
              </a:defRPr>
            </a:pPr>
            <a:r>
              <a:rPr lang="es-PE" sz="9500" b="1" dirty="0">
                <a:solidFill>
                  <a:schemeClr val="accent5"/>
                </a:solidFill>
                <a:latin typeface="Arial" panose="020B0604020202020204" pitchFamily="34" charset="0"/>
                <a:cs typeface="Arial" panose="020B0604020202020204" pitchFamily="34" charset="0"/>
              </a:rPr>
              <a:t>¡Gracias!</a:t>
            </a:r>
            <a:endParaRPr sz="9500" dirty="0">
              <a:solidFill>
                <a:schemeClr val="accent5"/>
              </a:solidFill>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066" y="5222618"/>
            <a:ext cx="703097"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066" y="4677029"/>
            <a:ext cx="703097" cy="47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hape 33"/>
          <p:cNvSpPr/>
          <p:nvPr/>
        </p:nvSpPr>
        <p:spPr>
          <a:xfrm>
            <a:off x="1619672" y="4852302"/>
            <a:ext cx="3811621" cy="276999"/>
          </a:xfrm>
          <a:prstGeom prst="rect">
            <a:avLst/>
          </a:prstGeom>
          <a:noFill/>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l">
              <a:defRPr sz="1800"/>
            </a:pPr>
            <a:r>
              <a:rPr lang="en-US" b="1" dirty="0">
                <a:latin typeface="Arial Black" pitchFamily="34" charset="0"/>
                <a:ea typeface="+mn-ea"/>
                <a:cs typeface="Arial" panose="020B0604020202020204" pitchFamily="34" charset="0"/>
                <a:sym typeface="Helvetica"/>
              </a:rPr>
              <a:t>Comunidad Data Science Perú</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979" y="710875"/>
            <a:ext cx="1193817" cy="118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hape 33"/>
          <p:cNvSpPr/>
          <p:nvPr/>
        </p:nvSpPr>
        <p:spPr>
          <a:xfrm>
            <a:off x="1601307" y="5354148"/>
            <a:ext cx="3811621" cy="276999"/>
          </a:xfrm>
          <a:prstGeom prst="rect">
            <a:avLst/>
          </a:prstGeom>
          <a:noFill/>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l">
              <a:defRPr sz="1800"/>
            </a:pPr>
            <a:r>
              <a:rPr lang="en-US" b="1" dirty="0">
                <a:latin typeface="Arial Black" pitchFamily="34" charset="0"/>
                <a:ea typeface="+mn-ea"/>
                <a:cs typeface="Arial" panose="020B0604020202020204" pitchFamily="34" charset="0"/>
                <a:sym typeface="Helvetica"/>
              </a:rPr>
              <a:t>Comunidad Data Science Perú</a:t>
            </a:r>
          </a:p>
        </p:txBody>
      </p:sp>
      <p:pic>
        <p:nvPicPr>
          <p:cNvPr id="10"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188" y="710875"/>
            <a:ext cx="1224136" cy="826738"/>
          </a:xfrm>
          <a:prstGeom prst="rect">
            <a:avLst/>
          </a:prstGeom>
        </p:spPr>
      </p:pic>
    </p:spTree>
    <p:extLst>
      <p:ext uri="{BB962C8B-B14F-4D97-AF65-F5344CB8AC3E}">
        <p14:creationId xmlns:p14="http://schemas.microsoft.com/office/powerpoint/2010/main" val="392543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554125" y="764704"/>
            <a:ext cx="7467600" cy="1368152"/>
          </a:xfrm>
        </p:spPr>
        <p:txBody>
          <a:bodyPr>
            <a:normAutofit/>
          </a:bodyPr>
          <a:lstStyle/>
          <a:p>
            <a:pPr marL="0" indent="0" algn="ctr">
              <a:buNone/>
            </a:pPr>
            <a:r>
              <a:rPr lang="es-PE" sz="3200" dirty="0">
                <a:solidFill>
                  <a:srgbClr val="0070C0"/>
                </a:solidFill>
              </a:rPr>
              <a:t>« Para poder </a:t>
            </a:r>
            <a:r>
              <a:rPr lang="es-PE" sz="3200" b="1" dirty="0">
                <a:solidFill>
                  <a:srgbClr val="0070C0"/>
                </a:solidFill>
                <a:effectLst>
                  <a:outerShdw blurRad="38100" dist="38100" dir="2700000" algn="tl">
                    <a:srgbClr val="000000">
                      <a:alpha val="43137"/>
                    </a:srgbClr>
                  </a:outerShdw>
                </a:effectLst>
              </a:rPr>
              <a:t>seguir</a:t>
            </a:r>
            <a:r>
              <a:rPr lang="es-PE" sz="3200" dirty="0">
                <a:solidFill>
                  <a:srgbClr val="0070C0"/>
                </a:solidFill>
                <a:effectLst>
                  <a:outerShdw blurRad="38100" dist="38100" dir="2700000" algn="tl">
                    <a:srgbClr val="000000">
                      <a:alpha val="43137"/>
                    </a:srgbClr>
                  </a:outerShdw>
                </a:effectLst>
              </a:rPr>
              <a:t> </a:t>
            </a:r>
            <a:r>
              <a:rPr lang="es-PE" sz="3200" dirty="0">
                <a:solidFill>
                  <a:srgbClr val="0070C0"/>
                </a:solidFill>
              </a:rPr>
              <a:t>a veces hay que </a:t>
            </a:r>
            <a:r>
              <a:rPr lang="es-PE" sz="3200" b="1" dirty="0">
                <a:solidFill>
                  <a:srgbClr val="0070C0"/>
                </a:solidFill>
                <a:effectLst>
                  <a:outerShdw blurRad="38100" dist="38100" dir="2700000" algn="tl">
                    <a:srgbClr val="000000">
                      <a:alpha val="43137"/>
                    </a:srgbClr>
                  </a:outerShdw>
                </a:effectLst>
              </a:rPr>
              <a:t>empezar de nuevo</a:t>
            </a:r>
            <a:r>
              <a:rPr lang="es-PE" sz="3200" dirty="0">
                <a:solidFill>
                  <a:srgbClr val="0070C0"/>
                </a:solidFill>
              </a:rPr>
              <a:t>»</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6" name="2 Marcador de contenido"/>
          <p:cNvSpPr txBox="1">
            <a:spLocks/>
          </p:cNvSpPr>
          <p:nvPr/>
        </p:nvSpPr>
        <p:spPr>
          <a:xfrm>
            <a:off x="697035" y="5661248"/>
            <a:ext cx="7467600" cy="8220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s-PE" sz="3200" b="1" dirty="0">
                <a:solidFill>
                  <a:srgbClr val="0070C0"/>
                </a:solidFill>
              </a:rPr>
              <a:t>Clasificación</a:t>
            </a:r>
          </a:p>
        </p:txBody>
      </p:sp>
      <p:pic>
        <p:nvPicPr>
          <p:cNvPr id="1026" name="Picture 2" descr="Analyzing Text Classification Techniques on Youtube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24" y="2056371"/>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CONTEXTO</a:t>
            </a:r>
          </a:p>
        </p:txBody>
      </p:sp>
      <p:sp>
        <p:nvSpPr>
          <p:cNvPr id="12" name="object 12"/>
          <p:cNvSpPr txBox="1">
            <a:spLocks noGrp="1"/>
          </p:cNvSpPr>
          <p:nvPr>
            <p:ph type="body" idx="1"/>
          </p:nvPr>
        </p:nvSpPr>
        <p:spPr>
          <a:xfrm>
            <a:off x="467544" y="1623562"/>
            <a:ext cx="8352928" cy="3829253"/>
          </a:xfrm>
          <a:prstGeom prst="rect">
            <a:avLst/>
          </a:prstGeom>
          <a:solidFill>
            <a:schemeClr val="bg1">
              <a:alpha val="70000"/>
            </a:schemeClr>
          </a:solidFill>
        </p:spPr>
        <p:txBody>
          <a:bodyPr vert="horz" wrap="square" lIns="0" tIns="12700" rIns="0" bIns="0" rtlCol="0">
            <a:spAutoFit/>
          </a:bodyPr>
          <a:lstStyle/>
          <a:p>
            <a:pPr algn="just"/>
            <a:r>
              <a:rPr lang="es-PE" sz="2000" dirty="0"/>
              <a:t>La clasificación de texto es una técnica ampliamente utilizado en el procesamiento del lenguaje natural que tiene una utilidad generalizada en los diferentes dominios. </a:t>
            </a:r>
          </a:p>
          <a:p>
            <a:pPr algn="just"/>
            <a:endParaRPr lang="es-PE" sz="2000" dirty="0"/>
          </a:p>
          <a:p>
            <a:pPr algn="just"/>
            <a:r>
              <a:rPr lang="es-PE" sz="2000" dirty="0"/>
              <a:t>Encuentra su uso en diversas tareas relacionadas con la recuperación y gestión de la información, detección de </a:t>
            </a:r>
            <a:r>
              <a:rPr lang="es-PE" sz="2000" dirty="0" err="1"/>
              <a:t>spam</a:t>
            </a:r>
            <a:r>
              <a:rPr lang="es-PE" sz="2000" dirty="0"/>
              <a:t> en correos electrónicos, minería de opinión o análisis de sentimientos en datos de redes sociales, clasificación de correo electrónico prioritario, identificación de intenciones a partir de consultas de usuarios en </a:t>
            </a:r>
            <a:r>
              <a:rPr lang="es-PE" sz="2000" dirty="0" err="1"/>
              <a:t>chatbots</a:t>
            </a:r>
            <a:r>
              <a:rPr lang="es-PE" sz="2000" dirty="0"/>
              <a:t> y automatizar los mecanismos de respuesta a consultas son algunos ejemplos en los que se ha demostrado que la categorización de texto es muy efectiva.</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Tree>
    <p:extLst>
      <p:ext uri="{BB962C8B-B14F-4D97-AF65-F5344CB8AC3E}">
        <p14:creationId xmlns:p14="http://schemas.microsoft.com/office/powerpoint/2010/main" val="205758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CONTEXTO</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12" name="object 12"/>
          <p:cNvSpPr txBox="1">
            <a:spLocks noGrp="1"/>
          </p:cNvSpPr>
          <p:nvPr>
            <p:ph type="body" idx="1"/>
          </p:nvPr>
        </p:nvSpPr>
        <p:spPr>
          <a:xfrm>
            <a:off x="467544" y="1412776"/>
            <a:ext cx="8352928" cy="4875694"/>
          </a:xfrm>
          <a:prstGeom prst="rect">
            <a:avLst/>
          </a:prstGeom>
          <a:solidFill>
            <a:schemeClr val="bg1">
              <a:alpha val="70000"/>
            </a:schemeClr>
          </a:solidFill>
        </p:spPr>
        <p:txBody>
          <a:bodyPr vert="horz" wrap="square" lIns="0" tIns="12700" rIns="0" bIns="0" rtlCol="0">
            <a:spAutoFit/>
          </a:bodyPr>
          <a:lstStyle/>
          <a:p>
            <a:pPr algn="just"/>
            <a:r>
              <a:rPr lang="es-PE" sz="2000" dirty="0"/>
              <a:t>Es un tema del aprendizaje automático que cada vez se vuelve más importante debido a la gran cantidad de información en formato texto. </a:t>
            </a:r>
          </a:p>
          <a:p>
            <a:pPr algn="just"/>
            <a:endParaRPr lang="es-PE" sz="2000" dirty="0"/>
          </a:p>
          <a:p>
            <a:pPr algn="just"/>
            <a:r>
              <a:rPr lang="es-PE" sz="2000" dirty="0"/>
              <a:t>Es importante entender cómo se estructura el lenguaje y los patrones de sintaxis de texto, pero esto no es suficiente para muchas de las empresas que desean extraer conocimiento y sacar el máximo provecho. </a:t>
            </a:r>
          </a:p>
          <a:p>
            <a:pPr algn="just"/>
            <a:endParaRPr lang="es-PE" sz="2000" dirty="0"/>
          </a:p>
          <a:p>
            <a:pPr algn="just"/>
            <a:r>
              <a:rPr lang="es-PE" sz="2000" dirty="0"/>
              <a:t>Conocer el procesamiento del lenguaje apoyado con conceptos de análisis y aprendizaje automático es decir Machine </a:t>
            </a:r>
            <a:r>
              <a:rPr lang="es-PE" sz="2000" dirty="0" err="1"/>
              <a:t>Learning</a:t>
            </a:r>
            <a:r>
              <a:rPr lang="es-PE" sz="2000" dirty="0"/>
              <a:t> (ML) ayudan a la construcción de sistemas que pueden aprovechar los datos tipo texto que no requieran demasiada supervisión manual para resolver problemas prácticos del mundo real es ahí donde se ve el beneficio para las empresas.</a:t>
            </a:r>
          </a:p>
        </p:txBody>
      </p:sp>
    </p:spTree>
    <p:extLst>
      <p:ext uri="{BB962C8B-B14F-4D97-AF65-F5344CB8AC3E}">
        <p14:creationId xmlns:p14="http://schemas.microsoft.com/office/powerpoint/2010/main" val="85326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CONCEPTO</a:t>
            </a:r>
          </a:p>
        </p:txBody>
      </p:sp>
      <p:sp>
        <p:nvSpPr>
          <p:cNvPr id="12" name="object 12"/>
          <p:cNvSpPr txBox="1">
            <a:spLocks noGrp="1"/>
          </p:cNvSpPr>
          <p:nvPr>
            <p:ph type="body" idx="1"/>
          </p:nvPr>
        </p:nvSpPr>
        <p:spPr>
          <a:xfrm>
            <a:off x="467544" y="1412776"/>
            <a:ext cx="8352928" cy="2905924"/>
          </a:xfrm>
          <a:prstGeom prst="rect">
            <a:avLst/>
          </a:prstGeom>
          <a:solidFill>
            <a:schemeClr val="bg1">
              <a:alpha val="70000"/>
            </a:schemeClr>
          </a:solidFill>
        </p:spPr>
        <p:txBody>
          <a:bodyPr vert="horz" wrap="square" lIns="0" tIns="12700" rIns="0" bIns="0" rtlCol="0">
            <a:spAutoFit/>
          </a:bodyPr>
          <a:lstStyle/>
          <a:p>
            <a:pPr algn="just"/>
            <a:r>
              <a:rPr lang="es-PE" sz="2000" dirty="0"/>
              <a:t>Hay múltiples documentos que representan productos que se pueden asignar a varias categorías de alimentos, teléfonos celulares y películas. En un inicio toda esta información se encontraba junta, al igual que un repositorio de documentos. </a:t>
            </a:r>
          </a:p>
          <a:p>
            <a:pPr algn="just"/>
            <a:endParaRPr lang="es-PE" sz="2000" dirty="0"/>
          </a:p>
          <a:p>
            <a:pPr algn="just"/>
            <a:r>
              <a:rPr lang="es-PE" sz="2000" dirty="0"/>
              <a:t>Una vez que estos datos pasan por un sistema de clasificación de texto, se puede notar que cada documento se encuentra en una clase o categoría especifica que habíamos definido previamente. </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8" name="Imagen 7"/>
          <p:cNvPicPr>
            <a:picLocks noChangeAspect="1"/>
          </p:cNvPicPr>
          <p:nvPr/>
        </p:nvPicPr>
        <p:blipFill>
          <a:blip r:embed="rId5"/>
          <a:stretch>
            <a:fillRect/>
          </a:stretch>
        </p:blipFill>
        <p:spPr>
          <a:xfrm>
            <a:off x="1745718" y="4424511"/>
            <a:ext cx="5796579" cy="2317304"/>
          </a:xfrm>
          <a:prstGeom prst="rect">
            <a:avLst/>
          </a:prstGeom>
        </p:spPr>
      </p:pic>
    </p:spTree>
    <p:extLst>
      <p:ext uri="{BB962C8B-B14F-4D97-AF65-F5344CB8AC3E}">
        <p14:creationId xmlns:p14="http://schemas.microsoft.com/office/powerpoint/2010/main" val="409522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CONCEPTO</a:t>
            </a:r>
          </a:p>
        </p:txBody>
      </p:sp>
      <p:sp>
        <p:nvSpPr>
          <p:cNvPr id="12" name="object 12"/>
          <p:cNvSpPr txBox="1">
            <a:spLocks noGrp="1"/>
          </p:cNvSpPr>
          <p:nvPr>
            <p:ph type="body" idx="1"/>
          </p:nvPr>
        </p:nvSpPr>
        <p:spPr>
          <a:xfrm>
            <a:off x="467544" y="1412776"/>
            <a:ext cx="8352928" cy="2782813"/>
          </a:xfrm>
          <a:prstGeom prst="rect">
            <a:avLst/>
          </a:prstGeom>
          <a:solidFill>
            <a:schemeClr val="bg1">
              <a:alpha val="70000"/>
            </a:schemeClr>
          </a:solidFill>
        </p:spPr>
        <p:txBody>
          <a:bodyPr vert="horz" wrap="square" lIns="0" tIns="12700" rIns="0" bIns="0" rtlCol="0">
            <a:spAutoFit/>
          </a:bodyPr>
          <a:lstStyle/>
          <a:p>
            <a:pPr algn="just"/>
            <a:r>
              <a:rPr lang="es-PE" sz="2000" dirty="0"/>
              <a:t>Para este ejemplo se ha usado solo los nombres de los documentos pero en otros casos pueden existir atributos adicionales como el género de una película, especificaciones del producto, componentes y muchas propiedades más que se pueden usar como características en el sistema de clasificación de texto que facilite la identificación y posterior clasificación de los documentos, en la actualidad existen diversos algoritmos de clasificación además de parámetros que pueden mejorar los resultados de dichos algoritmos.</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pic>
        <p:nvPicPr>
          <p:cNvPr id="8" name="Imagen 7"/>
          <p:cNvPicPr>
            <a:picLocks noChangeAspect="1"/>
          </p:cNvPicPr>
          <p:nvPr/>
        </p:nvPicPr>
        <p:blipFill>
          <a:blip r:embed="rId5"/>
          <a:stretch>
            <a:fillRect/>
          </a:stretch>
        </p:blipFill>
        <p:spPr>
          <a:xfrm>
            <a:off x="1745718" y="4293096"/>
            <a:ext cx="5796579" cy="2448719"/>
          </a:xfrm>
          <a:prstGeom prst="rect">
            <a:avLst/>
          </a:prstGeom>
        </p:spPr>
      </p:pic>
    </p:spTree>
    <p:extLst>
      <p:ext uri="{BB962C8B-B14F-4D97-AF65-F5344CB8AC3E}">
        <p14:creationId xmlns:p14="http://schemas.microsoft.com/office/powerpoint/2010/main" val="377239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9557" y="4509120"/>
            <a:ext cx="8352928" cy="1921039"/>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Para text mining también existe un flujo de trabajo para construir un clasificador de texto automático, contiene pasos que se deben de seguir en la fase de entrenamiento y prueba. </a:t>
            </a:r>
          </a:p>
          <a:p>
            <a:pPr algn="just"/>
            <a:r>
              <a:rPr lang="es-PE" sz="2000" dirty="0"/>
              <a:t>Para implementar un sistema de clasificación de texto se debe asegurar una fuente de datos, los siguientes pasos resumen un flujo de trabajo, sin importar el algoritmo o la herramienta a usar.</a:t>
            </a:r>
          </a:p>
        </p:txBody>
      </p:sp>
      <p:pic>
        <p:nvPicPr>
          <p:cNvPr id="3" name="Imagen 2"/>
          <p:cNvPicPr>
            <a:picLocks noChangeAspect="1"/>
          </p:cNvPicPr>
          <p:nvPr/>
        </p:nvPicPr>
        <p:blipFill>
          <a:blip r:embed="rId5"/>
          <a:stretch>
            <a:fillRect/>
          </a:stretch>
        </p:blipFill>
        <p:spPr>
          <a:xfrm>
            <a:off x="2095253" y="1293135"/>
            <a:ext cx="5081535" cy="2830172"/>
          </a:xfrm>
          <a:prstGeom prst="rect">
            <a:avLst/>
          </a:prstGeom>
        </p:spPr>
      </p:pic>
    </p:spTree>
    <p:extLst>
      <p:ext uri="{BB962C8B-B14F-4D97-AF65-F5344CB8AC3E}">
        <p14:creationId xmlns:p14="http://schemas.microsoft.com/office/powerpoint/2010/main" val="412848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5789713"/>
            <a:ext cx="941807" cy="9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bject 2"/>
          <p:cNvSpPr txBox="1">
            <a:spLocks noGrp="1"/>
          </p:cNvSpPr>
          <p:nvPr>
            <p:ph type="title"/>
          </p:nvPr>
        </p:nvSpPr>
        <p:spPr>
          <a:xfrm>
            <a:off x="467544" y="456347"/>
            <a:ext cx="7177608" cy="628377"/>
          </a:xfrm>
          <a:prstGeom prst="rect">
            <a:avLst/>
          </a:prstGeom>
        </p:spPr>
        <p:txBody>
          <a:bodyPr vert="horz" lIns="91440" tIns="45720" rIns="91440" bIns="45720" rtlCol="0" anchor="ctr">
            <a:normAutofit fontScale="90000"/>
          </a:bodyPr>
          <a:lstStyle/>
          <a:p>
            <a:r>
              <a:rPr lang="es-PE" b="1" dirty="0">
                <a:solidFill>
                  <a:schemeClr val="tx1"/>
                </a:solidFill>
                <a:effectLst>
                  <a:outerShdw blurRad="38100" dist="38100" dir="2700000" algn="tl">
                    <a:srgbClr val="000000">
                      <a:alpha val="43137"/>
                    </a:srgbClr>
                  </a:outerShdw>
                </a:effectLst>
              </a:rPr>
              <a:t>PROCESO</a:t>
            </a:r>
          </a:p>
        </p:txBody>
      </p:sp>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5927678"/>
            <a:ext cx="1224136" cy="826738"/>
          </a:xfrm>
          <a:prstGeom prst="rect">
            <a:avLst/>
          </a:prstGeom>
        </p:spPr>
      </p:pic>
      <p:sp>
        <p:nvSpPr>
          <p:cNvPr id="8" name="object 12"/>
          <p:cNvSpPr txBox="1">
            <a:spLocks/>
          </p:cNvSpPr>
          <p:nvPr/>
        </p:nvSpPr>
        <p:spPr>
          <a:xfrm>
            <a:off x="459557" y="4209075"/>
            <a:ext cx="8352928" cy="2536592"/>
          </a:xfrm>
          <a:prstGeom prst="rect">
            <a:avLst/>
          </a:prstGeom>
          <a:solidFill>
            <a:schemeClr val="bg1">
              <a:alpha val="70000"/>
            </a:schemeClr>
          </a:solidFill>
        </p:spPr>
        <p:txBody>
          <a:bodyPr vert="horz" wrap="square" lIns="0" tIns="12700" rIns="0" bIns="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s-PE" sz="2000" dirty="0"/>
              <a:t>Uno de los procesos importantes es la normalización de texto y la extracción de características (fase en donde se escogen las textos que son relevantes al momento de la construcción del modelo). </a:t>
            </a:r>
          </a:p>
          <a:p>
            <a:pPr algn="just"/>
            <a:r>
              <a:rPr lang="es-PE" sz="2000" dirty="0"/>
              <a:t>Una característica que se puede notar para este flujo de trabajo es que tanto para el entrenamiento como la predicción los textos se pasaran por el proceso de normalización y extracción de características.</a:t>
            </a:r>
          </a:p>
        </p:txBody>
      </p:sp>
      <p:pic>
        <p:nvPicPr>
          <p:cNvPr id="3" name="Imagen 2"/>
          <p:cNvPicPr>
            <a:picLocks noChangeAspect="1"/>
          </p:cNvPicPr>
          <p:nvPr/>
        </p:nvPicPr>
        <p:blipFill>
          <a:blip r:embed="rId5"/>
          <a:stretch>
            <a:fillRect/>
          </a:stretch>
        </p:blipFill>
        <p:spPr>
          <a:xfrm>
            <a:off x="2095253" y="1293135"/>
            <a:ext cx="5081535" cy="2830172"/>
          </a:xfrm>
          <a:prstGeom prst="rect">
            <a:avLst/>
          </a:prstGeom>
        </p:spPr>
      </p:pic>
    </p:spTree>
    <p:extLst>
      <p:ext uri="{BB962C8B-B14F-4D97-AF65-F5344CB8AC3E}">
        <p14:creationId xmlns:p14="http://schemas.microsoft.com/office/powerpoint/2010/main" val="116471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6246</TotalTime>
  <Words>2085</Words>
  <Application>Microsoft Office PowerPoint</Application>
  <PresentationFormat>Presentación en pantalla (4:3)</PresentationFormat>
  <Paragraphs>139</Paragraphs>
  <Slides>25</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Arial Black</vt:lpstr>
      <vt:lpstr>Calibri</vt:lpstr>
      <vt:lpstr>Century Gothic</vt:lpstr>
      <vt:lpstr>Claridad</vt:lpstr>
      <vt:lpstr>Presentación de PowerPoint</vt:lpstr>
      <vt:lpstr>Presentación de PowerPoint</vt:lpstr>
      <vt:lpstr>Presentación de PowerPoint</vt:lpstr>
      <vt:lpstr>CONTEXTO</vt:lpstr>
      <vt:lpstr>CONTEXTO</vt:lpstr>
      <vt:lpstr>CONCEPTO</vt:lpstr>
      <vt:lpstr>CONCEPTO</vt:lpstr>
      <vt:lpstr>PROCESO</vt:lpstr>
      <vt:lpstr>PROCESO</vt:lpstr>
      <vt:lpstr>PROCESO</vt:lpstr>
      <vt:lpstr>PROCESO - RECOMENDACIONES</vt:lpstr>
      <vt:lpstr>PROCESO</vt:lpstr>
      <vt:lpstr>PROCESO</vt:lpstr>
      <vt:lpstr>PROCESO</vt:lpstr>
      <vt:lpstr>ALGORITMOS</vt:lpstr>
      <vt:lpstr>ALGORITMOS</vt:lpstr>
      <vt:lpstr>ALGORITMOS Naive Bayes</vt:lpstr>
      <vt:lpstr>ALGORITMOS Naive Bayes</vt:lpstr>
      <vt:lpstr>ALGORITMOS Naive Bayes - ejemplo</vt:lpstr>
      <vt:lpstr>ALGORITMOS SVM</vt:lpstr>
      <vt:lpstr>ALGORITMOS SVM</vt:lpstr>
      <vt:lpstr>ALGORITMOS SVM</vt:lpstr>
      <vt:lpstr>ALGORITMOS SVM</vt:lpstr>
      <vt:lpstr>ALGORITMOS SVM</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Minería de Datos con  IBM SPSS MODELER</dc:title>
  <dc:creator>Andre Chavez</dc:creator>
  <cp:lastModifiedBy>Alex</cp:lastModifiedBy>
  <cp:revision>195</cp:revision>
  <dcterms:created xsi:type="dcterms:W3CDTF">2017-06-15T04:35:18Z</dcterms:created>
  <dcterms:modified xsi:type="dcterms:W3CDTF">2020-10-10T14:46:14Z</dcterms:modified>
</cp:coreProperties>
</file>