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7" r:id="rId6"/>
    <p:sldId id="273" r:id="rId7"/>
    <p:sldId id="303" r:id="rId8"/>
    <p:sldId id="290" r:id="rId9"/>
    <p:sldId id="314" r:id="rId10"/>
    <p:sldId id="327" r:id="rId11"/>
    <p:sldId id="329" r:id="rId12"/>
    <p:sldId id="330" r:id="rId13"/>
    <p:sldId id="331" r:id="rId14"/>
    <p:sldId id="332" r:id="rId15"/>
    <p:sldId id="343" r:id="rId16"/>
    <p:sldId id="333" r:id="rId17"/>
    <p:sldId id="334" r:id="rId18"/>
    <p:sldId id="317" r:id="rId19"/>
    <p:sldId id="341" r:id="rId20"/>
    <p:sldId id="328" r:id="rId21"/>
    <p:sldId id="293" r:id="rId22"/>
    <p:sldId id="299" r:id="rId23"/>
    <p:sldId id="286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每条微博都可以被评论、点赞、收藏、转发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每条微博都可以被评论、点赞、收藏、转发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每条微博都可以被评论、点赞、收藏、转发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每条微博都可以被评论、点赞、收藏、转发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个人主页，显示我的头像、昵称、个人简介、我的微博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个人主页，显示我的头像、昵称、个人简介、我的微博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对微博会员和微博进行管理，管理员可以对微博用户禁言、禁用。</a:t>
            </a:r>
            <a:endParaRPr lang="zh-CN" altLang="en-US"/>
          </a:p>
          <a:p>
            <a:r>
              <a:rPr lang="zh-CN" altLang="en-US"/>
              <a:t>禁言状态下，微博会员可以登录，但是不能发表评论、转发微博。</a:t>
            </a:r>
            <a:endParaRPr lang="zh-CN" altLang="en-US"/>
          </a:p>
          <a:p>
            <a:r>
              <a:rPr lang="zh-CN" altLang="en-US"/>
              <a:t>禁用状态下，微博会员无法登录，提示已被禁用。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项目的输出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开发流程、敏捷开发模式都有了更深的理解。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Apache Shiro是Java的一个安全框架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客户端请求到nginx，由nginx根据自身配置的判定条件选择一台tomcat服务器来服务。作为客户端的代理，nginx将客户端请求转变成自身的请求，与tomcat建立连接，发送请求，将tomcat的返回结果返回给客户端。Tomcat服务器如果需要进行数据操作则通过mysql-proxy代理，将写操作定向到主数据库，而读操作由备库进行。在数据库主备同步上，主数据库将数据操作的相关记录写在日志上，由备数据库通过进程到主数据库进行日志捞取，执行相应操作。主数据库在做相应操作时，配置每做一次操作就将操作写入磁盘，而不是在内存上，这样备库才能及时同步，但是对数据库服务器的性能要求比较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分为前端微博用户的入口，登录注册，同时输入有误，提示相应的信息。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发微博，可以发表情，主题，图片，</a:t>
            </a:r>
            <a:r>
              <a:rPr lang="en-US" altLang="zh-CN"/>
              <a:t>@</a:t>
            </a:r>
            <a:r>
              <a:rPr lang="zh-CN" altLang="en-US"/>
              <a:t>某个人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每条微博都可以被评论、点赞、收藏、转发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每条微博都可以被评论、点赞、收藏、转发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每条微博都可以被评论、点赞、收藏、转发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每条微博都可以被评论、点赞、收藏、转发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  <p:sp>
        <p:nvSpPr>
          <p:cNvPr id="56" name="标题 1"/>
          <p:cNvSpPr>
            <a:spLocks noGrp="1"/>
          </p:cNvSpPr>
          <p:nvPr>
            <p:ph type="title" hasCustomPrompt="1"/>
          </p:nvPr>
        </p:nvSpPr>
        <p:spPr>
          <a:xfrm>
            <a:off x="2100026" y="2843791"/>
            <a:ext cx="8200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4073653" y="4654550"/>
            <a:ext cx="4253547" cy="536649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98400" y="2804400"/>
            <a:ext cx="8992800" cy="13248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15.png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16.png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image" Target="../media/image3.emf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3.emf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image" Target="../media/image19.png"/><Relationship Id="rId1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image" Target="../media/image20.png"/><Relationship Id="rId1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image" Target="../media/image3.emf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14.png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795" y="0"/>
            <a:ext cx="12214225" cy="5471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795" y="2804160"/>
            <a:ext cx="12214225" cy="1324610"/>
          </a:xfrm>
        </p:spPr>
        <p:txBody>
          <a:bodyPr>
            <a:no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微博系统</a:t>
            </a:r>
            <a:endParaRPr lang="zh-CN" altLang="en-US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673" y="5983605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693035" y="1342390"/>
            <a:ext cx="71602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项目实践答辩</a:t>
            </a:r>
            <a:endParaRPr lang="zh-CN" altLang="en-US" sz="6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795" y="548767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-11430" y="4570095"/>
            <a:ext cx="12212955" cy="365125"/>
          </a:xfrm>
        </p:spPr>
        <p:txBody>
          <a:bodyPr/>
          <a:p>
            <a:pPr algn="ctr"/>
            <a:fld id="{11339461-26C3-43E6-9F3F-D25FA8007E0E}" type="datetime1">
              <a:rPr lang="zh-CN" altLang="en-US" sz="1800" b="1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</a:rPr>
            </a:fld>
            <a:endParaRPr lang="zh-CN" altLang="en-US" sz="1800" b="1" smtClean="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651827" y="1046664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个人中心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568450"/>
            <a:ext cx="10440000" cy="464778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651827" y="1047299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个人中心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569085"/>
            <a:ext cx="10440000" cy="4391009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599565"/>
            <a:ext cx="10440000" cy="4136495"/>
          </a:xfrm>
          <a:prstGeom prst="rect">
            <a:avLst/>
          </a:prstGeom>
        </p:spPr>
      </p:pic>
      <p:sp>
        <p:nvSpPr>
          <p:cNvPr id="6" name="TextBox 51"/>
          <p:cNvSpPr txBox="1"/>
          <p:nvPr/>
        </p:nvSpPr>
        <p:spPr>
          <a:xfrm>
            <a:off x="651827" y="1047299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个人中心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607185"/>
            <a:ext cx="10440000" cy="4332904"/>
          </a:xfrm>
          <a:prstGeom prst="rect">
            <a:avLst/>
          </a:prstGeom>
        </p:spPr>
      </p:pic>
      <p:sp>
        <p:nvSpPr>
          <p:cNvPr id="6" name="TextBox 51"/>
          <p:cNvSpPr txBox="1"/>
          <p:nvPr/>
        </p:nvSpPr>
        <p:spPr>
          <a:xfrm>
            <a:off x="651827" y="1047299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个人中心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651827" y="1051744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个人中心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573530"/>
            <a:ext cx="10440000" cy="463321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651827" y="1060634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个人中心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582420"/>
            <a:ext cx="10440000" cy="459624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569085"/>
            <a:ext cx="10440000" cy="4845634"/>
          </a:xfrm>
          <a:prstGeom prst="rect">
            <a:avLst/>
          </a:prstGeom>
        </p:spPr>
      </p:pic>
      <p:sp>
        <p:nvSpPr>
          <p:cNvPr id="6" name="TextBox 51"/>
          <p:cNvSpPr txBox="1"/>
          <p:nvPr/>
        </p:nvSpPr>
        <p:spPr>
          <a:xfrm>
            <a:off x="651827" y="1047299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个人主页</a:t>
            </a:r>
            <a:endParaRPr lang="en-US" altLang="zh-CN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651827" y="1047299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微博后台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720215"/>
            <a:ext cx="5333365" cy="28949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" y="1569085"/>
            <a:ext cx="10440000" cy="220783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60" y="2661920"/>
            <a:ext cx="10440000" cy="23232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60" y="4164965"/>
            <a:ext cx="10440000" cy="177803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10" y="2446655"/>
            <a:ext cx="10440000" cy="1964558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651827" y="1047299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微博后台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569085"/>
            <a:ext cx="10440000" cy="13390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" y="3204210"/>
            <a:ext cx="10440000" cy="149496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04.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项目输出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2369185" y="3010535"/>
            <a:ext cx="2388870" cy="1113790"/>
            <a:chOff x="7319" y="1823"/>
            <a:chExt cx="3762" cy="1754"/>
          </a:xfrm>
        </p:grpSpPr>
        <p:sp>
          <p:nvSpPr>
            <p:cNvPr id="9" name="圆角矩形 8"/>
            <p:cNvSpPr/>
            <p:nvPr/>
          </p:nvSpPr>
          <p:spPr>
            <a:xfrm>
              <a:off x="7319" y="1823"/>
              <a:ext cx="3762" cy="175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19" y="2289"/>
              <a:ext cx="3762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微博系统</a:t>
              </a:r>
              <a:endParaRPr lang="zh-CN" altLang="en-US" sz="2800" b="1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55" name="TextBox 50"/>
          <p:cNvSpPr txBox="1"/>
          <p:nvPr/>
        </p:nvSpPr>
        <p:spPr>
          <a:xfrm>
            <a:off x="5712460" y="1579880"/>
            <a:ext cx="35267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项目计划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软件需求说明书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数据库设计说明书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前后端接口设计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测试用例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环境搭建文档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测试反馈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测试报告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项目总结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8" name="左大括号 67"/>
          <p:cNvSpPr/>
          <p:nvPr/>
        </p:nvSpPr>
        <p:spPr>
          <a:xfrm>
            <a:off x="5086350" y="1471930"/>
            <a:ext cx="626110" cy="4197985"/>
          </a:xfrm>
          <a:prstGeom prst="leftBrac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335915" y="373380"/>
            <a:ext cx="393700" cy="388620"/>
            <a:chOff x="5811838" y="1331913"/>
            <a:chExt cx="603251" cy="595313"/>
          </a:xfrm>
        </p:grpSpPr>
        <p:sp>
          <p:nvSpPr>
            <p:cNvPr id="72" name="Freeform 90"/>
            <p:cNvSpPr/>
            <p:nvPr/>
          </p:nvSpPr>
          <p:spPr bwMode="auto">
            <a:xfrm>
              <a:off x="5811838" y="1841501"/>
              <a:ext cx="96838" cy="85725"/>
            </a:xfrm>
            <a:custGeom>
              <a:avLst/>
              <a:gdLst>
                <a:gd name="T0" fmla="*/ 16 w 55"/>
                <a:gd name="T1" fmla="*/ 0 h 48"/>
                <a:gd name="T2" fmla="*/ 10 w 55"/>
                <a:gd name="T3" fmla="*/ 5 h 48"/>
                <a:gd name="T4" fmla="*/ 10 w 55"/>
                <a:gd name="T5" fmla="*/ 39 h 48"/>
                <a:gd name="T6" fmla="*/ 43 w 55"/>
                <a:gd name="T7" fmla="*/ 39 h 48"/>
                <a:gd name="T8" fmla="*/ 55 w 55"/>
                <a:gd name="T9" fmla="*/ 27 h 48"/>
                <a:gd name="T10" fmla="*/ 49 w 55"/>
                <a:gd name="T11" fmla="*/ 33 h 48"/>
                <a:gd name="T12" fmla="*/ 16 w 55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8">
                  <a:moveTo>
                    <a:pt x="16" y="0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0" y="14"/>
                    <a:pt x="0" y="30"/>
                    <a:pt x="10" y="39"/>
                  </a:cubicBezTo>
                  <a:cubicBezTo>
                    <a:pt x="19" y="48"/>
                    <a:pt x="34" y="48"/>
                    <a:pt x="43" y="39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9" y="33"/>
                    <a:pt x="49" y="33"/>
                    <a:pt x="49" y="3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91"/>
            <p:cNvSpPr/>
            <p:nvPr/>
          </p:nvSpPr>
          <p:spPr bwMode="auto">
            <a:xfrm>
              <a:off x="6010276" y="1663701"/>
              <a:ext cx="68263" cy="68263"/>
            </a:xfrm>
            <a:custGeom>
              <a:avLst/>
              <a:gdLst>
                <a:gd name="T0" fmla="*/ 43 w 43"/>
                <a:gd name="T1" fmla="*/ 29 h 43"/>
                <a:gd name="T2" fmla="*/ 14 w 43"/>
                <a:gd name="T3" fmla="*/ 0 h 43"/>
                <a:gd name="T4" fmla="*/ 0 w 43"/>
                <a:gd name="T5" fmla="*/ 14 h 43"/>
                <a:gd name="T6" fmla="*/ 0 w 43"/>
                <a:gd name="T7" fmla="*/ 14 h 43"/>
                <a:gd name="T8" fmla="*/ 30 w 43"/>
                <a:gd name="T9" fmla="*/ 43 h 43"/>
                <a:gd name="T10" fmla="*/ 43 w 43"/>
                <a:gd name="T11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43" y="29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0" y="43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92"/>
            <p:cNvSpPr/>
            <p:nvPr/>
          </p:nvSpPr>
          <p:spPr bwMode="auto">
            <a:xfrm>
              <a:off x="5840413" y="1792288"/>
              <a:ext cx="107950" cy="107950"/>
            </a:xfrm>
            <a:custGeom>
              <a:avLst/>
              <a:gdLst>
                <a:gd name="T0" fmla="*/ 23 w 68"/>
                <a:gd name="T1" fmla="*/ 9 h 68"/>
                <a:gd name="T2" fmla="*/ 0 w 68"/>
                <a:gd name="T3" fmla="*/ 31 h 68"/>
                <a:gd name="T4" fmla="*/ 0 w 68"/>
                <a:gd name="T5" fmla="*/ 31 h 68"/>
                <a:gd name="T6" fmla="*/ 37 w 68"/>
                <a:gd name="T7" fmla="*/ 68 h 68"/>
                <a:gd name="T8" fmla="*/ 43 w 68"/>
                <a:gd name="T9" fmla="*/ 61 h 68"/>
                <a:gd name="T10" fmla="*/ 68 w 68"/>
                <a:gd name="T11" fmla="*/ 36 h 68"/>
                <a:gd name="T12" fmla="*/ 68 w 68"/>
                <a:gd name="T13" fmla="*/ 36 h 68"/>
                <a:gd name="T14" fmla="*/ 33 w 68"/>
                <a:gd name="T15" fmla="*/ 0 h 68"/>
                <a:gd name="T16" fmla="*/ 23 w 68"/>
                <a:gd name="T17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23" y="9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37" y="68"/>
                  </a:lnTo>
                  <a:lnTo>
                    <a:pt x="43" y="61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33" y="0"/>
                  </a:lnTo>
                  <a:lnTo>
                    <a:pt x="23" y="9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Freeform 93"/>
            <p:cNvSpPr>
              <a:spLocks noEditPoints="1"/>
            </p:cNvSpPr>
            <p:nvPr/>
          </p:nvSpPr>
          <p:spPr bwMode="auto">
            <a:xfrm>
              <a:off x="5876926" y="1331913"/>
              <a:ext cx="538163" cy="517525"/>
            </a:xfrm>
            <a:custGeom>
              <a:avLst/>
              <a:gdLst>
                <a:gd name="T0" fmla="*/ 261 w 302"/>
                <a:gd name="T1" fmla="*/ 189 h 290"/>
                <a:gd name="T2" fmla="*/ 261 w 302"/>
                <a:gd name="T3" fmla="*/ 41 h 290"/>
                <a:gd name="T4" fmla="*/ 113 w 302"/>
                <a:gd name="T5" fmla="*/ 41 h 290"/>
                <a:gd name="T6" fmla="*/ 97 w 302"/>
                <a:gd name="T7" fmla="*/ 169 h 290"/>
                <a:gd name="T8" fmla="*/ 86 w 302"/>
                <a:gd name="T9" fmla="*/ 171 h 290"/>
                <a:gd name="T10" fmla="*/ 86 w 302"/>
                <a:gd name="T11" fmla="*/ 184 h 290"/>
                <a:gd name="T12" fmla="*/ 87 w 302"/>
                <a:gd name="T13" fmla="*/ 186 h 290"/>
                <a:gd name="T14" fmla="*/ 113 w 302"/>
                <a:gd name="T15" fmla="*/ 212 h 290"/>
                <a:gd name="T16" fmla="*/ 102 w 302"/>
                <a:gd name="T17" fmla="*/ 224 h 290"/>
                <a:gd name="T18" fmla="*/ 75 w 302"/>
                <a:gd name="T19" fmla="*/ 198 h 290"/>
                <a:gd name="T20" fmla="*/ 0 w 302"/>
                <a:gd name="T21" fmla="*/ 266 h 290"/>
                <a:gd name="T22" fmla="*/ 9 w 302"/>
                <a:gd name="T23" fmla="*/ 258 h 290"/>
                <a:gd name="T24" fmla="*/ 40 w 302"/>
                <a:gd name="T25" fmla="*/ 290 h 290"/>
                <a:gd name="T26" fmla="*/ 113 w 302"/>
                <a:gd name="T27" fmla="*/ 212 h 290"/>
                <a:gd name="T28" fmla="*/ 116 w 302"/>
                <a:gd name="T29" fmla="*/ 214 h 290"/>
                <a:gd name="T30" fmla="*/ 129 w 302"/>
                <a:gd name="T31" fmla="*/ 214 h 290"/>
                <a:gd name="T32" fmla="*/ 131 w 302"/>
                <a:gd name="T33" fmla="*/ 204 h 290"/>
                <a:gd name="T34" fmla="*/ 261 w 302"/>
                <a:gd name="T35" fmla="*/ 189 h 290"/>
                <a:gd name="T36" fmla="*/ 131 w 302"/>
                <a:gd name="T37" fmla="*/ 171 h 290"/>
                <a:gd name="T38" fmla="*/ 131 w 302"/>
                <a:gd name="T39" fmla="*/ 58 h 290"/>
                <a:gd name="T40" fmla="*/ 243 w 302"/>
                <a:gd name="T41" fmla="*/ 58 h 290"/>
                <a:gd name="T42" fmla="*/ 243 w 302"/>
                <a:gd name="T43" fmla="*/ 171 h 290"/>
                <a:gd name="T44" fmla="*/ 131 w 302"/>
                <a:gd name="T45" fmla="*/ 1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290">
                  <a:moveTo>
                    <a:pt x="261" y="189"/>
                  </a:moveTo>
                  <a:cubicBezTo>
                    <a:pt x="302" y="148"/>
                    <a:pt x="302" y="82"/>
                    <a:pt x="261" y="41"/>
                  </a:cubicBezTo>
                  <a:cubicBezTo>
                    <a:pt x="220" y="0"/>
                    <a:pt x="154" y="0"/>
                    <a:pt x="113" y="41"/>
                  </a:cubicBezTo>
                  <a:cubicBezTo>
                    <a:pt x="78" y="76"/>
                    <a:pt x="73" y="129"/>
                    <a:pt x="97" y="169"/>
                  </a:cubicBezTo>
                  <a:cubicBezTo>
                    <a:pt x="94" y="167"/>
                    <a:pt x="89" y="168"/>
                    <a:pt x="86" y="171"/>
                  </a:cubicBezTo>
                  <a:cubicBezTo>
                    <a:pt x="82" y="175"/>
                    <a:pt x="82" y="181"/>
                    <a:pt x="86" y="184"/>
                  </a:cubicBezTo>
                  <a:cubicBezTo>
                    <a:pt x="87" y="186"/>
                    <a:pt x="87" y="186"/>
                    <a:pt x="87" y="186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75" y="198"/>
                    <a:pt x="75" y="198"/>
                    <a:pt x="75" y="198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40" y="290"/>
                    <a:pt x="40" y="290"/>
                    <a:pt x="40" y="290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6" y="214"/>
                    <a:pt x="116" y="214"/>
                    <a:pt x="116" y="214"/>
                  </a:cubicBezTo>
                  <a:cubicBezTo>
                    <a:pt x="119" y="218"/>
                    <a:pt x="125" y="218"/>
                    <a:pt x="129" y="214"/>
                  </a:cubicBezTo>
                  <a:cubicBezTo>
                    <a:pt x="132" y="211"/>
                    <a:pt x="133" y="207"/>
                    <a:pt x="131" y="204"/>
                  </a:cubicBezTo>
                  <a:cubicBezTo>
                    <a:pt x="172" y="229"/>
                    <a:pt x="226" y="224"/>
                    <a:pt x="261" y="189"/>
                  </a:cubicBezTo>
                  <a:close/>
                  <a:moveTo>
                    <a:pt x="131" y="171"/>
                  </a:moveTo>
                  <a:cubicBezTo>
                    <a:pt x="100" y="140"/>
                    <a:pt x="100" y="90"/>
                    <a:pt x="131" y="58"/>
                  </a:cubicBezTo>
                  <a:cubicBezTo>
                    <a:pt x="162" y="27"/>
                    <a:pt x="212" y="27"/>
                    <a:pt x="243" y="58"/>
                  </a:cubicBezTo>
                  <a:cubicBezTo>
                    <a:pt x="274" y="90"/>
                    <a:pt x="274" y="140"/>
                    <a:pt x="243" y="171"/>
                  </a:cubicBezTo>
                  <a:cubicBezTo>
                    <a:pt x="212" y="202"/>
                    <a:pt x="162" y="202"/>
                    <a:pt x="131" y="171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94"/>
            <p:cNvSpPr>
              <a:spLocks noEditPoints="1"/>
            </p:cNvSpPr>
            <p:nvPr/>
          </p:nvSpPr>
          <p:spPr bwMode="auto">
            <a:xfrm>
              <a:off x="6054726" y="1381126"/>
              <a:ext cx="309563" cy="311150"/>
            </a:xfrm>
            <a:custGeom>
              <a:avLst/>
              <a:gdLst>
                <a:gd name="T0" fmla="*/ 143 w 174"/>
                <a:gd name="T1" fmla="*/ 31 h 175"/>
                <a:gd name="T2" fmla="*/ 31 w 174"/>
                <a:gd name="T3" fmla="*/ 31 h 175"/>
                <a:gd name="T4" fmla="*/ 31 w 174"/>
                <a:gd name="T5" fmla="*/ 144 h 175"/>
                <a:gd name="T6" fmla="*/ 143 w 174"/>
                <a:gd name="T7" fmla="*/ 144 h 175"/>
                <a:gd name="T8" fmla="*/ 143 w 174"/>
                <a:gd name="T9" fmla="*/ 31 h 175"/>
                <a:gd name="T10" fmla="*/ 36 w 174"/>
                <a:gd name="T11" fmla="*/ 138 h 175"/>
                <a:gd name="T12" fmla="*/ 36 w 174"/>
                <a:gd name="T13" fmla="*/ 37 h 175"/>
                <a:gd name="T14" fmla="*/ 138 w 174"/>
                <a:gd name="T15" fmla="*/ 37 h 175"/>
                <a:gd name="T16" fmla="*/ 138 w 174"/>
                <a:gd name="T17" fmla="*/ 138 h 175"/>
                <a:gd name="T18" fmla="*/ 36 w 174"/>
                <a:gd name="T19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75">
                  <a:moveTo>
                    <a:pt x="143" y="31"/>
                  </a:moveTo>
                  <a:cubicBezTo>
                    <a:pt x="112" y="0"/>
                    <a:pt x="62" y="0"/>
                    <a:pt x="31" y="31"/>
                  </a:cubicBezTo>
                  <a:cubicBezTo>
                    <a:pt x="0" y="63"/>
                    <a:pt x="0" y="113"/>
                    <a:pt x="31" y="144"/>
                  </a:cubicBezTo>
                  <a:cubicBezTo>
                    <a:pt x="62" y="175"/>
                    <a:pt x="112" y="175"/>
                    <a:pt x="143" y="144"/>
                  </a:cubicBezTo>
                  <a:cubicBezTo>
                    <a:pt x="174" y="113"/>
                    <a:pt x="174" y="63"/>
                    <a:pt x="143" y="31"/>
                  </a:cubicBezTo>
                  <a:close/>
                  <a:moveTo>
                    <a:pt x="36" y="138"/>
                  </a:moveTo>
                  <a:cubicBezTo>
                    <a:pt x="9" y="110"/>
                    <a:pt x="9" y="65"/>
                    <a:pt x="36" y="37"/>
                  </a:cubicBezTo>
                  <a:cubicBezTo>
                    <a:pt x="64" y="9"/>
                    <a:pt x="110" y="9"/>
                    <a:pt x="138" y="37"/>
                  </a:cubicBezTo>
                  <a:cubicBezTo>
                    <a:pt x="165" y="65"/>
                    <a:pt x="165" y="110"/>
                    <a:pt x="138" y="138"/>
                  </a:cubicBezTo>
                  <a:cubicBezTo>
                    <a:pt x="110" y="166"/>
                    <a:pt x="64" y="166"/>
                    <a:pt x="36" y="138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97"/>
            <p:cNvSpPr/>
            <p:nvPr/>
          </p:nvSpPr>
          <p:spPr bwMode="auto">
            <a:xfrm>
              <a:off x="5899151" y="1889126"/>
              <a:ext cx="9525" cy="11113"/>
            </a:xfrm>
            <a:custGeom>
              <a:avLst/>
              <a:gdLst>
                <a:gd name="T0" fmla="*/ 6 w 6"/>
                <a:gd name="T1" fmla="*/ 0 h 7"/>
                <a:gd name="T2" fmla="*/ 0 w 6"/>
                <a:gd name="T3" fmla="*/ 7 h 7"/>
                <a:gd name="T4" fmla="*/ 0 w 6"/>
                <a:gd name="T5" fmla="*/ 7 h 7"/>
                <a:gd name="T6" fmla="*/ 6 w 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98"/>
            <p:cNvSpPr/>
            <p:nvPr/>
          </p:nvSpPr>
          <p:spPr bwMode="auto">
            <a:xfrm>
              <a:off x="5830888" y="1873251"/>
              <a:ext cx="68263" cy="53975"/>
            </a:xfrm>
            <a:custGeom>
              <a:avLst/>
              <a:gdLst>
                <a:gd name="T0" fmla="*/ 38 w 38"/>
                <a:gd name="T1" fmla="*/ 15 h 30"/>
                <a:gd name="T2" fmla="*/ 23 w 38"/>
                <a:gd name="T3" fmla="*/ 0 h 30"/>
                <a:gd name="T4" fmla="*/ 0 w 38"/>
                <a:gd name="T5" fmla="*/ 22 h 30"/>
                <a:gd name="T6" fmla="*/ 32 w 38"/>
                <a:gd name="T7" fmla="*/ 21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" y="30"/>
                    <a:pt x="24" y="30"/>
                    <a:pt x="32" y="21"/>
                  </a:cubicBezTo>
                  <a:lnTo>
                    <a:pt x="38" y="15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Freeform 99"/>
            <p:cNvSpPr/>
            <p:nvPr/>
          </p:nvSpPr>
          <p:spPr bwMode="auto">
            <a:xfrm>
              <a:off x="6035676" y="1689101"/>
              <a:ext cx="42863" cy="42863"/>
            </a:xfrm>
            <a:custGeom>
              <a:avLst/>
              <a:gdLst>
                <a:gd name="T0" fmla="*/ 0 w 27"/>
                <a:gd name="T1" fmla="*/ 13 h 27"/>
                <a:gd name="T2" fmla="*/ 14 w 27"/>
                <a:gd name="T3" fmla="*/ 27 h 27"/>
                <a:gd name="T4" fmla="*/ 27 w 27"/>
                <a:gd name="T5" fmla="*/ 13 h 27"/>
                <a:gd name="T6" fmla="*/ 13 w 27"/>
                <a:gd name="T7" fmla="*/ 0 h 27"/>
                <a:gd name="T8" fmla="*/ 0 w 27"/>
                <a:gd name="T9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3"/>
                  </a:moveTo>
                  <a:lnTo>
                    <a:pt x="14" y="27"/>
                  </a:lnTo>
                  <a:lnTo>
                    <a:pt x="27" y="13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100"/>
            <p:cNvSpPr/>
            <p:nvPr/>
          </p:nvSpPr>
          <p:spPr bwMode="auto">
            <a:xfrm>
              <a:off x="5872163" y="1822451"/>
              <a:ext cx="76200" cy="77788"/>
            </a:xfrm>
            <a:custGeom>
              <a:avLst/>
              <a:gdLst>
                <a:gd name="T0" fmla="*/ 0 w 48"/>
                <a:gd name="T1" fmla="*/ 32 h 49"/>
                <a:gd name="T2" fmla="*/ 17 w 48"/>
                <a:gd name="T3" fmla="*/ 49 h 49"/>
                <a:gd name="T4" fmla="*/ 23 w 48"/>
                <a:gd name="T5" fmla="*/ 42 h 49"/>
                <a:gd name="T6" fmla="*/ 48 w 48"/>
                <a:gd name="T7" fmla="*/ 17 h 49"/>
                <a:gd name="T8" fmla="*/ 31 w 48"/>
                <a:gd name="T9" fmla="*/ 0 h 49"/>
                <a:gd name="T10" fmla="*/ 0 w 48"/>
                <a:gd name="T11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9">
                  <a:moveTo>
                    <a:pt x="0" y="32"/>
                  </a:moveTo>
                  <a:lnTo>
                    <a:pt x="17" y="49"/>
                  </a:lnTo>
                  <a:lnTo>
                    <a:pt x="23" y="42"/>
                  </a:lnTo>
                  <a:lnTo>
                    <a:pt x="48" y="17"/>
                  </a:lnTo>
                  <a:lnTo>
                    <a:pt x="31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101"/>
            <p:cNvSpPr/>
            <p:nvPr/>
          </p:nvSpPr>
          <p:spPr bwMode="auto">
            <a:xfrm>
              <a:off x="5921376" y="1709738"/>
              <a:ext cx="157163" cy="139700"/>
            </a:xfrm>
            <a:custGeom>
              <a:avLst/>
              <a:gdLst>
                <a:gd name="T0" fmla="*/ 72 w 99"/>
                <a:gd name="T1" fmla="*/ 0 h 88"/>
                <a:gd name="T2" fmla="*/ 0 w 99"/>
                <a:gd name="T3" fmla="*/ 71 h 88"/>
                <a:gd name="T4" fmla="*/ 17 w 99"/>
                <a:gd name="T5" fmla="*/ 88 h 88"/>
                <a:gd name="T6" fmla="*/ 99 w 99"/>
                <a:gd name="T7" fmla="*/ 0 h 88"/>
                <a:gd name="T8" fmla="*/ 86 w 99"/>
                <a:gd name="T9" fmla="*/ 14 h 88"/>
                <a:gd name="T10" fmla="*/ 72 w 99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88">
                  <a:moveTo>
                    <a:pt x="72" y="0"/>
                  </a:moveTo>
                  <a:lnTo>
                    <a:pt x="0" y="71"/>
                  </a:lnTo>
                  <a:lnTo>
                    <a:pt x="17" y="88"/>
                  </a:lnTo>
                  <a:lnTo>
                    <a:pt x="99" y="0"/>
                  </a:lnTo>
                  <a:lnTo>
                    <a:pt x="86" y="1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102"/>
            <p:cNvSpPr/>
            <p:nvPr/>
          </p:nvSpPr>
          <p:spPr bwMode="auto">
            <a:xfrm>
              <a:off x="6056313" y="1403351"/>
              <a:ext cx="358775" cy="336550"/>
            </a:xfrm>
            <a:custGeom>
              <a:avLst/>
              <a:gdLst>
                <a:gd name="T0" fmla="*/ 160 w 201"/>
                <a:gd name="T1" fmla="*/ 149 h 189"/>
                <a:gd name="T2" fmla="*/ 160 w 201"/>
                <a:gd name="T3" fmla="*/ 1 h 189"/>
                <a:gd name="T4" fmla="*/ 160 w 201"/>
                <a:gd name="T5" fmla="*/ 0 h 189"/>
                <a:gd name="T6" fmla="*/ 142 w 201"/>
                <a:gd name="T7" fmla="*/ 18 h 189"/>
                <a:gd name="T8" fmla="*/ 142 w 201"/>
                <a:gd name="T9" fmla="*/ 18 h 189"/>
                <a:gd name="T10" fmla="*/ 142 w 201"/>
                <a:gd name="T11" fmla="*/ 131 h 189"/>
                <a:gd name="T12" fmla="*/ 30 w 201"/>
                <a:gd name="T13" fmla="*/ 131 h 189"/>
                <a:gd name="T14" fmla="*/ 29 w 201"/>
                <a:gd name="T15" fmla="*/ 130 h 189"/>
                <a:gd name="T16" fmla="*/ 0 w 201"/>
                <a:gd name="T17" fmla="*/ 160 h 189"/>
                <a:gd name="T18" fmla="*/ 15 w 201"/>
                <a:gd name="T19" fmla="*/ 174 h 189"/>
                <a:gd name="T20" fmla="*/ 28 w 201"/>
                <a:gd name="T21" fmla="*/ 174 h 189"/>
                <a:gd name="T22" fmla="*/ 30 w 201"/>
                <a:gd name="T23" fmla="*/ 164 h 189"/>
                <a:gd name="T24" fmla="*/ 160 w 201"/>
                <a:gd name="T25" fmla="*/ 14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189">
                  <a:moveTo>
                    <a:pt x="160" y="149"/>
                  </a:moveTo>
                  <a:cubicBezTo>
                    <a:pt x="201" y="108"/>
                    <a:pt x="201" y="42"/>
                    <a:pt x="160" y="1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73" y="50"/>
                    <a:pt x="173" y="100"/>
                    <a:pt x="142" y="131"/>
                  </a:cubicBezTo>
                  <a:cubicBezTo>
                    <a:pt x="111" y="162"/>
                    <a:pt x="61" y="162"/>
                    <a:pt x="30" y="131"/>
                  </a:cubicBezTo>
                  <a:cubicBezTo>
                    <a:pt x="29" y="131"/>
                    <a:pt x="29" y="131"/>
                    <a:pt x="29" y="13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8" y="178"/>
                    <a:pt x="24" y="178"/>
                    <a:pt x="28" y="174"/>
                  </a:cubicBezTo>
                  <a:cubicBezTo>
                    <a:pt x="31" y="171"/>
                    <a:pt x="32" y="167"/>
                    <a:pt x="30" y="164"/>
                  </a:cubicBezTo>
                  <a:cubicBezTo>
                    <a:pt x="71" y="189"/>
                    <a:pt x="125" y="184"/>
                    <a:pt x="160" y="149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103"/>
            <p:cNvSpPr/>
            <p:nvPr/>
          </p:nvSpPr>
          <p:spPr bwMode="auto">
            <a:xfrm>
              <a:off x="6108701" y="1436688"/>
              <a:ext cx="255588" cy="255588"/>
            </a:xfrm>
            <a:custGeom>
              <a:avLst/>
              <a:gdLst>
                <a:gd name="T0" fmla="*/ 113 w 144"/>
                <a:gd name="T1" fmla="*/ 0 h 144"/>
                <a:gd name="T2" fmla="*/ 113 w 144"/>
                <a:gd name="T3" fmla="*/ 0 h 144"/>
                <a:gd name="T4" fmla="*/ 107 w 144"/>
                <a:gd name="T5" fmla="*/ 6 h 144"/>
                <a:gd name="T6" fmla="*/ 108 w 144"/>
                <a:gd name="T7" fmla="*/ 6 h 144"/>
                <a:gd name="T8" fmla="*/ 108 w 144"/>
                <a:gd name="T9" fmla="*/ 107 h 144"/>
                <a:gd name="T10" fmla="*/ 6 w 144"/>
                <a:gd name="T11" fmla="*/ 107 h 144"/>
                <a:gd name="T12" fmla="*/ 6 w 144"/>
                <a:gd name="T13" fmla="*/ 107 h 144"/>
                <a:gd name="T14" fmla="*/ 0 w 144"/>
                <a:gd name="T15" fmla="*/ 112 h 144"/>
                <a:gd name="T16" fmla="*/ 1 w 144"/>
                <a:gd name="T17" fmla="*/ 113 h 144"/>
                <a:gd name="T18" fmla="*/ 113 w 144"/>
                <a:gd name="T19" fmla="*/ 113 h 144"/>
                <a:gd name="T20" fmla="*/ 113 w 144"/>
                <a:gd name="T2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144"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6"/>
                    <a:pt x="108" y="6"/>
                  </a:cubicBezTo>
                  <a:cubicBezTo>
                    <a:pt x="135" y="34"/>
                    <a:pt x="135" y="79"/>
                    <a:pt x="108" y="107"/>
                  </a:cubicBezTo>
                  <a:cubicBezTo>
                    <a:pt x="80" y="135"/>
                    <a:pt x="34" y="135"/>
                    <a:pt x="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0" y="113"/>
                    <a:pt x="1" y="113"/>
                  </a:cubicBezTo>
                  <a:cubicBezTo>
                    <a:pt x="32" y="144"/>
                    <a:pt x="82" y="144"/>
                    <a:pt x="113" y="113"/>
                  </a:cubicBezTo>
                  <a:cubicBezTo>
                    <a:pt x="144" y="82"/>
                    <a:pt x="144" y="32"/>
                    <a:pt x="113" y="0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0"/>
            <a:ext cx="38195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39848" y="3009958"/>
            <a:ext cx="3073254" cy="583565"/>
            <a:chOff x="5156346" y="1268127"/>
            <a:chExt cx="3073254" cy="583565"/>
          </a:xfrm>
        </p:grpSpPr>
        <p:sp>
          <p:nvSpPr>
            <p:cNvPr id="8" name="Freeform 53"/>
            <p:cNvSpPr>
              <a:spLocks noEditPoints="1"/>
            </p:cNvSpPr>
            <p:nvPr/>
          </p:nvSpPr>
          <p:spPr bwMode="auto">
            <a:xfrm>
              <a:off x="5156346" y="1320286"/>
              <a:ext cx="409281" cy="480459"/>
            </a:xfrm>
            <a:custGeom>
              <a:avLst/>
              <a:gdLst>
                <a:gd name="T0" fmla="*/ 6 w 23"/>
                <a:gd name="T1" fmla="*/ 0 h 27"/>
                <a:gd name="T2" fmla="*/ 7 w 23"/>
                <a:gd name="T3" fmla="*/ 26 h 27"/>
                <a:gd name="T4" fmla="*/ 1 w 23"/>
                <a:gd name="T5" fmla="*/ 27 h 27"/>
                <a:gd name="T6" fmla="*/ 0 w 23"/>
                <a:gd name="T7" fmla="*/ 1 h 27"/>
                <a:gd name="T8" fmla="*/ 17 w 23"/>
                <a:gd name="T9" fmla="*/ 0 h 27"/>
                <a:gd name="T10" fmla="*/ 23 w 23"/>
                <a:gd name="T11" fmla="*/ 1 h 27"/>
                <a:gd name="T12" fmla="*/ 22 w 23"/>
                <a:gd name="T13" fmla="*/ 27 h 27"/>
                <a:gd name="T14" fmla="*/ 16 w 23"/>
                <a:gd name="T15" fmla="*/ 26 h 27"/>
                <a:gd name="T16" fmla="*/ 17 w 23"/>
                <a:gd name="T17" fmla="*/ 0 h 27"/>
                <a:gd name="T18" fmla="*/ 22 w 23"/>
                <a:gd name="T19" fmla="*/ 4 h 27"/>
                <a:gd name="T20" fmla="*/ 17 w 23"/>
                <a:gd name="T21" fmla="*/ 11 h 27"/>
                <a:gd name="T22" fmla="*/ 20 w 23"/>
                <a:gd name="T23" fmla="*/ 20 h 27"/>
                <a:gd name="T24" fmla="*/ 20 w 23"/>
                <a:gd name="T25" fmla="*/ 24 h 27"/>
                <a:gd name="T26" fmla="*/ 20 w 23"/>
                <a:gd name="T27" fmla="*/ 20 h 27"/>
                <a:gd name="T28" fmla="*/ 22 w 23"/>
                <a:gd name="T29" fmla="*/ 14 h 27"/>
                <a:gd name="T30" fmla="*/ 17 w 23"/>
                <a:gd name="T31" fmla="*/ 12 h 27"/>
                <a:gd name="T32" fmla="*/ 9 w 23"/>
                <a:gd name="T33" fmla="*/ 0 h 27"/>
                <a:gd name="T34" fmla="*/ 15 w 23"/>
                <a:gd name="T35" fmla="*/ 1 h 27"/>
                <a:gd name="T36" fmla="*/ 14 w 23"/>
                <a:gd name="T37" fmla="*/ 27 h 27"/>
                <a:gd name="T38" fmla="*/ 8 w 23"/>
                <a:gd name="T39" fmla="*/ 26 h 27"/>
                <a:gd name="T40" fmla="*/ 9 w 23"/>
                <a:gd name="T41" fmla="*/ 0 h 27"/>
                <a:gd name="T42" fmla="*/ 14 w 23"/>
                <a:gd name="T43" fmla="*/ 4 h 27"/>
                <a:gd name="T44" fmla="*/ 9 w 23"/>
                <a:gd name="T45" fmla="*/ 11 h 27"/>
                <a:gd name="T46" fmla="*/ 11 w 23"/>
                <a:gd name="T47" fmla="*/ 20 h 27"/>
                <a:gd name="T48" fmla="*/ 11 w 23"/>
                <a:gd name="T49" fmla="*/ 24 h 27"/>
                <a:gd name="T50" fmla="*/ 11 w 23"/>
                <a:gd name="T51" fmla="*/ 20 h 27"/>
                <a:gd name="T52" fmla="*/ 14 w 23"/>
                <a:gd name="T53" fmla="*/ 14 h 27"/>
                <a:gd name="T54" fmla="*/ 9 w 23"/>
                <a:gd name="T55" fmla="*/ 12 h 27"/>
                <a:gd name="T56" fmla="*/ 1 w 23"/>
                <a:gd name="T57" fmla="*/ 4 h 27"/>
                <a:gd name="T58" fmla="*/ 6 w 23"/>
                <a:gd name="T59" fmla="*/ 11 h 27"/>
                <a:gd name="T60" fmla="*/ 1 w 23"/>
                <a:gd name="T61" fmla="*/ 4 h 27"/>
                <a:gd name="T62" fmla="*/ 5 w 23"/>
                <a:gd name="T63" fmla="*/ 22 h 27"/>
                <a:gd name="T64" fmla="*/ 1 w 23"/>
                <a:gd name="T65" fmla="*/ 22 h 27"/>
                <a:gd name="T66" fmla="*/ 1 w 23"/>
                <a:gd name="T67" fmla="*/ 14 h 27"/>
                <a:gd name="T68" fmla="*/ 6 w 23"/>
                <a:gd name="T69" fmla="*/ 12 h 27"/>
                <a:gd name="T70" fmla="*/ 1 w 23"/>
                <a:gd name="T7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7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6" y="27"/>
                    <a:pt x="6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7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2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6" y="27"/>
                    <a:pt x="16" y="2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7" y="0"/>
                    <a:pt x="17" y="0"/>
                  </a:cubicBezTo>
                  <a:close/>
                  <a:moveTo>
                    <a:pt x="17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4"/>
                    <a:pt x="17" y="4"/>
                    <a:pt x="17" y="4"/>
                  </a:cubicBezTo>
                  <a:close/>
                  <a:moveTo>
                    <a:pt x="20" y="20"/>
                  </a:moveTo>
                  <a:cubicBezTo>
                    <a:pt x="21" y="20"/>
                    <a:pt x="22" y="21"/>
                    <a:pt x="22" y="22"/>
                  </a:cubicBezTo>
                  <a:cubicBezTo>
                    <a:pt x="22" y="23"/>
                    <a:pt x="21" y="24"/>
                    <a:pt x="20" y="24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8" y="21"/>
                    <a:pt x="19" y="20"/>
                    <a:pt x="20" y="20"/>
                  </a:cubicBezTo>
                  <a:close/>
                  <a:moveTo>
                    <a:pt x="17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4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9" y="0"/>
                  </a:cubicBezTo>
                  <a:close/>
                  <a:moveTo>
                    <a:pt x="9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4"/>
                    <a:pt x="9" y="4"/>
                    <a:pt x="9" y="4"/>
                  </a:cubicBezTo>
                  <a:close/>
                  <a:moveTo>
                    <a:pt x="11" y="20"/>
                  </a:moveTo>
                  <a:cubicBezTo>
                    <a:pt x="13" y="20"/>
                    <a:pt x="14" y="21"/>
                    <a:pt x="14" y="22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0" y="24"/>
                    <a:pt x="9" y="23"/>
                    <a:pt x="9" y="22"/>
                  </a:cubicBezTo>
                  <a:cubicBezTo>
                    <a:pt x="9" y="21"/>
                    <a:pt x="10" y="20"/>
                    <a:pt x="11" y="20"/>
                  </a:cubicBezTo>
                  <a:close/>
                  <a:moveTo>
                    <a:pt x="9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4"/>
                    <a:pt x="9" y="14"/>
                    <a:pt x="9" y="14"/>
                  </a:cubicBezTo>
                  <a:close/>
                  <a:moveTo>
                    <a:pt x="1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3" y="20"/>
                  </a:moveTo>
                  <a:cubicBezTo>
                    <a:pt x="4" y="20"/>
                    <a:pt x="5" y="21"/>
                    <a:pt x="5" y="22"/>
                  </a:cubicBez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1" y="23"/>
                    <a:pt x="1" y="22"/>
                  </a:cubicBezTo>
                  <a:cubicBezTo>
                    <a:pt x="1" y="21"/>
                    <a:pt x="2" y="20"/>
                    <a:pt x="3" y="20"/>
                  </a:cubicBezTo>
                  <a:close/>
                  <a:moveTo>
                    <a:pt x="1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65628" y="1268127"/>
              <a:ext cx="2663972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 </a:t>
              </a:r>
              <a:r>
                <a:rPr lang="en-US" altLang="zh-CN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</a:t>
              </a:r>
              <a:endParaRPr lang="en-US" altLang="zh-CN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534150" y="1372902"/>
              <a:ext cx="0" cy="4082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5603802" y="1731410"/>
            <a:ext cx="43273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01. </a:t>
            </a:r>
            <a:r>
              <a:rPr lang="zh-CN" altLang="en-US" sz="24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小组成员</a:t>
            </a:r>
            <a:endParaRPr lang="zh-CN" altLang="en-US" sz="2400" b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03802" y="2519064"/>
            <a:ext cx="43273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02. </a:t>
            </a:r>
            <a:r>
              <a:rPr lang="zh-CN" altLang="en-US" sz="2400" b="1" smtClean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系统框架</a:t>
            </a:r>
            <a:endParaRPr lang="zh-CN" altLang="en-US" sz="2400" b="1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03802" y="3282666"/>
            <a:ext cx="43273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03. </a:t>
            </a:r>
            <a:r>
              <a:rPr lang="zh-CN" altLang="en-US" sz="2400" b="1" smtClean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系统介绍</a:t>
            </a:r>
            <a:endParaRPr lang="zh-CN" altLang="en-US" sz="2400" b="1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03802" y="3985613"/>
            <a:ext cx="43273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04. </a:t>
            </a:r>
            <a:r>
              <a:rPr lang="zh-CN" altLang="en-US" sz="2400" b="1" smtClean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项目输出</a:t>
            </a:r>
            <a:endParaRPr lang="zh-CN" altLang="en-US" sz="2400" b="1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03802" y="4742460"/>
            <a:ext cx="43273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05. </a:t>
            </a:r>
            <a:r>
              <a:rPr lang="zh-CN" altLang="en-US" sz="2400" b="1" smtClean="0">
                <a:latin typeface="Impact" panose="020B0806030902050204" pitchFamily="34" charset="0"/>
                <a:ea typeface="微软雅黑" panose="020B0503020204020204" charset="-122"/>
                <a:sym typeface="+mn-ea"/>
              </a:rPr>
              <a:t>总结</a:t>
            </a:r>
            <a:endParaRPr lang="zh-CN" altLang="en-US" sz="240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81025" y="2923579"/>
            <a:ext cx="29527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81025" y="3696110"/>
            <a:ext cx="29527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 rot="5400000">
            <a:off x="398975" y="3393000"/>
            <a:ext cx="6858000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63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515937" y="1763579"/>
            <a:ext cx="111601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2017.7.31-2017.8.20     15</a:t>
            </a: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个工作日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总体来说，我们小组实现了基础的微博功能，支持如发微博、评论、转发、主题等功能。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过程中，有待持续优化：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需求评审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代码评审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05.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总结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Freeform 414"/>
          <p:cNvSpPr>
            <a:spLocks noEditPoints="1"/>
          </p:cNvSpPr>
          <p:nvPr/>
        </p:nvSpPr>
        <p:spPr bwMode="auto">
          <a:xfrm>
            <a:off x="433498" y="357594"/>
            <a:ext cx="339759" cy="450126"/>
          </a:xfrm>
          <a:custGeom>
            <a:avLst/>
            <a:gdLst>
              <a:gd name="T0" fmla="*/ 19 w 28"/>
              <a:gd name="T1" fmla="*/ 3 h 37"/>
              <a:gd name="T2" fmla="*/ 19 w 28"/>
              <a:gd name="T3" fmla="*/ 9 h 37"/>
              <a:gd name="T4" fmla="*/ 25 w 28"/>
              <a:gd name="T5" fmla="*/ 9 h 37"/>
              <a:gd name="T6" fmla="*/ 19 w 28"/>
              <a:gd name="T7" fmla="*/ 3 h 37"/>
              <a:gd name="T8" fmla="*/ 4 w 28"/>
              <a:gd name="T9" fmla="*/ 5 h 37"/>
              <a:gd name="T10" fmla="*/ 4 w 28"/>
              <a:gd name="T11" fmla="*/ 7 h 37"/>
              <a:gd name="T12" fmla="*/ 15 w 28"/>
              <a:gd name="T13" fmla="*/ 7 h 37"/>
              <a:gd name="T14" fmla="*/ 15 w 28"/>
              <a:gd name="T15" fmla="*/ 5 h 37"/>
              <a:gd name="T16" fmla="*/ 4 w 28"/>
              <a:gd name="T17" fmla="*/ 5 h 37"/>
              <a:gd name="T18" fmla="*/ 4 w 28"/>
              <a:gd name="T19" fmla="*/ 9 h 37"/>
              <a:gd name="T20" fmla="*/ 4 w 28"/>
              <a:gd name="T21" fmla="*/ 11 h 37"/>
              <a:gd name="T22" fmla="*/ 15 w 28"/>
              <a:gd name="T23" fmla="*/ 11 h 37"/>
              <a:gd name="T24" fmla="*/ 15 w 28"/>
              <a:gd name="T25" fmla="*/ 9 h 37"/>
              <a:gd name="T26" fmla="*/ 4 w 28"/>
              <a:gd name="T27" fmla="*/ 9 h 37"/>
              <a:gd name="T28" fmla="*/ 4 w 28"/>
              <a:gd name="T29" fmla="*/ 13 h 37"/>
              <a:gd name="T30" fmla="*/ 4 w 28"/>
              <a:gd name="T31" fmla="*/ 15 h 37"/>
              <a:gd name="T32" fmla="*/ 24 w 28"/>
              <a:gd name="T33" fmla="*/ 15 h 37"/>
              <a:gd name="T34" fmla="*/ 24 w 28"/>
              <a:gd name="T35" fmla="*/ 13 h 37"/>
              <a:gd name="T36" fmla="*/ 4 w 28"/>
              <a:gd name="T37" fmla="*/ 13 h 37"/>
              <a:gd name="T38" fmla="*/ 4 w 28"/>
              <a:gd name="T39" fmla="*/ 17 h 37"/>
              <a:gd name="T40" fmla="*/ 4 w 28"/>
              <a:gd name="T41" fmla="*/ 19 h 37"/>
              <a:gd name="T42" fmla="*/ 24 w 28"/>
              <a:gd name="T43" fmla="*/ 19 h 37"/>
              <a:gd name="T44" fmla="*/ 24 w 28"/>
              <a:gd name="T45" fmla="*/ 17 h 37"/>
              <a:gd name="T46" fmla="*/ 4 w 28"/>
              <a:gd name="T47" fmla="*/ 17 h 37"/>
              <a:gd name="T48" fmla="*/ 27 w 28"/>
              <a:gd name="T49" fmla="*/ 37 h 37"/>
              <a:gd name="T50" fmla="*/ 1 w 28"/>
              <a:gd name="T51" fmla="*/ 37 h 37"/>
              <a:gd name="T52" fmla="*/ 0 w 28"/>
              <a:gd name="T53" fmla="*/ 36 h 37"/>
              <a:gd name="T54" fmla="*/ 0 w 28"/>
              <a:gd name="T55" fmla="*/ 1 h 37"/>
              <a:gd name="T56" fmla="*/ 1 w 28"/>
              <a:gd name="T57" fmla="*/ 0 h 37"/>
              <a:gd name="T58" fmla="*/ 16 w 28"/>
              <a:gd name="T59" fmla="*/ 0 h 37"/>
              <a:gd name="T60" fmla="*/ 20 w 28"/>
              <a:gd name="T61" fmla="*/ 1 h 37"/>
              <a:gd name="T62" fmla="*/ 27 w 28"/>
              <a:gd name="T63" fmla="*/ 9 h 37"/>
              <a:gd name="T64" fmla="*/ 28 w 28"/>
              <a:gd name="T65" fmla="*/ 11 h 37"/>
              <a:gd name="T66" fmla="*/ 28 w 28"/>
              <a:gd name="T67" fmla="*/ 36 h 37"/>
              <a:gd name="T68" fmla="*/ 27 w 28"/>
              <a:gd name="T69" fmla="*/ 37 h 37"/>
              <a:gd name="T70" fmla="*/ 4 w 28"/>
              <a:gd name="T71" fmla="*/ 29 h 37"/>
              <a:gd name="T72" fmla="*/ 4 w 28"/>
              <a:gd name="T73" fmla="*/ 32 h 37"/>
              <a:gd name="T74" fmla="*/ 24 w 28"/>
              <a:gd name="T75" fmla="*/ 32 h 37"/>
              <a:gd name="T76" fmla="*/ 24 w 28"/>
              <a:gd name="T77" fmla="*/ 29 h 37"/>
              <a:gd name="T78" fmla="*/ 4 w 28"/>
              <a:gd name="T79" fmla="*/ 29 h 37"/>
              <a:gd name="T80" fmla="*/ 4 w 28"/>
              <a:gd name="T81" fmla="*/ 25 h 37"/>
              <a:gd name="T82" fmla="*/ 4 w 28"/>
              <a:gd name="T83" fmla="*/ 27 h 37"/>
              <a:gd name="T84" fmla="*/ 24 w 28"/>
              <a:gd name="T85" fmla="*/ 27 h 37"/>
              <a:gd name="T86" fmla="*/ 24 w 28"/>
              <a:gd name="T87" fmla="*/ 25 h 37"/>
              <a:gd name="T88" fmla="*/ 4 w 28"/>
              <a:gd name="T89" fmla="*/ 25 h 37"/>
              <a:gd name="T90" fmla="*/ 4 w 28"/>
              <a:gd name="T91" fmla="*/ 21 h 37"/>
              <a:gd name="T92" fmla="*/ 4 w 28"/>
              <a:gd name="T93" fmla="*/ 23 h 37"/>
              <a:gd name="T94" fmla="*/ 24 w 28"/>
              <a:gd name="T95" fmla="*/ 23 h 37"/>
              <a:gd name="T96" fmla="*/ 24 w 28"/>
              <a:gd name="T97" fmla="*/ 21 h 37"/>
              <a:gd name="T98" fmla="*/ 4 w 28"/>
              <a:gd name="T99" fmla="*/ 21 h 37"/>
              <a:gd name="T100" fmla="*/ 2 w 28"/>
              <a:gd name="T101" fmla="*/ 35 h 37"/>
              <a:gd name="T102" fmla="*/ 26 w 28"/>
              <a:gd name="T103" fmla="*/ 35 h 37"/>
              <a:gd name="T104" fmla="*/ 26 w 28"/>
              <a:gd name="T105" fmla="*/ 11 h 37"/>
              <a:gd name="T106" fmla="*/ 18 w 28"/>
              <a:gd name="T107" fmla="*/ 11 h 37"/>
              <a:gd name="T108" fmla="*/ 17 w 28"/>
              <a:gd name="T109" fmla="*/ 10 h 37"/>
              <a:gd name="T110" fmla="*/ 17 w 28"/>
              <a:gd name="T111" fmla="*/ 2 h 37"/>
              <a:gd name="T112" fmla="*/ 2 w 28"/>
              <a:gd name="T113" fmla="*/ 2 h 37"/>
              <a:gd name="T114" fmla="*/ 2 w 28"/>
              <a:gd name="T115" fmla="*/ 3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" h="37">
                <a:moveTo>
                  <a:pt x="19" y="3"/>
                </a:moveTo>
                <a:cubicBezTo>
                  <a:pt x="19" y="9"/>
                  <a:pt x="19" y="9"/>
                  <a:pt x="19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19" y="3"/>
                  <a:pt x="19" y="3"/>
                  <a:pt x="19" y="3"/>
                </a:cubicBezTo>
                <a:close/>
                <a:moveTo>
                  <a:pt x="4" y="5"/>
                </a:moveTo>
                <a:cubicBezTo>
                  <a:pt x="4" y="7"/>
                  <a:pt x="4" y="7"/>
                  <a:pt x="4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5"/>
                  <a:pt x="15" y="5"/>
                  <a:pt x="15" y="5"/>
                </a:cubicBezTo>
                <a:cubicBezTo>
                  <a:pt x="4" y="5"/>
                  <a:pt x="4" y="5"/>
                  <a:pt x="4" y="5"/>
                </a:cubicBezTo>
                <a:close/>
                <a:moveTo>
                  <a:pt x="4" y="9"/>
                </a:moveTo>
                <a:cubicBezTo>
                  <a:pt x="4" y="11"/>
                  <a:pt x="4" y="11"/>
                  <a:pt x="4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4" y="9"/>
                  <a:pt x="4" y="9"/>
                  <a:pt x="4" y="9"/>
                </a:cubicBezTo>
                <a:close/>
                <a:moveTo>
                  <a:pt x="4" y="13"/>
                </a:moveTo>
                <a:cubicBezTo>
                  <a:pt x="4" y="15"/>
                  <a:pt x="4" y="15"/>
                  <a:pt x="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3"/>
                  <a:pt x="24" y="13"/>
                  <a:pt x="24" y="13"/>
                </a:cubicBezTo>
                <a:cubicBezTo>
                  <a:pt x="4" y="13"/>
                  <a:pt x="4" y="13"/>
                  <a:pt x="4" y="13"/>
                </a:cubicBezTo>
                <a:close/>
                <a:moveTo>
                  <a:pt x="4" y="17"/>
                </a:moveTo>
                <a:cubicBezTo>
                  <a:pt x="4" y="19"/>
                  <a:pt x="4" y="19"/>
                  <a:pt x="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7"/>
                  <a:pt x="24" y="17"/>
                  <a:pt x="24" y="17"/>
                </a:cubicBezTo>
                <a:cubicBezTo>
                  <a:pt x="4" y="17"/>
                  <a:pt x="4" y="17"/>
                  <a:pt x="4" y="17"/>
                </a:cubicBezTo>
                <a:close/>
                <a:moveTo>
                  <a:pt x="27" y="37"/>
                </a:move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6"/>
                  <a:pt x="0" y="36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8" y="0"/>
                  <a:pt x="18" y="0"/>
                  <a:pt x="20" y="1"/>
                </a:cubicBezTo>
                <a:cubicBezTo>
                  <a:pt x="27" y="9"/>
                  <a:pt x="27" y="9"/>
                  <a:pt x="27" y="9"/>
                </a:cubicBezTo>
                <a:cubicBezTo>
                  <a:pt x="28" y="10"/>
                  <a:pt x="28" y="10"/>
                  <a:pt x="28" y="11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7"/>
                  <a:pt x="27" y="37"/>
                </a:cubicBezTo>
                <a:close/>
                <a:moveTo>
                  <a:pt x="4" y="29"/>
                </a:moveTo>
                <a:cubicBezTo>
                  <a:pt x="4" y="32"/>
                  <a:pt x="4" y="32"/>
                  <a:pt x="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29"/>
                  <a:pt x="24" y="29"/>
                  <a:pt x="24" y="29"/>
                </a:cubicBezTo>
                <a:cubicBezTo>
                  <a:pt x="4" y="29"/>
                  <a:pt x="4" y="29"/>
                  <a:pt x="4" y="29"/>
                </a:cubicBezTo>
                <a:close/>
                <a:moveTo>
                  <a:pt x="4" y="25"/>
                </a:moveTo>
                <a:cubicBezTo>
                  <a:pt x="4" y="27"/>
                  <a:pt x="4" y="27"/>
                  <a:pt x="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5"/>
                  <a:pt x="24" y="25"/>
                  <a:pt x="24" y="25"/>
                </a:cubicBezTo>
                <a:cubicBezTo>
                  <a:pt x="4" y="25"/>
                  <a:pt x="4" y="25"/>
                  <a:pt x="4" y="25"/>
                </a:cubicBezTo>
                <a:close/>
                <a:moveTo>
                  <a:pt x="4" y="21"/>
                </a:moveTo>
                <a:cubicBezTo>
                  <a:pt x="4" y="23"/>
                  <a:pt x="4" y="23"/>
                  <a:pt x="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1"/>
                  <a:pt x="24" y="21"/>
                  <a:pt x="24" y="21"/>
                </a:cubicBezTo>
                <a:cubicBezTo>
                  <a:pt x="4" y="21"/>
                  <a:pt x="4" y="21"/>
                  <a:pt x="4" y="21"/>
                </a:cubicBezTo>
                <a:close/>
                <a:moveTo>
                  <a:pt x="2" y="35"/>
                </a:moveTo>
                <a:cubicBezTo>
                  <a:pt x="26" y="35"/>
                  <a:pt x="26" y="35"/>
                  <a:pt x="26" y="35"/>
                </a:cubicBezTo>
                <a:cubicBezTo>
                  <a:pt x="26" y="11"/>
                  <a:pt x="26" y="11"/>
                  <a:pt x="26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1"/>
                  <a:pt x="17" y="11"/>
                  <a:pt x="17" y="10"/>
                </a:cubicBezTo>
                <a:cubicBezTo>
                  <a:pt x="17" y="2"/>
                  <a:pt x="17" y="2"/>
                  <a:pt x="17" y="2"/>
                </a:cubicBezTo>
                <a:cubicBezTo>
                  <a:pt x="2" y="2"/>
                  <a:pt x="2" y="2"/>
                  <a:pt x="2" y="2"/>
                </a:cubicBezTo>
                <a:lnTo>
                  <a:pt x="2" y="35"/>
                </a:lnTo>
                <a:close/>
              </a:path>
            </a:pathLst>
          </a:custGeom>
          <a:solidFill>
            <a:srgbClr val="19425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7515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6"/>
          <p:cNvSpPr>
            <a:spLocks noGrp="1"/>
          </p:cNvSpPr>
          <p:nvPr/>
        </p:nvSpPr>
        <p:spPr>
          <a:xfrm>
            <a:off x="2099945" y="2235200"/>
            <a:ext cx="8201025" cy="193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谢谢！</a:t>
            </a:r>
            <a:br>
              <a:rPr lang="en-US" altLang="zh-CN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请批评</a:t>
            </a:r>
            <a:r>
              <a:rPr lang="zh-CN" altLang="en-US" b="1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指正！</a:t>
            </a:r>
            <a:endParaRPr lang="zh-CN" altLang="en-US" b="1" dirty="0" smtClean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762317" y="1763579"/>
            <a:ext cx="111601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项目经理：林乐凝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产品经理：林源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前端开发：廖子斌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后端开发：陈亿迪 郭煜 罗威臻 叶唐陟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    维：黄志雄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    试：邹海霞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   B  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：王马明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>
              <a:solidFill>
                <a:srgbClr val="33323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01.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小组成员</a:t>
            </a:r>
            <a:endParaRPr lang="zh-CN" altLang="en-US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sp>
        <p:nvSpPr>
          <p:cNvPr id="8" name="Freeform 32"/>
          <p:cNvSpPr>
            <a:spLocks noEditPoints="1"/>
          </p:cNvSpPr>
          <p:nvPr/>
        </p:nvSpPr>
        <p:spPr bwMode="auto">
          <a:xfrm>
            <a:off x="385124" y="259673"/>
            <a:ext cx="376876" cy="489277"/>
          </a:xfrm>
          <a:custGeom>
            <a:avLst/>
            <a:gdLst>
              <a:gd name="T0" fmla="*/ 12 w 24"/>
              <a:gd name="T1" fmla="*/ 5 h 31"/>
              <a:gd name="T2" fmla="*/ 21 w 24"/>
              <a:gd name="T3" fmla="*/ 5 h 31"/>
              <a:gd name="T4" fmla="*/ 16 w 24"/>
              <a:gd name="T5" fmla="*/ 16 h 31"/>
              <a:gd name="T6" fmla="*/ 13 w 24"/>
              <a:gd name="T7" fmla="*/ 11 h 31"/>
              <a:gd name="T8" fmla="*/ 9 w 24"/>
              <a:gd name="T9" fmla="*/ 11 h 31"/>
              <a:gd name="T10" fmla="*/ 9 w 24"/>
              <a:gd name="T11" fmla="*/ 16 h 31"/>
              <a:gd name="T12" fmla="*/ 11 w 24"/>
              <a:gd name="T13" fmla="*/ 18 h 31"/>
              <a:gd name="T14" fmla="*/ 15 w 24"/>
              <a:gd name="T15" fmla="*/ 17 h 31"/>
              <a:gd name="T16" fmla="*/ 21 w 24"/>
              <a:gd name="T17" fmla="*/ 11 h 31"/>
              <a:gd name="T18" fmla="*/ 19 w 24"/>
              <a:gd name="T19" fmla="*/ 15 h 31"/>
              <a:gd name="T20" fmla="*/ 24 w 24"/>
              <a:gd name="T21" fmla="*/ 15 h 31"/>
              <a:gd name="T22" fmla="*/ 23 w 24"/>
              <a:gd name="T23" fmla="*/ 11 h 31"/>
              <a:gd name="T24" fmla="*/ 21 w 24"/>
              <a:gd name="T25" fmla="*/ 11 h 31"/>
              <a:gd name="T26" fmla="*/ 4 w 24"/>
              <a:gd name="T27" fmla="*/ 11 h 31"/>
              <a:gd name="T28" fmla="*/ 7 w 24"/>
              <a:gd name="T29" fmla="*/ 15 h 31"/>
              <a:gd name="T30" fmla="*/ 8 w 24"/>
              <a:gd name="T31" fmla="*/ 13 h 31"/>
              <a:gd name="T32" fmla="*/ 1 w 24"/>
              <a:gd name="T33" fmla="*/ 10 h 31"/>
              <a:gd name="T34" fmla="*/ 5 w 24"/>
              <a:gd name="T35" fmla="*/ 14 h 31"/>
              <a:gd name="T36" fmla="*/ 1 w 24"/>
              <a:gd name="T37" fmla="*/ 17 h 31"/>
              <a:gd name="T38" fmla="*/ 0 w 24"/>
              <a:gd name="T39" fmla="*/ 11 h 31"/>
              <a:gd name="T40" fmla="*/ 1 w 24"/>
              <a:gd name="T41" fmla="*/ 10 h 31"/>
              <a:gd name="T42" fmla="*/ 0 w 24"/>
              <a:gd name="T43" fmla="*/ 23 h 31"/>
              <a:gd name="T44" fmla="*/ 7 w 24"/>
              <a:gd name="T45" fmla="*/ 21 h 31"/>
              <a:gd name="T46" fmla="*/ 8 w 24"/>
              <a:gd name="T47" fmla="*/ 17 h 31"/>
              <a:gd name="T48" fmla="*/ 7 w 24"/>
              <a:gd name="T49" fmla="*/ 16 h 31"/>
              <a:gd name="T50" fmla="*/ 1 w 24"/>
              <a:gd name="T51" fmla="*/ 18 h 31"/>
              <a:gd name="T52" fmla="*/ 0 w 24"/>
              <a:gd name="T53" fmla="*/ 27 h 31"/>
              <a:gd name="T54" fmla="*/ 7 w 24"/>
              <a:gd name="T55" fmla="*/ 24 h 31"/>
              <a:gd name="T56" fmla="*/ 8 w 24"/>
              <a:gd name="T57" fmla="*/ 28 h 31"/>
              <a:gd name="T58" fmla="*/ 1 w 24"/>
              <a:gd name="T59" fmla="*/ 29 h 31"/>
              <a:gd name="T60" fmla="*/ 0 w 24"/>
              <a:gd name="T61" fmla="*/ 27 h 31"/>
              <a:gd name="T62" fmla="*/ 7 w 24"/>
              <a:gd name="T63" fmla="*/ 31 h 31"/>
              <a:gd name="T64" fmla="*/ 8 w 24"/>
              <a:gd name="T65" fmla="*/ 30 h 31"/>
              <a:gd name="T66" fmla="*/ 2 w 24"/>
              <a:gd name="T67" fmla="*/ 29 h 31"/>
              <a:gd name="T68" fmla="*/ 17 w 24"/>
              <a:gd name="T69" fmla="*/ 18 h 31"/>
              <a:gd name="T70" fmla="*/ 18 w 24"/>
              <a:gd name="T71" fmla="*/ 24 h 31"/>
              <a:gd name="T72" fmla="*/ 24 w 24"/>
              <a:gd name="T73" fmla="*/ 23 h 31"/>
              <a:gd name="T74" fmla="*/ 20 w 24"/>
              <a:gd name="T75" fmla="*/ 18 h 31"/>
              <a:gd name="T76" fmla="*/ 18 w 24"/>
              <a:gd name="T77" fmla="*/ 18 h 31"/>
              <a:gd name="T78" fmla="*/ 17 w 24"/>
              <a:gd name="T79" fmla="*/ 26 h 31"/>
              <a:gd name="T80" fmla="*/ 18 w 24"/>
              <a:gd name="T81" fmla="*/ 30 h 31"/>
              <a:gd name="T82" fmla="*/ 24 w 24"/>
              <a:gd name="T83" fmla="*/ 30 h 31"/>
              <a:gd name="T84" fmla="*/ 24 w 24"/>
              <a:gd name="T85" fmla="*/ 24 h 31"/>
              <a:gd name="T86" fmla="*/ 17 w 24"/>
              <a:gd name="T87" fmla="*/ 26 h 31"/>
              <a:gd name="T88" fmla="*/ 24 w 24"/>
              <a:gd name="T89" fmla="*/ 21 h 31"/>
              <a:gd name="T90" fmla="*/ 21 w 24"/>
              <a:gd name="T91" fmla="*/ 18 h 31"/>
              <a:gd name="T92" fmla="*/ 24 w 24"/>
              <a:gd name="T93" fmla="*/ 18 h 31"/>
              <a:gd name="T94" fmla="*/ 9 w 24"/>
              <a:gd name="T95" fmla="*/ 18 h 31"/>
              <a:gd name="T96" fmla="*/ 10 w 24"/>
              <a:gd name="T97" fmla="*/ 19 h 31"/>
              <a:gd name="T98" fmla="*/ 9 w 24"/>
              <a:gd name="T99" fmla="*/ 20 h 31"/>
              <a:gd name="T100" fmla="*/ 9 w 24"/>
              <a:gd name="T101" fmla="*/ 18 h 31"/>
              <a:gd name="T102" fmla="*/ 9 w 24"/>
              <a:gd name="T103" fmla="*/ 22 h 31"/>
              <a:gd name="T104" fmla="*/ 16 w 24"/>
              <a:gd name="T105" fmla="*/ 19 h 31"/>
              <a:gd name="T106" fmla="*/ 15 w 24"/>
              <a:gd name="T107" fmla="*/ 25 h 31"/>
              <a:gd name="T108" fmla="*/ 9 w 24"/>
              <a:gd name="T109" fmla="*/ 28 h 31"/>
              <a:gd name="T110" fmla="*/ 9 w 24"/>
              <a:gd name="T111" fmla="*/ 30 h 31"/>
              <a:gd name="T112" fmla="*/ 9 w 24"/>
              <a:gd name="T113" fmla="*/ 31 h 31"/>
              <a:gd name="T114" fmla="*/ 16 w 24"/>
              <a:gd name="T115" fmla="*/ 28 h 31"/>
              <a:gd name="T116" fmla="*/ 15 w 24"/>
              <a:gd name="T117" fmla="*/ 26 h 31"/>
              <a:gd name="T118" fmla="*/ 9 w 24"/>
              <a:gd name="T119" fmla="*/ 30 h 31"/>
              <a:gd name="T120" fmla="*/ 13 w 24"/>
              <a:gd name="T121" fmla="*/ 5 h 31"/>
              <a:gd name="T122" fmla="*/ 20 w 24"/>
              <a:gd name="T123" fmla="*/ 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" h="31">
                <a:moveTo>
                  <a:pt x="16" y="16"/>
                </a:moveTo>
                <a:cubicBezTo>
                  <a:pt x="15" y="13"/>
                  <a:pt x="12" y="8"/>
                  <a:pt x="12" y="5"/>
                </a:cubicBezTo>
                <a:cubicBezTo>
                  <a:pt x="12" y="2"/>
                  <a:pt x="14" y="0"/>
                  <a:pt x="17" y="0"/>
                </a:cubicBezTo>
                <a:cubicBezTo>
                  <a:pt x="19" y="0"/>
                  <a:pt x="21" y="2"/>
                  <a:pt x="21" y="5"/>
                </a:cubicBezTo>
                <a:cubicBezTo>
                  <a:pt x="21" y="8"/>
                  <a:pt x="18" y="13"/>
                  <a:pt x="17" y="16"/>
                </a:cubicBezTo>
                <a:cubicBezTo>
                  <a:pt x="17" y="17"/>
                  <a:pt x="17" y="17"/>
                  <a:pt x="16" y="16"/>
                </a:cubicBezTo>
                <a:close/>
                <a:moveTo>
                  <a:pt x="15" y="16"/>
                </a:moveTo>
                <a:cubicBezTo>
                  <a:pt x="14" y="15"/>
                  <a:pt x="13" y="13"/>
                  <a:pt x="13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1"/>
                  <a:pt x="10" y="11"/>
                  <a:pt x="9" y="11"/>
                </a:cubicBezTo>
                <a:cubicBezTo>
                  <a:pt x="9" y="12"/>
                  <a:pt x="9" y="12"/>
                  <a:pt x="9" y="13"/>
                </a:cubicBezTo>
                <a:cubicBezTo>
                  <a:pt x="9" y="14"/>
                  <a:pt x="9" y="15"/>
                  <a:pt x="9" y="16"/>
                </a:cubicBezTo>
                <a:cubicBezTo>
                  <a:pt x="9" y="16"/>
                  <a:pt x="9" y="17"/>
                  <a:pt x="9" y="17"/>
                </a:cubicBezTo>
                <a:cubicBezTo>
                  <a:pt x="10" y="17"/>
                  <a:pt x="10" y="18"/>
                  <a:pt x="11" y="18"/>
                </a:cubicBezTo>
                <a:cubicBezTo>
                  <a:pt x="11" y="19"/>
                  <a:pt x="11" y="19"/>
                  <a:pt x="12" y="18"/>
                </a:cubicBezTo>
                <a:cubicBezTo>
                  <a:pt x="13" y="18"/>
                  <a:pt x="14" y="17"/>
                  <a:pt x="15" y="17"/>
                </a:cubicBezTo>
                <a:cubicBezTo>
                  <a:pt x="15" y="17"/>
                  <a:pt x="15" y="17"/>
                  <a:pt x="15" y="16"/>
                </a:cubicBezTo>
                <a:close/>
                <a:moveTo>
                  <a:pt x="21" y="11"/>
                </a:moveTo>
                <a:cubicBezTo>
                  <a:pt x="20" y="12"/>
                  <a:pt x="19" y="14"/>
                  <a:pt x="19" y="15"/>
                </a:cubicBezTo>
                <a:cubicBezTo>
                  <a:pt x="18" y="16"/>
                  <a:pt x="18" y="16"/>
                  <a:pt x="19" y="15"/>
                </a:cubicBezTo>
                <a:cubicBezTo>
                  <a:pt x="21" y="15"/>
                  <a:pt x="22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4" y="13"/>
                  <a:pt x="24" y="13"/>
                </a:cubicBezTo>
                <a:cubicBezTo>
                  <a:pt x="24" y="12"/>
                  <a:pt x="24" y="12"/>
                  <a:pt x="23" y="11"/>
                </a:cubicBezTo>
                <a:cubicBezTo>
                  <a:pt x="23" y="11"/>
                  <a:pt x="22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7" y="11"/>
                </a:moveTo>
                <a:cubicBezTo>
                  <a:pt x="6" y="11"/>
                  <a:pt x="5" y="11"/>
                  <a:pt x="4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5" y="12"/>
                  <a:pt x="6" y="14"/>
                  <a:pt x="7" y="15"/>
                </a:cubicBezTo>
                <a:cubicBezTo>
                  <a:pt x="8" y="16"/>
                  <a:pt x="8" y="16"/>
                  <a:pt x="8" y="15"/>
                </a:cubicBezTo>
                <a:cubicBezTo>
                  <a:pt x="8" y="14"/>
                  <a:pt x="8" y="13"/>
                  <a:pt x="8" y="13"/>
                </a:cubicBezTo>
                <a:cubicBezTo>
                  <a:pt x="8" y="12"/>
                  <a:pt x="8" y="12"/>
                  <a:pt x="7" y="11"/>
                </a:cubicBezTo>
                <a:close/>
                <a:moveTo>
                  <a:pt x="1" y="10"/>
                </a:moveTo>
                <a:cubicBezTo>
                  <a:pt x="2" y="10"/>
                  <a:pt x="2" y="10"/>
                  <a:pt x="3" y="11"/>
                </a:cubicBezTo>
                <a:cubicBezTo>
                  <a:pt x="4" y="12"/>
                  <a:pt x="4" y="13"/>
                  <a:pt x="5" y="14"/>
                </a:cubicBezTo>
                <a:cubicBezTo>
                  <a:pt x="6" y="15"/>
                  <a:pt x="6" y="15"/>
                  <a:pt x="5" y="15"/>
                </a:cubicBezTo>
                <a:cubicBezTo>
                  <a:pt x="4" y="16"/>
                  <a:pt x="2" y="16"/>
                  <a:pt x="1" y="17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lose/>
                <a:moveTo>
                  <a:pt x="0" y="19"/>
                </a:moveTo>
                <a:cubicBezTo>
                  <a:pt x="0" y="20"/>
                  <a:pt x="0" y="21"/>
                  <a:pt x="0" y="23"/>
                </a:cubicBezTo>
                <a:cubicBezTo>
                  <a:pt x="0" y="24"/>
                  <a:pt x="0" y="24"/>
                  <a:pt x="1" y="23"/>
                </a:cubicBezTo>
                <a:cubicBezTo>
                  <a:pt x="3" y="23"/>
                  <a:pt x="5" y="22"/>
                  <a:pt x="7" y="21"/>
                </a:cubicBezTo>
                <a:cubicBezTo>
                  <a:pt x="8" y="21"/>
                  <a:pt x="8" y="21"/>
                  <a:pt x="8" y="20"/>
                </a:cubicBezTo>
                <a:cubicBezTo>
                  <a:pt x="8" y="19"/>
                  <a:pt x="8" y="18"/>
                  <a:pt x="8" y="17"/>
                </a:cubicBezTo>
                <a:cubicBezTo>
                  <a:pt x="8" y="17"/>
                  <a:pt x="8" y="17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6" y="16"/>
                </a:cubicBezTo>
                <a:cubicBezTo>
                  <a:pt x="4" y="16"/>
                  <a:pt x="2" y="17"/>
                  <a:pt x="1" y="18"/>
                </a:cubicBezTo>
                <a:cubicBezTo>
                  <a:pt x="0" y="18"/>
                  <a:pt x="0" y="18"/>
                  <a:pt x="0" y="19"/>
                </a:cubicBezTo>
                <a:close/>
                <a:moveTo>
                  <a:pt x="0" y="27"/>
                </a:moveTo>
                <a:cubicBezTo>
                  <a:pt x="0" y="26"/>
                  <a:pt x="0" y="26"/>
                  <a:pt x="1" y="26"/>
                </a:cubicBezTo>
                <a:cubicBezTo>
                  <a:pt x="3" y="25"/>
                  <a:pt x="5" y="24"/>
                  <a:pt x="7" y="24"/>
                </a:cubicBezTo>
                <a:cubicBezTo>
                  <a:pt x="8" y="23"/>
                  <a:pt x="8" y="23"/>
                  <a:pt x="8" y="24"/>
                </a:cubicBezTo>
                <a:cubicBezTo>
                  <a:pt x="8" y="25"/>
                  <a:pt x="8" y="27"/>
                  <a:pt x="8" y="28"/>
                </a:cubicBezTo>
                <a:cubicBezTo>
                  <a:pt x="8" y="29"/>
                  <a:pt x="8" y="29"/>
                  <a:pt x="7" y="29"/>
                </a:cubicBezTo>
                <a:cubicBezTo>
                  <a:pt x="5" y="29"/>
                  <a:pt x="3" y="29"/>
                  <a:pt x="1" y="29"/>
                </a:cubicBezTo>
                <a:cubicBezTo>
                  <a:pt x="0" y="29"/>
                  <a:pt x="0" y="28"/>
                  <a:pt x="0" y="28"/>
                </a:cubicBezTo>
                <a:cubicBezTo>
                  <a:pt x="0" y="27"/>
                  <a:pt x="0" y="27"/>
                  <a:pt x="0" y="27"/>
                </a:cubicBezTo>
                <a:close/>
                <a:moveTo>
                  <a:pt x="1" y="30"/>
                </a:moveTo>
                <a:cubicBezTo>
                  <a:pt x="3" y="30"/>
                  <a:pt x="5" y="31"/>
                  <a:pt x="7" y="31"/>
                </a:cubicBezTo>
                <a:cubicBezTo>
                  <a:pt x="7" y="31"/>
                  <a:pt x="8" y="31"/>
                  <a:pt x="8" y="31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7" y="30"/>
                </a:cubicBezTo>
                <a:cubicBezTo>
                  <a:pt x="5" y="30"/>
                  <a:pt x="3" y="30"/>
                  <a:pt x="2" y="29"/>
                </a:cubicBezTo>
                <a:cubicBezTo>
                  <a:pt x="0" y="29"/>
                  <a:pt x="0" y="29"/>
                  <a:pt x="1" y="30"/>
                </a:cubicBezTo>
                <a:close/>
                <a:moveTo>
                  <a:pt x="17" y="18"/>
                </a:moveTo>
                <a:cubicBezTo>
                  <a:pt x="17" y="20"/>
                  <a:pt x="17" y="22"/>
                  <a:pt x="17" y="23"/>
                </a:cubicBezTo>
                <a:cubicBezTo>
                  <a:pt x="17" y="24"/>
                  <a:pt x="17" y="24"/>
                  <a:pt x="18" y="24"/>
                </a:cubicBezTo>
                <a:cubicBezTo>
                  <a:pt x="20" y="24"/>
                  <a:pt x="22" y="24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2"/>
                  <a:pt x="24" y="22"/>
                  <a:pt x="24" y="22"/>
                </a:cubicBezTo>
                <a:cubicBezTo>
                  <a:pt x="23" y="21"/>
                  <a:pt x="21" y="19"/>
                  <a:pt x="20" y="18"/>
                </a:cubicBezTo>
                <a:cubicBezTo>
                  <a:pt x="19" y="18"/>
                  <a:pt x="19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7" y="18"/>
                  <a:pt x="17" y="18"/>
                  <a:pt x="17" y="18"/>
                </a:cubicBezTo>
                <a:close/>
                <a:moveTo>
                  <a:pt x="17" y="26"/>
                </a:moveTo>
                <a:cubicBezTo>
                  <a:pt x="17" y="27"/>
                  <a:pt x="17" y="28"/>
                  <a:pt x="17" y="28"/>
                </a:cubicBezTo>
                <a:cubicBezTo>
                  <a:pt x="17" y="29"/>
                  <a:pt x="17" y="29"/>
                  <a:pt x="18" y="30"/>
                </a:cubicBezTo>
                <a:cubicBezTo>
                  <a:pt x="20" y="30"/>
                  <a:pt x="22" y="31"/>
                  <a:pt x="24" y="31"/>
                </a:cubicBezTo>
                <a:cubicBezTo>
                  <a:pt x="24" y="31"/>
                  <a:pt x="24" y="31"/>
                  <a:pt x="24" y="30"/>
                </a:cubicBezTo>
                <a:cubicBezTo>
                  <a:pt x="24" y="29"/>
                  <a:pt x="24" y="27"/>
                  <a:pt x="24" y="25"/>
                </a:cubicBezTo>
                <a:cubicBezTo>
                  <a:pt x="24" y="24"/>
                  <a:pt x="24" y="24"/>
                  <a:pt x="24" y="24"/>
                </a:cubicBezTo>
                <a:cubicBezTo>
                  <a:pt x="22" y="25"/>
                  <a:pt x="20" y="25"/>
                  <a:pt x="18" y="25"/>
                </a:cubicBezTo>
                <a:cubicBezTo>
                  <a:pt x="17" y="25"/>
                  <a:pt x="17" y="25"/>
                  <a:pt x="17" y="26"/>
                </a:cubicBezTo>
                <a:close/>
                <a:moveTo>
                  <a:pt x="24" y="20"/>
                </a:moveTo>
                <a:cubicBezTo>
                  <a:pt x="24" y="21"/>
                  <a:pt x="24" y="21"/>
                  <a:pt x="24" y="21"/>
                </a:cubicBezTo>
                <a:cubicBezTo>
                  <a:pt x="23" y="20"/>
                  <a:pt x="22" y="19"/>
                  <a:pt x="21" y="18"/>
                </a:cubicBezTo>
                <a:cubicBezTo>
                  <a:pt x="20" y="18"/>
                  <a:pt x="20" y="18"/>
                  <a:pt x="21" y="18"/>
                </a:cubicBezTo>
                <a:cubicBezTo>
                  <a:pt x="22" y="17"/>
                  <a:pt x="23" y="17"/>
                  <a:pt x="24" y="17"/>
                </a:cubicBezTo>
                <a:cubicBezTo>
                  <a:pt x="24" y="17"/>
                  <a:pt x="24" y="17"/>
                  <a:pt x="24" y="18"/>
                </a:cubicBezTo>
                <a:cubicBezTo>
                  <a:pt x="24" y="19"/>
                  <a:pt x="24" y="20"/>
                  <a:pt x="24" y="20"/>
                </a:cubicBezTo>
                <a:close/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10" y="19"/>
                  <a:pt x="10" y="19"/>
                </a:cubicBezTo>
                <a:cubicBezTo>
                  <a:pt x="10" y="19"/>
                  <a:pt x="10" y="19"/>
                  <a:pt x="10" y="20"/>
                </a:cubicBezTo>
                <a:cubicBezTo>
                  <a:pt x="10" y="20"/>
                  <a:pt x="9" y="20"/>
                  <a:pt x="9" y="20"/>
                </a:cubicBezTo>
                <a:cubicBezTo>
                  <a:pt x="9" y="21"/>
                  <a:pt x="9" y="21"/>
                  <a:pt x="9" y="20"/>
                </a:cubicBezTo>
                <a:cubicBezTo>
                  <a:pt x="9" y="19"/>
                  <a:pt x="9" y="19"/>
                  <a:pt x="9" y="18"/>
                </a:cubicBezTo>
                <a:close/>
                <a:moveTo>
                  <a:pt x="9" y="24"/>
                </a:moveTo>
                <a:cubicBezTo>
                  <a:pt x="9" y="23"/>
                  <a:pt x="9" y="23"/>
                  <a:pt x="9" y="22"/>
                </a:cubicBezTo>
                <a:cubicBezTo>
                  <a:pt x="11" y="21"/>
                  <a:pt x="13" y="20"/>
                  <a:pt x="15" y="19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21"/>
                  <a:pt x="16" y="22"/>
                  <a:pt x="16" y="24"/>
                </a:cubicBezTo>
                <a:cubicBezTo>
                  <a:pt x="16" y="24"/>
                  <a:pt x="16" y="24"/>
                  <a:pt x="15" y="25"/>
                </a:cubicBezTo>
                <a:cubicBezTo>
                  <a:pt x="13" y="26"/>
                  <a:pt x="11" y="27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6"/>
                  <a:pt x="9" y="25"/>
                  <a:pt x="9" y="24"/>
                </a:cubicBezTo>
                <a:close/>
                <a:moveTo>
                  <a:pt x="9" y="30"/>
                </a:moveTo>
                <a:cubicBezTo>
                  <a:pt x="9" y="30"/>
                  <a:pt x="9" y="30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11" y="31"/>
                  <a:pt x="13" y="30"/>
                  <a:pt x="15" y="30"/>
                </a:cubicBezTo>
                <a:cubicBezTo>
                  <a:pt x="16" y="29"/>
                  <a:pt x="16" y="29"/>
                  <a:pt x="16" y="28"/>
                </a:cubicBezTo>
                <a:cubicBezTo>
                  <a:pt x="16" y="28"/>
                  <a:pt x="16" y="27"/>
                  <a:pt x="16" y="26"/>
                </a:cubicBezTo>
                <a:cubicBezTo>
                  <a:pt x="16" y="25"/>
                  <a:pt x="16" y="25"/>
                  <a:pt x="15" y="26"/>
                </a:cubicBezTo>
                <a:cubicBezTo>
                  <a:pt x="13" y="27"/>
                  <a:pt x="11" y="28"/>
                  <a:pt x="9" y="29"/>
                </a:cubicBezTo>
                <a:cubicBezTo>
                  <a:pt x="9" y="29"/>
                  <a:pt x="9" y="29"/>
                  <a:pt x="9" y="30"/>
                </a:cubicBezTo>
                <a:close/>
                <a:moveTo>
                  <a:pt x="17" y="2"/>
                </a:moveTo>
                <a:cubicBezTo>
                  <a:pt x="15" y="2"/>
                  <a:pt x="13" y="3"/>
                  <a:pt x="13" y="5"/>
                </a:cubicBezTo>
                <a:cubicBezTo>
                  <a:pt x="13" y="7"/>
                  <a:pt x="15" y="8"/>
                  <a:pt x="17" y="8"/>
                </a:cubicBezTo>
                <a:cubicBezTo>
                  <a:pt x="18" y="8"/>
                  <a:pt x="20" y="7"/>
                  <a:pt x="20" y="5"/>
                </a:cubicBezTo>
                <a:cubicBezTo>
                  <a:pt x="20" y="3"/>
                  <a:pt x="18" y="2"/>
                  <a:pt x="17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26085" y="294005"/>
            <a:ext cx="335915" cy="470535"/>
            <a:chOff x="7208711" y="299392"/>
            <a:chExt cx="446475" cy="625065"/>
          </a:xfrm>
        </p:grpSpPr>
        <p:sp>
          <p:nvSpPr>
            <p:cNvPr id="29" name="Freeform 378"/>
            <p:cNvSpPr>
              <a:spLocks noEditPoints="1"/>
            </p:cNvSpPr>
            <p:nvPr/>
          </p:nvSpPr>
          <p:spPr bwMode="auto">
            <a:xfrm>
              <a:off x="7422027" y="299392"/>
              <a:ext cx="233159" cy="625065"/>
            </a:xfrm>
            <a:custGeom>
              <a:avLst/>
              <a:gdLst>
                <a:gd name="T0" fmla="*/ 0 w 20"/>
                <a:gd name="T1" fmla="*/ 1 h 53"/>
                <a:gd name="T2" fmla="*/ 0 w 20"/>
                <a:gd name="T3" fmla="*/ 1 h 53"/>
                <a:gd name="T4" fmla="*/ 1 w 20"/>
                <a:gd name="T5" fmla="*/ 0 h 53"/>
                <a:gd name="T6" fmla="*/ 2 w 20"/>
                <a:gd name="T7" fmla="*/ 1 h 53"/>
                <a:gd name="T8" fmla="*/ 3 w 20"/>
                <a:gd name="T9" fmla="*/ 2 h 53"/>
                <a:gd name="T10" fmla="*/ 2 w 20"/>
                <a:gd name="T11" fmla="*/ 3 h 53"/>
                <a:gd name="T12" fmla="*/ 2 w 20"/>
                <a:gd name="T13" fmla="*/ 3 h 53"/>
                <a:gd name="T14" fmla="*/ 1 w 20"/>
                <a:gd name="T15" fmla="*/ 4 h 53"/>
                <a:gd name="T16" fmla="*/ 11 w 20"/>
                <a:gd name="T17" fmla="*/ 28 h 53"/>
                <a:gd name="T18" fmla="*/ 11 w 20"/>
                <a:gd name="T19" fmla="*/ 28 h 53"/>
                <a:gd name="T20" fmla="*/ 11 w 20"/>
                <a:gd name="T21" fmla="*/ 28 h 53"/>
                <a:gd name="T22" fmla="*/ 10 w 20"/>
                <a:gd name="T23" fmla="*/ 29 h 53"/>
                <a:gd name="T24" fmla="*/ 11 w 20"/>
                <a:gd name="T25" fmla="*/ 30 h 53"/>
                <a:gd name="T26" fmla="*/ 10 w 20"/>
                <a:gd name="T27" fmla="*/ 32 h 53"/>
                <a:gd name="T28" fmla="*/ 8 w 20"/>
                <a:gd name="T29" fmla="*/ 32 h 53"/>
                <a:gd name="T30" fmla="*/ 6 w 20"/>
                <a:gd name="T31" fmla="*/ 32 h 53"/>
                <a:gd name="T32" fmla="*/ 6 w 20"/>
                <a:gd name="T33" fmla="*/ 31 h 53"/>
                <a:gd name="T34" fmla="*/ 5 w 20"/>
                <a:gd name="T35" fmla="*/ 31 h 53"/>
                <a:gd name="T36" fmla="*/ 5 w 20"/>
                <a:gd name="T37" fmla="*/ 31 h 53"/>
                <a:gd name="T38" fmla="*/ 5 w 20"/>
                <a:gd name="T39" fmla="*/ 30 h 53"/>
                <a:gd name="T40" fmla="*/ 0 w 20"/>
                <a:gd name="T41" fmla="*/ 19 h 53"/>
                <a:gd name="T42" fmla="*/ 0 w 20"/>
                <a:gd name="T43" fmla="*/ 19 h 53"/>
                <a:gd name="T44" fmla="*/ 0 w 20"/>
                <a:gd name="T45" fmla="*/ 1 h 53"/>
                <a:gd name="T46" fmla="*/ 0 w 20"/>
                <a:gd name="T47" fmla="*/ 46 h 53"/>
                <a:gd name="T48" fmla="*/ 17 w 20"/>
                <a:gd name="T49" fmla="*/ 46 h 53"/>
                <a:gd name="T50" fmla="*/ 19 w 20"/>
                <a:gd name="T51" fmla="*/ 49 h 53"/>
                <a:gd name="T52" fmla="*/ 19 w 20"/>
                <a:gd name="T53" fmla="*/ 50 h 53"/>
                <a:gd name="T54" fmla="*/ 17 w 20"/>
                <a:gd name="T55" fmla="*/ 53 h 53"/>
                <a:gd name="T56" fmla="*/ 0 w 20"/>
                <a:gd name="T57" fmla="*/ 53 h 53"/>
                <a:gd name="T58" fmla="*/ 0 w 20"/>
                <a:gd name="T59" fmla="*/ 46 h 53"/>
                <a:gd name="T60" fmla="*/ 2 w 20"/>
                <a:gd name="T61" fmla="*/ 37 h 53"/>
                <a:gd name="T62" fmla="*/ 17 w 20"/>
                <a:gd name="T63" fmla="*/ 31 h 53"/>
                <a:gd name="T64" fmla="*/ 19 w 20"/>
                <a:gd name="T65" fmla="*/ 31 h 53"/>
                <a:gd name="T66" fmla="*/ 19 w 20"/>
                <a:gd name="T67" fmla="*/ 33 h 53"/>
                <a:gd name="T68" fmla="*/ 19 w 20"/>
                <a:gd name="T69" fmla="*/ 34 h 53"/>
                <a:gd name="T70" fmla="*/ 3 w 20"/>
                <a:gd name="T71" fmla="*/ 40 h 53"/>
                <a:gd name="T72" fmla="*/ 2 w 20"/>
                <a:gd name="T73" fmla="*/ 40 h 53"/>
                <a:gd name="T74" fmla="*/ 1 w 20"/>
                <a:gd name="T75" fmla="*/ 38 h 53"/>
                <a:gd name="T76" fmla="*/ 2 w 20"/>
                <a:gd name="T77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" h="5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0" y="31"/>
                    <a:pt x="1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3"/>
                    <a:pt x="7" y="32"/>
                    <a:pt x="6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"/>
                  </a:lnTo>
                  <a:close/>
                  <a:moveTo>
                    <a:pt x="0" y="46"/>
                  </a:move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9" y="47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2"/>
                    <a:pt x="18" y="53"/>
                    <a:pt x="17" y="53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0" y="46"/>
                  </a:lnTo>
                  <a:close/>
                  <a:moveTo>
                    <a:pt x="2" y="37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8" y="30"/>
                    <a:pt x="19" y="31"/>
                    <a:pt x="19" y="31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2" y="40"/>
                    <a:pt x="2" y="40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7"/>
                    <a:pt x="2" y="3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379"/>
            <p:cNvSpPr>
              <a:spLocks noEditPoints="1"/>
            </p:cNvSpPr>
            <p:nvPr/>
          </p:nvSpPr>
          <p:spPr bwMode="auto">
            <a:xfrm>
              <a:off x="7208711" y="309313"/>
              <a:ext cx="213316" cy="615143"/>
            </a:xfrm>
            <a:custGeom>
              <a:avLst/>
              <a:gdLst>
                <a:gd name="T0" fmla="*/ 5 w 18"/>
                <a:gd name="T1" fmla="*/ 45 h 52"/>
                <a:gd name="T2" fmla="*/ 5 w 18"/>
                <a:gd name="T3" fmla="*/ 45 h 52"/>
                <a:gd name="T4" fmla="*/ 6 w 18"/>
                <a:gd name="T5" fmla="*/ 44 h 52"/>
                <a:gd name="T6" fmla="*/ 3 w 18"/>
                <a:gd name="T7" fmla="*/ 34 h 52"/>
                <a:gd name="T8" fmla="*/ 2 w 18"/>
                <a:gd name="T9" fmla="*/ 33 h 52"/>
                <a:gd name="T10" fmla="*/ 0 w 18"/>
                <a:gd name="T11" fmla="*/ 29 h 52"/>
                <a:gd name="T12" fmla="*/ 3 w 18"/>
                <a:gd name="T13" fmla="*/ 25 h 52"/>
                <a:gd name="T14" fmla="*/ 4 w 18"/>
                <a:gd name="T15" fmla="*/ 23 h 52"/>
                <a:gd name="T16" fmla="*/ 14 w 18"/>
                <a:gd name="T17" fmla="*/ 11 h 52"/>
                <a:gd name="T18" fmla="*/ 15 w 18"/>
                <a:gd name="T19" fmla="*/ 10 h 52"/>
                <a:gd name="T20" fmla="*/ 13 w 18"/>
                <a:gd name="T21" fmla="*/ 5 h 52"/>
                <a:gd name="T22" fmla="*/ 12 w 18"/>
                <a:gd name="T23" fmla="*/ 5 h 52"/>
                <a:gd name="T24" fmla="*/ 12 w 18"/>
                <a:gd name="T25" fmla="*/ 5 h 52"/>
                <a:gd name="T26" fmla="*/ 11 w 18"/>
                <a:gd name="T27" fmla="*/ 5 h 52"/>
                <a:gd name="T28" fmla="*/ 10 w 18"/>
                <a:gd name="T29" fmla="*/ 3 h 52"/>
                <a:gd name="T30" fmla="*/ 11 w 18"/>
                <a:gd name="T31" fmla="*/ 3 h 52"/>
                <a:gd name="T32" fmla="*/ 12 w 18"/>
                <a:gd name="T33" fmla="*/ 2 h 52"/>
                <a:gd name="T34" fmla="*/ 18 w 18"/>
                <a:gd name="T35" fmla="*/ 0 h 52"/>
                <a:gd name="T36" fmla="*/ 18 w 18"/>
                <a:gd name="T37" fmla="*/ 18 h 52"/>
                <a:gd name="T38" fmla="*/ 17 w 18"/>
                <a:gd name="T39" fmla="*/ 18 h 52"/>
                <a:gd name="T40" fmla="*/ 10 w 18"/>
                <a:gd name="T41" fmla="*/ 25 h 52"/>
                <a:gd name="T42" fmla="*/ 10 w 18"/>
                <a:gd name="T43" fmla="*/ 27 h 52"/>
                <a:gd name="T44" fmla="*/ 11 w 18"/>
                <a:gd name="T45" fmla="*/ 29 h 52"/>
                <a:gd name="T46" fmla="*/ 10 w 18"/>
                <a:gd name="T47" fmla="*/ 32 h 52"/>
                <a:gd name="T48" fmla="*/ 9 w 18"/>
                <a:gd name="T49" fmla="*/ 34 h 52"/>
                <a:gd name="T50" fmla="*/ 16 w 18"/>
                <a:gd name="T51" fmla="*/ 45 h 52"/>
                <a:gd name="T52" fmla="*/ 17 w 18"/>
                <a:gd name="T53" fmla="*/ 45 h 52"/>
                <a:gd name="T54" fmla="*/ 18 w 18"/>
                <a:gd name="T55" fmla="*/ 45 h 52"/>
                <a:gd name="T56" fmla="*/ 18 w 18"/>
                <a:gd name="T57" fmla="*/ 52 h 52"/>
                <a:gd name="T58" fmla="*/ 5 w 18"/>
                <a:gd name="T59" fmla="*/ 52 h 52"/>
                <a:gd name="T60" fmla="*/ 3 w 18"/>
                <a:gd name="T61" fmla="*/ 49 h 52"/>
                <a:gd name="T62" fmla="*/ 3 w 18"/>
                <a:gd name="T63" fmla="*/ 48 h 52"/>
                <a:gd name="T64" fmla="*/ 5 w 18"/>
                <a:gd name="T65" fmla="*/ 45 h 52"/>
                <a:gd name="T66" fmla="*/ 6 w 18"/>
                <a:gd name="T67" fmla="*/ 27 h 52"/>
                <a:gd name="T68" fmla="*/ 8 w 18"/>
                <a:gd name="T69" fmla="*/ 29 h 52"/>
                <a:gd name="T70" fmla="*/ 6 w 18"/>
                <a:gd name="T71" fmla="*/ 31 h 52"/>
                <a:gd name="T72" fmla="*/ 3 w 18"/>
                <a:gd name="T73" fmla="*/ 29 h 52"/>
                <a:gd name="T74" fmla="*/ 6 w 18"/>
                <a:gd name="T75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" h="52"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4" y="41"/>
                    <a:pt x="3" y="37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7"/>
                    <a:pt x="1" y="25"/>
                    <a:pt x="3" y="25"/>
                  </a:cubicBezTo>
                  <a:cubicBezTo>
                    <a:pt x="3" y="24"/>
                    <a:pt x="4" y="24"/>
                    <a:pt x="4" y="23"/>
                  </a:cubicBezTo>
                  <a:cubicBezTo>
                    <a:pt x="6" y="18"/>
                    <a:pt x="9" y="14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8"/>
                  </a:cubicBezTo>
                  <a:cubicBezTo>
                    <a:pt x="14" y="19"/>
                    <a:pt x="12" y="22"/>
                    <a:pt x="10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1" y="30"/>
                    <a:pt x="11" y="31"/>
                    <a:pt x="10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10" y="38"/>
                    <a:pt x="12" y="42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3" y="52"/>
                    <a:pt x="3" y="51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6"/>
                    <a:pt x="3" y="45"/>
                    <a:pt x="5" y="45"/>
                  </a:cubicBezTo>
                  <a:close/>
                  <a:moveTo>
                    <a:pt x="6" y="27"/>
                  </a:moveTo>
                  <a:cubicBezTo>
                    <a:pt x="7" y="27"/>
                    <a:pt x="8" y="28"/>
                    <a:pt x="8" y="29"/>
                  </a:cubicBezTo>
                  <a:cubicBezTo>
                    <a:pt x="8" y="30"/>
                    <a:pt x="7" y="31"/>
                    <a:pt x="6" y="31"/>
                  </a:cubicBezTo>
                  <a:cubicBezTo>
                    <a:pt x="4" y="31"/>
                    <a:pt x="3" y="30"/>
                    <a:pt x="3" y="29"/>
                  </a:cubicBezTo>
                  <a:cubicBezTo>
                    <a:pt x="3" y="28"/>
                    <a:pt x="4" y="27"/>
                    <a:pt x="6" y="2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6" name="TextBox 51"/>
          <p:cNvSpPr txBox="1"/>
          <p:nvPr/>
        </p:nvSpPr>
        <p:spPr>
          <a:xfrm>
            <a:off x="762317" y="1794059"/>
            <a:ext cx="111601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后端框架：Spring, Spring MVC, Hibernate, Shiro</a:t>
            </a:r>
            <a:endParaRPr lang="en-US" altLang="zh-CN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日志系统：log4j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依赖管理：maven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前端框架：vue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element-ui</a:t>
            </a:r>
            <a:endParaRPr lang="en-US" altLang="zh-CN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数据库：MySQL 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版本控制：Git</a:t>
            </a:r>
            <a:endParaRPr lang="en-US" altLang="zh-CN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Mysql </a:t>
            </a: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读写分离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tomcat</a:t>
            </a: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负载均衡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>
              <a:solidFill>
                <a:srgbClr val="33323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02.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</a:t>
            </a:r>
            <a:r>
              <a:rPr lang="zh-CN" altLang="en-US" sz="3000" b="1" smtClean="0">
                <a:latin typeface="Impact" panose="020B0806030902050204" pitchFamily="34" charset="0"/>
                <a:ea typeface="微软雅黑" panose="020B0503020204020204" charset="-122"/>
                <a:sym typeface="+mn-ea"/>
              </a:rPr>
              <a:t>系统框架</a:t>
            </a:r>
            <a:endParaRPr lang="zh-CN" altLang="en-US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26085" y="294005"/>
            <a:ext cx="335915" cy="470535"/>
            <a:chOff x="7208711" y="299392"/>
            <a:chExt cx="446475" cy="625065"/>
          </a:xfrm>
        </p:grpSpPr>
        <p:sp>
          <p:nvSpPr>
            <p:cNvPr id="29" name="Freeform 378"/>
            <p:cNvSpPr>
              <a:spLocks noEditPoints="1"/>
            </p:cNvSpPr>
            <p:nvPr/>
          </p:nvSpPr>
          <p:spPr bwMode="auto">
            <a:xfrm>
              <a:off x="7422027" y="299392"/>
              <a:ext cx="233159" cy="625065"/>
            </a:xfrm>
            <a:custGeom>
              <a:avLst/>
              <a:gdLst>
                <a:gd name="T0" fmla="*/ 0 w 20"/>
                <a:gd name="T1" fmla="*/ 1 h 53"/>
                <a:gd name="T2" fmla="*/ 0 w 20"/>
                <a:gd name="T3" fmla="*/ 1 h 53"/>
                <a:gd name="T4" fmla="*/ 1 w 20"/>
                <a:gd name="T5" fmla="*/ 0 h 53"/>
                <a:gd name="T6" fmla="*/ 2 w 20"/>
                <a:gd name="T7" fmla="*/ 1 h 53"/>
                <a:gd name="T8" fmla="*/ 3 w 20"/>
                <a:gd name="T9" fmla="*/ 2 h 53"/>
                <a:gd name="T10" fmla="*/ 2 w 20"/>
                <a:gd name="T11" fmla="*/ 3 h 53"/>
                <a:gd name="T12" fmla="*/ 2 w 20"/>
                <a:gd name="T13" fmla="*/ 3 h 53"/>
                <a:gd name="T14" fmla="*/ 1 w 20"/>
                <a:gd name="T15" fmla="*/ 4 h 53"/>
                <a:gd name="T16" fmla="*/ 11 w 20"/>
                <a:gd name="T17" fmla="*/ 28 h 53"/>
                <a:gd name="T18" fmla="*/ 11 w 20"/>
                <a:gd name="T19" fmla="*/ 28 h 53"/>
                <a:gd name="T20" fmla="*/ 11 w 20"/>
                <a:gd name="T21" fmla="*/ 28 h 53"/>
                <a:gd name="T22" fmla="*/ 10 w 20"/>
                <a:gd name="T23" fmla="*/ 29 h 53"/>
                <a:gd name="T24" fmla="*/ 11 w 20"/>
                <a:gd name="T25" fmla="*/ 30 h 53"/>
                <a:gd name="T26" fmla="*/ 10 w 20"/>
                <a:gd name="T27" fmla="*/ 32 h 53"/>
                <a:gd name="T28" fmla="*/ 8 w 20"/>
                <a:gd name="T29" fmla="*/ 32 h 53"/>
                <a:gd name="T30" fmla="*/ 6 w 20"/>
                <a:gd name="T31" fmla="*/ 32 h 53"/>
                <a:gd name="T32" fmla="*/ 6 w 20"/>
                <a:gd name="T33" fmla="*/ 31 h 53"/>
                <a:gd name="T34" fmla="*/ 5 w 20"/>
                <a:gd name="T35" fmla="*/ 31 h 53"/>
                <a:gd name="T36" fmla="*/ 5 w 20"/>
                <a:gd name="T37" fmla="*/ 31 h 53"/>
                <a:gd name="T38" fmla="*/ 5 w 20"/>
                <a:gd name="T39" fmla="*/ 30 h 53"/>
                <a:gd name="T40" fmla="*/ 0 w 20"/>
                <a:gd name="T41" fmla="*/ 19 h 53"/>
                <a:gd name="T42" fmla="*/ 0 w 20"/>
                <a:gd name="T43" fmla="*/ 19 h 53"/>
                <a:gd name="T44" fmla="*/ 0 w 20"/>
                <a:gd name="T45" fmla="*/ 1 h 53"/>
                <a:gd name="T46" fmla="*/ 0 w 20"/>
                <a:gd name="T47" fmla="*/ 46 h 53"/>
                <a:gd name="T48" fmla="*/ 17 w 20"/>
                <a:gd name="T49" fmla="*/ 46 h 53"/>
                <a:gd name="T50" fmla="*/ 19 w 20"/>
                <a:gd name="T51" fmla="*/ 49 h 53"/>
                <a:gd name="T52" fmla="*/ 19 w 20"/>
                <a:gd name="T53" fmla="*/ 50 h 53"/>
                <a:gd name="T54" fmla="*/ 17 w 20"/>
                <a:gd name="T55" fmla="*/ 53 h 53"/>
                <a:gd name="T56" fmla="*/ 0 w 20"/>
                <a:gd name="T57" fmla="*/ 53 h 53"/>
                <a:gd name="T58" fmla="*/ 0 w 20"/>
                <a:gd name="T59" fmla="*/ 46 h 53"/>
                <a:gd name="T60" fmla="*/ 2 w 20"/>
                <a:gd name="T61" fmla="*/ 37 h 53"/>
                <a:gd name="T62" fmla="*/ 17 w 20"/>
                <a:gd name="T63" fmla="*/ 31 h 53"/>
                <a:gd name="T64" fmla="*/ 19 w 20"/>
                <a:gd name="T65" fmla="*/ 31 h 53"/>
                <a:gd name="T66" fmla="*/ 19 w 20"/>
                <a:gd name="T67" fmla="*/ 33 h 53"/>
                <a:gd name="T68" fmla="*/ 19 w 20"/>
                <a:gd name="T69" fmla="*/ 34 h 53"/>
                <a:gd name="T70" fmla="*/ 3 w 20"/>
                <a:gd name="T71" fmla="*/ 40 h 53"/>
                <a:gd name="T72" fmla="*/ 2 w 20"/>
                <a:gd name="T73" fmla="*/ 40 h 53"/>
                <a:gd name="T74" fmla="*/ 1 w 20"/>
                <a:gd name="T75" fmla="*/ 38 h 53"/>
                <a:gd name="T76" fmla="*/ 2 w 20"/>
                <a:gd name="T77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" h="5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0" y="31"/>
                    <a:pt x="1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3"/>
                    <a:pt x="7" y="32"/>
                    <a:pt x="6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"/>
                  </a:lnTo>
                  <a:close/>
                  <a:moveTo>
                    <a:pt x="0" y="46"/>
                  </a:move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9" y="47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2"/>
                    <a:pt x="18" y="53"/>
                    <a:pt x="17" y="53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0" y="46"/>
                  </a:lnTo>
                  <a:close/>
                  <a:moveTo>
                    <a:pt x="2" y="37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8" y="30"/>
                    <a:pt x="19" y="31"/>
                    <a:pt x="19" y="31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2" y="40"/>
                    <a:pt x="2" y="40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7"/>
                    <a:pt x="2" y="3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379"/>
            <p:cNvSpPr>
              <a:spLocks noEditPoints="1"/>
            </p:cNvSpPr>
            <p:nvPr/>
          </p:nvSpPr>
          <p:spPr bwMode="auto">
            <a:xfrm>
              <a:off x="7208711" y="309313"/>
              <a:ext cx="213316" cy="615143"/>
            </a:xfrm>
            <a:custGeom>
              <a:avLst/>
              <a:gdLst>
                <a:gd name="T0" fmla="*/ 5 w 18"/>
                <a:gd name="T1" fmla="*/ 45 h 52"/>
                <a:gd name="T2" fmla="*/ 5 w 18"/>
                <a:gd name="T3" fmla="*/ 45 h 52"/>
                <a:gd name="T4" fmla="*/ 6 w 18"/>
                <a:gd name="T5" fmla="*/ 44 h 52"/>
                <a:gd name="T6" fmla="*/ 3 w 18"/>
                <a:gd name="T7" fmla="*/ 34 h 52"/>
                <a:gd name="T8" fmla="*/ 2 w 18"/>
                <a:gd name="T9" fmla="*/ 33 h 52"/>
                <a:gd name="T10" fmla="*/ 0 w 18"/>
                <a:gd name="T11" fmla="*/ 29 h 52"/>
                <a:gd name="T12" fmla="*/ 3 w 18"/>
                <a:gd name="T13" fmla="*/ 25 h 52"/>
                <a:gd name="T14" fmla="*/ 4 w 18"/>
                <a:gd name="T15" fmla="*/ 23 h 52"/>
                <a:gd name="T16" fmla="*/ 14 w 18"/>
                <a:gd name="T17" fmla="*/ 11 h 52"/>
                <a:gd name="T18" fmla="*/ 15 w 18"/>
                <a:gd name="T19" fmla="*/ 10 h 52"/>
                <a:gd name="T20" fmla="*/ 13 w 18"/>
                <a:gd name="T21" fmla="*/ 5 h 52"/>
                <a:gd name="T22" fmla="*/ 12 w 18"/>
                <a:gd name="T23" fmla="*/ 5 h 52"/>
                <a:gd name="T24" fmla="*/ 12 w 18"/>
                <a:gd name="T25" fmla="*/ 5 h 52"/>
                <a:gd name="T26" fmla="*/ 11 w 18"/>
                <a:gd name="T27" fmla="*/ 5 h 52"/>
                <a:gd name="T28" fmla="*/ 10 w 18"/>
                <a:gd name="T29" fmla="*/ 3 h 52"/>
                <a:gd name="T30" fmla="*/ 11 w 18"/>
                <a:gd name="T31" fmla="*/ 3 h 52"/>
                <a:gd name="T32" fmla="*/ 12 w 18"/>
                <a:gd name="T33" fmla="*/ 2 h 52"/>
                <a:gd name="T34" fmla="*/ 18 w 18"/>
                <a:gd name="T35" fmla="*/ 0 h 52"/>
                <a:gd name="T36" fmla="*/ 18 w 18"/>
                <a:gd name="T37" fmla="*/ 18 h 52"/>
                <a:gd name="T38" fmla="*/ 17 w 18"/>
                <a:gd name="T39" fmla="*/ 18 h 52"/>
                <a:gd name="T40" fmla="*/ 10 w 18"/>
                <a:gd name="T41" fmla="*/ 25 h 52"/>
                <a:gd name="T42" fmla="*/ 10 w 18"/>
                <a:gd name="T43" fmla="*/ 27 h 52"/>
                <a:gd name="T44" fmla="*/ 11 w 18"/>
                <a:gd name="T45" fmla="*/ 29 h 52"/>
                <a:gd name="T46" fmla="*/ 10 w 18"/>
                <a:gd name="T47" fmla="*/ 32 h 52"/>
                <a:gd name="T48" fmla="*/ 9 w 18"/>
                <a:gd name="T49" fmla="*/ 34 h 52"/>
                <a:gd name="T50" fmla="*/ 16 w 18"/>
                <a:gd name="T51" fmla="*/ 45 h 52"/>
                <a:gd name="T52" fmla="*/ 17 w 18"/>
                <a:gd name="T53" fmla="*/ 45 h 52"/>
                <a:gd name="T54" fmla="*/ 18 w 18"/>
                <a:gd name="T55" fmla="*/ 45 h 52"/>
                <a:gd name="T56" fmla="*/ 18 w 18"/>
                <a:gd name="T57" fmla="*/ 52 h 52"/>
                <a:gd name="T58" fmla="*/ 5 w 18"/>
                <a:gd name="T59" fmla="*/ 52 h 52"/>
                <a:gd name="T60" fmla="*/ 3 w 18"/>
                <a:gd name="T61" fmla="*/ 49 h 52"/>
                <a:gd name="T62" fmla="*/ 3 w 18"/>
                <a:gd name="T63" fmla="*/ 48 h 52"/>
                <a:gd name="T64" fmla="*/ 5 w 18"/>
                <a:gd name="T65" fmla="*/ 45 h 52"/>
                <a:gd name="T66" fmla="*/ 6 w 18"/>
                <a:gd name="T67" fmla="*/ 27 h 52"/>
                <a:gd name="T68" fmla="*/ 8 w 18"/>
                <a:gd name="T69" fmla="*/ 29 h 52"/>
                <a:gd name="T70" fmla="*/ 6 w 18"/>
                <a:gd name="T71" fmla="*/ 31 h 52"/>
                <a:gd name="T72" fmla="*/ 3 w 18"/>
                <a:gd name="T73" fmla="*/ 29 h 52"/>
                <a:gd name="T74" fmla="*/ 6 w 18"/>
                <a:gd name="T75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" h="52"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4" y="41"/>
                    <a:pt x="3" y="37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2"/>
                    <a:pt x="0" y="30"/>
                    <a:pt x="0" y="29"/>
                  </a:cubicBezTo>
                  <a:cubicBezTo>
                    <a:pt x="0" y="27"/>
                    <a:pt x="1" y="25"/>
                    <a:pt x="3" y="25"/>
                  </a:cubicBezTo>
                  <a:cubicBezTo>
                    <a:pt x="3" y="24"/>
                    <a:pt x="4" y="24"/>
                    <a:pt x="4" y="23"/>
                  </a:cubicBezTo>
                  <a:cubicBezTo>
                    <a:pt x="6" y="18"/>
                    <a:pt x="9" y="14"/>
                    <a:pt x="14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8"/>
                  </a:cubicBezTo>
                  <a:cubicBezTo>
                    <a:pt x="14" y="19"/>
                    <a:pt x="12" y="22"/>
                    <a:pt x="10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1" y="30"/>
                    <a:pt x="11" y="31"/>
                    <a:pt x="10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10" y="38"/>
                    <a:pt x="12" y="42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3" y="52"/>
                    <a:pt x="3" y="51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6"/>
                    <a:pt x="3" y="45"/>
                    <a:pt x="5" y="45"/>
                  </a:cubicBezTo>
                  <a:close/>
                  <a:moveTo>
                    <a:pt x="6" y="27"/>
                  </a:moveTo>
                  <a:cubicBezTo>
                    <a:pt x="7" y="27"/>
                    <a:pt x="8" y="28"/>
                    <a:pt x="8" y="29"/>
                  </a:cubicBezTo>
                  <a:cubicBezTo>
                    <a:pt x="8" y="30"/>
                    <a:pt x="7" y="31"/>
                    <a:pt x="6" y="31"/>
                  </a:cubicBezTo>
                  <a:cubicBezTo>
                    <a:pt x="4" y="31"/>
                    <a:pt x="3" y="30"/>
                    <a:pt x="3" y="29"/>
                  </a:cubicBezTo>
                  <a:cubicBezTo>
                    <a:pt x="3" y="28"/>
                    <a:pt x="4" y="27"/>
                    <a:pt x="6" y="27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6" name="TextBox 51"/>
          <p:cNvSpPr txBox="1"/>
          <p:nvPr/>
        </p:nvSpPr>
        <p:spPr>
          <a:xfrm>
            <a:off x="515937" y="1763579"/>
            <a:ext cx="111601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>
              <a:solidFill>
                <a:srgbClr val="33323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02.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</a:t>
            </a:r>
            <a:r>
              <a:rPr lang="zh-CN" altLang="en-US" sz="3000" b="1" smtClean="0">
                <a:latin typeface="Impact" panose="020B0806030902050204" pitchFamily="34" charset="0"/>
                <a:ea typeface="微软雅黑" panose="020B0503020204020204" charset="-122"/>
                <a:sym typeface="+mn-ea"/>
              </a:rPr>
              <a:t>系统框架</a:t>
            </a:r>
            <a:endParaRPr lang="zh-CN" altLang="en-US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9220"/>
            <a:ext cx="10047605" cy="4561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651827" y="1047299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用户注册 登录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569085"/>
            <a:ext cx="10394315" cy="46399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90" y="1887220"/>
            <a:ext cx="10426065" cy="45821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2140585"/>
            <a:ext cx="4085590" cy="31616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960" y="1569085"/>
            <a:ext cx="3904615" cy="45808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651827" y="1020629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发微博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703070"/>
            <a:ext cx="10425600" cy="457049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10" y="1883410"/>
            <a:ext cx="8447405" cy="4209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651827" y="1047299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收藏、点赞、评论、转发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828165"/>
            <a:ext cx="8361680" cy="453326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rcRect t="973" r="31"/>
          <a:stretch>
            <a:fillRect/>
          </a:stretch>
        </p:blipFill>
        <p:spPr>
          <a:xfrm>
            <a:off x="1178560" y="1668780"/>
            <a:ext cx="8113395" cy="51054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1569085"/>
            <a:ext cx="9018905" cy="49523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1"/>
          <p:cNvSpPr txBox="1"/>
          <p:nvPr/>
        </p:nvSpPr>
        <p:spPr>
          <a:xfrm>
            <a:off x="651827" y="1047299"/>
            <a:ext cx="1116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333236"/>
                </a:solidFill>
                <a:latin typeface="Times New Roman" panose="02020603050405020304" charset="0"/>
                <a:ea typeface="宋体" panose="02010600030101010101" pitchFamily="2" charset="-122"/>
              </a:rPr>
              <a:t>个人中心</a:t>
            </a:r>
            <a:endParaRPr lang="zh-CN" altLang="en-US" sz="2800">
              <a:solidFill>
                <a:srgbClr val="33323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85" y="30615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03.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Lao UI" panose="020B0502040204020203" pitchFamily="34" charset="0"/>
              </a:rPr>
              <a:t> 系统介绍</a:t>
            </a:r>
            <a:endParaRPr lang="en-US" altLang="zh-CN" sz="3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Lao UI" panose="020B0502040204020203" pitchFamily="34" charset="0"/>
            </a:endParaRPr>
          </a:p>
        </p:txBody>
      </p:sp>
      <p:pic>
        <p:nvPicPr>
          <p:cNvPr id="24587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98" y="297180"/>
            <a:ext cx="1955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9050" y="-4445"/>
            <a:ext cx="12211050" cy="1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9050" y="6788150"/>
            <a:ext cx="12211685" cy="7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0950" y="409723"/>
            <a:ext cx="582569" cy="321469"/>
            <a:chOff x="2402048" y="3090863"/>
            <a:chExt cx="612775" cy="338137"/>
          </a:xfrm>
        </p:grpSpPr>
        <p:sp>
          <p:nvSpPr>
            <p:cNvPr id="2" name="Freeform 319"/>
            <p:cNvSpPr>
              <a:spLocks noEditPoints="1"/>
            </p:cNvSpPr>
            <p:nvPr/>
          </p:nvSpPr>
          <p:spPr bwMode="auto">
            <a:xfrm>
              <a:off x="2402048" y="3368675"/>
              <a:ext cx="412750" cy="60325"/>
            </a:xfrm>
            <a:custGeom>
              <a:avLst/>
              <a:gdLst>
                <a:gd name="T0" fmla="*/ 255 w 260"/>
                <a:gd name="T1" fmla="*/ 0 h 38"/>
                <a:gd name="T2" fmla="*/ 6 w 260"/>
                <a:gd name="T3" fmla="*/ 0 h 38"/>
                <a:gd name="T4" fmla="*/ 1 w 260"/>
                <a:gd name="T5" fmla="*/ 18 h 38"/>
                <a:gd name="T6" fmla="*/ 0 w 260"/>
                <a:gd name="T7" fmla="*/ 18 h 38"/>
                <a:gd name="T8" fmla="*/ 0 w 260"/>
                <a:gd name="T9" fmla="*/ 38 h 38"/>
                <a:gd name="T10" fmla="*/ 260 w 260"/>
                <a:gd name="T11" fmla="*/ 38 h 38"/>
                <a:gd name="T12" fmla="*/ 260 w 260"/>
                <a:gd name="T13" fmla="*/ 18 h 38"/>
                <a:gd name="T14" fmla="*/ 260 w 260"/>
                <a:gd name="T15" fmla="*/ 18 h 38"/>
                <a:gd name="T16" fmla="*/ 255 w 260"/>
                <a:gd name="T17" fmla="*/ 0 h 38"/>
                <a:gd name="T18" fmla="*/ 171 w 260"/>
                <a:gd name="T19" fmla="*/ 30 h 38"/>
                <a:gd name="T20" fmla="*/ 88 w 260"/>
                <a:gd name="T21" fmla="*/ 30 h 38"/>
                <a:gd name="T22" fmla="*/ 88 w 260"/>
                <a:gd name="T23" fmla="*/ 19 h 38"/>
                <a:gd name="T24" fmla="*/ 171 w 260"/>
                <a:gd name="T25" fmla="*/ 19 h 38"/>
                <a:gd name="T26" fmla="*/ 171 w 260"/>
                <a:gd name="T2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38">
                  <a:moveTo>
                    <a:pt x="255" y="0"/>
                  </a:moveTo>
                  <a:lnTo>
                    <a:pt x="6" y="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38"/>
                  </a:lnTo>
                  <a:lnTo>
                    <a:pt x="260" y="38"/>
                  </a:lnTo>
                  <a:lnTo>
                    <a:pt x="260" y="18"/>
                  </a:lnTo>
                  <a:lnTo>
                    <a:pt x="260" y="18"/>
                  </a:lnTo>
                  <a:lnTo>
                    <a:pt x="255" y="0"/>
                  </a:lnTo>
                  <a:close/>
                  <a:moveTo>
                    <a:pt x="171" y="30"/>
                  </a:moveTo>
                  <a:lnTo>
                    <a:pt x="88" y="30"/>
                  </a:lnTo>
                  <a:lnTo>
                    <a:pt x="88" y="19"/>
                  </a:lnTo>
                  <a:lnTo>
                    <a:pt x="171" y="19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Rectangle 320"/>
            <p:cNvSpPr>
              <a:spLocks noChangeArrowheads="1"/>
            </p:cNvSpPr>
            <p:nvPr/>
          </p:nvSpPr>
          <p:spPr bwMode="auto">
            <a:xfrm>
              <a:off x="2486185" y="3165475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Rectangle 321"/>
            <p:cNvSpPr>
              <a:spLocks noChangeArrowheads="1"/>
            </p:cNvSpPr>
            <p:nvPr/>
          </p:nvSpPr>
          <p:spPr bwMode="auto">
            <a:xfrm>
              <a:off x="2486185" y="3219450"/>
              <a:ext cx="158750" cy="25400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322"/>
            <p:cNvSpPr>
              <a:spLocks noChangeArrowheads="1"/>
            </p:cNvSpPr>
            <p:nvPr/>
          </p:nvSpPr>
          <p:spPr bwMode="auto">
            <a:xfrm>
              <a:off x="2486185" y="3275013"/>
              <a:ext cx="158750" cy="28575"/>
            </a:xfrm>
            <a:prstGeom prst="rect">
              <a:avLst/>
            </a:pr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323"/>
            <p:cNvSpPr/>
            <p:nvPr/>
          </p:nvSpPr>
          <p:spPr bwMode="auto">
            <a:xfrm>
              <a:off x="2432210" y="3090863"/>
              <a:ext cx="349250" cy="271463"/>
            </a:xfrm>
            <a:custGeom>
              <a:avLst/>
              <a:gdLst>
                <a:gd name="T0" fmla="*/ 149 w 149"/>
                <a:gd name="T1" fmla="*/ 113 h 116"/>
                <a:gd name="T2" fmla="*/ 120 w 149"/>
                <a:gd name="T3" fmla="*/ 103 h 116"/>
                <a:gd name="T4" fmla="*/ 13 w 149"/>
                <a:gd name="T5" fmla="*/ 103 h 116"/>
                <a:gd name="T6" fmla="*/ 13 w 149"/>
                <a:gd name="T7" fmla="*/ 13 h 116"/>
                <a:gd name="T8" fmla="*/ 126 w 149"/>
                <a:gd name="T9" fmla="*/ 13 h 116"/>
                <a:gd name="T10" fmla="*/ 148 w 149"/>
                <a:gd name="T11" fmla="*/ 8 h 116"/>
                <a:gd name="T12" fmla="*/ 149 w 149"/>
                <a:gd name="T13" fmla="*/ 8 h 116"/>
                <a:gd name="T14" fmla="*/ 149 w 149"/>
                <a:gd name="T15" fmla="*/ 0 h 116"/>
                <a:gd name="T16" fmla="*/ 0 w 149"/>
                <a:gd name="T17" fmla="*/ 0 h 116"/>
                <a:gd name="T18" fmla="*/ 0 w 149"/>
                <a:gd name="T19" fmla="*/ 116 h 116"/>
                <a:gd name="T20" fmla="*/ 149 w 149"/>
                <a:gd name="T21" fmla="*/ 116 h 116"/>
                <a:gd name="T22" fmla="*/ 149 w 149"/>
                <a:gd name="T23" fmla="*/ 11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16">
                  <a:moveTo>
                    <a:pt x="149" y="113"/>
                  </a:moveTo>
                  <a:cubicBezTo>
                    <a:pt x="138" y="113"/>
                    <a:pt x="128" y="109"/>
                    <a:pt x="1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3" y="9"/>
                    <a:pt x="140" y="8"/>
                    <a:pt x="148" y="8"/>
                  </a:cubicBezTo>
                  <a:cubicBezTo>
                    <a:pt x="148" y="8"/>
                    <a:pt x="149" y="8"/>
                    <a:pt x="149" y="8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49" y="116"/>
                    <a:pt x="149" y="116"/>
                    <a:pt x="149" y="116"/>
                  </a:cubicBezTo>
                  <a:lnTo>
                    <a:pt x="149" y="113"/>
                  </a:ln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324"/>
            <p:cNvSpPr>
              <a:spLocks noEditPoints="1"/>
            </p:cNvSpPr>
            <p:nvPr/>
          </p:nvSpPr>
          <p:spPr bwMode="auto">
            <a:xfrm>
              <a:off x="2654460" y="3101975"/>
              <a:ext cx="360363" cy="309563"/>
            </a:xfrm>
            <a:custGeom>
              <a:avLst/>
              <a:gdLst>
                <a:gd name="T0" fmla="*/ 147 w 154"/>
                <a:gd name="T1" fmla="*/ 105 h 132"/>
                <a:gd name="T2" fmla="*/ 103 w 154"/>
                <a:gd name="T3" fmla="*/ 73 h 132"/>
                <a:gd name="T4" fmla="*/ 100 w 154"/>
                <a:gd name="T5" fmla="*/ 71 h 132"/>
                <a:gd name="T6" fmla="*/ 97 w 154"/>
                <a:gd name="T7" fmla="*/ 34 h 132"/>
                <a:gd name="T8" fmla="*/ 32 w 154"/>
                <a:gd name="T9" fmla="*/ 11 h 132"/>
                <a:gd name="T10" fmla="*/ 12 w 154"/>
                <a:gd name="T11" fmla="*/ 77 h 132"/>
                <a:gd name="T12" fmla="*/ 76 w 154"/>
                <a:gd name="T13" fmla="*/ 99 h 132"/>
                <a:gd name="T14" fmla="*/ 84 w 154"/>
                <a:gd name="T15" fmla="*/ 94 h 132"/>
                <a:gd name="T16" fmla="*/ 86 w 154"/>
                <a:gd name="T17" fmla="*/ 96 h 132"/>
                <a:gd name="T18" fmla="*/ 130 w 154"/>
                <a:gd name="T19" fmla="*/ 128 h 132"/>
                <a:gd name="T20" fmla="*/ 147 w 154"/>
                <a:gd name="T21" fmla="*/ 126 h 132"/>
                <a:gd name="T22" fmla="*/ 150 w 154"/>
                <a:gd name="T23" fmla="*/ 122 h 132"/>
                <a:gd name="T24" fmla="*/ 147 w 154"/>
                <a:gd name="T25" fmla="*/ 105 h 132"/>
                <a:gd name="T26" fmla="*/ 69 w 154"/>
                <a:gd name="T27" fmla="*/ 85 h 132"/>
                <a:gd name="T28" fmla="*/ 25 w 154"/>
                <a:gd name="T29" fmla="*/ 70 h 132"/>
                <a:gd name="T30" fmla="*/ 39 w 154"/>
                <a:gd name="T31" fmla="*/ 25 h 132"/>
                <a:gd name="T32" fmla="*/ 83 w 154"/>
                <a:gd name="T33" fmla="*/ 41 h 132"/>
                <a:gd name="T34" fmla="*/ 69 w 154"/>
                <a:gd name="T35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32">
                  <a:moveTo>
                    <a:pt x="147" y="105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102" y="72"/>
                    <a:pt x="101" y="72"/>
                    <a:pt x="100" y="71"/>
                  </a:cubicBezTo>
                  <a:cubicBezTo>
                    <a:pt x="103" y="60"/>
                    <a:pt x="103" y="46"/>
                    <a:pt x="97" y="34"/>
                  </a:cubicBezTo>
                  <a:cubicBezTo>
                    <a:pt x="85" y="10"/>
                    <a:pt x="56" y="0"/>
                    <a:pt x="32" y="11"/>
                  </a:cubicBezTo>
                  <a:cubicBezTo>
                    <a:pt x="9" y="23"/>
                    <a:pt x="0" y="52"/>
                    <a:pt x="12" y="77"/>
                  </a:cubicBezTo>
                  <a:cubicBezTo>
                    <a:pt x="24" y="101"/>
                    <a:pt x="53" y="111"/>
                    <a:pt x="76" y="99"/>
                  </a:cubicBezTo>
                  <a:cubicBezTo>
                    <a:pt x="79" y="98"/>
                    <a:pt x="81" y="96"/>
                    <a:pt x="84" y="94"/>
                  </a:cubicBezTo>
                  <a:cubicBezTo>
                    <a:pt x="84" y="95"/>
                    <a:pt x="85" y="96"/>
                    <a:pt x="86" y="96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6" y="132"/>
                    <a:pt x="144" y="131"/>
                    <a:pt x="147" y="126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4" y="117"/>
                    <a:pt x="153" y="109"/>
                    <a:pt x="147" y="105"/>
                  </a:cubicBezTo>
                  <a:close/>
                  <a:moveTo>
                    <a:pt x="69" y="85"/>
                  </a:moveTo>
                  <a:cubicBezTo>
                    <a:pt x="53" y="93"/>
                    <a:pt x="34" y="86"/>
                    <a:pt x="25" y="70"/>
                  </a:cubicBezTo>
                  <a:cubicBezTo>
                    <a:pt x="17" y="53"/>
                    <a:pt x="23" y="33"/>
                    <a:pt x="39" y="25"/>
                  </a:cubicBezTo>
                  <a:cubicBezTo>
                    <a:pt x="55" y="17"/>
                    <a:pt x="75" y="24"/>
                    <a:pt x="83" y="41"/>
                  </a:cubicBezTo>
                  <a:cubicBezTo>
                    <a:pt x="91" y="58"/>
                    <a:pt x="85" y="78"/>
                    <a:pt x="69" y="85"/>
                  </a:cubicBezTo>
                  <a:close/>
                </a:path>
              </a:pathLst>
            </a:custGeom>
            <a:solidFill>
              <a:srgbClr val="1942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569085"/>
            <a:ext cx="10440000" cy="413097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1"/>
  <p:tag name="KSO_WM_SLIDE_INDEX" val="1"/>
  <p:tag name="KSO_WM_SLIDE_ITEM_CNT" val="0"/>
  <p:tag name="KSO_WM_SLIDE_TYPE" val="title"/>
  <p:tag name="KSO_WM_TEMPLATE_THUMBS_INDEX" val="1、2、3、4、6、7、8、16、17、20、25"/>
  <p:tag name="KSO_WM_BEAUTIFY_FLAG" val="#wm#"/>
</p:tagLst>
</file>

<file path=ppt/tags/tag7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2"/>
  <p:tag name="KSO_WM_SLIDE_INDEX" val="2"/>
  <p:tag name="KSO_WM_SLIDE_ITEM_CNT" val="0"/>
  <p:tag name="KSO_WM_SLIDE_TYPE" val="contents"/>
  <p:tag name="KSO_WM_BEAUTIFY_FLAG" val="#wm#"/>
</p:tagLst>
</file>

<file path=ppt/tags/tag8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basetag20161351_4"/>
  <p:tag name="KSO_WM_SLIDE_INDEX" val="4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A000120140530A99PPB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演示</Application>
  <PresentationFormat>宽屏</PresentationFormat>
  <Paragraphs>123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Times New Roman</vt:lpstr>
      <vt:lpstr>Impact</vt:lpstr>
      <vt:lpstr>Tahoma</vt:lpstr>
      <vt:lpstr>Lao UI</vt:lpstr>
      <vt:lpstr>Arial Unicode MS</vt:lpstr>
      <vt:lpstr>黑体</vt:lpstr>
      <vt:lpstr>Calibri</vt:lpstr>
      <vt:lpstr>Wingdings</vt:lpstr>
      <vt:lpstr>A000120140530A99PPBG</vt:lpstr>
      <vt:lpstr>微博系统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linln</dc:creator>
  <cp:lastModifiedBy>linln</cp:lastModifiedBy>
  <cp:revision>152</cp:revision>
  <dcterms:created xsi:type="dcterms:W3CDTF">2017-08-16T03:06:00Z</dcterms:created>
  <dcterms:modified xsi:type="dcterms:W3CDTF">2017-08-25T07:27:40Z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