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91" r:id="rId5"/>
    <p:sldId id="259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6D90-52C4-4888-8319-F63E3F1A0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TO CQRS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E9E-D64C-4D97-BC08-320866FF5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to approach </a:t>
            </a:r>
            <a:r>
              <a:rPr lang="en-US" dirty="0"/>
              <a:t>CQRS and (mostly) survive</a:t>
            </a:r>
          </a:p>
        </p:txBody>
      </p:sp>
    </p:spTree>
    <p:extLst>
      <p:ext uri="{BB962C8B-B14F-4D97-AF65-F5344CB8AC3E}">
        <p14:creationId xmlns:p14="http://schemas.microsoft.com/office/powerpoint/2010/main" val="202193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6ABF-6A0D-4287-BD8C-9BF1A0BC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T02: The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4263-7114-4916-B390-264229602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Expressed in imperative like “Create Cruise”    </a:t>
            </a:r>
          </a:p>
          <a:p>
            <a:r>
              <a:rPr lang="en-US" dirty="0"/>
              <a:t>Contains all the data needed to execute a request applied to the existing write model</a:t>
            </a:r>
          </a:p>
          <a:p>
            <a:r>
              <a:rPr lang="en-US" dirty="0"/>
              <a:t>To ease the implementation should be Idempotent: can be applied multiple time producing the same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F76D-7B5F-46F9-9AFC-139DF6D51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8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4571-22B7-4135-AAB7-AF5C2F1B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T02: The Command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615E-3803-458A-86F0-BEAE9B555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Receive the requests from in form of Command objects</a:t>
            </a:r>
          </a:p>
          <a:p>
            <a:r>
              <a:rPr lang="en-US" dirty="0"/>
              <a:t>Is the only entry point to access the Aggregate Root  </a:t>
            </a:r>
          </a:p>
          <a:p>
            <a:r>
              <a:rPr lang="en-US" dirty="0"/>
              <a:t>Is responsible for all infrastructure-related deeds</a:t>
            </a:r>
          </a:p>
          <a:p>
            <a:r>
              <a:rPr lang="en-US" dirty="0"/>
              <a:t>Prepare the additional data for the Command Methods that he invokes</a:t>
            </a:r>
          </a:p>
          <a:p>
            <a:r>
              <a:rPr lang="en-US" dirty="0"/>
              <a:t>Mostly equivalent to the MVC 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E340D-5219-4FC2-8E76-160070E00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BEDE-33B0-4466-A57D-EFA0B968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B1283-98CB-413D-AD5D-C56DEE860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FB58-16C8-4DC1-9570-A35FE75E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T03: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F1FD-A5B8-4589-8574-AA49DAEC27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introduce the concept of Bus to</a:t>
            </a:r>
          </a:p>
          <a:p>
            <a:pPr lvl="1"/>
            <a:r>
              <a:rPr lang="en-US" dirty="0"/>
              <a:t>Send event to “external” systems and</a:t>
            </a:r>
          </a:p>
          <a:p>
            <a:pPr lvl="1"/>
            <a:r>
              <a:rPr lang="en-US" dirty="0"/>
              <a:t>Send command to Command Handlers</a:t>
            </a:r>
          </a:p>
          <a:p>
            <a:r>
              <a:rPr lang="en-US" dirty="0"/>
              <a:t>Should handle (at minimum)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Queues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71A13-643F-48A4-9062-1844104B5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9610-796F-4DDD-838C-8EEE0A50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T04: Read (Query)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4BDE-FFDC-45B8-8157-0D07D7440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Ideally there is one Read Model for each type query    </a:t>
            </a:r>
          </a:p>
          <a:p>
            <a:r>
              <a:rPr lang="en-US" dirty="0"/>
              <a:t>Represents the data in the form easiest to search with </a:t>
            </a:r>
          </a:p>
          <a:p>
            <a:r>
              <a:rPr lang="en-US" dirty="0"/>
              <a:t>It's like a “Materialized View”</a:t>
            </a:r>
          </a:p>
          <a:p>
            <a:r>
              <a:rPr lang="en-US" dirty="0"/>
              <a:t>Usually is a flat table that can be interrogated via simple SELECT (or Projections in NoSQL language)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C75E6-C6DA-48B7-9D59-6F344CF7B4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8E76-14E8-41C1-AA26-973AE86A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T04: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2DD5-7B8F-425C-ADE5-F68F2E6CA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They build the Read Model                                 </a:t>
            </a:r>
          </a:p>
          <a:p>
            <a:r>
              <a:rPr lang="en-US" dirty="0"/>
              <a:t>The receive events and create a view on data              </a:t>
            </a:r>
          </a:p>
          <a:p>
            <a:r>
              <a:rPr lang="en-US" dirty="0"/>
              <a:t>Are similar to Data Warehouse system but in “Real-Time”</a:t>
            </a:r>
          </a:p>
          <a:p>
            <a:r>
              <a:rPr lang="en-US" dirty="0"/>
              <a:t>They can access external services to enrich the information received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64D6E-2931-4EB9-BA1A-8C3154D14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E020-6DD2-42B2-A91D-665DD4D4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T04: The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347B-E15F-4181-AF38-8BB9084DE7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Exposes the content of the Read Model</a:t>
            </a:r>
          </a:p>
          <a:p>
            <a:r>
              <a:rPr lang="en-US" dirty="0"/>
              <a:t>They can be “merged” with the Event Handlers</a:t>
            </a:r>
          </a:p>
          <a:p>
            <a:r>
              <a:rPr lang="en-US" dirty="0"/>
              <a:t>Projections and Event Handlers should be the easiest part to write</a:t>
            </a:r>
          </a:p>
          <a:p>
            <a:pPr lvl="1"/>
            <a:r>
              <a:rPr lang="en-US" dirty="0"/>
              <a:t>Perfect to be left to Juniors or external 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B2467-B2D6-4CA7-800A-13A384E87A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C14A-A5D6-46C6-B4E0-362A1E1E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Mythical Real-Time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EA40-35AE-4F9F-B6FF-CE5C3513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Real-time make sense only within a defined timespan</a:t>
            </a:r>
          </a:p>
          <a:p>
            <a:pPr lvl="1"/>
            <a:r>
              <a:rPr lang="en-US" dirty="0"/>
              <a:t>Real time in railway systems is “in less than 350ms”</a:t>
            </a:r>
          </a:p>
          <a:p>
            <a:r>
              <a:rPr lang="en-US" dirty="0"/>
              <a:t>The usage of bus introduce a delay between the application of the command and the availability of the data: This is the Eventual Consistency</a:t>
            </a:r>
          </a:p>
          <a:p>
            <a:r>
              <a:rPr lang="en-US" dirty="0"/>
              <a:t>The same happens when locking a table for a transaction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6D5B5-54D4-49AE-8C18-BD2608CAB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F9EA-AC89-4F36-B1D7-9DF7DF6D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20A6E-81D7-4AF8-A1D8-EEE03DA11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09FB-A0C4-4C32-B775-25085388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T05: Optimistic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0A82-FF40-4394-BDB7-9C747557AE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users can send commands to the same Aggregate Root</a:t>
            </a:r>
          </a:p>
          <a:p>
            <a:r>
              <a:rPr lang="en-US" dirty="0"/>
              <a:t>This can be handled versioning the AR and send with the Commands the version of the AR used to prepare the command</a:t>
            </a:r>
          </a:p>
          <a:p>
            <a:r>
              <a:rPr lang="en-US" dirty="0"/>
              <a:t>The Entity Storage will add a Version field</a:t>
            </a:r>
          </a:p>
          <a:p>
            <a:r>
              <a:rPr lang="en-US" dirty="0"/>
              <a:t>When the expected version matches the storage one item is update and the operation is successful</a:t>
            </a:r>
          </a:p>
          <a:p>
            <a:r>
              <a:rPr lang="en-US" dirty="0"/>
              <a:t>Else an exception is thrown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12845-C2E1-422F-BC89-9FC4EE12C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8325-C4BE-46FA-839A-C1E48C5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all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33C4-80FB-4661-8379-457C2F73D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CQS from </a:t>
            </a:r>
            <a:r>
              <a:rPr lang="en-US" dirty="0" err="1"/>
              <a:t>Myeres</a:t>
            </a:r>
            <a:r>
              <a:rPr lang="en-US" dirty="0"/>
              <a:t> (1996)</a:t>
            </a:r>
          </a:p>
          <a:p>
            <a:pPr lvl="1"/>
            <a:r>
              <a:rPr lang="en-US" dirty="0"/>
              <a:t>Command Query Separation</a:t>
            </a:r>
          </a:p>
          <a:p>
            <a:pPr lvl="1"/>
            <a:r>
              <a:rPr lang="en-US" dirty="0"/>
              <a:t>For each Entity has a Command Method and a Query </a:t>
            </a:r>
            <a:r>
              <a:rPr lang="en-US" dirty="0" err="1"/>
              <a:t>Mehtod</a:t>
            </a:r>
            <a:endParaRPr lang="en-US" dirty="0"/>
          </a:p>
          <a:p>
            <a:r>
              <a:rPr lang="en-US" dirty="0"/>
              <a:t>Defined by Fowler in 2001</a:t>
            </a:r>
          </a:p>
          <a:p>
            <a:pPr lvl="1"/>
            <a:r>
              <a:rPr lang="en-US" dirty="0"/>
              <a:t>Command Query Responsibility Segregation</a:t>
            </a:r>
          </a:p>
          <a:p>
            <a:pPr lvl="1"/>
            <a:r>
              <a:rPr lang="en-US" dirty="0"/>
              <a:t>For each Entity has separate Write and Read Model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1B1A3-3311-4519-AF51-4CDC8BA70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09FB-A0C4-4C32-B775-25085388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T05: Optimistic locking-Advantages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0A82-FF40-4394-BDB7-9C747557AE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need for “real” transactions (and therefore locks)</a:t>
            </a:r>
          </a:p>
          <a:p>
            <a:r>
              <a:rPr lang="en-US" dirty="0"/>
              <a:t>Works atomically</a:t>
            </a:r>
          </a:p>
          <a:p>
            <a:r>
              <a:rPr lang="en-US" dirty="0"/>
              <a:t>Usable even on NoSQL database</a:t>
            </a:r>
          </a:p>
          <a:p>
            <a:r>
              <a:rPr lang="en-US" dirty="0"/>
              <a:t>Easy to implement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12845-C2E1-422F-BC89-9FC4EE12C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6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A235-4365-4AD6-9E6C-1C69B0E3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Invoices and Customer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07AA-2FB3-446A-A3D6-A0CE2E3D0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Should create Invoices associated with Customers</a:t>
            </a:r>
          </a:p>
          <a:p>
            <a:r>
              <a:rPr lang="en-US" dirty="0"/>
              <a:t>When Emitting an Invoice should store the Billing Address, that could not be changed</a:t>
            </a:r>
          </a:p>
          <a:p>
            <a:r>
              <a:rPr lang="en-US" dirty="0"/>
              <a:t>Invoices and Customers are separated Domains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B9B91-61F3-4BE8-83C9-9B3AAA5082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B64C-84B6-40CF-9497-710E40E5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T06: Referencing External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AA20-7D28-4BB4-BF2A-D2E312AC8B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external Aggregate Roots (or Crud items) must be referenced by Id                            </a:t>
            </a:r>
          </a:p>
          <a:p>
            <a:r>
              <a:rPr lang="en-US" dirty="0"/>
              <a:t>The Event Handlers can retrieve the linked items data and store it to reduce the Query complexity</a:t>
            </a:r>
          </a:p>
          <a:p>
            <a:r>
              <a:rPr lang="en-US" dirty="0"/>
              <a:t>The Command Handlers will access the proxied services exposed by the other domains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855F-B412-4B39-8119-CF3CFC0455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E32C-2CF9-41E8-B2D5-16891898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T07: Value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6F02-EDF4-45CF-8E17-22353EC50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store “invariants” like and Address will be used the Value Object concept                                                          </a:t>
            </a:r>
          </a:p>
          <a:p>
            <a:r>
              <a:rPr lang="en-US" dirty="0"/>
              <a:t>A Value Object is an Object whose Natural Key is the whole object: does not break the rule of referring to external items via Id only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7B78-6A1C-4872-933D-8CCFF106E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A988-173E-474C-A7EA-8DEE846B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2EF1-444B-4D07-8578-CA52C6E4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 the Domain of Warehouse allowing to Reserve Items</a:t>
            </a:r>
          </a:p>
          <a:p>
            <a:r>
              <a:rPr lang="en-US" dirty="0"/>
              <a:t>Another Domain will be Payment, or the Payment Process </a:t>
            </a:r>
          </a:p>
          <a:p>
            <a:r>
              <a:rPr lang="en-US" dirty="0"/>
              <a:t>When a Payment is started a request is issued to Reserve Items </a:t>
            </a:r>
          </a:p>
          <a:p>
            <a:r>
              <a:rPr lang="en-US" dirty="0"/>
              <a:t>Contextually a delayed Expire event is issued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76C06-4207-4B2B-9330-3AABEDC99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993C-5732-468C-B167-B026CE5B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T08: Local 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4BB0-D769-47B8-85B6-CBF77DFB7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idea is to use timeouts to cancel transactions. Like the 2PC</a:t>
            </a:r>
          </a:p>
          <a:p>
            <a:r>
              <a:rPr lang="en-US" dirty="0"/>
              <a:t>The Warehouse Domain handles the Expiration of Reservation by itself (probably sending delayed Expiration messages)              </a:t>
            </a:r>
          </a:p>
          <a:p>
            <a:r>
              <a:rPr lang="en-US" dirty="0"/>
              <a:t>The Payment Domain, when creating a Payment send a Delayed Expiration message</a:t>
            </a:r>
          </a:p>
          <a:p>
            <a:r>
              <a:rPr lang="en-US" dirty="0"/>
              <a:t>If the Expiration arrives with the Payment still reserving the Payment is canceled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5C82B-4210-4DB8-AE8E-9280AE9F80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FCFA-AD92-4844-8BFC-2C341FA9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Crossing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816-BC19-4DDC-9F34-AB5ECE01E6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Payment domain is extended with a connection with PayPal</a:t>
            </a:r>
          </a:p>
          <a:p>
            <a:r>
              <a:rPr lang="en-US" dirty="0"/>
              <a:t>The PayPal service is exposed via a Proxy                       </a:t>
            </a:r>
          </a:p>
          <a:p>
            <a:r>
              <a:rPr lang="en-US" dirty="0"/>
              <a:t>When Reservation or PayPal Payment fails the Payment is canceled</a:t>
            </a:r>
          </a:p>
          <a:p>
            <a:r>
              <a:rPr lang="en-US" dirty="0"/>
              <a:t>When the Payment Expire the PayPal Payment is canceled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F9544-A4E5-4884-AD39-F1E6ACFC21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5922-2D43-4FEF-96D1-30F694C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T09: Worldwide 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4429-E13D-4377-ADBA-11BDF93E0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PayPal Proxy service is called inside the Command Handler to hide its data from the Aggregate            </a:t>
            </a:r>
          </a:p>
          <a:p>
            <a:r>
              <a:rPr lang="en-US" dirty="0"/>
              <a:t>The PayPal Proxy service will send a message when the payment fails or succeed                               </a:t>
            </a:r>
          </a:p>
          <a:p>
            <a:r>
              <a:rPr lang="en-US" dirty="0"/>
              <a:t>When the Payment expire and no answer exists from PayPal the system tries to cancel the payment compulsively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2AD2-E5F4-4491-A194-95882C33C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2340-472F-4EDE-A1B9-968BF0A2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 Pill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6836-5D3B-45EF-B49D-D1722F8E8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FA4E-A882-436B-B0AD-E8A5392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8C84-1BC1-43F3-94C6-735F3FE6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we have seen until now is only a toy implementation. Several issues should be addressed e.g. (but not limited to): </a:t>
            </a:r>
          </a:p>
          <a:p>
            <a:pPr lvl="1"/>
            <a:r>
              <a:rPr lang="en-US" dirty="0"/>
              <a:t>Bus failures: in these examples we assume the bus never fails. We should use a subsystem that handles these situations, like a retry policy to send the Events or an XA between an RDBMS and the Bus</a:t>
            </a:r>
          </a:p>
          <a:p>
            <a:pPr lvl="1"/>
            <a:r>
              <a:rPr lang="en-US" dirty="0"/>
              <a:t>The distributed transactions or better “sagas” would be handled easily with a State Machine. Some Service Bus implementation offers even specific DSLs to ease the solution.</a:t>
            </a:r>
          </a:p>
          <a:p>
            <a:pPr lvl="1"/>
            <a:r>
              <a:rPr lang="en-US" dirty="0"/>
              <a:t>The “toxic” messages will be sent typically on the “Dead Letter” queues. Someone should take care of them!</a:t>
            </a:r>
          </a:p>
          <a:p>
            <a:pPr lvl="1"/>
            <a:r>
              <a:rPr lang="en-US" dirty="0"/>
              <a:t>Use only when fitting: an example would be a Tree data structure. Sometimes the effort to build a Domain is simply too big</a:t>
            </a:r>
          </a:p>
          <a:p>
            <a:r>
              <a:rPr lang="en-US" dirty="0"/>
              <a:t>I suggest</a:t>
            </a:r>
          </a:p>
          <a:p>
            <a:pPr lvl="1"/>
            <a:r>
              <a:rPr lang="en-US" dirty="0" err="1"/>
              <a:t>NServiceBus</a:t>
            </a:r>
            <a:r>
              <a:rPr lang="en-US" dirty="0"/>
              <a:t> (for .NET)</a:t>
            </a:r>
          </a:p>
          <a:p>
            <a:pPr lvl="1"/>
            <a:r>
              <a:rPr lang="en-US" dirty="0"/>
              <a:t>Kafka or stream processors (for every language) </a:t>
            </a:r>
          </a:p>
        </p:txBody>
      </p:sp>
    </p:spTree>
    <p:extLst>
      <p:ext uri="{BB962C8B-B14F-4D97-AF65-F5344CB8AC3E}">
        <p14:creationId xmlns:p14="http://schemas.microsoft.com/office/powerpoint/2010/main" val="11058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F3E5-6EDF-4B53-BFA6-B9BF6EF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07D5-9634-47F0-9FFD-1E6465A91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DDD: Increases the Domain concept to Write and Read Models</a:t>
            </a:r>
          </a:p>
          <a:p>
            <a:r>
              <a:rPr lang="en-US" dirty="0"/>
              <a:t>Actors Model:</a:t>
            </a:r>
          </a:p>
          <a:p>
            <a:pPr lvl="1"/>
            <a:r>
              <a:rPr lang="en-US" dirty="0"/>
              <a:t>Every Domain has its own </a:t>
            </a:r>
            <a:r>
              <a:rPr lang="en-US" dirty="0" err="1"/>
              <a:t>independant</a:t>
            </a:r>
            <a:r>
              <a:rPr lang="en-US" dirty="0"/>
              <a:t> storage</a:t>
            </a:r>
          </a:p>
          <a:p>
            <a:pPr lvl="1"/>
            <a:r>
              <a:rPr lang="en-US" dirty="0"/>
              <a:t>The Domain state is changeable and visible by the external environment only through Messages</a:t>
            </a:r>
          </a:p>
          <a:p>
            <a:r>
              <a:rPr lang="en-US" dirty="0"/>
              <a:t>Microservices: The Read and Write models are isolated services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699C-2A19-40BA-8930-357533AD3C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9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D889-C719-48B4-BED5-AE95E69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133C6-29E3-4402-9C98-088D5CCCC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CC18-3EFE-4B42-81D1-0EA10745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F63-39A3-4B3D-8483-A4C3FB81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Eric Evans</a:t>
            </a:r>
            <a:r>
              <a:rPr lang="en-US" dirty="0"/>
              <a:t>, Domain-Driven Design, Addison-Wesley, 2003</a:t>
            </a:r>
          </a:p>
          <a:p>
            <a:r>
              <a:rPr lang="en-US" b="1" dirty="0"/>
              <a:t>Jimmy Nilsson</a:t>
            </a:r>
            <a:r>
              <a:rPr lang="en-US" dirty="0"/>
              <a:t>, Applying Domain-Driven Design and Patterns, Pearson, 2006</a:t>
            </a:r>
          </a:p>
          <a:p>
            <a:r>
              <a:rPr lang="en-US" b="1" dirty="0"/>
              <a:t>Vaughn Vernon</a:t>
            </a:r>
            <a:r>
              <a:rPr lang="en-US" dirty="0"/>
              <a:t>, Implementing Domain Driven Design, Pearson, 2013</a:t>
            </a:r>
          </a:p>
          <a:p>
            <a:r>
              <a:rPr lang="en-US" b="1" dirty="0" err="1"/>
              <a:t>NServiceBus</a:t>
            </a:r>
            <a:r>
              <a:rPr lang="en-US" dirty="0"/>
              <a:t>, https://particular.net/nservicebus</a:t>
            </a:r>
          </a:p>
          <a:p>
            <a:r>
              <a:rPr lang="en-US" b="1" dirty="0"/>
              <a:t>Martin </a:t>
            </a:r>
            <a:r>
              <a:rPr lang="en-US" b="1" dirty="0" err="1"/>
              <a:t>Folwer</a:t>
            </a:r>
            <a:r>
              <a:rPr lang="en-US" dirty="0"/>
              <a:t>, https://martinfowler.com/</a:t>
            </a:r>
          </a:p>
          <a:p>
            <a:r>
              <a:rPr lang="en-US" b="1" dirty="0"/>
              <a:t>Jimmy </a:t>
            </a:r>
            <a:r>
              <a:rPr lang="en-US" b="1" dirty="0" err="1"/>
              <a:t>Bogard</a:t>
            </a:r>
            <a:r>
              <a:rPr lang="en-US" dirty="0"/>
              <a:t>, https://jimmybogard.com/</a:t>
            </a:r>
          </a:p>
        </p:txBody>
      </p:sp>
    </p:spTree>
    <p:extLst>
      <p:ext uri="{BB962C8B-B14F-4D97-AF65-F5344CB8AC3E}">
        <p14:creationId xmlns:p14="http://schemas.microsoft.com/office/powerpoint/2010/main" val="563471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AC56-6E21-4355-89F7-C4D2810E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4F35-A4B5-4430-8933-ABE9591F40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Github: https://github.com/kendarorg       </a:t>
            </a:r>
          </a:p>
          <a:p>
            <a:r>
              <a:rPr lang="nb-NO" dirty="0"/>
              <a:t>Linkedin: https://linkedin.com/enricodaros </a:t>
            </a:r>
          </a:p>
          <a:p>
            <a:r>
              <a:rPr lang="en-US" dirty="0"/>
              <a:t>E-mail: edr@kendar.org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4340F-0519-4C13-AE13-E6E6DC440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959B-D5E4-44D9-BCC3-3DEA748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10K Foots </a:t>
            </a:r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A896-343B-40C7-A938-AF65749C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A6-29F3-4D92-BD46-695C6122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s’start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C32B-7E7E-4DF7-915B-03E1DD19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7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E6E-510E-43CF-AE74-7D7801F3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Cruise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1046-7871-422A-9BC7-CCDE341416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Domain in the DDD sense</a:t>
            </a:r>
          </a:p>
          <a:p>
            <a:pPr lvl="1"/>
            <a:r>
              <a:rPr lang="en-US" dirty="0"/>
              <a:t>A business concept that can exist “isolated” from the rest of the world</a:t>
            </a:r>
          </a:p>
          <a:p>
            <a:r>
              <a:rPr lang="en-US" dirty="0"/>
              <a:t>Should create Cruises</a:t>
            </a:r>
          </a:p>
          <a:p>
            <a:r>
              <a:rPr lang="en-US" dirty="0"/>
              <a:t>Should allow to add unique Rooms with a category</a:t>
            </a:r>
          </a:p>
          <a:p>
            <a:r>
              <a:rPr lang="en-US" dirty="0"/>
              <a:t>Should show all the rooms by Cruise/Category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12578-BCCD-4F13-83D7-8A1578ABD3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88EE-2751-4EE0-B706-DCBE0596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T01: The Aggregate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F952-B5AB-47FD-8991-1FA8046E7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the main Business Entity                               </a:t>
            </a:r>
          </a:p>
          <a:p>
            <a:r>
              <a:rPr lang="en-US" dirty="0"/>
              <a:t>Given Command Methods produces Events                     </a:t>
            </a:r>
          </a:p>
          <a:p>
            <a:r>
              <a:rPr lang="en-US" dirty="0"/>
              <a:t>Contains all the data needed by the Business Logic        </a:t>
            </a:r>
          </a:p>
          <a:p>
            <a:r>
              <a:rPr lang="en-US" dirty="0"/>
              <a:t>The name comes from the DDD terminology </a:t>
            </a:r>
          </a:p>
          <a:p>
            <a:r>
              <a:rPr lang="en-US" dirty="0"/>
              <a:t>Exposes Command Methods, that generate Events</a:t>
            </a:r>
          </a:p>
          <a:p>
            <a:r>
              <a:rPr lang="en-US" dirty="0"/>
              <a:t>Contains the state that will be written on the Write Model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2A200-064D-4E4D-8967-BD10E6E59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6B0D-333E-474F-AE2D-D6C5403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T01: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51DE-81B3-4FAB-BAD3-930C4DA74F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They are notifications of what is happened on the Write Model</a:t>
            </a:r>
          </a:p>
          <a:p>
            <a:r>
              <a:rPr lang="en-US" dirty="0"/>
              <a:t>Expressed in Past Tense “Cruise Created”                     </a:t>
            </a:r>
          </a:p>
          <a:p>
            <a:r>
              <a:rPr lang="en-US" dirty="0"/>
              <a:t>They cannot change the state of the Write Model              </a:t>
            </a:r>
          </a:p>
          <a:p>
            <a:r>
              <a:rPr lang="en-US" dirty="0"/>
              <a:t>Contains all data changed by the Write Model                 </a:t>
            </a:r>
          </a:p>
          <a:p>
            <a:r>
              <a:rPr lang="en-US" dirty="0"/>
              <a:t>They can be spread through a Bus with Topics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440BC-EE74-435A-816F-77B04ABAF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9F4E-ACFF-41AE-992E-3544DD73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T02: The Write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132B-06B0-466A-8BC1-A478AF2FED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Should store the data in the easiest possible form</a:t>
            </a:r>
          </a:p>
          <a:p>
            <a:r>
              <a:rPr lang="en-US" dirty="0"/>
              <a:t>Usually is stored serialized in a Key-Value Store, wrapped by what I call here “Entity Storage”</a:t>
            </a:r>
          </a:p>
          <a:p>
            <a:r>
              <a:rPr lang="en-US" dirty="0"/>
              <a:t>Should contain all the data needed to validate semantically the customer requests</a:t>
            </a:r>
          </a:p>
          <a:p>
            <a:r>
              <a:rPr lang="en-US" dirty="0"/>
              <a:t>Can live as a separate entity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D79F-2EAE-4952-9D38-C98AB04E74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1292</Words>
  <Application>Microsoft Office PowerPoint</Application>
  <PresentationFormat>Widescreen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ROAD TO CQRS</vt:lpstr>
      <vt:lpstr>Where it all started</vt:lpstr>
      <vt:lpstr>The basic ideas</vt:lpstr>
      <vt:lpstr>10K Foots View</vt:lpstr>
      <vt:lpstr>Let s’start</vt:lpstr>
      <vt:lpstr>The Cruise Domain</vt:lpstr>
      <vt:lpstr>T01: The Aggregate Root</vt:lpstr>
      <vt:lpstr>T01: Events</vt:lpstr>
      <vt:lpstr>T02: The Write Model</vt:lpstr>
      <vt:lpstr>T02: The Command</vt:lpstr>
      <vt:lpstr>T02: The Command Handler</vt:lpstr>
      <vt:lpstr>The Read Model</vt:lpstr>
      <vt:lpstr>T03: Bus</vt:lpstr>
      <vt:lpstr>T04: Read (Query) Model</vt:lpstr>
      <vt:lpstr>T04: Event Handlers</vt:lpstr>
      <vt:lpstr>T04: The Projections</vt:lpstr>
      <vt:lpstr>The Mythical Real-Time Db</vt:lpstr>
      <vt:lpstr>Expanding the view</vt:lpstr>
      <vt:lpstr>T05: Optimistic locking</vt:lpstr>
      <vt:lpstr>T05: Optimistic locking-Advantages</vt:lpstr>
      <vt:lpstr>The Invoices and Customer Domains</vt:lpstr>
      <vt:lpstr>T06: Referencing External Domains</vt:lpstr>
      <vt:lpstr>T07: Value Objects</vt:lpstr>
      <vt:lpstr>Warehouse and Payments</vt:lpstr>
      <vt:lpstr>T08: Local Distributed Transactions</vt:lpstr>
      <vt:lpstr>Crossing Boundaries</vt:lpstr>
      <vt:lpstr>T09: Worldwide Distributed Transactions</vt:lpstr>
      <vt:lpstr>The Red Pill</vt:lpstr>
      <vt:lpstr>What is missing</vt:lpstr>
      <vt:lpstr>Thank You!</vt:lpstr>
      <vt:lpstr>References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TO CQRS</dc:title>
  <dc:creator>e dr</dc:creator>
  <cp:lastModifiedBy>e dr</cp:lastModifiedBy>
  <cp:revision>104</cp:revision>
  <dcterms:created xsi:type="dcterms:W3CDTF">2019-11-21T06:00:02Z</dcterms:created>
  <dcterms:modified xsi:type="dcterms:W3CDTF">2019-11-21T06:47:16Z</dcterms:modified>
</cp:coreProperties>
</file>