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83" r:id="rId5"/>
    <p:sldId id="265" r:id="rId6"/>
    <p:sldId id="270" r:id="rId7"/>
    <p:sldId id="267" r:id="rId8"/>
    <p:sldId id="278" r:id="rId9"/>
    <p:sldId id="268" r:id="rId10"/>
    <p:sldId id="279" r:id="rId11"/>
    <p:sldId id="281" r:id="rId12"/>
    <p:sldId id="282" r:id="rId13"/>
    <p:sldId id="269" r:id="rId14"/>
    <p:sldId id="271" r:id="rId15"/>
    <p:sldId id="272" r:id="rId16"/>
    <p:sldId id="273" r:id="rId17"/>
    <p:sldId id="274" r:id="rId18"/>
    <p:sldId id="277" r:id="rId19"/>
    <p:sldId id="284" r:id="rId20"/>
    <p:sldId id="28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80400" autoAdjust="0"/>
  </p:normalViewPr>
  <p:slideViewPr>
    <p:cSldViewPr snapToGrid="0">
      <p:cViewPr varScale="1">
        <p:scale>
          <a:sx n="54" d="100"/>
          <a:sy n="5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FC5F4-3FE2-4A6C-8522-1CAFE3198B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F055-5A44-4782-94B0-07A3C975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Action&lt;T&gt; equivalent to Java’s Consumer&lt;T&gt; and Func&lt;T,K&gt; equivalent to Java’s Function&lt;T,K&gt;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 equivalent to Java’s 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IRepository&lt;T&gt; where T:IEntity is equivalent to java RepositoryInterface&lt;T extends EntityInterface&gt;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https://docs.particular.net/tutorials/quickstart/</a:t>
            </a:r>
          </a:p>
          <a:p>
            <a:r>
              <a:rPr lang="en-US" dirty="0"/>
              <a:t>Sagas: https://docs.particular.net/samples/saga/simple/</a:t>
            </a:r>
          </a:p>
          <a:p>
            <a:r>
              <a:rPr lang="en-US" dirty="0"/>
              <a:t>Delayed delivery: https://docs.particular.net/nservicebus/messaging/delayed-delivery</a:t>
            </a:r>
          </a:p>
          <a:p>
            <a:r>
              <a:rPr lang="en-US"/>
              <a:t>Rabbit delayed messages: https://www.cloudamqp.com/docs/delayed-messages.html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imgres?imgurl=https%3A%2F%2Fget.pxhere.com%2Fphoto%2Ftime-number-line-office-yellow-date-year-calendar-days-schedule-wall-calendar-1200809.jpg&amp;imgrefurl=https%3A%2F%2Fpxhere.com%2Fen%2Fphoto%2F1200809&amp;docid=eddcWzgXnoKCGM&amp;tbnid=swReC3N0Jqe53M%3A&amp;vet=10ahUKEwjA45uBk7DlAhWPY1AKHXw4BZUQMwhtKAQwBA..i&amp;w=6000&amp;h=4000&amp;hl=en&amp;bih=725&amp;biw=1506&amp;q=schedule&amp;ved=0ahUKEwjA45uBk7DlAhWPY1AKHXw4BZUQMwhtKAQwBA&amp;iact=mrc&amp;uact=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DueKh77TlAhVF6aQKHQwDChAQjRx6BAgBEAQ&amp;url=https%3A%2F%2Fen.wikipedia.org%2Fwiki%2FRed_pill_and_blue_pill&amp;psig=AOvVaw2pmI9vThpHFZCD6j9wLFCv&amp;ust=15720055685700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imgres?imgurl=https%3A%2F%2Flive.staticflickr.com%2F4022%2F4656518827_3358f43bf2_b.jpg&amp;imgrefurl=https%3A%2F%2Fwww.flickr.com%2Fphotos%2Fvestman%2F4656518827&amp;docid=oYg8Nn3f6kgLKM&amp;tbnid=kmmCDMp_u-5g9M%3A&amp;vet=10ahUKEwjRgbP-kbDlAhVSb1AKHbMKCJ0QMwhoKAEwAQ..i&amp;w=1023&amp;h=685&amp;hl=en&amp;bih=725&amp;biw=1506&amp;q=car%20transmission&amp;ved=0ahUKEwjRgbP-kbDlAhVSb1AKHbMKCJ0QMwhoKAEwAQ&amp;iact=mrc&amp;uact=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imgres?imgurl=https%3A%2F%2Fcdn.pixabay.com%2Fphoto%2F2012%2F04%2F18%2F20%2F22%2Fnewspaper-37782_960_720.png&amp;imgrefurl=https%3A%2F%2Fpixabay.com%2Fvectors%2Fnewspaper-paper-print-press-news-37782%2F&amp;docid=OUjdncNb-tTcWM&amp;tbnid=MkNv9aVypjhf_M%3A&amp;vet=10ahUKEwiC-r-ZkrDlAhWCL1AKHR7SCJgQMwhzKAgwCA..i&amp;w=960&amp;h=682&amp;hl=en&amp;bih=725&amp;biw=1506&amp;q=newspaper&amp;ved=0ahUKEwiC-r-ZkrDlAhWCL1AKHR7SCJgQMwhzKAgwCA&amp;iact=mrc&amp;uact=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4730D-FE01-4354-B3E1-7A28D80B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280">
            <a:off x="316811" y="321316"/>
            <a:ext cx="10581464" cy="4002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721E-5E23-4782-BF4B-38524CF12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 1O1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61D74-B110-4F00-8509-7DEC2DBDE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682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6" name="Content Placeholder 5" descr="A picture containing phone, cellphone, hand, holding&#10;&#10;Description automatically generated">
            <a:extLst>
              <a:ext uri="{FF2B5EF4-FFF2-40B4-BE49-F238E27FC236}">
                <a16:creationId xmlns:a16="http://schemas.microsoft.com/office/drawing/2014/main" id="{366AFDE1-2A36-4CAD-95F0-4AC4E53AC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142" y="2063396"/>
            <a:ext cx="4269108" cy="28335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 ‘event handlers’</a:t>
            </a:r>
          </a:p>
          <a:p>
            <a:r>
              <a:rPr lang="en-US" dirty="0"/>
              <a:t>The projections are “materialized views”</a:t>
            </a:r>
          </a:p>
          <a:p>
            <a:r>
              <a:rPr lang="en-US" dirty="0"/>
              <a:t>Should be kept simple</a:t>
            </a:r>
          </a:p>
          <a:p>
            <a:r>
              <a:rPr lang="en-US" dirty="0"/>
              <a:t>Optimized to read data</a:t>
            </a:r>
          </a:p>
          <a:p>
            <a:r>
              <a:rPr lang="en-US" dirty="0"/>
              <a:t>Usually without validation</a:t>
            </a:r>
          </a:p>
          <a:p>
            <a:r>
              <a:rPr lang="en-US" dirty="0"/>
              <a:t>One for each “read” use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ABA5-B268-4D22-935C-83C95DEBB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data is subject to concurrent modification</a:t>
            </a:r>
          </a:p>
          <a:p>
            <a:r>
              <a:rPr lang="en-US" dirty="0"/>
              <a:t>The easiest solution is the optimistic lock</a:t>
            </a:r>
          </a:p>
          <a:p>
            <a:pPr lvl="1"/>
            <a:r>
              <a:rPr lang="en-US" dirty="0"/>
              <a:t>The record has a version</a:t>
            </a:r>
          </a:p>
          <a:p>
            <a:pPr lvl="1"/>
            <a:r>
              <a:rPr lang="en-US" dirty="0"/>
              <a:t>We can update an object only if the version is equal (we had read  the  same version</a:t>
            </a:r>
          </a:p>
          <a:p>
            <a:r>
              <a:rPr lang="en-US" dirty="0"/>
              <a:t>Pretty efficient</a:t>
            </a:r>
          </a:p>
          <a:p>
            <a:r>
              <a:rPr lang="en-US" dirty="0"/>
              <a:t>Can be used even in NoSQL storages</a:t>
            </a:r>
          </a:p>
        </p:txBody>
      </p:sp>
      <p:pic>
        <p:nvPicPr>
          <p:cNvPr id="6" name="Content Placeholder 5" descr="A picture containing table, clock, white, cat&#10;&#10;Description automatically generated">
            <a:extLst>
              <a:ext uri="{FF2B5EF4-FFF2-40B4-BE49-F238E27FC236}">
                <a16:creationId xmlns:a16="http://schemas.microsoft.com/office/drawing/2014/main" id="{85236651-F07C-471A-B480-394FC70E4D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92312" y="1391810"/>
            <a:ext cx="3842383" cy="3983465"/>
          </a:xfrm>
        </p:spPr>
      </p:pic>
    </p:spTree>
    <p:extLst>
      <p:ext uri="{BB962C8B-B14F-4D97-AF65-F5344CB8AC3E}">
        <p14:creationId xmlns:p14="http://schemas.microsoft.com/office/powerpoint/2010/main" val="35205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F87FD-4705-4471-95EE-671B38F062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context is responsible for its part of the transaction</a:t>
            </a:r>
          </a:p>
          <a:p>
            <a:r>
              <a:rPr lang="en-US" dirty="0"/>
              <a:t>The internal items are handled synchronizing the expirations</a:t>
            </a:r>
          </a:p>
          <a:p>
            <a:r>
              <a:rPr lang="en-US" dirty="0"/>
              <a:t>The external items are flooded with cancellation requests until they give an answer</a:t>
            </a:r>
          </a:p>
          <a:p>
            <a:r>
              <a:rPr lang="en-US" dirty="0"/>
              <a:t>Not needed when the “delayed send Is available”</a:t>
            </a:r>
          </a:p>
          <a:p>
            <a:endParaRPr lang="en-US" dirty="0"/>
          </a:p>
        </p:txBody>
      </p:sp>
      <p:pic>
        <p:nvPicPr>
          <p:cNvPr id="3077" name="Picture 5" descr="Image result for schedule">
            <a:hlinkClick r:id="rId2"/>
            <a:extLst>
              <a:ext uri="{FF2B5EF4-FFF2-40B4-BE49-F238E27FC236}">
                <a16:creationId xmlns:a16="http://schemas.microsoft.com/office/drawing/2014/main" id="{D640B487-3A4E-4810-B2F6-F8848EB2C3C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9" y="2063397"/>
            <a:ext cx="3798387" cy="25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2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C24BF1-4AE5-412B-B851-8674423A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1" y="554995"/>
            <a:ext cx="11149737" cy="4683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3807"/>
            <a:ext cx="10396882" cy="1158140"/>
          </a:xfrm>
        </p:spPr>
        <p:txBody>
          <a:bodyPr/>
          <a:lstStyle/>
          <a:p>
            <a:r>
              <a:rPr lang="en-US" dirty="0"/>
              <a:t>Cqrs-01, CRUISE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 cruise</a:t>
            </a:r>
          </a:p>
          <a:p>
            <a:pPr lvl="1"/>
            <a:r>
              <a:rPr lang="en-US" dirty="0"/>
              <a:t>Create a cruise room</a:t>
            </a:r>
          </a:p>
          <a:p>
            <a:pPr lvl="1"/>
            <a:r>
              <a:rPr lang="en-US" dirty="0"/>
              <a:t>Block the creation of duplicate room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Rooms projection</a:t>
            </a:r>
          </a:p>
          <a:p>
            <a:pPr lvl="1"/>
            <a:r>
              <a:rPr lang="en-US" dirty="0"/>
              <a:t>List all the available rooms of a given class </a:t>
            </a:r>
          </a:p>
        </p:txBody>
      </p:sp>
    </p:spTree>
    <p:extLst>
      <p:ext uri="{BB962C8B-B14F-4D97-AF65-F5344CB8AC3E}">
        <p14:creationId xmlns:p14="http://schemas.microsoft.com/office/powerpoint/2010/main" val="10207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F85-CC80-4FB3-9A07-B79A445D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external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4776-8CA3-45B7-A846-646BF5786A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references external to the domain must be by id</a:t>
            </a:r>
          </a:p>
          <a:p>
            <a:r>
              <a:rPr lang="en-US" dirty="0"/>
              <a:t>This is valid for both</a:t>
            </a:r>
          </a:p>
          <a:p>
            <a:pPr lvl="1"/>
            <a:r>
              <a:rPr lang="en-US" dirty="0"/>
              <a:t>Other cqrs entities</a:t>
            </a:r>
          </a:p>
          <a:p>
            <a:pPr lvl="1"/>
            <a:r>
              <a:rPr lang="en-US" dirty="0"/>
              <a:t>Crud-based entities</a:t>
            </a:r>
          </a:p>
          <a:p>
            <a:r>
              <a:rPr lang="en-US" dirty="0"/>
              <a:t>For consistency, their deletion must be only logical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9909-66C4-47C2-8A2D-5102BA12D9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special values the concept of “VALUE OBJECT” is used</a:t>
            </a:r>
          </a:p>
          <a:p>
            <a:r>
              <a:rPr lang="en-US" dirty="0"/>
              <a:t>A value  whose id is the object itself</a:t>
            </a:r>
          </a:p>
          <a:p>
            <a:r>
              <a:rPr lang="en-US" dirty="0"/>
              <a:t>A value that must be stored as is</a:t>
            </a:r>
          </a:p>
          <a:p>
            <a:r>
              <a:rPr lang="en-US" dirty="0"/>
              <a:t>Think about an invoice address</a:t>
            </a:r>
          </a:p>
          <a:p>
            <a:pPr lvl="1"/>
            <a:r>
              <a:rPr lang="en-US" dirty="0"/>
              <a:t>Kept forever</a:t>
            </a:r>
          </a:p>
          <a:p>
            <a:pPr lvl="1"/>
            <a:r>
              <a:rPr lang="en-US" dirty="0"/>
              <a:t>Changing the user data does not change it</a:t>
            </a:r>
          </a:p>
        </p:txBody>
      </p:sp>
    </p:spTree>
    <p:extLst>
      <p:ext uri="{BB962C8B-B14F-4D97-AF65-F5344CB8AC3E}">
        <p14:creationId xmlns:p14="http://schemas.microsoft.com/office/powerpoint/2010/main" val="16980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7CEBD-EE4C-49D9-89F9-0B31CE49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1" y="685799"/>
            <a:ext cx="10460838" cy="468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Cqrs-02, invoices and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an invoice</a:t>
            </a:r>
          </a:p>
          <a:p>
            <a:pPr lvl="1"/>
            <a:r>
              <a:rPr lang="en-US" dirty="0"/>
              <a:t>Finalize an invoice</a:t>
            </a:r>
          </a:p>
          <a:p>
            <a:r>
              <a:rPr lang="en-US" dirty="0"/>
              <a:t>The invoice is linked with a customer</a:t>
            </a:r>
          </a:p>
          <a:p>
            <a:r>
              <a:rPr lang="en-US" dirty="0"/>
              <a:t>The invoice own the billing address</a:t>
            </a:r>
          </a:p>
          <a:p>
            <a:pPr lvl="1"/>
            <a:r>
              <a:rPr lang="en-US" dirty="0"/>
              <a:t>Even for regulation purposes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Customer exposes services to the rest of the world. The invoice domain use its own proxy implementation</a:t>
            </a:r>
          </a:p>
          <a:p>
            <a:r>
              <a:rPr lang="en-US" dirty="0"/>
              <a:t>The customer data is used by other domains</a:t>
            </a:r>
          </a:p>
          <a:p>
            <a:pPr lvl="1"/>
            <a:r>
              <a:rPr lang="en-US" dirty="0"/>
              <a:t>Can’t be deleted physically</a:t>
            </a:r>
          </a:p>
          <a:p>
            <a:r>
              <a:rPr lang="en-US" dirty="0"/>
              <a:t>Each domain implements its way to access the customer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41041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68AA-AE79-4D77-B2D7-CE7206A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“Distributed”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6697-56ED-465C-A0E5-4C4CB1345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transaction-controlled context has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A scheduled job to cleanup</a:t>
            </a:r>
          </a:p>
          <a:p>
            <a:pPr lvl="1"/>
            <a:r>
              <a:rPr lang="en-US" dirty="0"/>
              <a:t>A command to cleanup</a:t>
            </a:r>
          </a:p>
          <a:p>
            <a:pPr lvl="1"/>
            <a:r>
              <a:rPr lang="en-US" dirty="0"/>
              <a:t>Has an index on expiration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1E7F-E1D5-49B8-A114-D53C5FE778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coordinator, often reach the dignity of a separate context</a:t>
            </a:r>
          </a:p>
          <a:p>
            <a:pPr lvl="1"/>
            <a:r>
              <a:rPr lang="en-US" dirty="0"/>
              <a:t>can be implemented as a state machine</a:t>
            </a:r>
          </a:p>
          <a:p>
            <a:pPr lvl="1"/>
            <a:r>
              <a:rPr lang="en-US" dirty="0"/>
              <a:t>Is cleaned when expired</a:t>
            </a:r>
          </a:p>
          <a:p>
            <a:pPr lvl="1"/>
            <a:r>
              <a:rPr lang="en-US" dirty="0"/>
              <a:t>Has the responsibility to reset external state when cleaned</a:t>
            </a:r>
          </a:p>
          <a:p>
            <a:r>
              <a:rPr lang="en-US" dirty="0"/>
              <a:t>The project managed resources are cleaned via the expiration</a:t>
            </a:r>
          </a:p>
        </p:txBody>
      </p:sp>
    </p:spTree>
    <p:extLst>
      <p:ext uri="{BB962C8B-B14F-4D97-AF65-F5344CB8AC3E}">
        <p14:creationId xmlns:p14="http://schemas.microsoft.com/office/powerpoint/2010/main" val="10504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044-41A3-4A12-A5AE-813AB9E1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" y="685799"/>
            <a:ext cx="10878416" cy="452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created a specific domain for the purchase instead of adding its logic to the products or to the payment service</a:t>
            </a:r>
          </a:p>
          <a:p>
            <a:r>
              <a:rPr lang="en-US" dirty="0"/>
              <a:t>The purchase domain know how to control payment and warehouse domains</a:t>
            </a:r>
          </a:p>
          <a:p>
            <a:r>
              <a:rPr lang="en-US" dirty="0"/>
              <a:t>This is a “saga”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Cancelling a reserving item will simply set it to failed, sending a failed purchase event</a:t>
            </a:r>
          </a:p>
          <a:p>
            <a:r>
              <a:rPr lang="en-US" dirty="0"/>
              <a:t>Cancelling a paying item will send a cancellation request to PayPal</a:t>
            </a:r>
          </a:p>
          <a:p>
            <a:pPr lvl="1"/>
            <a:r>
              <a:rPr lang="en-US" dirty="0"/>
              <a:t>Our PayPal will send back an unsuccessful payment going back on main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a purchase expire, the corresponding reservation expire</a:t>
            </a:r>
          </a:p>
          <a:p>
            <a:r>
              <a:rPr lang="en-US" dirty="0"/>
              <a:t>Both purchase and reservation are cleaned up by the scheduler</a:t>
            </a:r>
          </a:p>
          <a:p>
            <a:r>
              <a:rPr lang="en-US" dirty="0"/>
              <a:t>Their expiration date is synchronized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purchase in paying status expire the scheduler sends “payment cancellation requests” till the end of time</a:t>
            </a:r>
          </a:p>
          <a:p>
            <a:r>
              <a:rPr lang="en-US" dirty="0"/>
              <a:t>It continues until it reaches a state where the expiration is handled “internally”</a:t>
            </a:r>
          </a:p>
          <a:p>
            <a:r>
              <a:rPr lang="en-US" dirty="0"/>
              <a:t>Usually this would be implemented with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6528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 blue pill">
            <a:hlinkClick r:id="rId3"/>
            <a:extLst>
              <a:ext uri="{FF2B5EF4-FFF2-40B4-BE49-F238E27FC236}">
                <a16:creationId xmlns:a16="http://schemas.microsoft.com/office/drawing/2014/main" id="{D10D2810-CA19-411B-84D5-AF5AD3CA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860310"/>
            <a:ext cx="10941978" cy="45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E31A5-4CAC-443F-BC58-BD104A1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CQRS-04, the red 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FB3-47AF-4AE5-A002-577559F502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61E-A9E5-429E-943D-7180F05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CQRS: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053-3997-4C48-BBE7-9B7B5AD37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Evolved from CQS (command query separation) by Bertrand </a:t>
            </a:r>
            <a:r>
              <a:rPr lang="en-US" dirty="0" err="1"/>
              <a:t>meyer</a:t>
            </a:r>
            <a:r>
              <a:rPr lang="en-US" dirty="0"/>
              <a:t> in 1986</a:t>
            </a:r>
          </a:p>
          <a:p>
            <a:r>
              <a:rPr lang="en-US" dirty="0"/>
              <a:t>Defined in 2011 by Martin fowler</a:t>
            </a:r>
          </a:p>
          <a:p>
            <a:r>
              <a:rPr lang="en-US" dirty="0"/>
              <a:t>MEANS “Command Query responsibility segregation”</a:t>
            </a:r>
          </a:p>
        </p:txBody>
      </p:sp>
    </p:spTree>
    <p:extLst>
      <p:ext uri="{BB962C8B-B14F-4D97-AF65-F5344CB8AC3E}">
        <p14:creationId xmlns:p14="http://schemas.microsoft.com/office/powerpoint/2010/main" val="317936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22FC-F0E0-4987-B5CB-7E74142A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5BB5-1111-43E4-83E8-D42BC726E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Real service bus</a:t>
            </a:r>
          </a:p>
          <a:p>
            <a:r>
              <a:rPr lang="en-US" dirty="0"/>
              <a:t>Can send delayed messages</a:t>
            </a:r>
          </a:p>
          <a:p>
            <a:r>
              <a:rPr lang="en-US" dirty="0"/>
              <a:t>Can handle sagas</a:t>
            </a:r>
          </a:p>
          <a:p>
            <a:r>
              <a:rPr lang="en-US" dirty="0"/>
              <a:t>Automatically register the handlers</a:t>
            </a:r>
          </a:p>
          <a:p>
            <a:r>
              <a:rPr lang="en-US" dirty="0"/>
              <a:t>Can be configured to use several transport (e.g. RabbitMQ, SqlServer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8AA74-73F4-4340-B217-87A96AE213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 use the default di from .NET CORE</a:t>
            </a:r>
          </a:p>
          <a:p>
            <a:pPr lvl="1"/>
            <a:r>
              <a:rPr lang="en-US" dirty="0"/>
              <a:t>Registering the repositories</a:t>
            </a:r>
          </a:p>
          <a:p>
            <a:pPr lvl="1"/>
            <a:r>
              <a:rPr lang="en-US" dirty="0"/>
              <a:t>Configuring the NSB endpoints</a:t>
            </a:r>
          </a:p>
          <a:p>
            <a:pPr lvl="1"/>
            <a:r>
              <a:rPr lang="en-US" dirty="0"/>
              <a:t>Using the “dev” </a:t>
            </a:r>
            <a:r>
              <a:rPr lang="en-US" dirty="0" err="1"/>
              <a:t>nsb</a:t>
            </a:r>
            <a:r>
              <a:rPr lang="en-US" dirty="0"/>
              <a:t> channel</a:t>
            </a:r>
          </a:p>
          <a:p>
            <a:r>
              <a:rPr lang="en-US" dirty="0"/>
              <a:t>An API will be added to request commands</a:t>
            </a:r>
          </a:p>
          <a:p>
            <a:r>
              <a:rPr lang="en-US" dirty="0"/>
              <a:t>A BDD - </a:t>
            </a:r>
            <a:r>
              <a:rPr lang="en-US" dirty="0" err="1"/>
              <a:t>SpecFlow</a:t>
            </a:r>
            <a:r>
              <a:rPr lang="en-US" dirty="0"/>
              <a:t> suite is added</a:t>
            </a:r>
          </a:p>
        </p:txBody>
      </p:sp>
    </p:spTree>
    <p:extLst>
      <p:ext uri="{BB962C8B-B14F-4D97-AF65-F5344CB8AC3E}">
        <p14:creationId xmlns:p14="http://schemas.microsoft.com/office/powerpoint/2010/main" val="205316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987EF-A05C-4E21-8B30-21BE13F6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1" y="638300"/>
            <a:ext cx="10917023" cy="4821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Eric Evans, Domain-Driven Design, Addison-Wesley, 2003</a:t>
            </a:r>
          </a:p>
          <a:p>
            <a:r>
              <a:rPr lang="en-US" dirty="0"/>
              <a:t>Jimmy Nilsson, Applying Domain-Driven Design and Patterns, Pearson, 2006</a:t>
            </a:r>
          </a:p>
          <a:p>
            <a:r>
              <a:rPr lang="en-US" dirty="0"/>
              <a:t>Vaughn Vernon, Implementing Domain Driven Design, Pearson, 2013</a:t>
            </a:r>
          </a:p>
          <a:p>
            <a:r>
              <a:rPr lang="en-US" dirty="0" err="1"/>
              <a:t>NServiceBus</a:t>
            </a:r>
            <a:r>
              <a:rPr lang="en-US" dirty="0"/>
              <a:t>, https://particular.net/nservicebus</a:t>
            </a:r>
          </a:p>
          <a:p>
            <a:r>
              <a:rPr lang="en-US" dirty="0"/>
              <a:t>Martin </a:t>
            </a:r>
            <a:r>
              <a:rPr lang="en-US" dirty="0" err="1"/>
              <a:t>Folwer</a:t>
            </a:r>
            <a:r>
              <a:rPr lang="en-US" dirty="0"/>
              <a:t>, https://martinfowler.com/</a:t>
            </a:r>
          </a:p>
          <a:p>
            <a:r>
              <a:rPr lang="en-US" dirty="0"/>
              <a:t>Jimmy </a:t>
            </a:r>
            <a:r>
              <a:rPr lang="en-US" dirty="0" err="1"/>
              <a:t>Bogard</a:t>
            </a:r>
            <a:r>
              <a:rPr lang="en-US" dirty="0"/>
              <a:t>, https://jimmybogard.com/</a:t>
            </a:r>
          </a:p>
        </p:txBody>
      </p:sp>
    </p:spTree>
    <p:extLst>
      <p:ext uri="{BB962C8B-B14F-4D97-AF65-F5344CB8AC3E}">
        <p14:creationId xmlns:p14="http://schemas.microsoft.com/office/powerpoint/2010/main" val="324370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Enrico Da Ros:</a:t>
            </a:r>
          </a:p>
          <a:p>
            <a:pPr lvl="1"/>
            <a:r>
              <a:rPr lang="it-IT" dirty="0"/>
              <a:t>E-mail: edr@kendar.org</a:t>
            </a:r>
          </a:p>
          <a:p>
            <a:pPr lvl="1"/>
            <a:r>
              <a:rPr lang="it-IT" dirty="0"/>
              <a:t>Linkedin: https://www.linkedin.com/in/enricodaros/</a:t>
            </a:r>
          </a:p>
          <a:p>
            <a:pPr lvl="1"/>
            <a:r>
              <a:rPr lang="it-IT" dirty="0"/>
              <a:t>Slides </a:t>
            </a:r>
            <a:r>
              <a:rPr lang="it-IT"/>
              <a:t>and code: </a:t>
            </a:r>
            <a:r>
              <a:rPr lang="it-IT" dirty="0"/>
              <a:t>https://github.com/kendarorg/CQRS101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597-2FFA-401A-B77B-366100A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678D-5C3D-4C08-9C43-1D4AD0627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to handle customer requests</a:t>
            </a:r>
          </a:p>
          <a:p>
            <a:r>
              <a:rPr lang="en-US" dirty="0"/>
              <a:t>A WRITE-side data store</a:t>
            </a:r>
          </a:p>
          <a:p>
            <a:r>
              <a:rPr lang="en-US" dirty="0"/>
              <a:t>A bus to notify the changes</a:t>
            </a:r>
          </a:p>
          <a:p>
            <a:r>
              <a:rPr lang="en-US" dirty="0"/>
              <a:t>A read-side data store</a:t>
            </a:r>
          </a:p>
          <a:p>
            <a:r>
              <a:rPr lang="en-US" dirty="0"/>
              <a:t>Handlers to write the read side  </a:t>
            </a:r>
          </a:p>
          <a:p>
            <a:r>
              <a:rPr lang="en-US" dirty="0"/>
              <a:t>Presentation services</a:t>
            </a:r>
          </a:p>
          <a:p>
            <a:r>
              <a:rPr lang="en-US" dirty="0"/>
              <a:t>Shared services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EA6DC8DB-1A3A-4333-9AEB-2A978E3719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651721"/>
            <a:ext cx="5305309" cy="3554557"/>
          </a:xfrm>
        </p:spPr>
      </p:pic>
    </p:spTree>
    <p:extLst>
      <p:ext uri="{BB962C8B-B14F-4D97-AF65-F5344CB8AC3E}">
        <p14:creationId xmlns:p14="http://schemas.microsoft.com/office/powerpoint/2010/main" val="37171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55D1-A4EF-4F68-957D-717A218B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6D1D-0CC4-4E2F-9CC5-3421A3725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system like the one obtain following the now ubiquitous “actor model”</a:t>
            </a:r>
          </a:p>
          <a:p>
            <a:r>
              <a:rPr lang="en-US" dirty="0"/>
              <a:t>Interactions only through messages</a:t>
            </a:r>
          </a:p>
          <a:p>
            <a:r>
              <a:rPr lang="en-US" dirty="0"/>
              <a:t>State is saved only inside the single actor</a:t>
            </a:r>
          </a:p>
          <a:p>
            <a:r>
              <a:rPr lang="en-US" dirty="0"/>
              <a:t>Every interaction is managed through messages – commands and events within the cqrs pattern</a:t>
            </a:r>
          </a:p>
        </p:txBody>
      </p:sp>
    </p:spTree>
    <p:extLst>
      <p:ext uri="{BB962C8B-B14F-4D97-AF65-F5344CB8AC3E}">
        <p14:creationId xmlns:p14="http://schemas.microsoft.com/office/powerpoint/2010/main" val="7770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4E8-EA4E-4B13-B4FC-022AA7B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classes-C#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08C5A9-A0AF-44CE-8932-B43C6EE8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2015235"/>
            <a:ext cx="5422783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IBus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RegisterTopic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listener);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206F-25B4-4985-99BD-056207ED5F80}"/>
              </a:ext>
            </a:extLst>
          </p:cNvPr>
          <p:cNvSpPr txBox="1"/>
          <p:nvPr/>
        </p:nvSpPr>
        <p:spPr>
          <a:xfrm>
            <a:off x="8789442" y="3993788"/>
            <a:ext cx="909638" cy="18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DDEE87-6101-4481-850E-170F1668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15235"/>
            <a:ext cx="5155668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toUpdate);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0B31AB-FDBB-4B12-9CDD-9FBBF963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62416"/>
            <a:ext cx="5155668" cy="1015663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IOptimisticRepository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IOptimisiticEntity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GetByIdVersion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version);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B38D12-5CF1-4F77-97D2-FB717FB0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4078372"/>
            <a:ext cx="5422783" cy="83099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IScheduler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TimeSpan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action);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D402-3421-4902-8393-9CB6BF6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E4-BCA4-47AC-83F0-333265DA77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Xxx.Domain</a:t>
            </a:r>
            <a:endParaRPr lang="en-US" dirty="0"/>
          </a:p>
          <a:p>
            <a:pPr lvl="1"/>
            <a:r>
              <a:rPr lang="en-US" dirty="0"/>
              <a:t>Command handler and its storage</a:t>
            </a:r>
          </a:p>
          <a:p>
            <a:r>
              <a:rPr lang="en-US" dirty="0" err="1"/>
              <a:t>Xxx.shared</a:t>
            </a:r>
            <a:endParaRPr lang="en-US" dirty="0"/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Service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870C-1DFC-462E-8E05-1238D681FD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Xxx.PROJECTIONS</a:t>
            </a:r>
            <a:endParaRPr lang="en-US" dirty="0"/>
          </a:p>
          <a:p>
            <a:pPr lvl="1"/>
            <a:r>
              <a:rPr lang="en-US" dirty="0"/>
              <a:t>Projections implementations</a:t>
            </a:r>
          </a:p>
          <a:p>
            <a:r>
              <a:rPr lang="en-US" dirty="0" err="1"/>
              <a:t>XXX.exposed</a:t>
            </a:r>
            <a:endParaRPr lang="en-US" dirty="0"/>
          </a:p>
          <a:p>
            <a:pPr lvl="1"/>
            <a:r>
              <a:rPr lang="en-US" dirty="0"/>
              <a:t>Services exposed by the domain</a:t>
            </a:r>
          </a:p>
          <a:p>
            <a:r>
              <a:rPr lang="en-US" dirty="0" err="1"/>
              <a:t>Xxx.EXTERNALS</a:t>
            </a:r>
            <a:endParaRPr lang="en-US" dirty="0"/>
          </a:p>
          <a:p>
            <a:pPr lvl="1"/>
            <a:r>
              <a:rPr lang="en-US" dirty="0"/>
              <a:t>Layer to isolate services in ZZZ.EXPOSED</a:t>
            </a:r>
          </a:p>
        </p:txBody>
      </p:sp>
    </p:spTree>
    <p:extLst>
      <p:ext uri="{BB962C8B-B14F-4D97-AF65-F5344CB8AC3E}">
        <p14:creationId xmlns:p14="http://schemas.microsoft.com/office/powerpoint/2010/main" val="24051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/>
          <a:lstStyle/>
          <a:p>
            <a:r>
              <a:rPr lang="en-US" dirty="0"/>
              <a:t>The Command is an “order”</a:t>
            </a:r>
          </a:p>
          <a:p>
            <a:r>
              <a:rPr lang="en-US" dirty="0"/>
              <a:t>Expressed as imperative</a:t>
            </a:r>
          </a:p>
          <a:p>
            <a:pPr lvl="1"/>
            <a:r>
              <a:rPr lang="en-US" dirty="0"/>
              <a:t>Create cruise</a:t>
            </a:r>
          </a:p>
          <a:p>
            <a:r>
              <a:rPr lang="en-US" dirty="0"/>
              <a:t>Contains the minimum data to execute the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DA871-2503-4764-A84E-C1FAE0AEF3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40917" y="2063397"/>
            <a:ext cx="3925408" cy="2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 the execution of the command</a:t>
            </a:r>
          </a:p>
          <a:p>
            <a:r>
              <a:rPr lang="en-US" dirty="0"/>
              <a:t>Contains all the core business logic</a:t>
            </a:r>
          </a:p>
          <a:p>
            <a:r>
              <a:rPr lang="en-US" dirty="0"/>
              <a:t>Store the “single source of truth”</a:t>
            </a:r>
          </a:p>
          <a:p>
            <a:r>
              <a:rPr lang="en-US" dirty="0"/>
              <a:t>Is the only semantic validator of the command</a:t>
            </a:r>
          </a:p>
          <a:p>
            <a:r>
              <a:rPr lang="en-US" dirty="0"/>
              <a:t>Save the modified data and send an event</a:t>
            </a:r>
          </a:p>
          <a:p>
            <a:r>
              <a:rPr lang="en-US" dirty="0"/>
              <a:t>Can be Pretty complex</a:t>
            </a:r>
          </a:p>
          <a:p>
            <a:r>
              <a:rPr lang="en-US" dirty="0"/>
              <a:t>Optimized for writing (optimistic lock)</a:t>
            </a:r>
          </a:p>
        </p:txBody>
      </p:sp>
      <p:pic>
        <p:nvPicPr>
          <p:cNvPr id="1027" name="Picture 3" descr="Image result for car transmission">
            <a:hlinkClick r:id="rId2"/>
            <a:extLst>
              <a:ext uri="{FF2B5EF4-FFF2-40B4-BE49-F238E27FC236}">
                <a16:creationId xmlns:a16="http://schemas.microsoft.com/office/drawing/2014/main" id="{264926C8-AFD1-4AFD-9D84-4F165D79179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6" y="2063396"/>
            <a:ext cx="3771098" cy="25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event is a notification of a fact</a:t>
            </a:r>
          </a:p>
          <a:p>
            <a:r>
              <a:rPr lang="en-US" dirty="0"/>
              <a:t>Expressed as past tense</a:t>
            </a:r>
          </a:p>
          <a:p>
            <a:pPr lvl="1"/>
            <a:r>
              <a:rPr lang="en-US" dirty="0"/>
              <a:t>Cruise created</a:t>
            </a:r>
          </a:p>
          <a:p>
            <a:r>
              <a:rPr lang="en-US" dirty="0"/>
              <a:t>Denotes something  happened in the past</a:t>
            </a:r>
          </a:p>
          <a:p>
            <a:r>
              <a:rPr lang="en-US" dirty="0"/>
              <a:t>Contains all the data needed by the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8318" y="686485"/>
            <a:ext cx="7415975" cy="48275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Image result for newspaper">
            <a:hlinkClick r:id="rId2"/>
            <a:extLst>
              <a:ext uri="{FF2B5EF4-FFF2-40B4-BE49-F238E27FC236}">
                <a16:creationId xmlns:a16="http://schemas.microsoft.com/office/drawing/2014/main" id="{1540BB5D-C6DF-4968-A757-D10630C8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6" y="1843941"/>
            <a:ext cx="3693963" cy="26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3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1093</Words>
  <Application>Microsoft Office PowerPoint</Application>
  <PresentationFormat>Widescreen</PresentationFormat>
  <Paragraphs>165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Impact</vt:lpstr>
      <vt:lpstr>Main Event</vt:lpstr>
      <vt:lpstr>CQRS 1O1</vt:lpstr>
      <vt:lpstr>CQRS: the origin</vt:lpstr>
      <vt:lpstr>10k ft view</vt:lpstr>
      <vt:lpstr>Actors model</vt:lpstr>
      <vt:lpstr>Base classes-C#</vt:lpstr>
      <vt:lpstr>Conventions</vt:lpstr>
      <vt:lpstr>CommandS</vt:lpstr>
      <vt:lpstr>COMMAND HANDLERS</vt:lpstr>
      <vt:lpstr>EVENTS</vt:lpstr>
      <vt:lpstr>PROJECTIONS</vt:lpstr>
      <vt:lpstr>Optimistic Lock</vt:lpstr>
      <vt:lpstr>Scheduler</vt:lpstr>
      <vt:lpstr>Cqrs-01, CRUISE domain</vt:lpstr>
      <vt:lpstr>Referencing external items</vt:lpstr>
      <vt:lpstr>Cqrs-02, invoices and customers</vt:lpstr>
      <vt:lpstr>“Distributed” transactions</vt:lpstr>
      <vt:lpstr>Cqrs-03, purchases and payments</vt:lpstr>
      <vt:lpstr>Cqrs-03, purchases and payments</vt:lpstr>
      <vt:lpstr>CQRS-04, the red pill</vt:lpstr>
      <vt:lpstr>nservicebus</vt:lpstr>
      <vt:lpstr>References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1O1</dc:title>
  <dc:creator>e dr</dc:creator>
  <cp:lastModifiedBy>e dr</cp:lastModifiedBy>
  <cp:revision>182</cp:revision>
  <dcterms:created xsi:type="dcterms:W3CDTF">2019-09-11T05:47:17Z</dcterms:created>
  <dcterms:modified xsi:type="dcterms:W3CDTF">2019-10-28T17:14:28Z</dcterms:modified>
</cp:coreProperties>
</file>