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3" r:id="rId4"/>
    <p:sldId id="283" r:id="rId5"/>
    <p:sldId id="288" r:id="rId6"/>
    <p:sldId id="289" r:id="rId7"/>
    <p:sldId id="290" r:id="rId8"/>
    <p:sldId id="291" r:id="rId9"/>
    <p:sldId id="284" r:id="rId10"/>
    <p:sldId id="287" r:id="rId11"/>
    <p:sldId id="285"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3867" autoAdjust="0"/>
  </p:normalViewPr>
  <p:slideViewPr>
    <p:cSldViewPr snapToGrid="0">
      <p:cViewPr varScale="1">
        <p:scale>
          <a:sx n="48" d="100"/>
          <a:sy n="48"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FC5F4-3FE2-4A6C-8522-1CAFE3198BC0}"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FF055-5A44-4782-94B0-07A3C9756D2A}" type="slidenum">
              <a:rPr lang="en-US" smtClean="0"/>
              <a:t>‹#›</a:t>
            </a:fld>
            <a:endParaRPr lang="en-US"/>
          </a:p>
        </p:txBody>
      </p:sp>
    </p:spTree>
    <p:extLst>
      <p:ext uri="{BB962C8B-B14F-4D97-AF65-F5344CB8AC3E}">
        <p14:creationId xmlns:p14="http://schemas.microsoft.com/office/powerpoint/2010/main" val="1676991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https://docs.particular.net/tutorials/quickstart/</a:t>
            </a:r>
          </a:p>
          <a:p>
            <a:r>
              <a:rPr lang="en-US" dirty="0"/>
              <a:t>Sagas: https://docs.particular.net/samples/saga/simple/</a:t>
            </a:r>
          </a:p>
          <a:p>
            <a:r>
              <a:rPr lang="en-US" dirty="0"/>
              <a:t>Delayed delivery: https://docs.particular.net/nservicebus/messaging/delayed-delivery</a:t>
            </a:r>
          </a:p>
          <a:p>
            <a:r>
              <a:rPr lang="en-US" dirty="0"/>
              <a:t>Rabbit delayed messages: https://www.cloudamqp.com/docs/delayed-messages.html</a:t>
            </a:r>
          </a:p>
        </p:txBody>
      </p:sp>
      <p:sp>
        <p:nvSpPr>
          <p:cNvPr id="4" name="Slide Number Placeholder 3"/>
          <p:cNvSpPr>
            <a:spLocks noGrp="1"/>
          </p:cNvSpPr>
          <p:nvPr>
            <p:ph type="sldNum" sz="quarter" idx="5"/>
          </p:nvPr>
        </p:nvSpPr>
        <p:spPr/>
        <p:txBody>
          <a:bodyPr/>
          <a:lstStyle/>
          <a:p>
            <a:fld id="{895FF055-5A44-4782-94B0-07A3C9756D2A}" type="slidenum">
              <a:rPr lang="en-US" smtClean="0"/>
              <a:t>9</a:t>
            </a:fld>
            <a:endParaRPr lang="en-US"/>
          </a:p>
        </p:txBody>
      </p:sp>
    </p:spTree>
    <p:extLst>
      <p:ext uri="{BB962C8B-B14F-4D97-AF65-F5344CB8AC3E}">
        <p14:creationId xmlns:p14="http://schemas.microsoft.com/office/powerpoint/2010/main" val="4114351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11/13/2019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11/13/2019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2ahUKEwjDueKh77TlAhVF6aQKHQwDChAQjRx6BAgBEAQ&amp;url=https%3A%2F%2Fen.wikipedia.org%2Fwiki%2FRed_pill_and_blue_pill&amp;psig=AOvVaw2pmI9vThpHFZCD6j9wLFCv&amp;ust=157200556857004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34730D-FE01-4354-B3E1-7A28D80B19D1}"/>
              </a:ext>
            </a:extLst>
          </p:cNvPr>
          <p:cNvPicPr>
            <a:picLocks noChangeAspect="1"/>
          </p:cNvPicPr>
          <p:nvPr/>
        </p:nvPicPr>
        <p:blipFill>
          <a:blip r:embed="rId2"/>
          <a:stretch>
            <a:fillRect/>
          </a:stretch>
        </p:blipFill>
        <p:spPr>
          <a:xfrm rot="21397280">
            <a:off x="316811" y="321316"/>
            <a:ext cx="10581464" cy="4002780"/>
          </a:xfrm>
          <a:prstGeom prst="rect">
            <a:avLst/>
          </a:prstGeom>
        </p:spPr>
      </p:pic>
      <p:sp>
        <p:nvSpPr>
          <p:cNvPr id="2" name="Title 1">
            <a:extLst>
              <a:ext uri="{FF2B5EF4-FFF2-40B4-BE49-F238E27FC236}">
                <a16:creationId xmlns:a16="http://schemas.microsoft.com/office/drawing/2014/main" id="{09CA721E-5E23-4782-BF4B-38524CF127BC}"/>
              </a:ext>
            </a:extLst>
          </p:cNvPr>
          <p:cNvSpPr>
            <a:spLocks noGrp="1"/>
          </p:cNvSpPr>
          <p:nvPr>
            <p:ph type="ctrTitle"/>
          </p:nvPr>
        </p:nvSpPr>
        <p:spPr/>
        <p:txBody>
          <a:bodyPr/>
          <a:lstStyle/>
          <a:p>
            <a:r>
              <a:rPr lang="en-US" dirty="0"/>
              <a:t>ES 1O1</a:t>
            </a:r>
          </a:p>
        </p:txBody>
      </p:sp>
      <p:sp>
        <p:nvSpPr>
          <p:cNvPr id="3" name="Subtitle 2">
            <a:extLst>
              <a:ext uri="{FF2B5EF4-FFF2-40B4-BE49-F238E27FC236}">
                <a16:creationId xmlns:a16="http://schemas.microsoft.com/office/drawing/2014/main" id="{1CD61D74-B110-4F00-8509-7DEC2DBDEEE8}"/>
              </a:ext>
            </a:extLst>
          </p:cNvPr>
          <p:cNvSpPr>
            <a:spLocks noGrp="1"/>
          </p:cNvSpPr>
          <p:nvPr>
            <p:ph type="subTitle" idx="1"/>
          </p:nvPr>
        </p:nvSpPr>
        <p:spPr/>
        <p:txBody>
          <a:bodyPr/>
          <a:lstStyle/>
          <a:p>
            <a:r>
              <a:rPr lang="en-US" dirty="0"/>
              <a:t>A practical Introduction</a:t>
            </a:r>
          </a:p>
        </p:txBody>
      </p:sp>
    </p:spTree>
    <p:extLst>
      <p:ext uri="{BB962C8B-B14F-4D97-AF65-F5344CB8AC3E}">
        <p14:creationId xmlns:p14="http://schemas.microsoft.com/office/powerpoint/2010/main" val="135682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22FC-F0E0-4987-B5CB-7E74142A131F}"/>
              </a:ext>
            </a:extLst>
          </p:cNvPr>
          <p:cNvSpPr>
            <a:spLocks noGrp="1"/>
          </p:cNvSpPr>
          <p:nvPr>
            <p:ph type="title"/>
          </p:nvPr>
        </p:nvSpPr>
        <p:spPr/>
        <p:txBody>
          <a:bodyPr/>
          <a:lstStyle/>
          <a:p>
            <a:r>
              <a:rPr lang="en-US" dirty="0" err="1"/>
              <a:t>nservicebus</a:t>
            </a:r>
            <a:endParaRPr lang="en-US" dirty="0"/>
          </a:p>
        </p:txBody>
      </p:sp>
      <p:sp>
        <p:nvSpPr>
          <p:cNvPr id="3" name="Content Placeholder 2">
            <a:extLst>
              <a:ext uri="{FF2B5EF4-FFF2-40B4-BE49-F238E27FC236}">
                <a16:creationId xmlns:a16="http://schemas.microsoft.com/office/drawing/2014/main" id="{7A3B5BB5-1111-43E4-83E8-D42BC726EBEC}"/>
              </a:ext>
            </a:extLst>
          </p:cNvPr>
          <p:cNvSpPr>
            <a:spLocks noGrp="1"/>
          </p:cNvSpPr>
          <p:nvPr>
            <p:ph sz="quarter" idx="13"/>
          </p:nvPr>
        </p:nvSpPr>
        <p:spPr/>
        <p:txBody>
          <a:bodyPr/>
          <a:lstStyle/>
          <a:p>
            <a:r>
              <a:rPr lang="en-US" dirty="0"/>
              <a:t>Real service bus</a:t>
            </a:r>
          </a:p>
          <a:p>
            <a:r>
              <a:rPr lang="en-US" dirty="0"/>
              <a:t>Can send delayed messages</a:t>
            </a:r>
          </a:p>
          <a:p>
            <a:r>
              <a:rPr lang="en-US" dirty="0"/>
              <a:t>Can handle sagas</a:t>
            </a:r>
          </a:p>
          <a:p>
            <a:r>
              <a:rPr lang="en-US" dirty="0"/>
              <a:t>Automatically register the handlers</a:t>
            </a:r>
          </a:p>
          <a:p>
            <a:r>
              <a:rPr lang="en-US" dirty="0"/>
              <a:t>Can be configured to use several transport (e.g. RabbitMQ, SqlServer etc.)</a:t>
            </a:r>
          </a:p>
        </p:txBody>
      </p:sp>
      <p:sp>
        <p:nvSpPr>
          <p:cNvPr id="4" name="Content Placeholder 3">
            <a:extLst>
              <a:ext uri="{FF2B5EF4-FFF2-40B4-BE49-F238E27FC236}">
                <a16:creationId xmlns:a16="http://schemas.microsoft.com/office/drawing/2014/main" id="{5BA8AA74-73F4-4340-B217-87A96AE213EE}"/>
              </a:ext>
            </a:extLst>
          </p:cNvPr>
          <p:cNvSpPr>
            <a:spLocks noGrp="1"/>
          </p:cNvSpPr>
          <p:nvPr>
            <p:ph sz="quarter" idx="14"/>
          </p:nvPr>
        </p:nvSpPr>
        <p:spPr/>
        <p:txBody>
          <a:bodyPr/>
          <a:lstStyle/>
          <a:p>
            <a:r>
              <a:rPr lang="en-US" dirty="0"/>
              <a:t>We use the default di from .NET CORE</a:t>
            </a:r>
          </a:p>
          <a:p>
            <a:pPr lvl="1"/>
            <a:r>
              <a:rPr lang="en-US" dirty="0"/>
              <a:t>Registering the repositories</a:t>
            </a:r>
          </a:p>
          <a:p>
            <a:pPr lvl="1"/>
            <a:r>
              <a:rPr lang="en-US" dirty="0"/>
              <a:t>Configuring the NSB endpoints</a:t>
            </a:r>
          </a:p>
          <a:p>
            <a:pPr lvl="1"/>
            <a:r>
              <a:rPr lang="en-US" dirty="0"/>
              <a:t>Using the “dev” </a:t>
            </a:r>
            <a:r>
              <a:rPr lang="en-US" dirty="0" err="1"/>
              <a:t>nsb</a:t>
            </a:r>
            <a:r>
              <a:rPr lang="en-US" dirty="0"/>
              <a:t> channel</a:t>
            </a:r>
          </a:p>
          <a:p>
            <a:r>
              <a:rPr lang="en-US" dirty="0"/>
              <a:t>An API will be added to request commands</a:t>
            </a:r>
          </a:p>
          <a:p>
            <a:r>
              <a:rPr lang="en-US" dirty="0"/>
              <a:t>A BDD - </a:t>
            </a:r>
            <a:r>
              <a:rPr lang="en-US" dirty="0" err="1"/>
              <a:t>SpecFlow</a:t>
            </a:r>
            <a:r>
              <a:rPr lang="en-US" dirty="0"/>
              <a:t> suite is added</a:t>
            </a:r>
          </a:p>
        </p:txBody>
      </p:sp>
    </p:spTree>
    <p:extLst>
      <p:ext uri="{BB962C8B-B14F-4D97-AF65-F5344CB8AC3E}">
        <p14:creationId xmlns:p14="http://schemas.microsoft.com/office/powerpoint/2010/main" val="205316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6987EF-A05C-4E21-8B30-21BE13F6444D}"/>
              </a:ext>
            </a:extLst>
          </p:cNvPr>
          <p:cNvPicPr>
            <a:picLocks noChangeAspect="1"/>
          </p:cNvPicPr>
          <p:nvPr/>
        </p:nvPicPr>
        <p:blipFill>
          <a:blip r:embed="rId2"/>
          <a:stretch>
            <a:fillRect/>
          </a:stretch>
        </p:blipFill>
        <p:spPr>
          <a:xfrm>
            <a:off x="487291" y="638300"/>
            <a:ext cx="10917023" cy="4821148"/>
          </a:xfrm>
          <a:prstGeom prst="rect">
            <a:avLst/>
          </a:prstGeom>
        </p:spPr>
      </p:pic>
      <p:sp>
        <p:nvSpPr>
          <p:cNvPr id="2" name="Title 1">
            <a:extLst>
              <a:ext uri="{FF2B5EF4-FFF2-40B4-BE49-F238E27FC236}">
                <a16:creationId xmlns:a16="http://schemas.microsoft.com/office/drawing/2014/main" id="{8FA9AFB0-0795-4F4E-91D6-B34E1F10387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1F587D3-0751-4269-9409-CADB06CCBE81}"/>
              </a:ext>
            </a:extLst>
          </p:cNvPr>
          <p:cNvSpPr>
            <a:spLocks noGrp="1"/>
          </p:cNvSpPr>
          <p:nvPr>
            <p:ph sz="quarter" idx="13"/>
          </p:nvPr>
        </p:nvSpPr>
        <p:spPr/>
        <p:txBody>
          <a:bodyPr/>
          <a:lstStyle/>
          <a:p>
            <a:r>
              <a:rPr lang="en-US" dirty="0"/>
              <a:t>Eric Evans, Domain-Driven Design, Addison-Wesley, 2003</a:t>
            </a:r>
          </a:p>
          <a:p>
            <a:r>
              <a:rPr lang="en-US" dirty="0"/>
              <a:t>Jimmy Nilsson, Applying Domain-Driven Design and Patterns, Pearson, 2006</a:t>
            </a:r>
          </a:p>
          <a:p>
            <a:r>
              <a:rPr lang="en-US" dirty="0"/>
              <a:t>Vaughn Vernon, Implementing Domain Driven Design, Pearson, 2013</a:t>
            </a:r>
          </a:p>
          <a:p>
            <a:r>
              <a:rPr lang="en-US" dirty="0" err="1"/>
              <a:t>NServiceBus</a:t>
            </a:r>
            <a:r>
              <a:rPr lang="en-US" dirty="0"/>
              <a:t>, https://particular.net/nservicebus</a:t>
            </a:r>
          </a:p>
          <a:p>
            <a:r>
              <a:rPr lang="en-US" dirty="0"/>
              <a:t>Martin </a:t>
            </a:r>
            <a:r>
              <a:rPr lang="en-US" dirty="0" err="1"/>
              <a:t>Folwer</a:t>
            </a:r>
            <a:r>
              <a:rPr lang="en-US" dirty="0"/>
              <a:t>, https://martinfowler.com/</a:t>
            </a:r>
          </a:p>
          <a:p>
            <a:r>
              <a:rPr lang="en-US" dirty="0"/>
              <a:t>Jimmy </a:t>
            </a:r>
            <a:r>
              <a:rPr lang="en-US" dirty="0" err="1"/>
              <a:t>Bogard</a:t>
            </a:r>
            <a:r>
              <a:rPr lang="en-US" dirty="0"/>
              <a:t>, https://jimmybogard.com/</a:t>
            </a:r>
          </a:p>
        </p:txBody>
      </p:sp>
    </p:spTree>
    <p:extLst>
      <p:ext uri="{BB962C8B-B14F-4D97-AF65-F5344CB8AC3E}">
        <p14:creationId xmlns:p14="http://schemas.microsoft.com/office/powerpoint/2010/main" val="324370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AFB0-0795-4F4E-91D6-B34E1F103877}"/>
              </a:ext>
            </a:extLst>
          </p:cNvPr>
          <p:cNvSpPr>
            <a:spLocks noGrp="1"/>
          </p:cNvSpPr>
          <p:nvPr>
            <p:ph type="title"/>
          </p:nvPr>
        </p:nvSpPr>
        <p:spPr/>
        <p:txBody>
          <a:bodyPr/>
          <a:lstStyle/>
          <a:p>
            <a:r>
              <a:rPr lang="en-US" dirty="0"/>
              <a:t>Thank you for your time</a:t>
            </a:r>
          </a:p>
        </p:txBody>
      </p:sp>
      <p:sp>
        <p:nvSpPr>
          <p:cNvPr id="3" name="Content Placeholder 2">
            <a:extLst>
              <a:ext uri="{FF2B5EF4-FFF2-40B4-BE49-F238E27FC236}">
                <a16:creationId xmlns:a16="http://schemas.microsoft.com/office/drawing/2014/main" id="{91F587D3-0751-4269-9409-CADB06CCBE81}"/>
              </a:ext>
            </a:extLst>
          </p:cNvPr>
          <p:cNvSpPr>
            <a:spLocks noGrp="1"/>
          </p:cNvSpPr>
          <p:nvPr>
            <p:ph sz="quarter" idx="13"/>
          </p:nvPr>
        </p:nvSpPr>
        <p:spPr/>
        <p:txBody>
          <a:bodyPr/>
          <a:lstStyle/>
          <a:p>
            <a:r>
              <a:rPr lang="it-IT" dirty="0"/>
              <a:t>Enrico Da Ros:</a:t>
            </a:r>
          </a:p>
          <a:p>
            <a:pPr lvl="1"/>
            <a:r>
              <a:rPr lang="it-IT" dirty="0"/>
              <a:t>E-mail: edr@kendar.org</a:t>
            </a:r>
          </a:p>
          <a:p>
            <a:pPr lvl="1"/>
            <a:r>
              <a:rPr lang="it-IT" dirty="0"/>
              <a:t>Linkedin: https://www.linkedin.com/in/enricodaros/</a:t>
            </a:r>
          </a:p>
          <a:p>
            <a:pPr lvl="1"/>
            <a:r>
              <a:rPr lang="it-IT" dirty="0"/>
              <a:t>Slides </a:t>
            </a:r>
            <a:r>
              <a:rPr lang="it-IT"/>
              <a:t>and code: </a:t>
            </a:r>
            <a:r>
              <a:rPr lang="it-IT" dirty="0"/>
              <a:t>https://github.com/kendarorg/CQRS101</a:t>
            </a:r>
            <a:endParaRPr lang="en-US" dirty="0"/>
          </a:p>
        </p:txBody>
      </p:sp>
    </p:spTree>
    <p:extLst>
      <p:ext uri="{BB962C8B-B14F-4D97-AF65-F5344CB8AC3E}">
        <p14:creationId xmlns:p14="http://schemas.microsoft.com/office/powerpoint/2010/main" val="138247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861E-A9E5-429E-943D-7180F05CA4FF}"/>
              </a:ext>
            </a:extLst>
          </p:cNvPr>
          <p:cNvSpPr>
            <a:spLocks noGrp="1"/>
          </p:cNvSpPr>
          <p:nvPr>
            <p:ph type="title"/>
          </p:nvPr>
        </p:nvSpPr>
        <p:spPr/>
        <p:txBody>
          <a:bodyPr/>
          <a:lstStyle/>
          <a:p>
            <a:r>
              <a:rPr lang="en-US" dirty="0"/>
              <a:t>ES: the origin</a:t>
            </a:r>
          </a:p>
        </p:txBody>
      </p:sp>
      <p:sp>
        <p:nvSpPr>
          <p:cNvPr id="3" name="Content Placeholder 2">
            <a:extLst>
              <a:ext uri="{FF2B5EF4-FFF2-40B4-BE49-F238E27FC236}">
                <a16:creationId xmlns:a16="http://schemas.microsoft.com/office/drawing/2014/main" id="{75944053-3997-4C48-BBE7-9B7B5AD37BDF}"/>
              </a:ext>
            </a:extLst>
          </p:cNvPr>
          <p:cNvSpPr>
            <a:spLocks noGrp="1"/>
          </p:cNvSpPr>
          <p:nvPr>
            <p:ph sz="quarter" idx="13"/>
          </p:nvPr>
        </p:nvSpPr>
        <p:spPr/>
        <p:txBody>
          <a:bodyPr/>
          <a:lstStyle/>
          <a:p>
            <a:r>
              <a:rPr lang="en-US" dirty="0"/>
              <a:t>Defined by </a:t>
            </a:r>
            <a:r>
              <a:rPr lang="en-US" dirty="0" err="1"/>
              <a:t>FowLer</a:t>
            </a:r>
            <a:r>
              <a:rPr lang="en-US" dirty="0"/>
              <a:t> in 2005</a:t>
            </a:r>
          </a:p>
          <a:p>
            <a:r>
              <a:rPr lang="en-US" dirty="0"/>
              <a:t>“The fundamental idea of Event Sourcing is that of ensuring every change to the state of an application is captured in an event object, and that these event objects are themselves stored in the sequence they were applied for the same lifetime as the application state itself.”</a:t>
            </a:r>
          </a:p>
        </p:txBody>
      </p:sp>
    </p:spTree>
    <p:extLst>
      <p:ext uri="{BB962C8B-B14F-4D97-AF65-F5344CB8AC3E}">
        <p14:creationId xmlns:p14="http://schemas.microsoft.com/office/powerpoint/2010/main" val="317936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3597-2FFA-401A-B77B-366100AF94DE}"/>
              </a:ext>
            </a:extLst>
          </p:cNvPr>
          <p:cNvSpPr>
            <a:spLocks noGrp="1"/>
          </p:cNvSpPr>
          <p:nvPr>
            <p:ph type="title"/>
          </p:nvPr>
        </p:nvSpPr>
        <p:spPr/>
        <p:txBody>
          <a:bodyPr/>
          <a:lstStyle/>
          <a:p>
            <a:r>
              <a:rPr lang="en-US" dirty="0"/>
              <a:t>10k ft view</a:t>
            </a:r>
          </a:p>
        </p:txBody>
      </p:sp>
      <p:sp>
        <p:nvSpPr>
          <p:cNvPr id="3" name="Content Placeholder 2">
            <a:extLst>
              <a:ext uri="{FF2B5EF4-FFF2-40B4-BE49-F238E27FC236}">
                <a16:creationId xmlns:a16="http://schemas.microsoft.com/office/drawing/2014/main" id="{37B0678D-5C3D-4C08-9C43-1D4AD062791C}"/>
              </a:ext>
            </a:extLst>
          </p:cNvPr>
          <p:cNvSpPr>
            <a:spLocks noGrp="1"/>
          </p:cNvSpPr>
          <p:nvPr>
            <p:ph sz="quarter" idx="13"/>
          </p:nvPr>
        </p:nvSpPr>
        <p:spPr/>
        <p:txBody>
          <a:bodyPr>
            <a:normAutofit lnSpcReduction="10000"/>
          </a:bodyPr>
          <a:lstStyle/>
          <a:p>
            <a:r>
              <a:rPr lang="en-US" dirty="0"/>
              <a:t>A service to handle customer requests</a:t>
            </a:r>
          </a:p>
          <a:p>
            <a:r>
              <a:rPr lang="en-US" dirty="0"/>
              <a:t>A WRITE-side data store</a:t>
            </a:r>
          </a:p>
          <a:p>
            <a:r>
              <a:rPr lang="en-US" dirty="0"/>
              <a:t>A bus to notify the changes</a:t>
            </a:r>
          </a:p>
          <a:p>
            <a:r>
              <a:rPr lang="en-US" dirty="0"/>
              <a:t>A read-side data store</a:t>
            </a:r>
          </a:p>
          <a:p>
            <a:r>
              <a:rPr lang="en-US" dirty="0"/>
              <a:t>Handlers to write the read side  </a:t>
            </a:r>
          </a:p>
          <a:p>
            <a:r>
              <a:rPr lang="en-US" dirty="0"/>
              <a:t>Presentation services</a:t>
            </a:r>
          </a:p>
          <a:p>
            <a:r>
              <a:rPr lang="en-US" dirty="0"/>
              <a:t>Shared services</a:t>
            </a:r>
          </a:p>
          <a:p>
            <a:endParaRPr lang="en-US" dirty="0"/>
          </a:p>
        </p:txBody>
      </p:sp>
      <p:pic>
        <p:nvPicPr>
          <p:cNvPr id="6" name="Content Placeholder 5" descr="A close up of a sign&#10;&#10;Description automatically generated">
            <a:extLst>
              <a:ext uri="{FF2B5EF4-FFF2-40B4-BE49-F238E27FC236}">
                <a16:creationId xmlns:a16="http://schemas.microsoft.com/office/drawing/2014/main" id="{EA6DC8DB-1A3A-4333-9AEB-2A978E371972}"/>
              </a:ext>
            </a:extLst>
          </p:cNvPr>
          <p:cNvPicPr>
            <a:picLocks noGrp="1" noChangeAspect="1"/>
          </p:cNvPicPr>
          <p:nvPr>
            <p:ph sz="quarter" idx="14"/>
          </p:nvPr>
        </p:nvPicPr>
        <p:blipFill>
          <a:blip r:embed="rId2"/>
          <a:stretch>
            <a:fillRect/>
          </a:stretch>
        </p:blipFill>
        <p:spPr>
          <a:xfrm>
            <a:off x="6096000" y="1651721"/>
            <a:ext cx="5305309" cy="3554557"/>
          </a:xfrm>
        </p:spPr>
      </p:pic>
    </p:spTree>
    <p:extLst>
      <p:ext uri="{BB962C8B-B14F-4D97-AF65-F5344CB8AC3E}">
        <p14:creationId xmlns:p14="http://schemas.microsoft.com/office/powerpoint/2010/main" val="371718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55D1-A4EF-4F68-957D-717A218B7C68}"/>
              </a:ext>
            </a:extLst>
          </p:cNvPr>
          <p:cNvSpPr>
            <a:spLocks noGrp="1"/>
          </p:cNvSpPr>
          <p:nvPr>
            <p:ph type="title"/>
          </p:nvPr>
        </p:nvSpPr>
        <p:spPr/>
        <p:txBody>
          <a:bodyPr/>
          <a:lstStyle/>
          <a:p>
            <a:r>
              <a:rPr lang="en-US" dirty="0"/>
              <a:t>T01: Aggregate root</a:t>
            </a:r>
          </a:p>
        </p:txBody>
      </p:sp>
      <p:sp>
        <p:nvSpPr>
          <p:cNvPr id="3" name="Content Placeholder 2">
            <a:extLst>
              <a:ext uri="{FF2B5EF4-FFF2-40B4-BE49-F238E27FC236}">
                <a16:creationId xmlns:a16="http://schemas.microsoft.com/office/drawing/2014/main" id="{76EA6D1D-0CC4-4E2F-9CC5-3421A3725AE7}"/>
              </a:ext>
            </a:extLst>
          </p:cNvPr>
          <p:cNvSpPr>
            <a:spLocks noGrp="1"/>
          </p:cNvSpPr>
          <p:nvPr>
            <p:ph sz="quarter" idx="13"/>
          </p:nvPr>
        </p:nvSpPr>
        <p:spPr/>
        <p:txBody>
          <a:bodyPr/>
          <a:lstStyle/>
          <a:p>
            <a:r>
              <a:rPr lang="en-US" dirty="0"/>
              <a:t>A DDD aggregate is a cluster of domain objects that can be treated as a single unit.</a:t>
            </a:r>
          </a:p>
          <a:p>
            <a:r>
              <a:rPr lang="en-US" dirty="0"/>
              <a:t>The aggregate root will expose methods and produces events</a:t>
            </a:r>
          </a:p>
          <a:p>
            <a:r>
              <a:rPr lang="en-US" dirty="0"/>
              <a:t>Contains everything needed for semantic validation</a:t>
            </a:r>
          </a:p>
          <a:p>
            <a:r>
              <a:rPr lang="en-US" dirty="0"/>
              <a:t>Is implemented through a list of events</a:t>
            </a:r>
          </a:p>
          <a:p>
            <a:r>
              <a:rPr lang="en-US" dirty="0"/>
              <a:t>Does not expose any property</a:t>
            </a:r>
          </a:p>
          <a:p>
            <a:r>
              <a:rPr lang="en-US" dirty="0"/>
              <a:t>Contains all the business logic</a:t>
            </a:r>
          </a:p>
        </p:txBody>
      </p:sp>
    </p:spTree>
    <p:extLst>
      <p:ext uri="{BB962C8B-B14F-4D97-AF65-F5344CB8AC3E}">
        <p14:creationId xmlns:p14="http://schemas.microsoft.com/office/powerpoint/2010/main" val="77708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55D1-A4EF-4F68-957D-717A218B7C68}"/>
              </a:ext>
            </a:extLst>
          </p:cNvPr>
          <p:cNvSpPr>
            <a:spLocks noGrp="1"/>
          </p:cNvSpPr>
          <p:nvPr>
            <p:ph type="title"/>
          </p:nvPr>
        </p:nvSpPr>
        <p:spPr/>
        <p:txBody>
          <a:bodyPr/>
          <a:lstStyle/>
          <a:p>
            <a:r>
              <a:rPr lang="en-US" dirty="0"/>
              <a:t>T02: command handler</a:t>
            </a:r>
          </a:p>
        </p:txBody>
      </p:sp>
      <p:sp>
        <p:nvSpPr>
          <p:cNvPr id="3" name="Content Placeholder 2">
            <a:extLst>
              <a:ext uri="{FF2B5EF4-FFF2-40B4-BE49-F238E27FC236}">
                <a16:creationId xmlns:a16="http://schemas.microsoft.com/office/drawing/2014/main" id="{76EA6D1D-0CC4-4E2F-9CC5-3421A3725AE7}"/>
              </a:ext>
            </a:extLst>
          </p:cNvPr>
          <p:cNvSpPr>
            <a:spLocks noGrp="1"/>
          </p:cNvSpPr>
          <p:nvPr>
            <p:ph sz="quarter" idx="13"/>
          </p:nvPr>
        </p:nvSpPr>
        <p:spPr/>
        <p:txBody>
          <a:bodyPr/>
          <a:lstStyle/>
          <a:p>
            <a:r>
              <a:rPr lang="en-US" dirty="0"/>
              <a:t>Handle the commands send via a bus and executes the corresponding aggregate root methods</a:t>
            </a:r>
          </a:p>
          <a:p>
            <a:r>
              <a:rPr lang="en-US" dirty="0"/>
              <a:t>Does the syntactic validation</a:t>
            </a:r>
          </a:p>
          <a:p>
            <a:r>
              <a:rPr lang="en-US" dirty="0"/>
              <a:t>The commands are the imperative requests to the aggregate root</a:t>
            </a:r>
          </a:p>
        </p:txBody>
      </p:sp>
    </p:spTree>
    <p:extLst>
      <p:ext uri="{BB962C8B-B14F-4D97-AF65-F5344CB8AC3E}">
        <p14:creationId xmlns:p14="http://schemas.microsoft.com/office/powerpoint/2010/main" val="146286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55D1-A4EF-4F68-957D-717A218B7C68}"/>
              </a:ext>
            </a:extLst>
          </p:cNvPr>
          <p:cNvSpPr>
            <a:spLocks noGrp="1"/>
          </p:cNvSpPr>
          <p:nvPr>
            <p:ph type="title"/>
          </p:nvPr>
        </p:nvSpPr>
        <p:spPr/>
        <p:txBody>
          <a:bodyPr/>
          <a:lstStyle/>
          <a:p>
            <a:r>
              <a:rPr lang="en-US" dirty="0"/>
              <a:t>T03: Event store</a:t>
            </a:r>
          </a:p>
        </p:txBody>
      </p:sp>
      <p:sp>
        <p:nvSpPr>
          <p:cNvPr id="3" name="Content Placeholder 2">
            <a:extLst>
              <a:ext uri="{FF2B5EF4-FFF2-40B4-BE49-F238E27FC236}">
                <a16:creationId xmlns:a16="http://schemas.microsoft.com/office/drawing/2014/main" id="{76EA6D1D-0CC4-4E2F-9CC5-3421A3725AE7}"/>
              </a:ext>
            </a:extLst>
          </p:cNvPr>
          <p:cNvSpPr>
            <a:spLocks noGrp="1"/>
          </p:cNvSpPr>
          <p:nvPr>
            <p:ph sz="quarter" idx="13"/>
          </p:nvPr>
        </p:nvSpPr>
        <p:spPr/>
        <p:txBody>
          <a:bodyPr/>
          <a:lstStyle/>
          <a:p>
            <a:r>
              <a:rPr lang="en-US" dirty="0"/>
              <a:t>In this project we extract the logic of the event store in a separate class</a:t>
            </a:r>
          </a:p>
          <a:p>
            <a:r>
              <a:rPr lang="en-US" dirty="0"/>
              <a:t>Needed to save all events</a:t>
            </a:r>
          </a:p>
          <a:p>
            <a:r>
              <a:rPr lang="en-US" dirty="0"/>
              <a:t>Can save a list of events taking care of the ordering</a:t>
            </a:r>
          </a:p>
          <a:p>
            <a:r>
              <a:rPr lang="en-US" dirty="0"/>
              <a:t>Can retrieve a list of events corresponding to a certain aggregate id</a:t>
            </a:r>
          </a:p>
        </p:txBody>
      </p:sp>
    </p:spTree>
    <p:extLst>
      <p:ext uri="{BB962C8B-B14F-4D97-AF65-F5344CB8AC3E}">
        <p14:creationId xmlns:p14="http://schemas.microsoft.com/office/powerpoint/2010/main" val="131309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55D1-A4EF-4F68-957D-717A218B7C68}"/>
              </a:ext>
            </a:extLst>
          </p:cNvPr>
          <p:cNvSpPr>
            <a:spLocks noGrp="1"/>
          </p:cNvSpPr>
          <p:nvPr>
            <p:ph type="title"/>
          </p:nvPr>
        </p:nvSpPr>
        <p:spPr/>
        <p:txBody>
          <a:bodyPr/>
          <a:lstStyle/>
          <a:p>
            <a:r>
              <a:rPr lang="en-US" dirty="0"/>
              <a:t>T04: “modifying aggregates”</a:t>
            </a:r>
          </a:p>
        </p:txBody>
      </p:sp>
      <p:sp>
        <p:nvSpPr>
          <p:cNvPr id="3" name="Content Placeholder 2">
            <a:extLst>
              <a:ext uri="{FF2B5EF4-FFF2-40B4-BE49-F238E27FC236}">
                <a16:creationId xmlns:a16="http://schemas.microsoft.com/office/drawing/2014/main" id="{76EA6D1D-0CC4-4E2F-9CC5-3421A3725AE7}"/>
              </a:ext>
            </a:extLst>
          </p:cNvPr>
          <p:cNvSpPr>
            <a:spLocks noGrp="1"/>
          </p:cNvSpPr>
          <p:nvPr>
            <p:ph sz="quarter" idx="13"/>
          </p:nvPr>
        </p:nvSpPr>
        <p:spPr/>
        <p:txBody>
          <a:bodyPr/>
          <a:lstStyle/>
          <a:p>
            <a:r>
              <a:rPr lang="en-US" dirty="0"/>
              <a:t>As soon as an aggregate operation is executed, the corresponding events are saved</a:t>
            </a:r>
          </a:p>
          <a:p>
            <a:r>
              <a:rPr lang="en-US" dirty="0"/>
              <a:t>When we modify an  aggregate the aggregate is loaded with the events in the store</a:t>
            </a:r>
          </a:p>
          <a:p>
            <a:r>
              <a:rPr lang="en-US" dirty="0"/>
              <a:t>Every modification requiring a state change has  a suitable “apply” method</a:t>
            </a:r>
          </a:p>
          <a:p>
            <a:r>
              <a:rPr lang="en-US" dirty="0"/>
              <a:t>All modifications after the aggregate loading will be considered “uncommitted”</a:t>
            </a:r>
          </a:p>
        </p:txBody>
      </p:sp>
    </p:spTree>
    <p:extLst>
      <p:ext uri="{BB962C8B-B14F-4D97-AF65-F5344CB8AC3E}">
        <p14:creationId xmlns:p14="http://schemas.microsoft.com/office/powerpoint/2010/main" val="398684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55D1-A4EF-4F68-957D-717A218B7C68}"/>
              </a:ext>
            </a:extLst>
          </p:cNvPr>
          <p:cNvSpPr>
            <a:spLocks noGrp="1"/>
          </p:cNvSpPr>
          <p:nvPr>
            <p:ph type="title"/>
          </p:nvPr>
        </p:nvSpPr>
        <p:spPr/>
        <p:txBody>
          <a:bodyPr/>
          <a:lstStyle/>
          <a:p>
            <a:r>
              <a:rPr lang="en-US" dirty="0"/>
              <a:t>T05</a:t>
            </a:r>
            <a:r>
              <a:rPr lang="en-US"/>
              <a:t>: Rehydration</a:t>
            </a:r>
            <a:endParaRPr lang="en-US" dirty="0"/>
          </a:p>
        </p:txBody>
      </p:sp>
      <p:sp>
        <p:nvSpPr>
          <p:cNvPr id="3" name="Content Placeholder 2">
            <a:extLst>
              <a:ext uri="{FF2B5EF4-FFF2-40B4-BE49-F238E27FC236}">
                <a16:creationId xmlns:a16="http://schemas.microsoft.com/office/drawing/2014/main" id="{76EA6D1D-0CC4-4E2F-9CC5-3421A3725AE7}"/>
              </a:ext>
            </a:extLst>
          </p:cNvPr>
          <p:cNvSpPr>
            <a:spLocks noGrp="1"/>
          </p:cNvSpPr>
          <p:nvPr>
            <p:ph sz="quarter" idx="13"/>
          </p:nvPr>
        </p:nvSpPr>
        <p:spPr/>
        <p:txBody>
          <a:bodyPr/>
          <a:lstStyle/>
          <a:p>
            <a:r>
              <a:rPr lang="en-US" dirty="0"/>
              <a:t>As soon as an aggregate operation is executed, the corresponding events are saved</a:t>
            </a:r>
          </a:p>
          <a:p>
            <a:r>
              <a:rPr lang="en-US" dirty="0"/>
              <a:t>When we modify an  aggregate the aggregate is loaded with the events in the store</a:t>
            </a:r>
          </a:p>
          <a:p>
            <a:r>
              <a:rPr lang="en-US" dirty="0"/>
              <a:t>Every modification requiring a state change has  a suitable “apply” method</a:t>
            </a:r>
          </a:p>
          <a:p>
            <a:r>
              <a:rPr lang="en-US" dirty="0"/>
              <a:t>All modifications after the aggregate loading will be considered “uncommitted”</a:t>
            </a:r>
          </a:p>
        </p:txBody>
      </p:sp>
    </p:spTree>
    <p:extLst>
      <p:ext uri="{BB962C8B-B14F-4D97-AF65-F5344CB8AC3E}">
        <p14:creationId xmlns:p14="http://schemas.microsoft.com/office/powerpoint/2010/main" val="426673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d blue pill">
            <a:hlinkClick r:id="rId3"/>
            <a:extLst>
              <a:ext uri="{FF2B5EF4-FFF2-40B4-BE49-F238E27FC236}">
                <a16:creationId xmlns:a16="http://schemas.microsoft.com/office/drawing/2014/main" id="{D10D2810-CA19-411B-84D5-AF5AD3CAA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611" y="860310"/>
            <a:ext cx="10941978" cy="4514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6E31A5-4CAC-443F-BC58-BD104A1C5A52}"/>
              </a:ext>
            </a:extLst>
          </p:cNvPr>
          <p:cNvSpPr>
            <a:spLocks noGrp="1"/>
          </p:cNvSpPr>
          <p:nvPr>
            <p:ph type="title"/>
          </p:nvPr>
        </p:nvSpPr>
        <p:spPr/>
        <p:txBody>
          <a:bodyPr/>
          <a:lstStyle/>
          <a:p>
            <a:r>
              <a:rPr lang="en-US" dirty="0"/>
              <a:t>CQRS-04, the red pill</a:t>
            </a:r>
          </a:p>
        </p:txBody>
      </p:sp>
      <p:sp>
        <p:nvSpPr>
          <p:cNvPr id="3" name="Content Placeholder 2">
            <a:extLst>
              <a:ext uri="{FF2B5EF4-FFF2-40B4-BE49-F238E27FC236}">
                <a16:creationId xmlns:a16="http://schemas.microsoft.com/office/drawing/2014/main" id="{0DFE1FB3-47AF-4AE5-A002-577559F50264}"/>
              </a:ext>
            </a:extLst>
          </p:cNvPr>
          <p:cNvSpPr>
            <a:spLocks noGrp="1"/>
          </p:cNvSpPr>
          <p:nvPr>
            <p:ph sz="quarter" idx="13"/>
          </p:nvPr>
        </p:nvSpPr>
        <p:spPr/>
        <p:txBody>
          <a:bodyPr/>
          <a:lstStyle/>
          <a:p>
            <a:pPr marL="0" indent="0">
              <a:buNone/>
            </a:pPr>
            <a:endParaRPr lang="en-US" dirty="0"/>
          </a:p>
        </p:txBody>
      </p:sp>
    </p:spTree>
    <p:extLst>
      <p:ext uri="{BB962C8B-B14F-4D97-AF65-F5344CB8AC3E}">
        <p14:creationId xmlns:p14="http://schemas.microsoft.com/office/powerpoint/2010/main" val="39526217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9</TotalTime>
  <Words>589</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Impact</vt:lpstr>
      <vt:lpstr>Main Event</vt:lpstr>
      <vt:lpstr>ES 1O1</vt:lpstr>
      <vt:lpstr>ES: the origin</vt:lpstr>
      <vt:lpstr>10k ft view</vt:lpstr>
      <vt:lpstr>T01: Aggregate root</vt:lpstr>
      <vt:lpstr>T02: command handler</vt:lpstr>
      <vt:lpstr>T03: Event store</vt:lpstr>
      <vt:lpstr>T04: “modifying aggregates”</vt:lpstr>
      <vt:lpstr>T05: Rehydration</vt:lpstr>
      <vt:lpstr>CQRS-04, the red pill</vt:lpstr>
      <vt:lpstr>nservicebus</vt:lpstr>
      <vt:lpstr>References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 1O1</dc:title>
  <dc:creator>e dr</dc:creator>
  <cp:lastModifiedBy>e dr</cp:lastModifiedBy>
  <cp:revision>212</cp:revision>
  <dcterms:created xsi:type="dcterms:W3CDTF">2019-09-11T05:47:17Z</dcterms:created>
  <dcterms:modified xsi:type="dcterms:W3CDTF">2019-11-13T14:31:33Z</dcterms:modified>
</cp:coreProperties>
</file>