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9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BE442CF-885C-4675-84D1-FF40F950367D}" type="datetimeFigureOut">
              <a:rPr lang="tr-TR" smtClean="0"/>
              <a:pPr/>
              <a:t>19/06/2019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E26B07-025C-4F89-933A-B070BB45FD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lper\Desktop\Elektronik%20devreler%20Proje%20&#214;devi\LTPI1781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hocam.com/arduino-lcd-i2c-protokolu-kullanimi/" TargetMode="External"/><Relationship Id="rId7" Type="http://schemas.openxmlformats.org/officeDocument/2006/relationships/hyperlink" Target="https://www.domirobot.com/" TargetMode="External"/><Relationship Id="rId2" Type="http://schemas.openxmlformats.org/officeDocument/2006/relationships/hyperlink" Target="http://sinancanbayrak.com/buzzer-nedir-nasil-calisir-nicin-kullanilir-kac-cesit-buzzer-vard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obocombo.com/" TargetMode="External"/><Relationship Id="rId5" Type="http://schemas.openxmlformats.org/officeDocument/2006/relationships/hyperlink" Target="https://www.muhendisbeyinler.net/bluetooth-moduller-hc-05-ve-hc-06/" TargetMode="External"/><Relationship Id="rId4" Type="http://schemas.openxmlformats.org/officeDocument/2006/relationships/hyperlink" Target="http://maker.robotistan.com/rgb-led-nedir-arduino-kontrol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7772400" cy="2907754"/>
          </a:xfrm>
        </p:spPr>
        <p:txBody>
          <a:bodyPr/>
          <a:lstStyle/>
          <a:p>
            <a:r>
              <a:rPr lang="tr-TR" sz="2000" dirty="0" smtClean="0"/>
              <a:t>Erciyes Üniversitesi Mühendislik Fakültesi Bilgisayar Mühendisliği Bölümü Elektronik Devreler Dersi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Ortam Tetkik Robotu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1752600"/>
          </a:xfrm>
        </p:spPr>
        <p:txBody>
          <a:bodyPr>
            <a:normAutofit/>
          </a:bodyPr>
          <a:lstStyle/>
          <a:p>
            <a:r>
              <a:rPr lang="tr-TR" dirty="0" smtClean="0"/>
              <a:t>Hazırlayan:</a:t>
            </a:r>
          </a:p>
          <a:p>
            <a:r>
              <a:rPr lang="tr-TR" dirty="0" smtClean="0"/>
              <a:t>1030516418           </a:t>
            </a:r>
            <a:r>
              <a:rPr lang="tr-TR" dirty="0" smtClean="0"/>
              <a:t>Alper </a:t>
            </a:r>
            <a:r>
              <a:rPr lang="tr-TR" dirty="0" smtClean="0"/>
              <a:t>Kendirli</a:t>
            </a:r>
            <a:endParaRPr lang="tr-TR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I2C </a:t>
            </a:r>
            <a:r>
              <a:rPr lang="tr-TR" dirty="0" err="1" smtClean="0"/>
              <a:t>Lcd</a:t>
            </a:r>
            <a:r>
              <a:rPr lang="tr-TR" dirty="0" smtClean="0"/>
              <a:t> Ekran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sz="2600" dirty="0"/>
              <a:t>16x2 (16 karakter-2  Sıra) mavi üzerine beyaz LCD. </a:t>
            </a:r>
            <a:r>
              <a:rPr lang="tr-TR" sz="2600" dirty="0" err="1"/>
              <a:t>Arduino</a:t>
            </a:r>
            <a:r>
              <a:rPr lang="tr-TR" sz="2600" dirty="0"/>
              <a:t> veya farklı </a:t>
            </a:r>
            <a:r>
              <a:rPr lang="tr-TR" sz="2600" dirty="0" err="1"/>
              <a:t>mikrodenetleyici</a:t>
            </a:r>
            <a:r>
              <a:rPr lang="tr-TR" sz="2600" dirty="0"/>
              <a:t> kartları kullanım imkanı sağlamak için I2C dönüştürücü kartı yer almaktadır.  </a:t>
            </a:r>
          </a:p>
          <a:p>
            <a:r>
              <a:rPr lang="tr-TR" sz="2600" dirty="0"/>
              <a:t>2 kablo üzerinden </a:t>
            </a:r>
            <a:r>
              <a:rPr lang="tr-TR" sz="2600" dirty="0" err="1"/>
              <a:t>mikrodenetleyicilerle</a:t>
            </a:r>
            <a:r>
              <a:rPr lang="tr-TR" sz="2600" dirty="0"/>
              <a:t> kullanılabilindiği için hem </a:t>
            </a:r>
            <a:r>
              <a:rPr lang="tr-TR" sz="2600" dirty="0" err="1"/>
              <a:t>pin</a:t>
            </a:r>
            <a:r>
              <a:rPr lang="tr-TR" sz="2600" dirty="0"/>
              <a:t> tasarrufu sağlamakta hem de LCD uygulamaları karmaşık olmaktan çıkmaktadır.</a:t>
            </a:r>
          </a:p>
          <a:p>
            <a:r>
              <a:rPr lang="tr-TR" sz="2600" dirty="0" smtClean="0"/>
              <a:t>LCD </a:t>
            </a:r>
            <a:r>
              <a:rPr lang="tr-TR" sz="2600" dirty="0"/>
              <a:t>arka ışığı dönüştürücü kart üzerinde yer alan </a:t>
            </a:r>
            <a:r>
              <a:rPr lang="tr-TR" sz="2600" dirty="0" err="1"/>
              <a:t>jumper</a:t>
            </a:r>
            <a:r>
              <a:rPr lang="tr-TR" sz="2600" dirty="0"/>
              <a:t> sayesinde istenirse açık, istenirse kapalı duruma alınabilinmektedir. Kart üzerinde yer alan pot sayesinde de kontrast ayarı rahatlıkla yapılabilmektedir.</a:t>
            </a:r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3 Resim" descr="2015621161438_i2cseriallcd1602modu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409728"/>
            <a:ext cx="2448272" cy="244827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Buzzer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Buzzer</a:t>
            </a:r>
            <a:r>
              <a:rPr lang="tr-TR" sz="2000" dirty="0"/>
              <a:t> verilen voltaja göre farklı ses sinyalleri sağlayan bir cihazdır. Maliyetleri az , üretimi basit , ve çok hafif yapıda olmalarından dolayı kullanım alanı çok geniştir . – hırsız alarmları , araçlarda uyarı veren çoğu sistem ,bazı zil sesleri – Kısaca uyarı almak,korunmak, ayrım yapmak amaçlı her yerde kullanabiliriz. </a:t>
            </a:r>
          </a:p>
        </p:txBody>
      </p:sp>
      <p:pic>
        <p:nvPicPr>
          <p:cNvPr id="4" name="3 Resim" descr="175-a-5v-active-buzzer-electromagnetic-600x6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3068960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L298N Sürücü Kartı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tr-TR" sz="1800" b="1" dirty="0"/>
              <a:t>Özellikleri:</a:t>
            </a:r>
            <a:endParaRPr lang="tr-TR" sz="1800" dirty="0"/>
          </a:p>
          <a:p>
            <a:pPr lvl="0" fontAlgn="base"/>
            <a:r>
              <a:rPr lang="tr-TR" sz="1800" dirty="0"/>
              <a:t>bağımsız olarak iki ayrı motoru kontrol edebilir.</a:t>
            </a:r>
          </a:p>
          <a:p>
            <a:pPr lvl="0" fontAlgn="base"/>
            <a:r>
              <a:rPr lang="tr-TR" sz="1800" dirty="0"/>
              <a:t>Kanal başına 2A akım verebilmektedir.</a:t>
            </a:r>
          </a:p>
          <a:p>
            <a:pPr lvl="0" fontAlgn="base"/>
            <a:r>
              <a:rPr lang="tr-TR" sz="1800" dirty="0"/>
              <a:t>Üzerinde dahili regülatörü vardır.</a:t>
            </a:r>
          </a:p>
          <a:p>
            <a:pPr lvl="0" fontAlgn="base"/>
            <a:r>
              <a:rPr lang="tr-TR" sz="1800" dirty="0"/>
              <a:t>Yüksek sıcaklık ve kısa devre koruması vardır.</a:t>
            </a:r>
          </a:p>
          <a:p>
            <a:pPr lvl="0" fontAlgn="base"/>
            <a:r>
              <a:rPr lang="tr-TR" sz="1800" dirty="0"/>
              <a:t>Motor dönüş yönüne göre yanan </a:t>
            </a:r>
            <a:r>
              <a:rPr lang="tr-TR" sz="1800" dirty="0" err="1"/>
              <a:t>ledler</a:t>
            </a:r>
            <a:r>
              <a:rPr lang="tr-TR" sz="1800" dirty="0"/>
              <a:t> vardır.</a:t>
            </a:r>
          </a:p>
          <a:p>
            <a:pPr lvl="0" fontAlgn="base"/>
            <a:r>
              <a:rPr lang="tr-TR" sz="1800" dirty="0"/>
              <a:t>Kart üzerinde dahili soğutucu vardır.</a:t>
            </a:r>
          </a:p>
          <a:p>
            <a:pPr lvl="0" fontAlgn="base"/>
            <a:r>
              <a:rPr lang="tr-TR" sz="1800" dirty="0"/>
              <a:t>Akım okuma (</a:t>
            </a:r>
            <a:r>
              <a:rPr lang="tr-TR" sz="1800" dirty="0" err="1"/>
              <a:t>current</a:t>
            </a:r>
            <a:r>
              <a:rPr lang="tr-TR" sz="1800" dirty="0"/>
              <a:t> sense) </a:t>
            </a:r>
            <a:r>
              <a:rPr lang="tr-TR" sz="1800" dirty="0" err="1"/>
              <a:t>pinleri</a:t>
            </a:r>
            <a:r>
              <a:rPr lang="tr-TR" sz="1800" dirty="0"/>
              <a:t> dışa verilmiş haldedir.</a:t>
            </a:r>
          </a:p>
          <a:p>
            <a:pPr lvl="0" fontAlgn="base"/>
            <a:r>
              <a:rPr lang="tr-TR" sz="1800" dirty="0"/>
              <a:t>Kartın 4 yanında istenilen yüzeye sabitleyebileceğiniz 4 adet vida deliği bulunmaktadır.</a:t>
            </a:r>
          </a:p>
          <a:p>
            <a:endParaRPr lang="tr-TR" dirty="0"/>
          </a:p>
        </p:txBody>
      </p:sp>
      <p:pic>
        <p:nvPicPr>
          <p:cNvPr id="4" name="3 Resim" descr="l298n-voltaj-regulatorlu-cift-motor-surucu-kart-10736-44-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196752"/>
            <a:ext cx="3168352" cy="316835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4wd Araba Kiti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Robotun gövdesinde 4wd araba kiti </a:t>
            </a:r>
            <a:r>
              <a:rPr lang="tr-TR" sz="2400" dirty="0" err="1"/>
              <a:t>kullanık</a:t>
            </a:r>
            <a:r>
              <a:rPr lang="tr-TR" sz="2400" dirty="0"/>
              <a:t>. Bu kit içerisinde 4 adet 65mm çaplı tekerlek, 4 adet plastik dişli </a:t>
            </a:r>
            <a:r>
              <a:rPr lang="tr-TR" sz="2400" dirty="0" err="1"/>
              <a:t>redüktörlü</a:t>
            </a:r>
            <a:r>
              <a:rPr lang="tr-TR" sz="2400" dirty="0"/>
              <a:t> motor+</a:t>
            </a:r>
            <a:r>
              <a:rPr lang="tr-TR" sz="2400" dirty="0" err="1"/>
              <a:t>enkoder</a:t>
            </a:r>
            <a:r>
              <a:rPr lang="tr-TR" sz="2400" dirty="0"/>
              <a:t> diski ve 2 adet alt ve üst olmak üzere </a:t>
            </a:r>
            <a:r>
              <a:rPr lang="tr-TR" sz="2400" dirty="0" err="1"/>
              <a:t>plexiglass</a:t>
            </a:r>
            <a:r>
              <a:rPr lang="tr-TR" sz="2400" dirty="0"/>
              <a:t> araba gövdesi bulunmaktadır.</a:t>
            </a:r>
          </a:p>
          <a:p>
            <a:endParaRPr lang="tr-TR" dirty="0"/>
          </a:p>
        </p:txBody>
      </p:sp>
      <p:pic>
        <p:nvPicPr>
          <p:cNvPr id="4" name="3 Resim" descr="4WD-Arac-Platformu-DIY-79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238500"/>
            <a:ext cx="3888432" cy="36195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Çalışır?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tr-TR" sz="2400" dirty="0" smtClean="0"/>
              <a:t>İlk olarak robotumuzun üzerindeki </a:t>
            </a:r>
            <a:r>
              <a:rPr lang="tr-TR" sz="2400" dirty="0" err="1" smtClean="0"/>
              <a:t>arduino’nun</a:t>
            </a:r>
            <a:r>
              <a:rPr lang="tr-TR" sz="2400" dirty="0" smtClean="0"/>
              <a:t> ve L298N sürücü kartı için gerekli olan enerjiyi 9vluk pillerimizle sağlıyoruz.  Daha sonra kendi yaptığımız uygulamadan araca </a:t>
            </a:r>
            <a:r>
              <a:rPr lang="tr-TR" sz="2400" dirty="0" err="1" smtClean="0"/>
              <a:t>hc</a:t>
            </a:r>
            <a:r>
              <a:rPr lang="tr-TR" sz="2400" dirty="0" smtClean="0"/>
              <a:t>-06 </a:t>
            </a:r>
            <a:r>
              <a:rPr lang="tr-TR" sz="2400" dirty="0" err="1" smtClean="0"/>
              <a:t>bluetooth</a:t>
            </a:r>
            <a:r>
              <a:rPr lang="tr-TR" sz="2400" dirty="0" smtClean="0"/>
              <a:t> modülü ile bağlanıyoruz. Bağlantı kurulduktan birkaç saniye sonra her şey çalışır duruma geliyor.  Artık Dht11 ve mq135 </a:t>
            </a:r>
            <a:r>
              <a:rPr lang="tr-TR" sz="2400" dirty="0" err="1" smtClean="0"/>
              <a:t>sensörleri</a:t>
            </a:r>
            <a:r>
              <a:rPr lang="tr-TR" sz="2400" dirty="0" smtClean="0"/>
              <a:t> sayesinde alınan veriler anlık olarak hem telefonumuza hem de robot üzerindeki I2c </a:t>
            </a:r>
            <a:r>
              <a:rPr lang="tr-TR" sz="2400" dirty="0" err="1" smtClean="0"/>
              <a:t>lcd</a:t>
            </a:r>
            <a:r>
              <a:rPr lang="tr-TR" sz="2400" dirty="0" smtClean="0"/>
              <a:t> ekrana yansıtılmış oluyor. Aynı zamanda uygulamamızdaki yön tuşları ile aracımızı da hareket ettirebilmiş oluyoruz.  Ek olarak uygulamadaki zil butonu sayesinde hem </a:t>
            </a:r>
            <a:r>
              <a:rPr lang="tr-TR" sz="2400" dirty="0" err="1" smtClean="0"/>
              <a:t>buzzerı</a:t>
            </a:r>
            <a:r>
              <a:rPr lang="tr-TR" sz="2400" dirty="0" smtClean="0"/>
              <a:t> hem de </a:t>
            </a:r>
            <a:r>
              <a:rPr lang="tr-TR" sz="2400" dirty="0" err="1" smtClean="0"/>
              <a:t>rgb</a:t>
            </a:r>
            <a:r>
              <a:rPr lang="tr-TR" sz="2400" dirty="0" smtClean="0"/>
              <a:t>  </a:t>
            </a:r>
            <a:r>
              <a:rPr lang="tr-TR" sz="2400" dirty="0" err="1" smtClean="0"/>
              <a:t>ledi</a:t>
            </a:r>
            <a:r>
              <a:rPr lang="tr-TR" sz="2400" dirty="0" smtClean="0"/>
              <a:t> yakıp söndürebiliyoruz.</a:t>
            </a:r>
            <a:endParaRPr lang="tr-TR" sz="24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Devre Kurulum Şeması</a:t>
            </a:r>
            <a:endParaRPr lang="tr-TR" dirty="0"/>
          </a:p>
        </p:txBody>
      </p:sp>
      <p:pic>
        <p:nvPicPr>
          <p:cNvPr id="4" name="3 İçerik Yer Tutucusu" descr="33245587_10211084843587847_5294108733524148224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412776"/>
            <a:ext cx="5861441" cy="5293573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Tanıtım Videosu</a:t>
            </a:r>
            <a:endParaRPr lang="tr-TR" dirty="0"/>
          </a:p>
        </p:txBody>
      </p:sp>
      <p:pic>
        <p:nvPicPr>
          <p:cNvPr id="4" name="LTPI178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196752"/>
            <a:ext cx="7344816" cy="550861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Kodlarımız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İlk olarak artıdan yüklememiz gereken kütüphaneleri yükleyip </a:t>
            </a:r>
            <a:r>
              <a:rPr lang="tr-TR" dirty="0" err="1" smtClean="0"/>
              <a:t>include</a:t>
            </a:r>
            <a:r>
              <a:rPr lang="tr-TR" dirty="0" smtClean="0"/>
              <a:t> ediyoruz.</a:t>
            </a:r>
          </a:p>
          <a:p>
            <a:r>
              <a:rPr lang="tr-TR" dirty="0" smtClean="0"/>
              <a:t>Gerekli tanımlamalar yapılır.</a:t>
            </a:r>
          </a:p>
          <a:p>
            <a:r>
              <a:rPr lang="tr-TR" dirty="0" err="1" smtClean="0"/>
              <a:t>Setup</a:t>
            </a:r>
            <a:r>
              <a:rPr lang="tr-TR" dirty="0" smtClean="0"/>
              <a:t> içerisine başlangıçta bir kez çalıştırılacak kodları yazıyoruz.</a:t>
            </a:r>
          </a:p>
          <a:p>
            <a:r>
              <a:rPr lang="tr-TR" dirty="0" smtClean="0"/>
              <a:t>Hareketleri kolaylık olsun diye fonksiyonlara ayırıyoruz.</a:t>
            </a:r>
          </a:p>
          <a:p>
            <a:r>
              <a:rPr lang="tr-TR" dirty="0" err="1" smtClean="0"/>
              <a:t>Loop’un</a:t>
            </a:r>
            <a:r>
              <a:rPr lang="tr-TR" dirty="0" smtClean="0"/>
              <a:t> içine gerekli düzenli olarak çalışmasını istediğimiz komutları yazıyoruz.</a:t>
            </a:r>
            <a:endParaRPr lang="tr-T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 kısmı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35608" y="1447800"/>
            <a:ext cx="2848360" cy="4800600"/>
          </a:xfrm>
        </p:spPr>
        <p:txBody>
          <a:bodyPr>
            <a:normAutofit fontScale="47500" lnSpcReduction="20000"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LiquidCrystal</a:t>
            </a:r>
            <a:r>
              <a:rPr lang="tr-TR" dirty="0" smtClean="0"/>
              <a:t>_I2C.h&gt;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&lt;dht11.h&gt;</a:t>
            </a:r>
          </a:p>
          <a:p>
            <a:r>
              <a:rPr lang="tr-TR" dirty="0" smtClean="0"/>
              <a:t>#define DHT11PIN 2</a:t>
            </a:r>
          </a:p>
          <a:p>
            <a:r>
              <a:rPr lang="tr-TR" dirty="0" smtClean="0"/>
              <a:t>dht11 DHT11;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&lt;MQ135.h&gt;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SimpleDHT</a:t>
            </a:r>
            <a:r>
              <a:rPr lang="tr-TR" dirty="0" smtClean="0"/>
              <a:t>.h&gt;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pinDHT11 = 2;</a:t>
            </a:r>
          </a:p>
          <a:p>
            <a:r>
              <a:rPr lang="tr-TR" dirty="0" smtClean="0"/>
              <a:t>SimpleDHT11 dht11;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sensorValue</a:t>
            </a:r>
            <a:r>
              <a:rPr lang="tr-TR" dirty="0" smtClean="0"/>
              <a:t>;</a:t>
            </a:r>
          </a:p>
          <a:p>
            <a:r>
              <a:rPr lang="tr-TR" dirty="0" smtClean="0"/>
              <a:t>MQ135 </a:t>
            </a:r>
            <a:r>
              <a:rPr lang="tr-TR" dirty="0" err="1" smtClean="0"/>
              <a:t>gasSensor</a:t>
            </a:r>
            <a:r>
              <a:rPr lang="tr-TR" dirty="0" smtClean="0"/>
              <a:t> = MQ135(3);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ppm</a:t>
            </a:r>
            <a:r>
              <a:rPr lang="tr-TR" dirty="0" smtClean="0"/>
              <a:t> = </a:t>
            </a:r>
            <a:r>
              <a:rPr lang="tr-TR" dirty="0" err="1" smtClean="0"/>
              <a:t>gasSensor</a:t>
            </a:r>
            <a:r>
              <a:rPr lang="tr-TR" dirty="0" smtClean="0"/>
              <a:t>.</a:t>
            </a:r>
            <a:r>
              <a:rPr lang="tr-TR" dirty="0" err="1" smtClean="0"/>
              <a:t>getPPM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err="1" smtClean="0"/>
              <a:t>LiquidCrystal</a:t>
            </a:r>
            <a:r>
              <a:rPr lang="tr-TR" dirty="0" smtClean="0"/>
              <a:t>_I2C </a:t>
            </a:r>
            <a:r>
              <a:rPr lang="tr-TR" dirty="0" err="1" smtClean="0"/>
              <a:t>lcd</a:t>
            </a:r>
            <a:r>
              <a:rPr lang="tr-TR" dirty="0" smtClean="0"/>
              <a:t>(0x3f,20, 4);</a:t>
            </a:r>
          </a:p>
          <a:p>
            <a:r>
              <a:rPr lang="tr-TR" dirty="0" smtClean="0"/>
              <a:t> 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868144" y="1196752"/>
            <a:ext cx="2088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int</a:t>
            </a:r>
            <a:r>
              <a:rPr lang="tr-TR" sz="1600" dirty="0" smtClean="0"/>
              <a:t> komut;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in1=24;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in2=26;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in3=28;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in4=30;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ENA=22;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ENB=32;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HIZ=240;</a:t>
            </a:r>
          </a:p>
          <a:p>
            <a:r>
              <a:rPr lang="tr-TR" sz="1600" dirty="0" smtClean="0"/>
              <a:t> 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sesDurum</a:t>
            </a:r>
            <a:r>
              <a:rPr lang="tr-TR" sz="1600" dirty="0" smtClean="0"/>
              <a:t> = 0;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Buzzer</a:t>
            </a:r>
            <a:r>
              <a:rPr lang="tr-TR" sz="1600" dirty="0" smtClean="0"/>
              <a:t> = 11;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Htone</a:t>
            </a:r>
            <a:r>
              <a:rPr lang="tr-TR" sz="1600" dirty="0" smtClean="0"/>
              <a:t> = 800;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Ltone</a:t>
            </a:r>
            <a:r>
              <a:rPr lang="tr-TR" sz="1600" dirty="0" smtClean="0"/>
              <a:t> = 200;</a:t>
            </a:r>
          </a:p>
          <a:p>
            <a:r>
              <a:rPr lang="tr-TR" sz="1600" dirty="0" smtClean="0"/>
              <a:t> 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Rled</a:t>
            </a:r>
            <a:r>
              <a:rPr lang="tr-TR" sz="1600" dirty="0" smtClean="0"/>
              <a:t> = 10;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Bled</a:t>
            </a:r>
            <a:r>
              <a:rPr lang="tr-TR" sz="1600" dirty="0" smtClean="0"/>
              <a:t> = 8;</a:t>
            </a:r>
          </a:p>
          <a:p>
            <a:r>
              <a:rPr lang="tr-TR" sz="1600" dirty="0" smtClean="0"/>
              <a:t> </a:t>
            </a:r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sensormq135;</a:t>
            </a:r>
          </a:p>
          <a:p>
            <a:endParaRPr lang="tr-TR" sz="1600" dirty="0" smtClean="0"/>
          </a:p>
          <a:p>
            <a:endParaRPr lang="tr-TR" sz="1600" dirty="0"/>
          </a:p>
        </p:txBody>
      </p:sp>
      <p:cxnSp>
        <p:nvCxnSpPr>
          <p:cNvPr id="6" name="5 Düz Bağlayıcı"/>
          <p:cNvCxnSpPr/>
          <p:nvPr/>
        </p:nvCxnSpPr>
        <p:spPr>
          <a:xfrm>
            <a:off x="4932040" y="40466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Araba Hareket Fonksiyonları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 err="1" smtClean="0"/>
              <a:t>void</a:t>
            </a:r>
            <a:r>
              <a:rPr lang="tr-TR" dirty="0" smtClean="0"/>
              <a:t> sol() { //sola dönüş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analogWrite</a:t>
            </a:r>
            <a:r>
              <a:rPr lang="tr-TR" dirty="0" smtClean="0"/>
              <a:t>(ENA,HIZ);     </a:t>
            </a:r>
            <a:r>
              <a:rPr lang="tr-TR" dirty="0" err="1" smtClean="0"/>
              <a:t>analogWrite</a:t>
            </a:r>
            <a:r>
              <a:rPr lang="tr-TR" dirty="0" smtClean="0"/>
              <a:t>(ENB,HIZ);    </a:t>
            </a:r>
            <a:r>
              <a:rPr lang="tr-TR" dirty="0" err="1" smtClean="0"/>
              <a:t>digitalWrite</a:t>
            </a:r>
            <a:r>
              <a:rPr lang="tr-TR" dirty="0" smtClean="0"/>
              <a:t>(in1,HIGH);  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digitalWrite</a:t>
            </a:r>
            <a:r>
              <a:rPr lang="tr-TR" dirty="0" smtClean="0"/>
              <a:t>(in2,LOW);    </a:t>
            </a:r>
            <a:r>
              <a:rPr lang="tr-TR" dirty="0" err="1" smtClean="0"/>
              <a:t>digitalWrite</a:t>
            </a:r>
            <a:r>
              <a:rPr lang="tr-TR" dirty="0" smtClean="0"/>
              <a:t>(in3,HIGH);  </a:t>
            </a:r>
            <a:r>
              <a:rPr lang="tr-TR" dirty="0" err="1" smtClean="0"/>
              <a:t>digitalWrite</a:t>
            </a:r>
            <a:r>
              <a:rPr lang="tr-TR" dirty="0" smtClean="0"/>
              <a:t>(in4,LOW);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sag</a:t>
            </a:r>
            <a:r>
              <a:rPr lang="tr-TR" dirty="0" smtClean="0"/>
              <a:t>() {//sağ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analogWrite</a:t>
            </a:r>
            <a:r>
              <a:rPr lang="tr-TR" dirty="0" smtClean="0"/>
              <a:t>(ENA,HIZ);     </a:t>
            </a:r>
            <a:r>
              <a:rPr lang="tr-TR" dirty="0" err="1" smtClean="0"/>
              <a:t>analogWrite</a:t>
            </a:r>
            <a:r>
              <a:rPr lang="tr-TR" dirty="0" smtClean="0"/>
              <a:t>(ENB,HIZ);    </a:t>
            </a:r>
            <a:r>
              <a:rPr lang="tr-TR" dirty="0" err="1" smtClean="0"/>
              <a:t>digitalWrite</a:t>
            </a:r>
            <a:r>
              <a:rPr lang="tr-TR" dirty="0" smtClean="0"/>
              <a:t>(in1,LOW);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digitalWrite</a:t>
            </a:r>
            <a:r>
              <a:rPr lang="tr-TR" dirty="0" smtClean="0"/>
              <a:t>(in2,HIGH);   </a:t>
            </a:r>
            <a:r>
              <a:rPr lang="tr-TR" dirty="0" err="1" smtClean="0"/>
              <a:t>digitalWrite</a:t>
            </a:r>
            <a:r>
              <a:rPr lang="tr-TR" dirty="0" smtClean="0"/>
              <a:t>(in3,LOW);   </a:t>
            </a:r>
            <a:r>
              <a:rPr lang="tr-TR" dirty="0" err="1" smtClean="0"/>
              <a:t>digitalWrite</a:t>
            </a:r>
            <a:r>
              <a:rPr lang="tr-TR" dirty="0" smtClean="0"/>
              <a:t>(in4,HIGH);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geri()  {//geri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analogWrite</a:t>
            </a:r>
            <a:r>
              <a:rPr lang="tr-TR" dirty="0" smtClean="0"/>
              <a:t>(ENA,HIZ);     </a:t>
            </a:r>
            <a:r>
              <a:rPr lang="tr-TR" dirty="0" err="1" smtClean="0"/>
              <a:t>analogWrite</a:t>
            </a:r>
            <a:r>
              <a:rPr lang="tr-TR" dirty="0" smtClean="0"/>
              <a:t>(ENB,HIZ);    </a:t>
            </a:r>
            <a:r>
              <a:rPr lang="tr-TR" dirty="0" err="1" smtClean="0"/>
              <a:t>digitalWrite</a:t>
            </a:r>
            <a:r>
              <a:rPr lang="tr-TR" dirty="0" smtClean="0"/>
              <a:t>(in1,HIGH);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digitalWrite</a:t>
            </a:r>
            <a:r>
              <a:rPr lang="tr-TR" dirty="0" smtClean="0"/>
              <a:t>(in2,LOW);    </a:t>
            </a:r>
            <a:r>
              <a:rPr lang="tr-TR" dirty="0" err="1" smtClean="0"/>
              <a:t>digitalWrite</a:t>
            </a:r>
            <a:r>
              <a:rPr lang="tr-TR" dirty="0" smtClean="0"/>
              <a:t>(in3,LOW);   </a:t>
            </a:r>
            <a:r>
              <a:rPr lang="tr-TR" dirty="0" err="1" smtClean="0"/>
              <a:t>digitalWrite</a:t>
            </a:r>
            <a:r>
              <a:rPr lang="tr-TR" dirty="0" smtClean="0"/>
              <a:t>(in4,HIGH);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ileri()  { //ileri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analogWrite</a:t>
            </a:r>
            <a:r>
              <a:rPr lang="tr-TR" dirty="0" smtClean="0"/>
              <a:t>(ENA,HIZ);     </a:t>
            </a:r>
            <a:r>
              <a:rPr lang="tr-TR" dirty="0" err="1" smtClean="0"/>
              <a:t>analogWrite</a:t>
            </a:r>
            <a:r>
              <a:rPr lang="tr-TR" dirty="0" smtClean="0"/>
              <a:t>(ENB,HIZ);    </a:t>
            </a:r>
            <a:r>
              <a:rPr lang="tr-TR" dirty="0" err="1" smtClean="0"/>
              <a:t>digitalWrite</a:t>
            </a:r>
            <a:r>
              <a:rPr lang="tr-TR" dirty="0" smtClean="0"/>
              <a:t>(in1,LOW);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digitalWrite</a:t>
            </a:r>
            <a:r>
              <a:rPr lang="tr-TR" dirty="0" smtClean="0"/>
              <a:t>(in2,HIGH);   </a:t>
            </a:r>
            <a:r>
              <a:rPr lang="tr-TR" dirty="0" err="1" smtClean="0"/>
              <a:t>digitalWrite</a:t>
            </a:r>
            <a:r>
              <a:rPr lang="tr-TR" dirty="0" smtClean="0"/>
              <a:t>(in3,HIGH);  </a:t>
            </a:r>
            <a:r>
              <a:rPr lang="tr-TR" dirty="0" err="1" smtClean="0"/>
              <a:t>digitalWrite</a:t>
            </a:r>
            <a:r>
              <a:rPr lang="tr-TR" dirty="0" smtClean="0"/>
              <a:t>(in4,LOW);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dur()  {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digitalWrite</a:t>
            </a:r>
            <a:r>
              <a:rPr lang="tr-TR" dirty="0" smtClean="0"/>
              <a:t>(ENA,LOW);   </a:t>
            </a:r>
            <a:r>
              <a:rPr lang="tr-TR" dirty="0" err="1" smtClean="0"/>
              <a:t>digitalWrite</a:t>
            </a:r>
            <a:r>
              <a:rPr lang="tr-TR" dirty="0" smtClean="0"/>
              <a:t>(ENB,LOW);</a:t>
            </a:r>
          </a:p>
          <a:p>
            <a:r>
              <a:rPr lang="tr-TR" dirty="0" smtClean="0"/>
              <a:t>}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Ortam Tetkik Robotu</a:t>
            </a:r>
            <a:endParaRPr lang="tr-TR" dirty="0"/>
          </a:p>
        </p:txBody>
      </p:sp>
      <p:pic>
        <p:nvPicPr>
          <p:cNvPr id="4" name="3 İçerik Yer Tutucusu" descr="ortam tetkik tobot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6775" y="1562100"/>
            <a:ext cx="6096000" cy="4572000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Setup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r>
              <a:rPr lang="tr-TR" dirty="0" smtClean="0"/>
              <a:t>()</a:t>
            </a:r>
          </a:p>
          <a:p>
            <a:r>
              <a:rPr lang="tr-TR" dirty="0" smtClean="0"/>
              <a:t>{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begin</a:t>
            </a:r>
            <a:r>
              <a:rPr lang="tr-TR" dirty="0" smtClean="0"/>
              <a:t>(9600);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(in1,OUTPUT);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(in2,OUTPUT);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(in3,OUTPUT);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(in4,OUTPUT);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(ENA,OUTPUT);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(ENB,OUTPUT);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pinMode</a:t>
            </a:r>
            <a:r>
              <a:rPr lang="tr-TR" dirty="0" smtClean="0"/>
              <a:t>(3, INPUT);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dur();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sesDurum</a:t>
            </a:r>
            <a:r>
              <a:rPr lang="tr-TR" dirty="0" smtClean="0"/>
              <a:t>=0;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init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backlight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setCursor</a:t>
            </a:r>
            <a:r>
              <a:rPr lang="tr-TR" dirty="0" smtClean="0"/>
              <a:t>(1,0);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Loop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25000" lnSpcReduction="20000"/>
          </a:bodyPr>
          <a:lstStyle/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()</a:t>
            </a:r>
          </a:p>
          <a:p>
            <a:r>
              <a:rPr lang="tr-TR" dirty="0" smtClean="0"/>
              <a:t>  {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 err="1" smtClean="0"/>
              <a:t>temp</a:t>
            </a:r>
            <a:r>
              <a:rPr lang="tr-TR" dirty="0" smtClean="0"/>
              <a:t> = 0;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byte</a:t>
            </a:r>
            <a:r>
              <a:rPr lang="tr-TR" dirty="0" smtClean="0"/>
              <a:t> hum = 0;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sensorValue</a:t>
            </a:r>
            <a:r>
              <a:rPr lang="tr-TR" dirty="0" smtClean="0"/>
              <a:t> = </a:t>
            </a:r>
            <a:r>
              <a:rPr lang="tr-TR" dirty="0" err="1" smtClean="0"/>
              <a:t>analogRead</a:t>
            </a:r>
            <a:r>
              <a:rPr lang="tr-TR" dirty="0" smtClean="0"/>
              <a:t>(0);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float</a:t>
            </a:r>
            <a:r>
              <a:rPr lang="tr-TR" dirty="0" smtClean="0"/>
              <a:t> co2_</a:t>
            </a:r>
            <a:r>
              <a:rPr lang="tr-TR" dirty="0" err="1" smtClean="0"/>
              <a:t>ppm</a:t>
            </a:r>
            <a:r>
              <a:rPr lang="tr-TR" dirty="0" smtClean="0"/>
              <a:t> = </a:t>
            </a:r>
            <a:r>
              <a:rPr lang="tr-TR" dirty="0" err="1" smtClean="0"/>
              <a:t>gasSensor</a:t>
            </a:r>
            <a:r>
              <a:rPr lang="tr-TR" dirty="0" smtClean="0"/>
              <a:t>.</a:t>
            </a:r>
            <a:r>
              <a:rPr lang="tr-TR" dirty="0" err="1" smtClean="0"/>
              <a:t>getPPM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if</a:t>
            </a:r>
            <a:r>
              <a:rPr lang="tr-TR" dirty="0" smtClean="0"/>
              <a:t>(dht11.</a:t>
            </a:r>
            <a:r>
              <a:rPr lang="tr-TR" dirty="0" err="1" smtClean="0"/>
              <a:t>read</a:t>
            </a:r>
            <a:r>
              <a:rPr lang="tr-TR" dirty="0" smtClean="0"/>
              <a:t>(pinDHT11, &amp;</a:t>
            </a:r>
            <a:r>
              <a:rPr lang="tr-TR" dirty="0" err="1" smtClean="0"/>
              <a:t>temp</a:t>
            </a:r>
            <a:r>
              <a:rPr lang="tr-TR" dirty="0" smtClean="0"/>
              <a:t>, &amp;hum, NULL))</a:t>
            </a:r>
          </a:p>
          <a:p>
            <a:r>
              <a:rPr lang="tr-TR" dirty="0" smtClean="0"/>
              <a:t> 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((</a:t>
            </a:r>
            <a:r>
              <a:rPr lang="tr-TR" dirty="0" err="1" smtClean="0"/>
              <a:t>int</a:t>
            </a:r>
            <a:r>
              <a:rPr lang="tr-TR" dirty="0" smtClean="0"/>
              <a:t>)</a:t>
            </a:r>
            <a:r>
              <a:rPr lang="tr-TR" dirty="0" err="1" smtClean="0"/>
              <a:t>temp</a:t>
            </a:r>
            <a:r>
              <a:rPr lang="tr-TR" dirty="0" smtClean="0"/>
              <a:t>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(",");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((</a:t>
            </a:r>
            <a:r>
              <a:rPr lang="tr-TR" dirty="0" err="1" smtClean="0"/>
              <a:t>int</a:t>
            </a:r>
            <a:r>
              <a:rPr lang="tr-TR" dirty="0" smtClean="0"/>
              <a:t>)hum);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(",");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sensorValue</a:t>
            </a:r>
            <a:r>
              <a:rPr lang="tr-TR" dirty="0" smtClean="0"/>
              <a:t>, DEC);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(",");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(co2_</a:t>
            </a:r>
            <a:r>
              <a:rPr lang="tr-TR" dirty="0" err="1" smtClean="0"/>
              <a:t>ppm</a:t>
            </a:r>
            <a:r>
              <a:rPr lang="tr-TR" dirty="0" smtClean="0"/>
              <a:t>);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DHT11.</a:t>
            </a:r>
            <a:r>
              <a:rPr lang="tr-TR" dirty="0" err="1" smtClean="0"/>
              <a:t>read</a:t>
            </a:r>
            <a:r>
              <a:rPr lang="tr-TR" dirty="0" smtClean="0"/>
              <a:t>(DHT11PIN);  </a:t>
            </a:r>
          </a:p>
          <a:p>
            <a:r>
              <a:rPr lang="tr-TR" dirty="0" smtClean="0"/>
              <a:t>    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clear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setCursor</a:t>
            </a:r>
            <a:r>
              <a:rPr lang="tr-TR" dirty="0" smtClean="0"/>
              <a:t>(1,0);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((</a:t>
            </a:r>
            <a:r>
              <a:rPr lang="tr-TR" dirty="0" err="1" smtClean="0"/>
              <a:t>int</a:t>
            </a:r>
            <a:r>
              <a:rPr lang="tr-TR" dirty="0" smtClean="0"/>
              <a:t>)hum);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("% nem, ");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((</a:t>
            </a:r>
            <a:r>
              <a:rPr lang="tr-TR" dirty="0" err="1" smtClean="0"/>
              <a:t>int</a:t>
            </a:r>
            <a:r>
              <a:rPr lang="tr-TR" dirty="0" smtClean="0"/>
              <a:t>)</a:t>
            </a:r>
            <a:r>
              <a:rPr lang="tr-TR" dirty="0" err="1" smtClean="0"/>
              <a:t>temp</a:t>
            </a:r>
            <a:r>
              <a:rPr lang="tr-TR" dirty="0" smtClean="0"/>
              <a:t>);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("'C");</a:t>
            </a:r>
          </a:p>
          <a:p>
            <a:r>
              <a:rPr lang="tr-TR" dirty="0" smtClean="0"/>
              <a:t>  sensormq135= </a:t>
            </a:r>
            <a:r>
              <a:rPr lang="tr-TR" dirty="0" err="1" smtClean="0"/>
              <a:t>analogRead</a:t>
            </a:r>
            <a:r>
              <a:rPr lang="tr-TR" dirty="0" smtClean="0"/>
              <a:t>(0);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if</a:t>
            </a:r>
            <a:r>
              <a:rPr lang="tr-TR" dirty="0" smtClean="0"/>
              <a:t>(sensormq135&lt;400)</a:t>
            </a:r>
          </a:p>
          <a:p>
            <a:r>
              <a:rPr lang="tr-TR" dirty="0" smtClean="0"/>
              <a:t> 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setCursor</a:t>
            </a:r>
            <a:r>
              <a:rPr lang="tr-TR" dirty="0" smtClean="0"/>
              <a:t>(0,1);</a:t>
            </a:r>
          </a:p>
          <a:p>
            <a:endParaRPr lang="tr-T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6480720"/>
          </a:xfrm>
        </p:spPr>
        <p:txBody>
          <a:bodyPr>
            <a:normAutofit fontScale="25000" lnSpcReduction="20000"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("Hava temiz");    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 else </a:t>
            </a:r>
            <a:r>
              <a:rPr lang="tr-TR" dirty="0" err="1" smtClean="0"/>
              <a:t>if</a:t>
            </a:r>
            <a:r>
              <a:rPr lang="tr-TR" dirty="0" smtClean="0"/>
              <a:t>((sensormq135&lt;800) &amp;&amp; (sensormq135&gt;399))</a:t>
            </a:r>
          </a:p>
          <a:p>
            <a:r>
              <a:rPr lang="tr-TR" dirty="0" smtClean="0"/>
              <a:t> 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setCursor</a:t>
            </a:r>
            <a:r>
              <a:rPr lang="tr-TR" dirty="0" smtClean="0"/>
              <a:t>(0,1);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("Hava ortalama");    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 else </a:t>
            </a:r>
            <a:r>
              <a:rPr lang="tr-TR" dirty="0" err="1" smtClean="0"/>
              <a:t>if</a:t>
            </a:r>
            <a:r>
              <a:rPr lang="tr-TR" dirty="0" smtClean="0"/>
              <a:t>(sensormq135&gt;700)</a:t>
            </a:r>
          </a:p>
          <a:p>
            <a:r>
              <a:rPr lang="tr-TR" dirty="0" smtClean="0"/>
              <a:t> 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setCursor</a:t>
            </a:r>
            <a:r>
              <a:rPr lang="tr-TR" dirty="0" smtClean="0"/>
              <a:t>(0,1);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("Hava riskli");    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lcd</a:t>
            </a:r>
            <a:r>
              <a:rPr lang="tr-TR" dirty="0" smtClean="0"/>
              <a:t>.</a:t>
            </a:r>
            <a:r>
              <a:rPr lang="tr-TR" dirty="0" err="1" smtClean="0"/>
              <a:t>setCursor</a:t>
            </a:r>
            <a:r>
              <a:rPr lang="tr-TR" dirty="0" smtClean="0"/>
              <a:t>(0,1);</a:t>
            </a:r>
          </a:p>
          <a:p>
            <a:r>
              <a:rPr lang="tr-TR" dirty="0" smtClean="0"/>
              <a:t>  </a:t>
            </a:r>
          </a:p>
          <a:p>
            <a:r>
              <a:rPr lang="tr-TR" dirty="0" smtClean="0"/>
              <a:t>  komut=</a:t>
            </a:r>
            <a:r>
              <a:rPr lang="tr-TR" dirty="0" err="1" smtClean="0"/>
              <a:t>Serial</a:t>
            </a:r>
            <a:r>
              <a:rPr lang="tr-TR" dirty="0" smtClean="0"/>
              <a:t>.</a:t>
            </a:r>
            <a:r>
              <a:rPr lang="tr-TR" dirty="0" err="1" smtClean="0"/>
              <a:t>read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if</a:t>
            </a:r>
            <a:r>
              <a:rPr lang="tr-TR" dirty="0" smtClean="0"/>
              <a:t>(komut==5)      {  </a:t>
            </a:r>
          </a:p>
          <a:p>
            <a:r>
              <a:rPr lang="tr-TR" dirty="0" smtClean="0"/>
              <a:t>        ileri();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delay</a:t>
            </a:r>
            <a:r>
              <a:rPr lang="tr-TR" dirty="0" smtClean="0"/>
              <a:t>(500); </a:t>
            </a:r>
          </a:p>
          <a:p>
            <a:r>
              <a:rPr lang="tr-TR" dirty="0" smtClean="0"/>
              <a:t>        dur(); </a:t>
            </a:r>
          </a:p>
          <a:p>
            <a:r>
              <a:rPr lang="tr-TR" dirty="0" smtClean="0"/>
              <a:t>       }              </a:t>
            </a:r>
          </a:p>
          <a:p>
            <a:r>
              <a:rPr lang="tr-TR" dirty="0" smtClean="0"/>
              <a:t>  else </a:t>
            </a:r>
            <a:r>
              <a:rPr lang="tr-TR" dirty="0" err="1" smtClean="0"/>
              <a:t>if</a:t>
            </a:r>
            <a:r>
              <a:rPr lang="tr-TR" dirty="0" smtClean="0"/>
              <a:t>(komut==2) {  </a:t>
            </a:r>
          </a:p>
          <a:p>
            <a:r>
              <a:rPr lang="tr-TR" dirty="0" smtClean="0"/>
              <a:t>        geri();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delay</a:t>
            </a:r>
            <a:r>
              <a:rPr lang="tr-TR" dirty="0" smtClean="0"/>
              <a:t>(500); </a:t>
            </a:r>
          </a:p>
          <a:p>
            <a:r>
              <a:rPr lang="tr-TR" dirty="0" smtClean="0"/>
              <a:t>        dur();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}</a:t>
            </a:r>
          </a:p>
          <a:p>
            <a:r>
              <a:rPr lang="tr-TR" dirty="0" smtClean="0"/>
              <a:t>  else </a:t>
            </a:r>
            <a:r>
              <a:rPr lang="tr-TR" dirty="0" err="1" smtClean="0"/>
              <a:t>if</a:t>
            </a:r>
            <a:r>
              <a:rPr lang="tr-TR" dirty="0" smtClean="0"/>
              <a:t>(komut==3) {  </a:t>
            </a:r>
          </a:p>
          <a:p>
            <a:r>
              <a:rPr lang="tr-TR" dirty="0" smtClean="0"/>
              <a:t>        sol(); 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delay</a:t>
            </a:r>
            <a:r>
              <a:rPr lang="tr-TR" dirty="0" smtClean="0"/>
              <a:t>(500);   </a:t>
            </a:r>
          </a:p>
          <a:p>
            <a:r>
              <a:rPr lang="tr-TR" dirty="0" smtClean="0"/>
              <a:t>        dur();</a:t>
            </a:r>
          </a:p>
          <a:p>
            <a:r>
              <a:rPr lang="tr-TR" dirty="0" smtClean="0"/>
              <a:t> }</a:t>
            </a:r>
            <a:endParaRPr lang="tr-T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35608" y="188640"/>
            <a:ext cx="3352416" cy="6059760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 else </a:t>
            </a:r>
            <a:r>
              <a:rPr lang="tr-TR" dirty="0" err="1" smtClean="0"/>
              <a:t>if</a:t>
            </a:r>
            <a:r>
              <a:rPr lang="tr-TR" dirty="0" smtClean="0"/>
              <a:t>(komut==4) {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sag</a:t>
            </a:r>
            <a:r>
              <a:rPr lang="tr-TR" dirty="0" smtClean="0"/>
              <a:t>();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delay</a:t>
            </a:r>
            <a:r>
              <a:rPr lang="tr-TR" dirty="0" smtClean="0"/>
              <a:t>(500);   </a:t>
            </a:r>
          </a:p>
          <a:p>
            <a:r>
              <a:rPr lang="tr-TR" dirty="0" smtClean="0"/>
              <a:t>        dur();</a:t>
            </a:r>
          </a:p>
          <a:p>
            <a:r>
              <a:rPr lang="tr-TR" dirty="0" smtClean="0"/>
              <a:t>	</a:t>
            </a:r>
          </a:p>
          <a:p>
            <a:r>
              <a:rPr lang="tr-TR" dirty="0" smtClean="0"/>
              <a:t>       }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else </a:t>
            </a:r>
            <a:r>
              <a:rPr lang="tr-TR" dirty="0" err="1" smtClean="0"/>
              <a:t>if</a:t>
            </a:r>
            <a:r>
              <a:rPr lang="tr-TR" dirty="0" smtClean="0"/>
              <a:t>(komut==7) {    </a:t>
            </a:r>
          </a:p>
          <a:p>
            <a:r>
              <a:rPr lang="tr-TR" dirty="0" smtClean="0"/>
              <a:t>        dur();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}    </a:t>
            </a:r>
          </a:p>
          <a:p>
            <a:r>
              <a:rPr lang="tr-TR" dirty="0" smtClean="0"/>
              <a:t> else </a:t>
            </a:r>
            <a:r>
              <a:rPr lang="tr-TR" dirty="0" err="1" smtClean="0"/>
              <a:t>if</a:t>
            </a:r>
            <a:r>
              <a:rPr lang="tr-TR" dirty="0" smtClean="0"/>
              <a:t>(komut==6)  </a:t>
            </a:r>
          </a:p>
          <a:p>
            <a:r>
              <a:rPr lang="tr-TR" dirty="0" smtClean="0"/>
              <a:t>       {  </a:t>
            </a:r>
          </a:p>
          <a:p>
            <a:r>
              <a:rPr lang="tr-TR" dirty="0" smtClean="0"/>
              <a:t>        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sesDurum</a:t>
            </a:r>
            <a:r>
              <a:rPr lang="tr-TR" dirty="0" smtClean="0"/>
              <a:t>==0)</a:t>
            </a:r>
          </a:p>
          <a:p>
            <a:r>
              <a:rPr lang="tr-TR" dirty="0" smtClean="0"/>
              <a:t>         {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sesDurum</a:t>
            </a:r>
            <a:r>
              <a:rPr lang="tr-TR" dirty="0" smtClean="0"/>
              <a:t>=1;</a:t>
            </a:r>
          </a:p>
          <a:p>
            <a:r>
              <a:rPr lang="tr-TR" dirty="0" smtClean="0"/>
              <a:t>          }</a:t>
            </a:r>
          </a:p>
          <a:p>
            <a:r>
              <a:rPr lang="tr-TR" dirty="0" smtClean="0"/>
              <a:t>    </a:t>
            </a:r>
          </a:p>
        </p:txBody>
      </p:sp>
      <p:cxnSp>
        <p:nvCxnSpPr>
          <p:cNvPr id="5" name="4 Düz Bağlayıcı"/>
          <p:cNvCxnSpPr/>
          <p:nvPr/>
        </p:nvCxnSpPr>
        <p:spPr>
          <a:xfrm>
            <a:off x="4860032" y="188640"/>
            <a:ext cx="72008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5148064" y="404664"/>
            <a:ext cx="3168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 }</a:t>
            </a:r>
          </a:p>
          <a:p>
            <a:r>
              <a:rPr lang="tr-TR" sz="1200" dirty="0"/>
              <a:t>    </a:t>
            </a:r>
          </a:p>
          <a:p>
            <a:r>
              <a:rPr lang="tr-TR" sz="1200" dirty="0"/>
              <a:t>        else </a:t>
            </a:r>
            <a:r>
              <a:rPr lang="tr-TR" sz="1200" dirty="0" err="1"/>
              <a:t>if</a:t>
            </a:r>
            <a:r>
              <a:rPr lang="tr-TR" sz="1200" dirty="0"/>
              <a:t>(</a:t>
            </a:r>
            <a:r>
              <a:rPr lang="tr-TR" sz="1200" dirty="0" err="1"/>
              <a:t>sesDurum</a:t>
            </a:r>
            <a:r>
              <a:rPr lang="tr-TR" sz="1200" dirty="0"/>
              <a:t>==1)</a:t>
            </a:r>
          </a:p>
          <a:p>
            <a:r>
              <a:rPr lang="tr-TR" sz="1200" dirty="0"/>
              <a:t>         {</a:t>
            </a:r>
          </a:p>
          <a:p>
            <a:r>
              <a:rPr lang="tr-TR" sz="1200" dirty="0"/>
              <a:t>           </a:t>
            </a:r>
            <a:r>
              <a:rPr lang="tr-TR" sz="1200" dirty="0" err="1"/>
              <a:t>sesDurum</a:t>
            </a:r>
            <a:r>
              <a:rPr lang="tr-TR" sz="1200" dirty="0"/>
              <a:t>=0;</a:t>
            </a:r>
          </a:p>
          <a:p>
            <a:r>
              <a:rPr lang="tr-TR" sz="1200" dirty="0"/>
              <a:t>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Buzzer</a:t>
            </a:r>
            <a:r>
              <a:rPr lang="tr-TR" sz="1200" dirty="0"/>
              <a:t>,LOW); </a:t>
            </a:r>
          </a:p>
          <a:p>
            <a:r>
              <a:rPr lang="tr-TR" sz="1200" dirty="0"/>
              <a:t>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Bled</a:t>
            </a:r>
            <a:r>
              <a:rPr lang="tr-TR" sz="1200" dirty="0"/>
              <a:t>,LOW); </a:t>
            </a:r>
          </a:p>
          <a:p>
            <a:r>
              <a:rPr lang="tr-TR" sz="1200" dirty="0"/>
              <a:t>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Rled</a:t>
            </a:r>
            <a:r>
              <a:rPr lang="tr-TR" sz="1200" dirty="0"/>
              <a:t>,LOW); </a:t>
            </a:r>
          </a:p>
          <a:p>
            <a:r>
              <a:rPr lang="tr-TR" sz="1200" dirty="0"/>
              <a:t>           </a:t>
            </a:r>
          </a:p>
          <a:p>
            <a:r>
              <a:rPr lang="tr-TR" sz="1200" dirty="0"/>
              <a:t>          }             </a:t>
            </a:r>
          </a:p>
          <a:p>
            <a:r>
              <a:rPr lang="tr-TR" sz="1200" dirty="0"/>
              <a:t>        }</a:t>
            </a:r>
          </a:p>
          <a:p>
            <a:r>
              <a:rPr lang="tr-TR" sz="1200" dirty="0"/>
              <a:t> else </a:t>
            </a:r>
            <a:r>
              <a:rPr lang="tr-TR" sz="1200" dirty="0" err="1"/>
              <a:t>if</a:t>
            </a:r>
            <a:r>
              <a:rPr lang="tr-TR" sz="1200" dirty="0"/>
              <a:t>(komut==8)</a:t>
            </a:r>
          </a:p>
          <a:p>
            <a:r>
              <a:rPr lang="tr-TR" sz="1200" dirty="0"/>
              <a:t> {</a:t>
            </a:r>
          </a:p>
          <a:p>
            <a:r>
              <a:rPr lang="tr-TR" sz="1200" dirty="0"/>
              <a:t>         </a:t>
            </a:r>
          </a:p>
          <a:p>
            <a:r>
              <a:rPr lang="tr-TR" sz="1200" dirty="0"/>
              <a:t> }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 </a:t>
            </a:r>
            <a:r>
              <a:rPr lang="tr-TR" sz="1200" dirty="0" err="1"/>
              <a:t>if</a:t>
            </a:r>
            <a:r>
              <a:rPr lang="tr-TR" sz="1200" dirty="0"/>
              <a:t>(</a:t>
            </a:r>
            <a:r>
              <a:rPr lang="tr-TR" sz="1200" dirty="0" err="1"/>
              <a:t>sesDurum</a:t>
            </a:r>
            <a:r>
              <a:rPr lang="tr-TR" sz="1200" dirty="0"/>
              <a:t>==1)</a:t>
            </a:r>
          </a:p>
          <a:p>
            <a:r>
              <a:rPr lang="tr-TR" sz="1200" dirty="0"/>
              <a:t>{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Buzzer</a:t>
            </a:r>
            <a:r>
              <a:rPr lang="tr-TR" sz="1200" dirty="0"/>
              <a:t>,</a:t>
            </a:r>
            <a:r>
              <a:rPr lang="tr-TR" sz="1200" dirty="0" err="1"/>
              <a:t>Htone</a:t>
            </a:r>
            <a:r>
              <a:rPr lang="tr-TR" sz="1200" dirty="0"/>
              <a:t>); 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Bled</a:t>
            </a:r>
            <a:r>
              <a:rPr lang="tr-TR" sz="1200" dirty="0"/>
              <a:t>,LOW); 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Rled</a:t>
            </a:r>
            <a:r>
              <a:rPr lang="tr-TR" sz="1200" dirty="0"/>
              <a:t>,255);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delay</a:t>
            </a:r>
            <a:r>
              <a:rPr lang="tr-TR" sz="1200" dirty="0"/>
              <a:t>(150);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Buzzer</a:t>
            </a:r>
            <a:r>
              <a:rPr lang="tr-TR" sz="1200" dirty="0"/>
              <a:t>,</a:t>
            </a:r>
            <a:r>
              <a:rPr lang="tr-TR" sz="1200" dirty="0" err="1"/>
              <a:t>Ltone</a:t>
            </a:r>
            <a:r>
              <a:rPr lang="tr-TR" sz="1200" dirty="0"/>
              <a:t>); 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Bled</a:t>
            </a:r>
            <a:r>
              <a:rPr lang="tr-TR" sz="1200" dirty="0"/>
              <a:t>,255); 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analogWrite</a:t>
            </a:r>
            <a:r>
              <a:rPr lang="tr-TR" sz="1200" dirty="0"/>
              <a:t>(</a:t>
            </a:r>
            <a:r>
              <a:rPr lang="tr-TR" sz="1200" dirty="0" err="1"/>
              <a:t>Rled</a:t>
            </a:r>
            <a:r>
              <a:rPr lang="tr-TR" sz="1200" dirty="0"/>
              <a:t>,LOW);</a:t>
            </a:r>
          </a:p>
          <a:p>
            <a:r>
              <a:rPr lang="tr-TR" sz="1200" dirty="0"/>
              <a:t>            </a:t>
            </a:r>
            <a:r>
              <a:rPr lang="tr-TR" sz="1200" dirty="0" err="1"/>
              <a:t>delay</a:t>
            </a:r>
            <a:r>
              <a:rPr lang="tr-TR" sz="1200" dirty="0"/>
              <a:t>(150);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  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 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1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1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1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1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1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1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1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MOBİL UYGULAMA KODLARI</a:t>
            </a:r>
            <a:endParaRPr lang="tr-TR" dirty="0"/>
          </a:p>
        </p:txBody>
      </p:sp>
      <p:pic>
        <p:nvPicPr>
          <p:cNvPr id="4" name="3 İçerik Yer Tutucusu" descr="33426019_10211084671023533_1197148711294074880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076450"/>
            <a:ext cx="5797550" cy="3543300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33338897_10211084668183462_7125285366071820288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60648"/>
            <a:ext cx="7466222" cy="6059760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tr-TR" dirty="0" err="1" smtClean="0"/>
              <a:t>Arduino’yu</a:t>
            </a:r>
            <a:r>
              <a:rPr lang="tr-TR" dirty="0" smtClean="0"/>
              <a:t> </a:t>
            </a:r>
            <a:r>
              <a:rPr lang="tr-TR" dirty="0"/>
              <a:t>25 proje ile keşfet! / Mert KAHYAOĞLU- Fırat DEDE</a:t>
            </a:r>
          </a:p>
          <a:p>
            <a:pPr lvl="0" fontAlgn="base"/>
            <a:r>
              <a:rPr lang="tr-TR" u="sng" dirty="0">
                <a:hlinkClick r:id="rId2"/>
              </a:rPr>
              <a:t>http://sinancanbayrak.com/buzzer-nedir-nasil-calisir-nicin-kullanilir-kac-cesit-buzzer-vardir/</a:t>
            </a:r>
            <a:endParaRPr lang="tr-TR" dirty="0"/>
          </a:p>
          <a:p>
            <a:pPr lvl="0" fontAlgn="base"/>
            <a:r>
              <a:rPr lang="tr-TR" u="sng" dirty="0">
                <a:hlinkClick r:id="rId3"/>
              </a:rPr>
              <a:t>http://www.</a:t>
            </a:r>
            <a:r>
              <a:rPr lang="tr-TR" u="sng" dirty="0" err="1">
                <a:hlinkClick r:id="rId3"/>
              </a:rPr>
              <a:t>projehocam</a:t>
            </a:r>
            <a:r>
              <a:rPr lang="tr-TR" u="sng" dirty="0">
                <a:hlinkClick r:id="rId3"/>
              </a:rPr>
              <a:t>.com/</a:t>
            </a:r>
            <a:r>
              <a:rPr lang="tr-TR" u="sng" dirty="0" err="1">
                <a:hlinkClick r:id="rId3"/>
              </a:rPr>
              <a:t>arduino</a:t>
            </a:r>
            <a:r>
              <a:rPr lang="tr-TR" u="sng" dirty="0">
                <a:hlinkClick r:id="rId3"/>
              </a:rPr>
              <a:t>-</a:t>
            </a:r>
            <a:r>
              <a:rPr lang="tr-TR" u="sng" dirty="0" err="1">
                <a:hlinkClick r:id="rId3"/>
              </a:rPr>
              <a:t>lcd</a:t>
            </a:r>
            <a:r>
              <a:rPr lang="tr-TR" u="sng" dirty="0">
                <a:hlinkClick r:id="rId3"/>
              </a:rPr>
              <a:t>-i2c-</a:t>
            </a:r>
            <a:r>
              <a:rPr lang="tr-TR" u="sng" dirty="0" err="1">
                <a:hlinkClick r:id="rId3"/>
              </a:rPr>
              <a:t>protokolu</a:t>
            </a:r>
            <a:r>
              <a:rPr lang="tr-TR" u="sng" dirty="0">
                <a:hlinkClick r:id="rId3"/>
              </a:rPr>
              <a:t>-</a:t>
            </a:r>
            <a:r>
              <a:rPr lang="tr-TR" u="sng" dirty="0" err="1">
                <a:hlinkClick r:id="rId3"/>
              </a:rPr>
              <a:t>kullanimi</a:t>
            </a:r>
            <a:r>
              <a:rPr lang="tr-TR" u="sng" dirty="0">
                <a:hlinkClick r:id="rId3"/>
              </a:rPr>
              <a:t>/</a:t>
            </a:r>
            <a:endParaRPr lang="tr-TR" dirty="0"/>
          </a:p>
          <a:p>
            <a:pPr lvl="0" fontAlgn="base"/>
            <a:r>
              <a:rPr lang="tr-TR" u="sng" dirty="0">
                <a:hlinkClick r:id="rId4"/>
              </a:rPr>
              <a:t>http://maker.robotistan.com/rgb-led-nedir-arduino-kontrolu/</a:t>
            </a:r>
            <a:endParaRPr lang="tr-TR" dirty="0"/>
          </a:p>
          <a:p>
            <a:pPr lvl="0" fontAlgn="base"/>
            <a:r>
              <a:rPr lang="tr-TR" u="sng" dirty="0">
                <a:hlinkClick r:id="rId5"/>
              </a:rPr>
              <a:t>https://www.muhendisbeyinler.net/bluetooth-moduller-hc-05-ve-hc-06/</a:t>
            </a:r>
            <a:endParaRPr lang="tr-TR" dirty="0"/>
          </a:p>
          <a:p>
            <a:pPr lvl="0" fontAlgn="base"/>
            <a:r>
              <a:rPr lang="tr-TR" u="sng" dirty="0">
                <a:hlinkClick r:id="rId6"/>
              </a:rPr>
              <a:t>https://www.robocombo.com/</a:t>
            </a:r>
            <a:endParaRPr lang="tr-TR" dirty="0"/>
          </a:p>
          <a:p>
            <a:pPr lvl="0" fontAlgn="base"/>
            <a:r>
              <a:rPr lang="tr-TR" u="sng" dirty="0">
                <a:hlinkClick r:id="rId7"/>
              </a:rPr>
              <a:t>https://www.domirobot.com/</a:t>
            </a:r>
            <a:endParaRPr lang="tr-TR" dirty="0"/>
          </a:p>
          <a:p>
            <a:pPr fontAlgn="base"/>
            <a:r>
              <a:rPr lang="tr-TR" b="1" dirty="0"/>
              <a:t> </a:t>
            </a:r>
            <a:endParaRPr lang="tr-TR" dirty="0"/>
          </a:p>
          <a:p>
            <a:pPr fontAlgn="base">
              <a:buNone/>
            </a:pPr>
            <a:r>
              <a:rPr lang="tr-TR" b="1" dirty="0"/>
              <a:t> 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 Nedir?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Yapılan projede amacımız insanlar için olası tehlike bulunduran bölgelere bu robotu göndererek bölgedeki hava kirliliğini, sıcaklığı ve nemi </a:t>
            </a:r>
            <a:r>
              <a:rPr lang="tr-TR" dirty="0" err="1"/>
              <a:t>bluetooth</a:t>
            </a:r>
            <a:r>
              <a:rPr lang="tr-TR" dirty="0"/>
              <a:t> aracılığı ile uzakta bulunan </a:t>
            </a:r>
            <a:r>
              <a:rPr lang="tr-TR" dirty="0" err="1"/>
              <a:t>android</a:t>
            </a:r>
            <a:r>
              <a:rPr lang="tr-TR" dirty="0"/>
              <a:t> telefona iletmektir. Aynı zamanda bölgede birilerinin bulunması halinde robot üzerindeki RGB </a:t>
            </a:r>
            <a:r>
              <a:rPr lang="tr-TR" dirty="0" err="1"/>
              <a:t>led</a:t>
            </a:r>
            <a:r>
              <a:rPr lang="tr-TR" dirty="0"/>
              <a:t> ve </a:t>
            </a:r>
            <a:r>
              <a:rPr lang="tr-TR" dirty="0" err="1"/>
              <a:t>Buzzer</a:t>
            </a:r>
            <a:r>
              <a:rPr lang="tr-TR" dirty="0"/>
              <a:t> ile onları uyarmaktır.</a:t>
            </a:r>
          </a:p>
          <a:p>
            <a:endParaRPr lang="tr-T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Malzemeler</a:t>
            </a:r>
            <a:endParaRPr lang="tr-TR" dirty="0"/>
          </a:p>
        </p:txBody>
      </p:sp>
      <p:pic>
        <p:nvPicPr>
          <p:cNvPr id="4" name="3 İçerik Yer Tutucusu" descr="arduino-mega2560-r3-klon-usb-kablo-hediyeli-usb-chip-ch340-800x8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7984" y="1196752"/>
            <a:ext cx="2232248" cy="2232248"/>
          </a:xfrm>
        </p:spPr>
      </p:pic>
      <p:sp>
        <p:nvSpPr>
          <p:cNvPr id="6" name="5 Metin kutusu"/>
          <p:cNvSpPr txBox="1"/>
          <p:nvPr/>
        </p:nvSpPr>
        <p:spPr>
          <a:xfrm>
            <a:off x="611560" y="1628800"/>
            <a:ext cx="41028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err="1" smtClean="0"/>
              <a:t>Arduino</a:t>
            </a:r>
            <a:r>
              <a:rPr lang="tr-TR" dirty="0" smtClean="0"/>
              <a:t> Mega</a:t>
            </a:r>
          </a:p>
          <a:p>
            <a:pPr marL="342900" indent="-342900">
              <a:buAutoNum type="arabicPeriod"/>
            </a:pPr>
            <a:r>
              <a:rPr lang="tr-TR" dirty="0" smtClean="0"/>
              <a:t>MQ135 Hava Kalite Kontrol </a:t>
            </a:r>
            <a:r>
              <a:rPr lang="tr-TR" dirty="0" err="1" smtClean="0"/>
              <a:t>Sensörü</a:t>
            </a:r>
            <a:endParaRPr lang="tr-TR" dirty="0" smtClean="0"/>
          </a:p>
          <a:p>
            <a:pPr marL="342900" indent="-342900">
              <a:buAutoNum type="arabicPeriod"/>
            </a:pPr>
            <a:r>
              <a:rPr lang="tr-TR" dirty="0" smtClean="0"/>
              <a:t>DHT11 Isı Nem </a:t>
            </a:r>
            <a:r>
              <a:rPr lang="tr-TR" dirty="0" err="1" smtClean="0"/>
              <a:t>Sensörü</a:t>
            </a:r>
            <a:endParaRPr lang="tr-TR" dirty="0" smtClean="0"/>
          </a:p>
          <a:p>
            <a:pPr marL="342900" indent="-342900">
              <a:buAutoNum type="arabicPeriod"/>
            </a:pPr>
            <a:r>
              <a:rPr lang="tr-TR" dirty="0" smtClean="0"/>
              <a:t>HC06 </a:t>
            </a:r>
            <a:r>
              <a:rPr lang="tr-TR" dirty="0" err="1" smtClean="0"/>
              <a:t>Bluetooth</a:t>
            </a:r>
            <a:r>
              <a:rPr lang="tr-TR" dirty="0" smtClean="0"/>
              <a:t> </a:t>
            </a:r>
            <a:r>
              <a:rPr lang="tr-TR" dirty="0" err="1" smtClean="0"/>
              <a:t>Sensörü</a:t>
            </a:r>
            <a:endParaRPr lang="tr-TR" dirty="0" smtClean="0"/>
          </a:p>
          <a:p>
            <a:pPr marL="342900" indent="-342900">
              <a:buAutoNum type="arabicPeriod"/>
            </a:pPr>
            <a:r>
              <a:rPr lang="tr-TR" dirty="0" smtClean="0"/>
              <a:t>RGB </a:t>
            </a:r>
            <a:r>
              <a:rPr lang="tr-TR" dirty="0" err="1" smtClean="0"/>
              <a:t>Led</a:t>
            </a:r>
            <a:endParaRPr lang="tr-TR" dirty="0" smtClean="0"/>
          </a:p>
          <a:p>
            <a:pPr marL="342900" indent="-342900">
              <a:buAutoNum type="arabicPeriod"/>
            </a:pPr>
            <a:r>
              <a:rPr lang="tr-TR" dirty="0" smtClean="0"/>
              <a:t>I2C </a:t>
            </a:r>
            <a:r>
              <a:rPr lang="tr-TR" dirty="0" err="1" smtClean="0"/>
              <a:t>Lcd</a:t>
            </a:r>
            <a:r>
              <a:rPr lang="tr-TR" dirty="0" smtClean="0"/>
              <a:t> Ekran</a:t>
            </a:r>
          </a:p>
          <a:p>
            <a:pPr marL="342900" indent="-342900">
              <a:buAutoNum type="arabicPeriod"/>
            </a:pPr>
            <a:r>
              <a:rPr lang="tr-TR" dirty="0" err="1" smtClean="0"/>
              <a:t>Buzzer</a:t>
            </a:r>
            <a:endParaRPr lang="tr-TR" dirty="0" smtClean="0"/>
          </a:p>
          <a:p>
            <a:pPr marL="342900" indent="-342900">
              <a:buAutoNum type="arabicPeriod"/>
            </a:pPr>
            <a:r>
              <a:rPr lang="tr-TR" dirty="0" smtClean="0"/>
              <a:t>L298N Sürücü Kartı</a:t>
            </a:r>
          </a:p>
          <a:p>
            <a:pPr marL="342900" indent="-342900">
              <a:buAutoNum type="arabicPeriod"/>
            </a:pPr>
            <a:r>
              <a:rPr lang="tr-TR" dirty="0" smtClean="0"/>
              <a:t>Dişi-Erkek/ Erkek-Erkek </a:t>
            </a:r>
            <a:r>
              <a:rPr lang="tr-TR" dirty="0" err="1" smtClean="0"/>
              <a:t>Jumper</a:t>
            </a:r>
            <a:r>
              <a:rPr lang="tr-TR" dirty="0" smtClean="0"/>
              <a:t> Kablo</a:t>
            </a:r>
          </a:p>
          <a:p>
            <a:pPr marL="342900" indent="-342900">
              <a:buAutoNum type="arabicPeriod"/>
            </a:pPr>
            <a:r>
              <a:rPr lang="tr-TR" dirty="0" smtClean="0"/>
              <a:t>4 tane 220 </a:t>
            </a:r>
            <a:r>
              <a:rPr lang="tr-TR" dirty="0" err="1" smtClean="0"/>
              <a:t>ohm</a:t>
            </a:r>
            <a:r>
              <a:rPr lang="tr-TR" dirty="0" smtClean="0"/>
              <a:t> Direnç</a:t>
            </a:r>
          </a:p>
          <a:p>
            <a:pPr marL="342900" indent="-342900">
              <a:buAutoNum type="arabicPeriod"/>
            </a:pPr>
            <a:r>
              <a:rPr lang="tr-TR" dirty="0" err="1" smtClean="0"/>
              <a:t>Breadboard</a:t>
            </a:r>
            <a:endParaRPr lang="tr-TR" dirty="0" smtClean="0"/>
          </a:p>
          <a:p>
            <a:pPr marL="342900" indent="-342900">
              <a:buAutoNum type="arabicPeriod"/>
            </a:pPr>
            <a:r>
              <a:rPr lang="tr-TR" dirty="0" smtClean="0"/>
              <a:t>4wd Araba Kiti</a:t>
            </a:r>
          </a:p>
          <a:p>
            <a:pPr marL="342900" indent="-342900">
              <a:buAutoNum type="arabicPeriod"/>
            </a:pPr>
            <a:r>
              <a:rPr lang="tr-TR" dirty="0" smtClean="0"/>
              <a:t>2 tane 9v pil</a:t>
            </a:r>
          </a:p>
          <a:p>
            <a:pPr marL="342900" indent="-342900">
              <a:buAutoNum type="arabicPeriod"/>
            </a:pPr>
            <a:r>
              <a:rPr lang="tr-TR" dirty="0" err="1" smtClean="0"/>
              <a:t>Knex</a:t>
            </a:r>
            <a:endParaRPr lang="tr-TR" dirty="0"/>
          </a:p>
        </p:txBody>
      </p:sp>
      <p:pic>
        <p:nvPicPr>
          <p:cNvPr id="7" name="6 Resim" descr="4WD-Arac-Platformu-DIY-79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780928"/>
            <a:ext cx="2169790" cy="2169790"/>
          </a:xfrm>
          <a:prstGeom prst="rect">
            <a:avLst/>
          </a:prstGeom>
        </p:spPr>
      </p:pic>
      <p:pic>
        <p:nvPicPr>
          <p:cNvPr id="10" name="9 Resim" descr="l298n-voltaj-regulatorlu-cift-motor-surucu-kart-10736-44-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1124744"/>
            <a:ext cx="1790452" cy="1790452"/>
          </a:xfrm>
          <a:prstGeom prst="rect">
            <a:avLst/>
          </a:prstGeom>
        </p:spPr>
      </p:pic>
      <p:pic>
        <p:nvPicPr>
          <p:cNvPr id="11" name="10 Resim" descr="HC06-Bluetooth-Modulu-Pin-Cikisli-63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365104"/>
            <a:ext cx="1872208" cy="1872208"/>
          </a:xfrm>
          <a:prstGeom prst="rect">
            <a:avLst/>
          </a:prstGeom>
        </p:spPr>
      </p:pic>
      <p:pic>
        <p:nvPicPr>
          <p:cNvPr id="8" name="7 Resim" descr="mq13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3501008"/>
            <a:ext cx="1224136" cy="1224136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 smtClean="0"/>
              <a:t> Mega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Arduino</a:t>
            </a:r>
            <a:r>
              <a:rPr lang="tr-TR" sz="2400" dirty="0"/>
              <a:t> Mega’nın 54 Dijital Giriş / Çıkışı, 16 </a:t>
            </a:r>
            <a:r>
              <a:rPr lang="tr-TR" sz="2400" dirty="0" err="1"/>
              <a:t>Analog</a:t>
            </a:r>
            <a:r>
              <a:rPr lang="tr-TR" sz="2400" dirty="0"/>
              <a:t>  Giriş/ Çıkışı ve 14 PWM Çıkışı vardır. Biz de bir çok fonksiyon ekleyeceğimizden dolayı </a:t>
            </a:r>
            <a:r>
              <a:rPr lang="tr-TR" sz="2400" dirty="0" err="1"/>
              <a:t>Arduino</a:t>
            </a:r>
            <a:r>
              <a:rPr lang="tr-TR" sz="2400" dirty="0"/>
              <a:t> Mega’yı seçtik.</a:t>
            </a:r>
          </a:p>
          <a:p>
            <a:r>
              <a:rPr lang="tr-TR" sz="2000" dirty="0"/>
              <a:t>Kart Adı: Mega 2560                                                                                                          </a:t>
            </a:r>
          </a:p>
          <a:p>
            <a:r>
              <a:rPr lang="tr-TR" sz="2000" dirty="0"/>
              <a:t>İşlemci: Atmega2560</a:t>
            </a:r>
          </a:p>
          <a:p>
            <a:r>
              <a:rPr lang="tr-TR" sz="2000" dirty="0"/>
              <a:t>Çalışma Voltajı/ Giriş Voltajı: 5V/7-12V</a:t>
            </a:r>
          </a:p>
          <a:p>
            <a:r>
              <a:rPr lang="tr-TR" sz="2000" dirty="0"/>
              <a:t>CPU Hızı: 16 MHz</a:t>
            </a:r>
          </a:p>
          <a:p>
            <a:r>
              <a:rPr lang="tr-TR" sz="2000" dirty="0" err="1"/>
              <a:t>Analog</a:t>
            </a:r>
            <a:r>
              <a:rPr lang="tr-TR" sz="2000" dirty="0"/>
              <a:t> </a:t>
            </a:r>
            <a:r>
              <a:rPr lang="tr-TR" sz="2000" dirty="0" err="1"/>
              <a:t>In</a:t>
            </a:r>
            <a:r>
              <a:rPr lang="tr-TR" sz="2000" dirty="0"/>
              <a:t>/</a:t>
            </a:r>
            <a:r>
              <a:rPr lang="tr-TR" sz="2000" dirty="0" err="1"/>
              <a:t>Out</a:t>
            </a:r>
            <a:r>
              <a:rPr lang="tr-TR" sz="2000" dirty="0"/>
              <a:t>:16</a:t>
            </a:r>
          </a:p>
          <a:p>
            <a:r>
              <a:rPr lang="tr-TR" sz="2000" dirty="0"/>
              <a:t>Dijital IO/PWM: 54/14</a:t>
            </a:r>
          </a:p>
          <a:p>
            <a:r>
              <a:rPr lang="tr-TR" sz="2000" dirty="0" err="1"/>
              <a:t>Flash</a:t>
            </a:r>
            <a:r>
              <a:rPr lang="tr-TR" sz="2000" dirty="0"/>
              <a:t> [KB] : 256</a:t>
            </a:r>
          </a:p>
          <a:p>
            <a:endParaRPr lang="tr-TR" dirty="0"/>
          </a:p>
        </p:txBody>
      </p:sp>
      <p:pic>
        <p:nvPicPr>
          <p:cNvPr id="4" name="3 Resim" descr="arduino-mega2560-r3-klon-usb-kablo-hediyeli-usb-chip-ch340-800x8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140968"/>
            <a:ext cx="2880320" cy="288032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MQ135 Hava Kalite Kontrol </a:t>
            </a:r>
            <a:r>
              <a:rPr lang="tr-TR" dirty="0" err="1" smtClean="0"/>
              <a:t>Sensörü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484784"/>
            <a:ext cx="8363272" cy="4680520"/>
          </a:xfrm>
        </p:spPr>
        <p:txBody>
          <a:bodyPr>
            <a:normAutofit lnSpcReduction="10000"/>
          </a:bodyPr>
          <a:lstStyle/>
          <a:p>
            <a:r>
              <a:rPr lang="tr-TR" sz="2800" dirty="0"/>
              <a:t>Bulunduğu ortamdaki NH3,</a:t>
            </a:r>
            <a:r>
              <a:rPr lang="tr-TR" sz="2800" dirty="0" err="1"/>
              <a:t>NOx</a:t>
            </a:r>
            <a:r>
              <a:rPr lang="tr-TR" sz="2800" dirty="0"/>
              <a:t>, alkol buharı, benzen, duman ve CO2 gazlarının varlığını tespit edip hesaplamaya yarayabilen genelde ev ve ofislerde kullanılan bir </a:t>
            </a:r>
            <a:r>
              <a:rPr lang="tr-TR" sz="2800" dirty="0" err="1"/>
              <a:t>sensör</a:t>
            </a:r>
            <a:r>
              <a:rPr lang="tr-TR" sz="2800" dirty="0"/>
              <a:t> çeşididir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. Çalışma Gerilimi: DC 5V</a:t>
            </a:r>
          </a:p>
          <a:p>
            <a:r>
              <a:rPr lang="tr-TR" sz="2800" dirty="0"/>
              <a:t>. Ana çip: LM393, MQ 135 gaz </a:t>
            </a:r>
            <a:r>
              <a:rPr lang="tr-TR" sz="2800" dirty="0" err="1"/>
              <a:t>sensörü</a:t>
            </a:r>
            <a:endParaRPr lang="tr-TR" sz="2800" dirty="0"/>
          </a:p>
          <a:p>
            <a:r>
              <a:rPr lang="tr-TR" sz="2800" dirty="0"/>
              <a:t>. Boyutu: uzunluk 32mm * genişlik 22mm * yükseklik 30mm</a:t>
            </a:r>
          </a:p>
          <a:p>
            <a:endParaRPr lang="tr-TR" dirty="0"/>
          </a:p>
        </p:txBody>
      </p:sp>
      <p:pic>
        <p:nvPicPr>
          <p:cNvPr id="4" name="3 Resim" descr="mq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780928"/>
            <a:ext cx="1944216" cy="1944216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DHT11 Isı Nem </a:t>
            </a:r>
            <a:r>
              <a:rPr lang="tr-TR" dirty="0" err="1" smtClean="0"/>
              <a:t>Sensörü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sz="2000" dirty="0"/>
              <a:t>8 bitlik mikroişlemciye sahiptir</a:t>
            </a:r>
            <a:r>
              <a:rPr lang="tr-TR" sz="2000" dirty="0" smtClean="0"/>
              <a:t>. </a:t>
            </a:r>
            <a:r>
              <a:rPr lang="tr-TR" sz="2000" dirty="0"/>
              <a:t>0 ile 50°C </a:t>
            </a:r>
            <a:r>
              <a:rPr lang="tr-TR" sz="2000" dirty="0" smtClean="0"/>
              <a:t>arasında sıcaklığı 2°C , 20-90% RH arasında nemi 5% RH hata payı ile ölçüyor.</a:t>
            </a:r>
            <a:endParaRPr lang="tr-TR" sz="1900" dirty="0" smtClean="0"/>
          </a:p>
          <a:p>
            <a:r>
              <a:rPr lang="de-DE" sz="1900" dirty="0" smtClean="0"/>
              <a:t>DHT11</a:t>
            </a:r>
            <a:r>
              <a:rPr lang="de-DE" sz="1900" dirty="0"/>
              <a:t>, </a:t>
            </a:r>
            <a:r>
              <a:rPr lang="de-DE" sz="1900" dirty="0" err="1"/>
              <a:t>ortamda</a:t>
            </a:r>
            <a:r>
              <a:rPr lang="de-DE" sz="1900" dirty="0"/>
              <a:t> </a:t>
            </a:r>
            <a:r>
              <a:rPr lang="de-DE" sz="1900" dirty="0" err="1"/>
              <a:t>algıladığı</a:t>
            </a:r>
            <a:r>
              <a:rPr lang="de-DE" sz="1900" dirty="0"/>
              <a:t> </a:t>
            </a:r>
            <a:r>
              <a:rPr lang="de-DE" sz="1900" dirty="0" err="1"/>
              <a:t>sıcaklık</a:t>
            </a:r>
            <a:r>
              <a:rPr lang="de-DE" sz="1900" dirty="0"/>
              <a:t> </a:t>
            </a:r>
            <a:r>
              <a:rPr lang="de-DE" sz="1900" dirty="0" err="1"/>
              <a:t>ve</a:t>
            </a:r>
            <a:r>
              <a:rPr lang="de-DE" sz="1900" dirty="0"/>
              <a:t> </a:t>
            </a:r>
            <a:r>
              <a:rPr lang="de-DE" sz="1900" dirty="0" err="1"/>
              <a:t>nem</a:t>
            </a:r>
            <a:r>
              <a:rPr lang="de-DE" sz="1900" dirty="0"/>
              <a:t> </a:t>
            </a:r>
            <a:r>
              <a:rPr lang="de-DE" sz="1900" dirty="0" err="1"/>
              <a:t>değerlerini</a:t>
            </a:r>
            <a:r>
              <a:rPr lang="de-DE" sz="1900" dirty="0"/>
              <a:t> </a:t>
            </a:r>
            <a:r>
              <a:rPr lang="de-DE" sz="1900" dirty="0" err="1"/>
              <a:t>dijital</a:t>
            </a:r>
            <a:r>
              <a:rPr lang="de-DE" sz="1900" dirty="0"/>
              <a:t> </a:t>
            </a:r>
            <a:r>
              <a:rPr lang="de-DE" sz="1900" dirty="0" err="1"/>
              <a:t>olarak</a:t>
            </a:r>
            <a:r>
              <a:rPr lang="de-DE" sz="1900" dirty="0"/>
              <a:t> </a:t>
            </a:r>
            <a:r>
              <a:rPr lang="de-DE" sz="1900" dirty="0" err="1"/>
              <a:t>düzenleyip</a:t>
            </a:r>
            <a:r>
              <a:rPr lang="de-DE" sz="1900" dirty="0"/>
              <a:t> </a:t>
            </a:r>
            <a:r>
              <a:rPr lang="de-DE" sz="1900" dirty="0" err="1"/>
              <a:t>çıkış</a:t>
            </a:r>
            <a:r>
              <a:rPr lang="de-DE" sz="1900" dirty="0"/>
              <a:t> </a:t>
            </a:r>
            <a:r>
              <a:rPr lang="de-DE" sz="1900" dirty="0" err="1"/>
              <a:t>verebilen</a:t>
            </a:r>
            <a:r>
              <a:rPr lang="de-DE" sz="1900" dirty="0"/>
              <a:t> </a:t>
            </a:r>
            <a:r>
              <a:rPr lang="de-DE" sz="1900" dirty="0" err="1"/>
              <a:t>bir</a:t>
            </a:r>
            <a:r>
              <a:rPr lang="de-DE" sz="1900" dirty="0"/>
              <a:t> </a:t>
            </a:r>
            <a:r>
              <a:rPr lang="de-DE" sz="1900" dirty="0" err="1"/>
              <a:t>ısı</a:t>
            </a:r>
            <a:r>
              <a:rPr lang="de-DE" sz="1900" dirty="0"/>
              <a:t> </a:t>
            </a:r>
            <a:r>
              <a:rPr lang="de-DE" sz="1900" dirty="0" err="1"/>
              <a:t>sensörüdür</a:t>
            </a:r>
            <a:r>
              <a:rPr lang="de-DE" sz="1900" dirty="0"/>
              <a:t>. </a:t>
            </a:r>
            <a:r>
              <a:rPr lang="de-DE" sz="1900" dirty="0" err="1"/>
              <a:t>Sensörün</a:t>
            </a:r>
            <a:r>
              <a:rPr lang="de-DE" sz="1900" dirty="0"/>
              <a:t> </a:t>
            </a:r>
            <a:r>
              <a:rPr lang="de-DE" sz="1900" dirty="0" err="1"/>
              <a:t>içerisinde</a:t>
            </a:r>
            <a:r>
              <a:rPr lang="de-DE" sz="1900" dirty="0"/>
              <a:t> </a:t>
            </a:r>
            <a:r>
              <a:rPr lang="de-DE" sz="1900" dirty="0" err="1"/>
              <a:t>nem</a:t>
            </a:r>
            <a:r>
              <a:rPr lang="de-DE" sz="1900" dirty="0"/>
              <a:t> </a:t>
            </a:r>
            <a:r>
              <a:rPr lang="de-DE" sz="1900" dirty="0" err="1"/>
              <a:t>ve</a:t>
            </a:r>
            <a:r>
              <a:rPr lang="de-DE" sz="1900" dirty="0"/>
              <a:t> </a:t>
            </a:r>
            <a:r>
              <a:rPr lang="de-DE" sz="1900" dirty="0" err="1"/>
              <a:t>sıcaklık</a:t>
            </a:r>
            <a:r>
              <a:rPr lang="de-DE" sz="1900" dirty="0"/>
              <a:t> </a:t>
            </a:r>
            <a:r>
              <a:rPr lang="de-DE" sz="1900" dirty="0" err="1"/>
              <a:t>değerlerindeki</a:t>
            </a:r>
            <a:r>
              <a:rPr lang="de-DE" sz="1900" dirty="0"/>
              <a:t> </a:t>
            </a:r>
            <a:r>
              <a:rPr lang="de-DE" sz="1900" dirty="0" err="1"/>
              <a:t>değişime</a:t>
            </a:r>
            <a:r>
              <a:rPr lang="de-DE" sz="1900" dirty="0"/>
              <a:t> </a:t>
            </a:r>
            <a:r>
              <a:rPr lang="de-DE" sz="1900" dirty="0" err="1"/>
              <a:t>tepki</a:t>
            </a:r>
            <a:r>
              <a:rPr lang="de-DE" sz="1900" dirty="0"/>
              <a:t> </a:t>
            </a:r>
            <a:r>
              <a:rPr lang="de-DE" sz="1900" dirty="0" err="1"/>
              <a:t>veren</a:t>
            </a:r>
            <a:r>
              <a:rPr lang="de-DE" sz="1900" dirty="0"/>
              <a:t> </a:t>
            </a:r>
            <a:r>
              <a:rPr lang="de-DE" sz="1900" dirty="0" err="1"/>
              <a:t>direnç</a:t>
            </a:r>
            <a:r>
              <a:rPr lang="de-DE" sz="1900" dirty="0"/>
              <a:t> </a:t>
            </a:r>
            <a:r>
              <a:rPr lang="de-DE" sz="1900" dirty="0" err="1"/>
              <a:t>yapıları</a:t>
            </a:r>
            <a:r>
              <a:rPr lang="de-DE" sz="1900" dirty="0"/>
              <a:t> </a:t>
            </a:r>
            <a:r>
              <a:rPr lang="de-DE" sz="1900" dirty="0" err="1"/>
              <a:t>bulunur</a:t>
            </a:r>
            <a:r>
              <a:rPr lang="de-DE" sz="1900" dirty="0"/>
              <a:t>. </a:t>
            </a:r>
            <a:r>
              <a:rPr lang="de-DE" sz="1900" dirty="0" err="1"/>
              <a:t>Algıladığı</a:t>
            </a:r>
            <a:r>
              <a:rPr lang="de-DE" sz="1900" dirty="0"/>
              <a:t> </a:t>
            </a:r>
            <a:r>
              <a:rPr lang="de-DE" sz="1900" dirty="0" err="1"/>
              <a:t>bu</a:t>
            </a:r>
            <a:r>
              <a:rPr lang="de-DE" sz="1900" dirty="0"/>
              <a:t> </a:t>
            </a:r>
            <a:r>
              <a:rPr lang="de-DE" sz="1900" dirty="0" err="1"/>
              <a:t>değerler</a:t>
            </a:r>
            <a:r>
              <a:rPr lang="de-DE" sz="1900" dirty="0"/>
              <a:t> </a:t>
            </a:r>
            <a:r>
              <a:rPr lang="de-DE" sz="1900" dirty="0" err="1"/>
              <a:t>tek</a:t>
            </a:r>
            <a:r>
              <a:rPr lang="de-DE" sz="1900" dirty="0"/>
              <a:t> hat </a:t>
            </a:r>
            <a:r>
              <a:rPr lang="de-DE" sz="1900" dirty="0" err="1"/>
              <a:t>üzerinden</a:t>
            </a:r>
            <a:r>
              <a:rPr lang="de-DE" sz="1900" dirty="0"/>
              <a:t> </a:t>
            </a:r>
            <a:r>
              <a:rPr lang="de-DE" sz="1900" dirty="0" err="1"/>
              <a:t>dışarıya</a:t>
            </a:r>
            <a:r>
              <a:rPr lang="de-DE" sz="1900" dirty="0"/>
              <a:t> </a:t>
            </a:r>
            <a:r>
              <a:rPr lang="de-DE" sz="1900" dirty="0" err="1"/>
              <a:t>vermektedir</a:t>
            </a:r>
            <a:r>
              <a:rPr lang="de-DE" sz="1900" dirty="0" smtClean="0"/>
              <a:t>.</a:t>
            </a:r>
            <a:endParaRPr lang="de-DE" sz="1900" dirty="0"/>
          </a:p>
          <a:p>
            <a:r>
              <a:rPr lang="de-DE" sz="1900" dirty="0" err="1"/>
              <a:t>Sensör</a:t>
            </a:r>
            <a:r>
              <a:rPr lang="de-DE" sz="1900" dirty="0"/>
              <a:t> </a:t>
            </a:r>
            <a:r>
              <a:rPr lang="de-DE" sz="1900" dirty="0" err="1"/>
              <a:t>bağlantısı</a:t>
            </a:r>
            <a:r>
              <a:rPr lang="de-DE" sz="1900" dirty="0"/>
              <a:t> </a:t>
            </a:r>
            <a:r>
              <a:rPr lang="de-DE" sz="1900" dirty="0" err="1"/>
              <a:t>yapılırken</a:t>
            </a:r>
            <a:r>
              <a:rPr lang="de-DE" sz="1900" dirty="0"/>
              <a:t> </a:t>
            </a:r>
            <a:r>
              <a:rPr lang="de-DE" sz="1900" dirty="0" err="1"/>
              <a:t>data</a:t>
            </a:r>
            <a:r>
              <a:rPr lang="de-DE" sz="1900" dirty="0"/>
              <a:t> </a:t>
            </a:r>
            <a:r>
              <a:rPr lang="de-DE" sz="1900" dirty="0" err="1"/>
              <a:t>hattına</a:t>
            </a:r>
            <a:r>
              <a:rPr lang="de-DE" sz="1900" dirty="0"/>
              <a:t> pull-</a:t>
            </a:r>
            <a:r>
              <a:rPr lang="de-DE" sz="1900" dirty="0" err="1"/>
              <a:t>up</a:t>
            </a:r>
            <a:r>
              <a:rPr lang="de-DE" sz="1900" dirty="0"/>
              <a:t> </a:t>
            </a:r>
            <a:r>
              <a:rPr lang="de-DE" sz="1900" dirty="0" err="1"/>
              <a:t>direnci</a:t>
            </a:r>
            <a:r>
              <a:rPr lang="de-DE" sz="1900" dirty="0"/>
              <a:t> </a:t>
            </a:r>
            <a:r>
              <a:rPr lang="de-DE" sz="1900" dirty="0" err="1"/>
              <a:t>bağlanmalıdır</a:t>
            </a:r>
            <a:r>
              <a:rPr lang="de-DE" sz="1900" dirty="0"/>
              <a:t>. </a:t>
            </a:r>
            <a:r>
              <a:rPr lang="de-DE" sz="1900" dirty="0" err="1"/>
              <a:t>Kullanılması</a:t>
            </a:r>
            <a:r>
              <a:rPr lang="de-DE" sz="1900" dirty="0"/>
              <a:t> </a:t>
            </a:r>
            <a:r>
              <a:rPr lang="de-DE" sz="1900" dirty="0" err="1"/>
              <a:t>gereken</a:t>
            </a:r>
            <a:r>
              <a:rPr lang="de-DE" sz="1900" dirty="0"/>
              <a:t> </a:t>
            </a:r>
            <a:r>
              <a:rPr lang="de-DE" sz="1900" dirty="0" err="1"/>
              <a:t>direnç</a:t>
            </a:r>
            <a:r>
              <a:rPr lang="de-DE" sz="1900" dirty="0"/>
              <a:t> </a:t>
            </a:r>
            <a:r>
              <a:rPr lang="de-DE" sz="1900" dirty="0" err="1"/>
              <a:t>değeri</a:t>
            </a:r>
            <a:r>
              <a:rPr lang="de-DE" sz="1900" dirty="0"/>
              <a:t> </a:t>
            </a:r>
            <a:r>
              <a:rPr lang="de-DE" sz="1900" dirty="0" err="1"/>
              <a:t>sensör</a:t>
            </a:r>
            <a:r>
              <a:rPr lang="de-DE" sz="1900" dirty="0"/>
              <a:t> </a:t>
            </a:r>
            <a:r>
              <a:rPr lang="de-DE" sz="1900" dirty="0" err="1"/>
              <a:t>ile</a:t>
            </a:r>
            <a:r>
              <a:rPr lang="de-DE" sz="1900" dirty="0"/>
              <a:t> </a:t>
            </a:r>
            <a:r>
              <a:rPr lang="de-DE" sz="1900" dirty="0" err="1"/>
              <a:t>işlemci</a:t>
            </a:r>
            <a:r>
              <a:rPr lang="de-DE" sz="1900" dirty="0"/>
              <a:t> </a:t>
            </a:r>
            <a:r>
              <a:rPr lang="de-DE" sz="1900" dirty="0" err="1"/>
              <a:t>arasındaki</a:t>
            </a:r>
            <a:r>
              <a:rPr lang="de-DE" sz="1900" dirty="0"/>
              <a:t> </a:t>
            </a:r>
            <a:r>
              <a:rPr lang="de-DE" sz="1900" dirty="0" err="1"/>
              <a:t>mesafeye</a:t>
            </a:r>
            <a:r>
              <a:rPr lang="de-DE" sz="1900" dirty="0"/>
              <a:t> göre </a:t>
            </a:r>
            <a:r>
              <a:rPr lang="de-DE" sz="1900" dirty="0" err="1"/>
              <a:t>değişmektedir</a:t>
            </a:r>
            <a:r>
              <a:rPr lang="de-DE" sz="1900" dirty="0"/>
              <a:t>. </a:t>
            </a:r>
            <a:r>
              <a:rPr lang="de-DE" sz="1900" dirty="0" err="1"/>
              <a:t>Bu</a:t>
            </a:r>
            <a:r>
              <a:rPr lang="de-DE" sz="1900" dirty="0"/>
              <a:t> </a:t>
            </a:r>
            <a:r>
              <a:rPr lang="de-DE" sz="1900" dirty="0" err="1"/>
              <a:t>değerin</a:t>
            </a:r>
            <a:r>
              <a:rPr lang="de-DE" sz="1900" dirty="0"/>
              <a:t> </a:t>
            </a:r>
            <a:r>
              <a:rPr lang="de-DE" sz="1900" dirty="0" err="1"/>
              <a:t>yaygın</a:t>
            </a:r>
            <a:r>
              <a:rPr lang="de-DE" sz="1900" dirty="0"/>
              <a:t> </a:t>
            </a:r>
            <a:r>
              <a:rPr lang="de-DE" sz="1900" dirty="0" err="1"/>
              <a:t>kullanımı</a:t>
            </a:r>
            <a:r>
              <a:rPr lang="de-DE" sz="1900" dirty="0"/>
              <a:t> </a:t>
            </a:r>
            <a:r>
              <a:rPr lang="de-DE" sz="1900" dirty="0" err="1"/>
              <a:t>ise</a:t>
            </a:r>
            <a:r>
              <a:rPr lang="de-DE" sz="1900" dirty="0"/>
              <a:t> 10K </a:t>
            </a:r>
            <a:r>
              <a:rPr lang="de-DE" sz="1900" dirty="0" err="1"/>
              <a:t>dirençtir</a:t>
            </a:r>
            <a:r>
              <a:rPr lang="de-DE" sz="1900" dirty="0" smtClean="0"/>
              <a:t>.</a:t>
            </a:r>
            <a:endParaRPr lang="de-DE" sz="1900" dirty="0"/>
          </a:p>
          <a:p>
            <a:endParaRPr lang="tr-TR" dirty="0"/>
          </a:p>
        </p:txBody>
      </p:sp>
      <p:pic>
        <p:nvPicPr>
          <p:cNvPr id="4" name="3 Resim" descr="dht11-isi-ve-nem-sensoru-kart-14197-17-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4437112"/>
            <a:ext cx="2088232" cy="208823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HC06 </a:t>
            </a:r>
            <a:r>
              <a:rPr lang="tr-TR" dirty="0" err="1" smtClean="0"/>
              <a:t>Bluetooth</a:t>
            </a:r>
            <a:r>
              <a:rPr lang="tr-TR" dirty="0" smtClean="0"/>
              <a:t> Modülü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HC06 modülü varsayılan olarak </a:t>
            </a:r>
            <a:r>
              <a:rPr lang="tr-TR" sz="2400" dirty="0" err="1"/>
              <a:t>Slave</a:t>
            </a:r>
            <a:r>
              <a:rPr lang="tr-TR" sz="2400" dirty="0"/>
              <a:t> </a:t>
            </a:r>
            <a:r>
              <a:rPr lang="tr-TR" sz="2400" dirty="0" err="1"/>
              <a:t>modda</a:t>
            </a:r>
            <a:r>
              <a:rPr lang="tr-TR" sz="2400" dirty="0"/>
              <a:t> </a:t>
            </a:r>
            <a:r>
              <a:rPr lang="tr-TR" sz="2400" dirty="0" smtClean="0"/>
              <a:t>çalışmaktadır.</a:t>
            </a:r>
          </a:p>
          <a:p>
            <a:r>
              <a:rPr lang="tr-TR" sz="2400" dirty="0"/>
              <a:t>Modülün haberleşme bağlantısı </a:t>
            </a:r>
            <a:r>
              <a:rPr lang="tr-TR" sz="2400" dirty="0" err="1"/>
              <a:t>serial</a:t>
            </a:r>
            <a:r>
              <a:rPr lang="tr-TR" sz="2400" dirty="0"/>
              <a:t>(UART) olduğundan hızlı ve kolay bir kullanımı vardır. Ayrıca bu </a:t>
            </a:r>
            <a:r>
              <a:rPr lang="tr-TR" sz="2400" dirty="0" err="1"/>
              <a:t>pinler</a:t>
            </a:r>
            <a:r>
              <a:rPr lang="tr-TR" sz="2400" dirty="0"/>
              <a:t> yardımıyla AT komutlarını kullanarak modülün baud rate değeri, isim, şifre gibi çeşitli özellikleri değiştirilebilmektedir</a:t>
            </a:r>
            <a:r>
              <a:rPr lang="tr-TR" sz="2400" dirty="0" smtClean="0"/>
              <a:t>.</a:t>
            </a:r>
          </a:p>
          <a:p>
            <a:endParaRPr lang="tr-TR" dirty="0"/>
          </a:p>
        </p:txBody>
      </p:sp>
      <p:pic>
        <p:nvPicPr>
          <p:cNvPr id="4" name="3 Resim" descr="HC06-Bluetooth-Modulu-Pin-Cikisli-63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4265712"/>
            <a:ext cx="2592288" cy="2592288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</a:t>
            </a:r>
            <a:r>
              <a:rPr lang="tr-TR" dirty="0" err="1" smtClean="0"/>
              <a:t>Led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Kart </a:t>
            </a:r>
            <a:r>
              <a:rPr lang="tr-TR" sz="2800" dirty="0" smtClean="0"/>
              <a:t>üzerindeki </a:t>
            </a:r>
            <a:r>
              <a:rPr lang="tr-TR" sz="2800" dirty="0" err="1"/>
              <a:t>Rgb</a:t>
            </a:r>
            <a:r>
              <a:rPr lang="tr-TR" sz="2800" dirty="0"/>
              <a:t> 5Mm'Liktir. </a:t>
            </a:r>
          </a:p>
          <a:p>
            <a:r>
              <a:rPr lang="tr-TR" sz="2800" dirty="0" smtClean="0"/>
              <a:t> </a:t>
            </a:r>
            <a:r>
              <a:rPr lang="tr-TR" sz="2800" dirty="0"/>
              <a:t>Ucuna </a:t>
            </a:r>
            <a:r>
              <a:rPr lang="tr-TR" sz="2800" dirty="0" smtClean="0"/>
              <a:t>toprak</a:t>
            </a:r>
            <a:r>
              <a:rPr lang="tr-TR" sz="2800" dirty="0"/>
              <a:t>, </a:t>
            </a:r>
            <a:r>
              <a:rPr lang="tr-TR" sz="2800" dirty="0" smtClean="0"/>
              <a:t>diğer uçlar </a:t>
            </a:r>
            <a:r>
              <a:rPr lang="tr-TR" sz="2800" dirty="0"/>
              <a:t>+ </a:t>
            </a:r>
            <a:r>
              <a:rPr lang="tr-TR" sz="2800" dirty="0" smtClean="0"/>
              <a:t>voltaj verilerek </a:t>
            </a:r>
            <a:r>
              <a:rPr lang="tr-TR" sz="2800" dirty="0" err="1" smtClean="0"/>
              <a:t>ledler</a:t>
            </a:r>
            <a:r>
              <a:rPr lang="tr-TR" sz="2800" dirty="0" smtClean="0"/>
              <a:t> yakılır</a:t>
            </a:r>
            <a:r>
              <a:rPr lang="tr-TR" sz="2800" dirty="0"/>
              <a:t>. </a:t>
            </a:r>
            <a:r>
              <a:rPr lang="tr-TR" sz="2800" dirty="0" err="1"/>
              <a:t>Pwm</a:t>
            </a:r>
            <a:r>
              <a:rPr lang="tr-TR" sz="2800" dirty="0"/>
              <a:t> i</a:t>
            </a:r>
            <a:r>
              <a:rPr lang="tr-TR" sz="2800" dirty="0" smtClean="0"/>
              <a:t>le </a:t>
            </a:r>
            <a:r>
              <a:rPr lang="tr-TR" sz="2800" dirty="0"/>
              <a:t>R,G Ve B </a:t>
            </a:r>
            <a:r>
              <a:rPr lang="tr-TR" sz="2800" dirty="0" err="1" smtClean="0"/>
              <a:t>pinleri</a:t>
            </a:r>
            <a:r>
              <a:rPr lang="tr-TR" sz="2800" dirty="0" smtClean="0"/>
              <a:t> belli oranlarda yakılarak  başta kırmızı, mavi ve yeşil olmak üzere istenilen renk tonu elde edilebilir</a:t>
            </a:r>
            <a:r>
              <a:rPr lang="tr-TR" sz="2800" dirty="0"/>
              <a:t>.</a:t>
            </a:r>
          </a:p>
        </p:txBody>
      </p:sp>
      <p:pic>
        <p:nvPicPr>
          <p:cNvPr id="4" name="3 Resim" descr="98248440218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393305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2269</TotalTime>
  <Words>1048</Words>
  <Application>Microsoft Office PowerPoint</Application>
  <PresentationFormat>Ekran Gösterisi (4:3)</PresentationFormat>
  <Paragraphs>275</Paragraphs>
  <Slides>26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Gündönümü</vt:lpstr>
      <vt:lpstr>Erciyes Üniversitesi Mühendislik Fakültesi Bilgisayar Mühendisliği Bölümü Elektronik Devreler Dersi Ortam Tetkik Robotu</vt:lpstr>
      <vt:lpstr>Ortam Tetkik Robotu</vt:lpstr>
      <vt:lpstr>Amaç Nedir?</vt:lpstr>
      <vt:lpstr>Kullanılan Malzemeler</vt:lpstr>
      <vt:lpstr>Arduino Mega</vt:lpstr>
      <vt:lpstr>MQ135 Hava Kalite Kontrol Sensörü</vt:lpstr>
      <vt:lpstr>DHT11 Isı Nem Sensörü</vt:lpstr>
      <vt:lpstr>HC06 Bluetooth Modülü</vt:lpstr>
      <vt:lpstr>RGB Led</vt:lpstr>
      <vt:lpstr>I2C Lcd Ekran</vt:lpstr>
      <vt:lpstr>Buzzer</vt:lpstr>
      <vt:lpstr>L298N Sürücü Kartı</vt:lpstr>
      <vt:lpstr>4wd Araba Kiti</vt:lpstr>
      <vt:lpstr>Nasıl Çalışır?</vt:lpstr>
      <vt:lpstr>Devre Kurulum Şeması</vt:lpstr>
      <vt:lpstr>Tanıtım Videosu</vt:lpstr>
      <vt:lpstr>Kodlarımız</vt:lpstr>
      <vt:lpstr>Tanım kısmı</vt:lpstr>
      <vt:lpstr>Araba Hareket Fonksiyonları</vt:lpstr>
      <vt:lpstr>Setup</vt:lpstr>
      <vt:lpstr>Loop</vt:lpstr>
      <vt:lpstr>Slayt 22</vt:lpstr>
      <vt:lpstr>Slayt 23</vt:lpstr>
      <vt:lpstr>MOBİL UYGULAMA KODLARI</vt:lpstr>
      <vt:lpstr>Slayt 25</vt:lpstr>
      <vt:lpstr>Kaynakça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Ortam Tetkik Robotu</dc:title>
  <dc:creator>ZeynepGG</dc:creator>
  <cp:lastModifiedBy>Alper Kendirli</cp:lastModifiedBy>
  <cp:revision>122</cp:revision>
  <dcterms:created xsi:type="dcterms:W3CDTF">2018-05-21T20:00:54Z</dcterms:created>
  <dcterms:modified xsi:type="dcterms:W3CDTF">2019-06-18T21:39:00Z</dcterms:modified>
</cp:coreProperties>
</file>