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68" r:id="rId2"/>
    <p:sldId id="269" r:id="rId3"/>
    <p:sldId id="270" r:id="rId4"/>
    <p:sldId id="271" r:id="rId5"/>
    <p:sldId id="272" r:id="rId6"/>
    <p:sldId id="273" r:id="rId7"/>
    <p:sldId id="274" r:id="rId8"/>
    <p:sldId id="275" r:id="rId9"/>
    <p:sldId id="264" r:id="rId10"/>
    <p:sldId id="266" r:id="rId11"/>
    <p:sldId id="267"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16E0"/>
    <a:srgbClr val="3208E6"/>
    <a:srgbClr val="0051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706" autoAdjust="0"/>
    <p:restoredTop sz="79610" autoAdjust="0"/>
  </p:normalViewPr>
  <p:slideViewPr>
    <p:cSldViewPr snapToGrid="0">
      <p:cViewPr varScale="1">
        <p:scale>
          <a:sx n="58" d="100"/>
          <a:sy n="58" d="100"/>
        </p:scale>
        <p:origin x="4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E3C59F-9FCB-4E92-AA60-13DBC8CCE95F}" type="datetimeFigureOut">
              <a:rPr lang="en-US" smtClean="0"/>
              <a:t>3/15/2018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4269A3-5EDE-49BB-9E58-B2AD5617D10A}" type="slidenum">
              <a:rPr lang="en-US" smtClean="0"/>
              <a:t>‹#›</a:t>
            </a:fld>
            <a:endParaRPr lang="en-US"/>
          </a:p>
        </p:txBody>
      </p:sp>
    </p:spTree>
    <p:extLst>
      <p:ext uri="{BB962C8B-B14F-4D97-AF65-F5344CB8AC3E}">
        <p14:creationId xmlns:p14="http://schemas.microsoft.com/office/powerpoint/2010/main" val="1456601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4269A3-5EDE-49BB-9E58-B2AD5617D10A}" type="slidenum">
              <a:rPr lang="en-US" smtClean="0"/>
              <a:t>1</a:t>
            </a:fld>
            <a:endParaRPr lang="en-US"/>
          </a:p>
        </p:txBody>
      </p:sp>
    </p:spTree>
    <p:extLst>
      <p:ext uri="{BB962C8B-B14F-4D97-AF65-F5344CB8AC3E}">
        <p14:creationId xmlns:p14="http://schemas.microsoft.com/office/powerpoint/2010/main" val="2147249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4269A3-5EDE-49BB-9E58-B2AD5617D10A}" type="slidenum">
              <a:rPr lang="en-US" smtClean="0"/>
              <a:t>8</a:t>
            </a:fld>
            <a:endParaRPr lang="en-US"/>
          </a:p>
        </p:txBody>
      </p:sp>
    </p:spTree>
    <p:extLst>
      <p:ext uri="{BB962C8B-B14F-4D97-AF65-F5344CB8AC3E}">
        <p14:creationId xmlns:p14="http://schemas.microsoft.com/office/powerpoint/2010/main" val="3666948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4269A3-5EDE-49BB-9E58-B2AD5617D10A}" type="slidenum">
              <a:rPr lang="en-US" smtClean="0"/>
              <a:t>9</a:t>
            </a:fld>
            <a:endParaRPr lang="en-US"/>
          </a:p>
        </p:txBody>
      </p:sp>
    </p:spTree>
    <p:extLst>
      <p:ext uri="{BB962C8B-B14F-4D97-AF65-F5344CB8AC3E}">
        <p14:creationId xmlns:p14="http://schemas.microsoft.com/office/powerpoint/2010/main" val="2672977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4269A3-5EDE-49BB-9E58-B2AD5617D10A}" type="slidenum">
              <a:rPr lang="en-US" smtClean="0"/>
              <a:t>10</a:t>
            </a:fld>
            <a:endParaRPr lang="en-US"/>
          </a:p>
        </p:txBody>
      </p:sp>
    </p:spTree>
    <p:extLst>
      <p:ext uri="{BB962C8B-B14F-4D97-AF65-F5344CB8AC3E}">
        <p14:creationId xmlns:p14="http://schemas.microsoft.com/office/powerpoint/2010/main" val="139094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4269A3-5EDE-49BB-9E58-B2AD5617D10A}" type="slidenum">
              <a:rPr lang="en-US" smtClean="0"/>
              <a:t>11</a:t>
            </a:fld>
            <a:endParaRPr lang="en-US"/>
          </a:p>
        </p:txBody>
      </p:sp>
    </p:spTree>
    <p:extLst>
      <p:ext uri="{BB962C8B-B14F-4D97-AF65-F5344CB8AC3E}">
        <p14:creationId xmlns:p14="http://schemas.microsoft.com/office/powerpoint/2010/main" val="3219911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75D967F-8579-4A53-A8F0-2F901CE861C1}"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E0971-8362-48FB-884E-C8A4977CA5F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7262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5D967F-8579-4A53-A8F0-2F901CE861C1}"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E0971-8362-48FB-884E-C8A4977CA5FC}" type="slidenum">
              <a:rPr lang="en-US" smtClean="0"/>
              <a:t>‹#›</a:t>
            </a:fld>
            <a:endParaRPr lang="en-US"/>
          </a:p>
        </p:txBody>
      </p:sp>
    </p:spTree>
    <p:extLst>
      <p:ext uri="{BB962C8B-B14F-4D97-AF65-F5344CB8AC3E}">
        <p14:creationId xmlns:p14="http://schemas.microsoft.com/office/powerpoint/2010/main" val="403080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5D967F-8579-4A53-A8F0-2F901CE861C1}"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E0971-8362-48FB-884E-C8A4977CA5FC}" type="slidenum">
              <a:rPr lang="en-US" smtClean="0"/>
              <a:t>‹#›</a:t>
            </a:fld>
            <a:endParaRPr lang="en-US"/>
          </a:p>
        </p:txBody>
      </p:sp>
    </p:spTree>
    <p:extLst>
      <p:ext uri="{BB962C8B-B14F-4D97-AF65-F5344CB8AC3E}">
        <p14:creationId xmlns:p14="http://schemas.microsoft.com/office/powerpoint/2010/main" val="1405870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5D967F-8579-4A53-A8F0-2F901CE861C1}"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E0971-8362-48FB-884E-C8A4977CA5FC}" type="slidenum">
              <a:rPr lang="en-US" smtClean="0"/>
              <a:t>‹#›</a:t>
            </a:fld>
            <a:endParaRPr lang="en-US"/>
          </a:p>
        </p:txBody>
      </p:sp>
    </p:spTree>
    <p:extLst>
      <p:ext uri="{BB962C8B-B14F-4D97-AF65-F5344CB8AC3E}">
        <p14:creationId xmlns:p14="http://schemas.microsoft.com/office/powerpoint/2010/main" val="1305293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75D967F-8579-4A53-A8F0-2F901CE861C1}"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E0971-8362-48FB-884E-C8A4977CA5F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2507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75D967F-8579-4A53-A8F0-2F901CE861C1}" type="datetimeFigureOut">
              <a:rPr lang="en-US" smtClean="0"/>
              <a:t>3/15/2018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7E0971-8362-48FB-884E-C8A4977CA5FC}" type="slidenum">
              <a:rPr lang="en-US" smtClean="0"/>
              <a:t>‹#›</a:t>
            </a:fld>
            <a:endParaRPr lang="en-US"/>
          </a:p>
        </p:txBody>
      </p:sp>
    </p:spTree>
    <p:extLst>
      <p:ext uri="{BB962C8B-B14F-4D97-AF65-F5344CB8AC3E}">
        <p14:creationId xmlns:p14="http://schemas.microsoft.com/office/powerpoint/2010/main" val="1047262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75D967F-8579-4A53-A8F0-2F901CE861C1}" type="datetimeFigureOut">
              <a:rPr lang="en-US" smtClean="0"/>
              <a:t>3/15/2018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7E0971-8362-48FB-884E-C8A4977CA5FC}" type="slidenum">
              <a:rPr lang="en-US" smtClean="0"/>
              <a:t>‹#›</a:t>
            </a:fld>
            <a:endParaRPr lang="en-US"/>
          </a:p>
        </p:txBody>
      </p:sp>
    </p:spTree>
    <p:extLst>
      <p:ext uri="{BB962C8B-B14F-4D97-AF65-F5344CB8AC3E}">
        <p14:creationId xmlns:p14="http://schemas.microsoft.com/office/powerpoint/2010/main" val="1252150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5D967F-8579-4A53-A8F0-2F901CE861C1}" type="datetimeFigureOut">
              <a:rPr lang="en-US" smtClean="0"/>
              <a:t>3/15/2018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7E0971-8362-48FB-884E-C8A4977CA5FC}" type="slidenum">
              <a:rPr lang="en-US" smtClean="0"/>
              <a:t>‹#›</a:t>
            </a:fld>
            <a:endParaRPr lang="en-US"/>
          </a:p>
        </p:txBody>
      </p:sp>
    </p:spTree>
    <p:extLst>
      <p:ext uri="{BB962C8B-B14F-4D97-AF65-F5344CB8AC3E}">
        <p14:creationId xmlns:p14="http://schemas.microsoft.com/office/powerpoint/2010/main" val="1679754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75D967F-8579-4A53-A8F0-2F901CE861C1}" type="datetimeFigureOut">
              <a:rPr lang="en-US" smtClean="0"/>
              <a:t>3/15/2018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37E0971-8362-48FB-884E-C8A4977CA5FC}" type="slidenum">
              <a:rPr lang="en-US" smtClean="0"/>
              <a:t>‹#›</a:t>
            </a:fld>
            <a:endParaRPr lang="en-US"/>
          </a:p>
        </p:txBody>
      </p:sp>
    </p:spTree>
    <p:extLst>
      <p:ext uri="{BB962C8B-B14F-4D97-AF65-F5344CB8AC3E}">
        <p14:creationId xmlns:p14="http://schemas.microsoft.com/office/powerpoint/2010/main" val="1458879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75D967F-8579-4A53-A8F0-2F901CE861C1}" type="datetimeFigureOut">
              <a:rPr lang="en-US" smtClean="0"/>
              <a:t>3/15/2018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37E0971-8362-48FB-884E-C8A4977CA5FC}" type="slidenum">
              <a:rPr lang="en-US" smtClean="0"/>
              <a:t>‹#›</a:t>
            </a:fld>
            <a:endParaRPr lang="en-US"/>
          </a:p>
        </p:txBody>
      </p:sp>
    </p:spTree>
    <p:extLst>
      <p:ext uri="{BB962C8B-B14F-4D97-AF65-F5344CB8AC3E}">
        <p14:creationId xmlns:p14="http://schemas.microsoft.com/office/powerpoint/2010/main" val="4044998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75D967F-8579-4A53-A8F0-2F901CE861C1}" type="datetimeFigureOut">
              <a:rPr lang="en-US" smtClean="0"/>
              <a:t>3/15/2018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7E0971-8362-48FB-884E-C8A4977CA5FC}" type="slidenum">
              <a:rPr lang="en-US" smtClean="0"/>
              <a:t>‹#›</a:t>
            </a:fld>
            <a:endParaRPr lang="en-US"/>
          </a:p>
        </p:txBody>
      </p:sp>
    </p:spTree>
    <p:extLst>
      <p:ext uri="{BB962C8B-B14F-4D97-AF65-F5344CB8AC3E}">
        <p14:creationId xmlns:p14="http://schemas.microsoft.com/office/powerpoint/2010/main" val="1536332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75D967F-8579-4A53-A8F0-2F901CE861C1}" type="datetimeFigureOut">
              <a:rPr lang="en-US" smtClean="0"/>
              <a:t>3/15/2018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37E0971-8362-48FB-884E-C8A4977CA5F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85150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052" y="1017020"/>
            <a:ext cx="10061172" cy="2257202"/>
          </a:xfrm>
        </p:spPr>
        <p:txBody>
          <a:bodyPr>
            <a:normAutofit/>
          </a:bodyPr>
          <a:lstStyle/>
          <a:p>
            <a:pPr algn="ctr"/>
            <a:r>
              <a:rPr lang="en-US" dirty="0" smtClean="0">
                <a:latin typeface="Times New Roman" panose="02020603050405020304" pitchFamily="18" charset="0"/>
                <a:cs typeface="Times New Roman" panose="02020603050405020304" pitchFamily="18" charset="0"/>
              </a:rPr>
              <a:t>5 Why Analysis</a:t>
            </a:r>
            <a:br>
              <a:rPr lang="en-US"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dirty="0" smtClean="0">
                <a:latin typeface="Times New Roman" panose="02020603050405020304" pitchFamily="18" charset="0"/>
                <a:cs typeface="Times New Roman" panose="02020603050405020304" pitchFamily="18" charset="0"/>
              </a:rPr>
              <a:t>Group 2</a:t>
            </a:r>
            <a:endParaRPr 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380931" y="3274222"/>
            <a:ext cx="6673756"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Topic: Compliance Policy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6663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Solution</a:t>
            </a:r>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152378" y="2250830"/>
            <a:ext cx="9948203" cy="1938992"/>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 Organizing training courses by company</a:t>
            </a:r>
          </a:p>
          <a:p>
            <a:r>
              <a:rPr lang="en-US" sz="2400" dirty="0" smtClean="0">
                <a:latin typeface="Times New Roman" panose="02020603050405020304" pitchFamily="18" charset="0"/>
                <a:cs typeface="Times New Roman" panose="02020603050405020304" pitchFamily="18" charset="0"/>
              </a:rPr>
              <a:t>- Motivating and listening to the employee ‘s expectation.</a:t>
            </a:r>
          </a:p>
          <a:p>
            <a:r>
              <a:rPr lang="en-US" sz="2400" dirty="0" smtClean="0">
                <a:latin typeface="Times New Roman" panose="02020603050405020304" pitchFamily="18" charset="0"/>
                <a:cs typeface="Times New Roman" panose="02020603050405020304" pitchFamily="18" charset="0"/>
              </a:rPr>
              <a:t>- Employees need to improve by themselves.</a:t>
            </a:r>
          </a:p>
          <a:p>
            <a:r>
              <a:rPr lang="en-US" sz="2400" dirty="0" smtClean="0">
                <a:latin typeface="Times New Roman" panose="02020603050405020304" pitchFamily="18" charset="0"/>
                <a:cs typeface="Times New Roman" panose="02020603050405020304" pitchFamily="18" charset="0"/>
              </a:rPr>
              <a:t>- Update company’s procedures and rules.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4303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Direct Cause Analysis</a:t>
            </a:r>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1097280" y="1921976"/>
            <a:ext cx="11094720" cy="1200329"/>
          </a:xfrm>
          <a:prstGeom prst="rect">
            <a:avLst/>
          </a:prstGeom>
        </p:spPr>
        <p:txBody>
          <a:bodyPr wrap="square">
            <a:spAutoFit/>
          </a:bodyPr>
          <a:lstStyle/>
          <a:p>
            <a:r>
              <a:rPr lang="en-US" sz="2400" dirty="0" smtClean="0">
                <a:solidFill>
                  <a:srgbClr val="2016E0"/>
                </a:solidFill>
                <a:latin typeface="Times New Roman" panose="02020603050405020304" pitchFamily="18" charset="0"/>
                <a:cs typeface="Times New Roman" panose="02020603050405020304" pitchFamily="18" charset="0"/>
              </a:rPr>
              <a:t>[Q2] Why are </a:t>
            </a:r>
            <a:r>
              <a:rPr lang="en-US" sz="2400" dirty="0">
                <a:solidFill>
                  <a:srgbClr val="2016E0"/>
                </a:solidFill>
                <a:latin typeface="Times New Roman" panose="02020603050405020304" pitchFamily="18" charset="0"/>
                <a:cs typeface="Times New Roman" panose="02020603050405020304" pitchFamily="18" charset="0"/>
              </a:rPr>
              <a:t>not informed clearly by </a:t>
            </a:r>
            <a:r>
              <a:rPr lang="en-US" sz="2400" dirty="0" smtClean="0">
                <a:solidFill>
                  <a:srgbClr val="2016E0"/>
                </a:solidFill>
                <a:latin typeface="Times New Roman" panose="02020603050405020304" pitchFamily="18" charset="0"/>
                <a:cs typeface="Times New Roman" panose="02020603050405020304" pitchFamily="18" charset="0"/>
              </a:rPr>
              <a:t>employer?</a:t>
            </a:r>
          </a:p>
          <a:p>
            <a:r>
              <a:rPr lang="en-US" sz="2400" dirty="0" smtClean="0">
                <a:latin typeface="Times New Roman" panose="02020603050405020304" pitchFamily="18" charset="0"/>
                <a:cs typeface="Times New Roman" panose="02020603050405020304" pitchFamily="18" charset="0"/>
              </a:rPr>
              <a:t>[A2] Because of objective reasons.</a:t>
            </a: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p>
        </p:txBody>
      </p:sp>
      <p:sp>
        <p:nvSpPr>
          <p:cNvPr id="6" name="TextBox 5"/>
          <p:cNvSpPr txBox="1"/>
          <p:nvPr/>
        </p:nvSpPr>
        <p:spPr>
          <a:xfrm>
            <a:off x="3523957" y="3137995"/>
            <a:ext cx="9652782"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Solution?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4870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Direct Cause Analysis</a:t>
            </a:r>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1097280" y="1839915"/>
            <a:ext cx="11094720" cy="2677656"/>
          </a:xfrm>
          <a:prstGeom prst="rect">
            <a:avLst/>
          </a:prstGeom>
        </p:spPr>
        <p:txBody>
          <a:bodyPr wrap="square">
            <a:spAutoFit/>
          </a:bodyPr>
          <a:lstStyle/>
          <a:p>
            <a:r>
              <a:rPr lang="en-US" sz="2400" dirty="0" smtClean="0">
                <a:solidFill>
                  <a:srgbClr val="2016E0"/>
                </a:solidFill>
                <a:latin typeface="Times New Roman" panose="02020603050405020304" pitchFamily="18" charset="0"/>
                <a:cs typeface="Times New Roman" panose="02020603050405020304" pitchFamily="18" charset="0"/>
              </a:rPr>
              <a:t>[Q3] Why do not </a:t>
            </a:r>
            <a:r>
              <a:rPr lang="en-US" sz="2400" dirty="0">
                <a:solidFill>
                  <a:srgbClr val="2016E0"/>
                </a:solidFill>
                <a:latin typeface="Times New Roman" panose="02020603050405020304" pitchFamily="18" charset="0"/>
                <a:cs typeface="Times New Roman" panose="02020603050405020304" pitchFamily="18" charset="0"/>
              </a:rPr>
              <a:t>understand clearly company 's </a:t>
            </a:r>
            <a:r>
              <a:rPr lang="en-US" sz="2400" dirty="0" smtClean="0">
                <a:solidFill>
                  <a:srgbClr val="2016E0"/>
                </a:solidFill>
                <a:latin typeface="Times New Roman" panose="02020603050405020304" pitchFamily="18" charset="0"/>
                <a:cs typeface="Times New Roman" panose="02020603050405020304" pitchFamily="18" charset="0"/>
              </a:rPr>
              <a:t>rules?</a:t>
            </a:r>
            <a:endParaRPr lang="en-US" sz="2400" dirty="0">
              <a:solidFill>
                <a:srgbClr val="2016E0"/>
              </a:solidFill>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[A3] - </a:t>
            </a:r>
            <a:r>
              <a:rPr lang="en-US" sz="2400" dirty="0">
                <a:latin typeface="Times New Roman" panose="02020603050405020304" pitchFamily="18" charset="0"/>
                <a:cs typeface="Times New Roman" panose="02020603050405020304" pitchFamily="18" charset="0"/>
              </a:rPr>
              <a:t>Do not ask, read the rules </a:t>
            </a:r>
            <a:r>
              <a:rPr lang="en-US" sz="2400" dirty="0" smtClean="0">
                <a:latin typeface="Times New Roman" panose="02020603050405020304" pitchFamily="18" charset="0"/>
                <a:cs typeface="Times New Roman" panose="02020603050405020304" pitchFamily="18" charset="0"/>
              </a:rPr>
              <a:t>carefully.</a:t>
            </a:r>
          </a:p>
          <a:p>
            <a:r>
              <a:rPr lang="en-US" sz="2400" dirty="0" smtClean="0">
                <a:latin typeface="Times New Roman" panose="02020603050405020304" pitchFamily="18" charset="0"/>
                <a:cs typeface="Times New Roman" panose="02020603050405020304" pitchFamily="18" charset="0"/>
              </a:rPr>
              <a:t>	</a:t>
            </a:r>
            <a:r>
              <a:rPr lang="en-US" sz="2400" dirty="0" smtClean="0">
                <a:solidFill>
                  <a:srgbClr val="2016E0"/>
                </a:solidFill>
                <a:latin typeface="Times New Roman" panose="02020603050405020304" pitchFamily="18" charset="0"/>
                <a:cs typeface="Times New Roman" panose="02020603050405020304" pitchFamily="18" charset="0"/>
              </a:rPr>
              <a:t>[Q3.1</a:t>
            </a:r>
            <a:r>
              <a:rPr lang="en-US" sz="2400" dirty="0">
                <a:solidFill>
                  <a:srgbClr val="2016E0"/>
                </a:solidFill>
                <a:latin typeface="Times New Roman" panose="02020603050405020304" pitchFamily="18" charset="0"/>
                <a:cs typeface="Times New Roman" panose="02020603050405020304" pitchFamily="18" charset="0"/>
              </a:rPr>
              <a:t>] </a:t>
            </a:r>
            <a:r>
              <a:rPr lang="en-US" sz="2400" dirty="0" smtClean="0">
                <a:solidFill>
                  <a:srgbClr val="2016E0"/>
                </a:solidFill>
                <a:latin typeface="Times New Roman" panose="02020603050405020304" pitchFamily="18" charset="0"/>
                <a:cs typeface="Times New Roman" panose="02020603050405020304" pitchFamily="18" charset="0"/>
              </a:rPr>
              <a:t>Why does not ask the rules carefully?</a:t>
            </a:r>
          </a:p>
          <a:p>
            <a:r>
              <a:rPr lang="en-US" sz="2400" dirty="0" smtClean="0">
                <a:latin typeface="Times New Roman" panose="02020603050405020304" pitchFamily="18" charset="0"/>
                <a:cs typeface="Times New Roman" panose="02020603050405020304" pitchFamily="18" charset="0"/>
              </a:rPr>
              <a:t>	[A3.1] - </a:t>
            </a:r>
            <a:r>
              <a:rPr lang="en-US" sz="2400" dirty="0">
                <a:latin typeface="Times New Roman" panose="02020603050405020304" pitchFamily="18" charset="0"/>
                <a:cs typeface="Times New Roman" panose="02020603050405020304" pitchFamily="18" charset="0"/>
              </a:rPr>
              <a:t>Being shy at the </a:t>
            </a:r>
            <a:r>
              <a:rPr lang="en-US" sz="2400" dirty="0" smtClean="0">
                <a:latin typeface="Times New Roman" panose="02020603050405020304" pitchFamily="18" charset="0"/>
                <a:cs typeface="Times New Roman" panose="02020603050405020304" pitchFamily="18" charset="0"/>
              </a:rPr>
              <a:t>crowd.</a:t>
            </a:r>
          </a:p>
          <a:p>
            <a:r>
              <a:rPr lang="en-US" sz="2400" dirty="0">
                <a:solidFill>
                  <a:srgbClr val="2016E0"/>
                </a:solidFill>
                <a:latin typeface="Times New Roman" panose="02020603050405020304" pitchFamily="18" charset="0"/>
                <a:cs typeface="Times New Roman" panose="02020603050405020304" pitchFamily="18" charset="0"/>
              </a:rPr>
              <a:t>		</a:t>
            </a:r>
            <a:r>
              <a:rPr lang="en-US" sz="2400" dirty="0" smtClean="0">
                <a:solidFill>
                  <a:srgbClr val="2016E0"/>
                </a:solidFill>
                <a:latin typeface="Times New Roman" panose="02020603050405020304" pitchFamily="18" charset="0"/>
                <a:cs typeface="Times New Roman" panose="02020603050405020304" pitchFamily="18" charset="0"/>
              </a:rPr>
              <a:t>[Q3.2] </a:t>
            </a:r>
            <a:r>
              <a:rPr lang="en-US" sz="2400" dirty="0">
                <a:solidFill>
                  <a:srgbClr val="2016E0"/>
                </a:solidFill>
                <a:latin typeface="Times New Roman" panose="02020603050405020304" pitchFamily="18" charset="0"/>
                <a:cs typeface="Times New Roman" panose="02020603050405020304" pitchFamily="18" charset="0"/>
              </a:rPr>
              <a:t>Why </a:t>
            </a:r>
            <a:r>
              <a:rPr lang="en-US" sz="2400" dirty="0" smtClean="0">
                <a:solidFill>
                  <a:srgbClr val="2016E0"/>
                </a:solidFill>
                <a:latin typeface="Times New Roman" panose="02020603050405020304" pitchFamily="18" charset="0"/>
                <a:cs typeface="Times New Roman" panose="02020603050405020304" pitchFamily="18" charset="0"/>
              </a:rPr>
              <a:t>be shy at the crowd?</a:t>
            </a:r>
            <a:endParaRPr lang="en-US" sz="2400" dirty="0">
              <a:solidFill>
                <a:srgbClr val="2016E0"/>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[A3.2</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Bad soft skills (root).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10447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Issue Description</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97280" y="2036618"/>
            <a:ext cx="10401993" cy="2769989"/>
          </a:xfrm>
          <a:prstGeom prst="rect">
            <a:avLst/>
          </a:prstGeom>
          <a:noFill/>
        </p:spPr>
        <p:txBody>
          <a:bodyPr wrap="square" rtlCol="0">
            <a:spAutoFit/>
          </a:bodyPr>
          <a:lstStyle/>
          <a:p>
            <a:r>
              <a:rPr lang="en-US" sz="2600" b="1" dirty="0" smtClean="0">
                <a:solidFill>
                  <a:schemeClr val="tx1">
                    <a:lumMod val="95000"/>
                    <a:lumOff val="5000"/>
                  </a:schemeClr>
                </a:solidFill>
                <a:latin typeface="Times New Roman" panose="02020603050405020304" pitchFamily="18" charset="0"/>
                <a:cs typeface="Times New Roman" panose="02020603050405020304" pitchFamily="18" charset="0"/>
              </a:rPr>
              <a:t>[Fact]</a:t>
            </a:r>
          </a:p>
          <a:p>
            <a:r>
              <a:rPr lang="en-US" sz="2400" dirty="0" smtClean="0">
                <a:latin typeface="Times New Roman" panose="02020603050405020304" pitchFamily="18" charset="0"/>
                <a:cs typeface="Times New Roman" panose="02020603050405020304" pitchFamily="18" charset="0"/>
              </a:rPr>
              <a:t>Sometime, some employee do not comply policies in company</a:t>
            </a:r>
          </a:p>
          <a:p>
            <a:r>
              <a:rPr lang="en-US" sz="2600" b="1" dirty="0" smtClean="0">
                <a:solidFill>
                  <a:schemeClr val="tx1">
                    <a:lumMod val="95000"/>
                    <a:lumOff val="5000"/>
                  </a:schemeClr>
                </a:solidFill>
                <a:latin typeface="Times New Roman" panose="02020603050405020304" pitchFamily="18" charset="0"/>
                <a:cs typeface="Times New Roman" panose="02020603050405020304" pitchFamily="18" charset="0"/>
              </a:rPr>
              <a:t>[Expectation]</a:t>
            </a:r>
          </a:p>
          <a:p>
            <a:r>
              <a:rPr lang="en-US" sz="2400" dirty="0" smtClean="0">
                <a:latin typeface="Times New Roman" panose="02020603050405020304" pitchFamily="18" charset="0"/>
                <a:cs typeface="Times New Roman" panose="02020603050405020304" pitchFamily="18" charset="0"/>
              </a:rPr>
              <a:t>All employee must remember and </a:t>
            </a:r>
            <a:r>
              <a:rPr lang="en-US" sz="2400" dirty="0" smtClean="0">
                <a:latin typeface="Times New Roman" panose="02020603050405020304" pitchFamily="18" charset="0"/>
                <a:cs typeface="Times New Roman" panose="02020603050405020304" pitchFamily="18" charset="0"/>
              </a:rPr>
              <a:t>comply </a:t>
            </a:r>
            <a:r>
              <a:rPr lang="en-US" sz="2400" dirty="0" smtClean="0">
                <a:latin typeface="Times New Roman" panose="02020603050405020304" pitchFamily="18" charset="0"/>
                <a:cs typeface="Times New Roman" panose="02020603050405020304" pitchFamily="18" charset="0"/>
              </a:rPr>
              <a:t>policies when working at company.</a:t>
            </a:r>
          </a:p>
          <a:p>
            <a:r>
              <a:rPr lang="en-US" sz="2600" b="1" dirty="0" smtClean="0">
                <a:latin typeface="Times New Roman" panose="02020603050405020304" pitchFamily="18" charset="0"/>
                <a:cs typeface="Times New Roman" panose="02020603050405020304" pitchFamily="18" charset="0"/>
              </a:rPr>
              <a:t>[When does it happen]</a:t>
            </a:r>
          </a:p>
          <a:p>
            <a:pPr marL="285750" indent="-28575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N</a:t>
            </a:r>
            <a:r>
              <a:rPr lang="en-US" sz="2400" dirty="0" smtClean="0">
                <a:latin typeface="Times New Roman" panose="02020603050405020304" pitchFamily="18" charset="0"/>
                <a:cs typeface="Times New Roman" panose="02020603050405020304" pitchFamily="18" charset="0"/>
              </a:rPr>
              <a:t>ew employee join company.</a:t>
            </a:r>
          </a:p>
          <a:p>
            <a:pPr marL="285750" indent="-28575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New policy is </a:t>
            </a:r>
            <a:r>
              <a:rPr lang="en-US" sz="2400" dirty="0" smtClean="0">
                <a:latin typeface="Times New Roman" panose="02020603050405020304" pitchFamily="18" charset="0"/>
                <a:cs typeface="Times New Roman" panose="02020603050405020304" pitchFamily="18" charset="0"/>
              </a:rPr>
              <a:t>promulgation or modification.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2549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Some Error</a:t>
            </a:r>
            <a:endParaRPr lang="en-US" dirty="0">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1197379" y="1942941"/>
            <a:ext cx="5386647" cy="45720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400" b="1" dirty="0">
                <a:solidFill>
                  <a:srgbClr val="FF0000"/>
                </a:solidFill>
                <a:latin typeface="Times New Roman" panose="02020603050405020304" pitchFamily="18" charset="0"/>
                <a:cs typeface="Times New Roman" panose="02020603050405020304" pitchFamily="18" charset="0"/>
              </a:rPr>
              <a:t>T</a:t>
            </a:r>
            <a:r>
              <a:rPr lang="en-US" sz="2400" b="1" dirty="0" smtClean="0">
                <a:solidFill>
                  <a:srgbClr val="FF0000"/>
                </a:solidFill>
                <a:latin typeface="Times New Roman" panose="02020603050405020304" pitchFamily="18" charset="0"/>
                <a:cs typeface="Times New Roman" panose="02020603050405020304" pitchFamily="18" charset="0"/>
              </a:rPr>
              <a:t>ake photo and record in RVC</a:t>
            </a:r>
            <a:endParaRPr lang="en-US" sz="2400" b="1" dirty="0">
              <a:solidFill>
                <a:srgbClr val="FF0000"/>
              </a:solidFill>
              <a:latin typeface="Times New Roman" panose="02020603050405020304" pitchFamily="18" charset="0"/>
              <a:cs typeface="Times New Roman" panose="02020603050405020304" pitchFamily="18" charset="0"/>
            </a:endParaRPr>
          </a:p>
        </p:txBody>
      </p:sp>
      <p:pic>
        <p:nvPicPr>
          <p:cNvPr id="9"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4519" y="2605722"/>
            <a:ext cx="2667000" cy="2133600"/>
          </a:xfrm>
        </p:spPr>
      </p:pic>
      <p:sp>
        <p:nvSpPr>
          <p:cNvPr id="10" name="Title 1"/>
          <p:cNvSpPr txBox="1">
            <a:spLocks/>
          </p:cNvSpPr>
          <p:nvPr/>
        </p:nvSpPr>
        <p:spPr>
          <a:xfrm>
            <a:off x="4086399" y="2525899"/>
            <a:ext cx="6553892" cy="24656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400" dirty="0" smtClean="0">
                <a:latin typeface="Times New Roman" panose="02020603050405020304" pitchFamily="18" charset="0"/>
                <a:cs typeface="Times New Roman" panose="02020603050405020304" pitchFamily="18" charset="0"/>
              </a:rPr>
              <a:t>At the RVC, photographing and record are</a:t>
            </a:r>
            <a:r>
              <a:rPr lang="en-US" sz="2400" dirty="0" smtClean="0">
                <a:solidFill>
                  <a:srgbClr val="FF0000"/>
                </a:solidFill>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forbidden. Because you can disclose business secrets and the technology of the company.</a:t>
            </a:r>
            <a:endParaRPr lang="en-US" sz="2400" dirty="0">
              <a:latin typeface="Times New Roman" panose="02020603050405020304" pitchFamily="18" charset="0"/>
              <a:cs typeface="Times New Roman" panose="02020603050405020304" pitchFamily="18" charset="0"/>
            </a:endParaRPr>
          </a:p>
        </p:txBody>
      </p:sp>
      <p:sp>
        <p:nvSpPr>
          <p:cNvPr id="11" name="Title 1"/>
          <p:cNvSpPr txBox="1">
            <a:spLocks/>
          </p:cNvSpPr>
          <p:nvPr/>
        </p:nvSpPr>
        <p:spPr>
          <a:xfrm>
            <a:off x="1305098" y="4537037"/>
            <a:ext cx="3724102" cy="909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smtClean="0">
                <a:latin typeface="Times New Roman" panose="02020603050405020304" pitchFamily="18" charset="0"/>
                <a:cs typeface="Times New Roman" panose="02020603050405020304" pitchFamily="18" charset="0"/>
              </a:rPr>
              <a:t>Source: www.bing.com</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339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down)">
                                      <p:cBhvr>
                                        <p:cTn id="14" dur="500"/>
                                        <p:tgtEl>
                                          <p:spTgt spid="9"/>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circle(in)">
                                      <p:cBhvr>
                                        <p:cTn id="2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Some Error</a:t>
            </a:r>
            <a:endParaRPr lang="en-US" dirty="0">
              <a:latin typeface="Times New Roman" panose="02020603050405020304" pitchFamily="18" charset="0"/>
              <a:cs typeface="Times New Roman" panose="02020603050405020304" pitchFamily="18" charset="0"/>
            </a:endParaRPr>
          </a:p>
        </p:txBody>
      </p:sp>
      <p:sp>
        <p:nvSpPr>
          <p:cNvPr id="12" name="Title 1"/>
          <p:cNvSpPr txBox="1">
            <a:spLocks/>
          </p:cNvSpPr>
          <p:nvPr/>
        </p:nvSpPr>
        <p:spPr>
          <a:xfrm>
            <a:off x="4738255" y="1916185"/>
            <a:ext cx="6417426" cy="32792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400" dirty="0" smtClean="0">
                <a:latin typeface="Times New Roman" panose="02020603050405020304" pitchFamily="18" charset="0"/>
                <a:cs typeface="Times New Roman" panose="02020603050405020304" pitchFamily="18" charset="0"/>
              </a:rPr>
              <a:t>You have to go to company </a:t>
            </a:r>
            <a:r>
              <a:rPr lang="en-US" sz="2400" dirty="0" smtClean="0">
                <a:solidFill>
                  <a:srgbClr val="FF0000"/>
                </a:solidFill>
                <a:latin typeface="Times New Roman" panose="02020603050405020304" pitchFamily="18" charset="0"/>
                <a:cs typeface="Times New Roman" panose="02020603050405020304" pitchFamily="18" charset="0"/>
              </a:rPr>
              <a:t>before</a:t>
            </a:r>
            <a:r>
              <a:rPr lang="en-US" sz="2400" dirty="0" smtClean="0">
                <a:latin typeface="Times New Roman" panose="02020603050405020304" pitchFamily="18" charset="0"/>
                <a:cs typeface="Times New Roman" panose="02020603050405020304" pitchFamily="18" charset="0"/>
              </a:rPr>
              <a:t> 8 AM and leave the company after 5 PM,  </a:t>
            </a:r>
            <a:r>
              <a:rPr lang="en-US" sz="2400" dirty="0" smtClean="0">
                <a:solidFill>
                  <a:srgbClr val="FF0000"/>
                </a:solidFill>
                <a:latin typeface="Times New Roman" panose="02020603050405020304" pitchFamily="18" charset="0"/>
                <a:cs typeface="Times New Roman" panose="02020603050405020304" pitchFamily="18" charset="0"/>
              </a:rPr>
              <a:t>before 10AM, out after 3PM for flexible</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13" name="Title 1"/>
          <p:cNvSpPr txBox="1">
            <a:spLocks/>
          </p:cNvSpPr>
          <p:nvPr/>
        </p:nvSpPr>
        <p:spPr>
          <a:xfrm>
            <a:off x="1346921" y="5071201"/>
            <a:ext cx="302721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smtClean="0">
                <a:latin typeface="Times New Roman" panose="02020603050405020304" pitchFamily="18" charset="0"/>
                <a:cs typeface="Times New Roman" panose="02020603050405020304" pitchFamily="18" charset="0"/>
              </a:rPr>
              <a:t>Source: www.bing.com</a:t>
            </a:r>
            <a:endParaRPr lang="en-US" sz="2000" dirty="0">
              <a:latin typeface="Times New Roman" panose="02020603050405020304" pitchFamily="18" charset="0"/>
              <a:cs typeface="Times New Roman" panose="02020603050405020304" pitchFamily="18" charset="0"/>
            </a:endParaRPr>
          </a:p>
        </p:txBody>
      </p:sp>
      <p:pic>
        <p:nvPicPr>
          <p:cNvPr id="14"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8418" y="2733608"/>
            <a:ext cx="3324225" cy="2590800"/>
          </a:xfrm>
        </p:spPr>
      </p:pic>
      <p:sp>
        <p:nvSpPr>
          <p:cNvPr id="15" name="Title 1"/>
          <p:cNvSpPr>
            <a:spLocks noGrp="1"/>
          </p:cNvSpPr>
          <p:nvPr/>
        </p:nvSpPr>
        <p:spPr>
          <a:xfrm>
            <a:off x="1198418" y="1521547"/>
            <a:ext cx="9247909" cy="12120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rgbClr val="FF0000"/>
                </a:solidFill>
                <a:latin typeface="Times New Roman" panose="02020603050405020304" pitchFamily="18" charset="0"/>
                <a:cs typeface="Times New Roman" panose="02020603050405020304" pitchFamily="18" charset="0"/>
              </a:rPr>
              <a:t>Working late</a:t>
            </a:r>
            <a:endParaRPr lang="en-US" sz="24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248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80">
                                          <p:stCondLst>
                                            <p:cond delay="0"/>
                                          </p:stCondLst>
                                        </p:cTn>
                                        <p:tgtEl>
                                          <p:spTgt spid="14"/>
                                        </p:tgtEl>
                                      </p:cBhvr>
                                    </p:animEffect>
                                    <p:anim calcmode="lin" valueType="num">
                                      <p:cBhvr>
                                        <p:cTn id="8"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3" dur="26">
                                          <p:stCondLst>
                                            <p:cond delay="650"/>
                                          </p:stCondLst>
                                        </p:cTn>
                                        <p:tgtEl>
                                          <p:spTgt spid="14"/>
                                        </p:tgtEl>
                                      </p:cBhvr>
                                      <p:to x="100000" y="60000"/>
                                    </p:animScale>
                                    <p:animScale>
                                      <p:cBhvr>
                                        <p:cTn id="14" dur="166" decel="50000">
                                          <p:stCondLst>
                                            <p:cond delay="676"/>
                                          </p:stCondLst>
                                        </p:cTn>
                                        <p:tgtEl>
                                          <p:spTgt spid="14"/>
                                        </p:tgtEl>
                                      </p:cBhvr>
                                      <p:to x="100000" y="100000"/>
                                    </p:animScale>
                                    <p:animScale>
                                      <p:cBhvr>
                                        <p:cTn id="15" dur="26">
                                          <p:stCondLst>
                                            <p:cond delay="1312"/>
                                          </p:stCondLst>
                                        </p:cTn>
                                        <p:tgtEl>
                                          <p:spTgt spid="14"/>
                                        </p:tgtEl>
                                      </p:cBhvr>
                                      <p:to x="100000" y="80000"/>
                                    </p:animScale>
                                    <p:animScale>
                                      <p:cBhvr>
                                        <p:cTn id="16" dur="166" decel="50000">
                                          <p:stCondLst>
                                            <p:cond delay="1338"/>
                                          </p:stCondLst>
                                        </p:cTn>
                                        <p:tgtEl>
                                          <p:spTgt spid="14"/>
                                        </p:tgtEl>
                                      </p:cBhvr>
                                      <p:to x="100000" y="100000"/>
                                    </p:animScale>
                                    <p:animScale>
                                      <p:cBhvr>
                                        <p:cTn id="17" dur="26">
                                          <p:stCondLst>
                                            <p:cond delay="1642"/>
                                          </p:stCondLst>
                                        </p:cTn>
                                        <p:tgtEl>
                                          <p:spTgt spid="14"/>
                                        </p:tgtEl>
                                      </p:cBhvr>
                                      <p:to x="100000" y="90000"/>
                                    </p:animScale>
                                    <p:animScale>
                                      <p:cBhvr>
                                        <p:cTn id="18" dur="166" decel="50000">
                                          <p:stCondLst>
                                            <p:cond delay="1668"/>
                                          </p:stCondLst>
                                        </p:cTn>
                                        <p:tgtEl>
                                          <p:spTgt spid="14"/>
                                        </p:tgtEl>
                                      </p:cBhvr>
                                      <p:to x="100000" y="100000"/>
                                    </p:animScale>
                                    <p:animScale>
                                      <p:cBhvr>
                                        <p:cTn id="19" dur="26">
                                          <p:stCondLst>
                                            <p:cond delay="1808"/>
                                          </p:stCondLst>
                                        </p:cTn>
                                        <p:tgtEl>
                                          <p:spTgt spid="14"/>
                                        </p:tgtEl>
                                      </p:cBhvr>
                                      <p:to x="100000" y="95000"/>
                                    </p:animScale>
                                    <p:animScale>
                                      <p:cBhvr>
                                        <p:cTn id="20" dur="166" decel="50000">
                                          <p:stCondLst>
                                            <p:cond delay="1834"/>
                                          </p:stCondLst>
                                        </p:cTn>
                                        <p:tgtEl>
                                          <p:spTgt spid="14"/>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80">
                                          <p:stCondLst>
                                            <p:cond delay="0"/>
                                          </p:stCondLst>
                                        </p:cTn>
                                        <p:tgtEl>
                                          <p:spTgt spid="13"/>
                                        </p:tgtEl>
                                      </p:cBhvr>
                                    </p:animEffect>
                                    <p:anim calcmode="lin" valueType="num">
                                      <p:cBhvr>
                                        <p:cTn id="24"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29" dur="26">
                                          <p:stCondLst>
                                            <p:cond delay="650"/>
                                          </p:stCondLst>
                                        </p:cTn>
                                        <p:tgtEl>
                                          <p:spTgt spid="13"/>
                                        </p:tgtEl>
                                      </p:cBhvr>
                                      <p:to x="100000" y="60000"/>
                                    </p:animScale>
                                    <p:animScale>
                                      <p:cBhvr>
                                        <p:cTn id="30" dur="166" decel="50000">
                                          <p:stCondLst>
                                            <p:cond delay="676"/>
                                          </p:stCondLst>
                                        </p:cTn>
                                        <p:tgtEl>
                                          <p:spTgt spid="13"/>
                                        </p:tgtEl>
                                      </p:cBhvr>
                                      <p:to x="100000" y="100000"/>
                                    </p:animScale>
                                    <p:animScale>
                                      <p:cBhvr>
                                        <p:cTn id="31" dur="26">
                                          <p:stCondLst>
                                            <p:cond delay="1312"/>
                                          </p:stCondLst>
                                        </p:cTn>
                                        <p:tgtEl>
                                          <p:spTgt spid="13"/>
                                        </p:tgtEl>
                                      </p:cBhvr>
                                      <p:to x="100000" y="80000"/>
                                    </p:animScale>
                                    <p:animScale>
                                      <p:cBhvr>
                                        <p:cTn id="32" dur="166" decel="50000">
                                          <p:stCondLst>
                                            <p:cond delay="1338"/>
                                          </p:stCondLst>
                                        </p:cTn>
                                        <p:tgtEl>
                                          <p:spTgt spid="13"/>
                                        </p:tgtEl>
                                      </p:cBhvr>
                                      <p:to x="100000" y="100000"/>
                                    </p:animScale>
                                    <p:animScale>
                                      <p:cBhvr>
                                        <p:cTn id="33" dur="26">
                                          <p:stCondLst>
                                            <p:cond delay="1642"/>
                                          </p:stCondLst>
                                        </p:cTn>
                                        <p:tgtEl>
                                          <p:spTgt spid="13"/>
                                        </p:tgtEl>
                                      </p:cBhvr>
                                      <p:to x="100000" y="90000"/>
                                    </p:animScale>
                                    <p:animScale>
                                      <p:cBhvr>
                                        <p:cTn id="34" dur="166" decel="50000">
                                          <p:stCondLst>
                                            <p:cond delay="1668"/>
                                          </p:stCondLst>
                                        </p:cTn>
                                        <p:tgtEl>
                                          <p:spTgt spid="13"/>
                                        </p:tgtEl>
                                      </p:cBhvr>
                                      <p:to x="100000" y="100000"/>
                                    </p:animScale>
                                    <p:animScale>
                                      <p:cBhvr>
                                        <p:cTn id="35" dur="26">
                                          <p:stCondLst>
                                            <p:cond delay="1808"/>
                                          </p:stCondLst>
                                        </p:cTn>
                                        <p:tgtEl>
                                          <p:spTgt spid="13"/>
                                        </p:tgtEl>
                                      </p:cBhvr>
                                      <p:to x="100000" y="95000"/>
                                    </p:animScale>
                                    <p:animScale>
                                      <p:cBhvr>
                                        <p:cTn id="36" dur="166" decel="50000">
                                          <p:stCondLst>
                                            <p:cond delay="1834"/>
                                          </p:stCondLst>
                                        </p:cTn>
                                        <p:tgtEl>
                                          <p:spTgt spid="13"/>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barn(inVertical)">
                                      <p:cBhvr>
                                        <p:cTn id="4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Some Error</a:t>
            </a:r>
            <a:endParaRPr lang="en-US" dirty="0">
              <a:latin typeface="Times New Roman" panose="02020603050405020304" pitchFamily="18" charset="0"/>
              <a:cs typeface="Times New Roman" panose="02020603050405020304" pitchFamily="18" charset="0"/>
            </a:endParaRPr>
          </a:p>
        </p:txBody>
      </p:sp>
      <p:sp>
        <p:nvSpPr>
          <p:cNvPr id="12" name="Title 1"/>
          <p:cNvSpPr>
            <a:spLocks noGrp="1"/>
          </p:cNvSpPr>
          <p:nvPr/>
        </p:nvSpPr>
        <p:spPr>
          <a:xfrm>
            <a:off x="1113124" y="145538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rgbClr val="FF0000"/>
                </a:solidFill>
                <a:latin typeface="Times New Roman" panose="02020603050405020304" pitchFamily="18" charset="0"/>
                <a:cs typeface="Times New Roman" panose="02020603050405020304" pitchFamily="18" charset="0"/>
              </a:rPr>
              <a:t>Forget Scanning In &amp; Out</a:t>
            </a:r>
            <a:endParaRPr lang="en-US" sz="2400" b="1" dirty="0">
              <a:solidFill>
                <a:srgbClr val="FF0000"/>
              </a:solidFill>
              <a:latin typeface="Times New Roman" panose="02020603050405020304" pitchFamily="18" charset="0"/>
              <a:cs typeface="Times New Roman" panose="02020603050405020304" pitchFamily="18" charset="0"/>
            </a:endParaRPr>
          </a:p>
        </p:txBody>
      </p:sp>
      <p:sp>
        <p:nvSpPr>
          <p:cNvPr id="13" name="Title 1"/>
          <p:cNvSpPr txBox="1">
            <a:spLocks/>
          </p:cNvSpPr>
          <p:nvPr/>
        </p:nvSpPr>
        <p:spPr>
          <a:xfrm>
            <a:off x="4587152" y="2780949"/>
            <a:ext cx="6568528" cy="2833976"/>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400" dirty="0" smtClean="0">
                <a:latin typeface="Times New Roman" panose="02020603050405020304" pitchFamily="18" charset="0"/>
                <a:cs typeface="Times New Roman" panose="02020603050405020304" pitchFamily="18" charset="0"/>
              </a:rPr>
              <a:t>You have to scan fingerprints of arriving and leaving the company. Data of fingerprint scanning will be shown on Silk Portal to timekeeping and salary for you. . </a:t>
            </a:r>
            <a:endParaRPr lang="en-US" sz="2400" dirty="0">
              <a:latin typeface="Times New Roman" panose="02020603050405020304" pitchFamily="18" charset="0"/>
              <a:cs typeface="Times New Roman" panose="02020603050405020304" pitchFamily="18" charset="0"/>
            </a:endParaRPr>
          </a:p>
        </p:txBody>
      </p:sp>
      <p:sp>
        <p:nvSpPr>
          <p:cNvPr id="14" name="Title 1"/>
          <p:cNvSpPr txBox="1">
            <a:spLocks/>
          </p:cNvSpPr>
          <p:nvPr/>
        </p:nvSpPr>
        <p:spPr>
          <a:xfrm>
            <a:off x="1465725" y="5228969"/>
            <a:ext cx="3027218" cy="132556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latin typeface="Times New Roman" panose="02020603050405020304" pitchFamily="18" charset="0"/>
                <a:cs typeface="Times New Roman" panose="02020603050405020304" pitchFamily="18" charset="0"/>
              </a:rPr>
              <a:t>Source: www.bing.com</a:t>
            </a:r>
            <a:endParaRPr lang="en-US" sz="2000" dirty="0">
              <a:latin typeface="Times New Roman" panose="02020603050405020304" pitchFamily="18" charset="0"/>
              <a:cs typeface="Times New Roman" panose="02020603050405020304" pitchFamily="18" charset="0"/>
            </a:endParaRPr>
          </a:p>
        </p:txBody>
      </p:sp>
      <p:pic>
        <p:nvPicPr>
          <p:cNvPr id="15" name="Content Placeholder 3"/>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1097280" y="2676967"/>
            <a:ext cx="3395663" cy="2937958"/>
          </a:xfrm>
          <a:prstGeom prst="rect">
            <a:avLst/>
          </a:prstGeom>
        </p:spPr>
      </p:pic>
    </p:spTree>
    <p:extLst>
      <p:ext uri="{BB962C8B-B14F-4D97-AF65-F5344CB8AC3E}">
        <p14:creationId xmlns:p14="http://schemas.microsoft.com/office/powerpoint/2010/main" val="40934701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Some Error</a:t>
            </a:r>
            <a:endParaRPr lang="en-US" dirty="0">
              <a:latin typeface="Times New Roman" panose="02020603050405020304" pitchFamily="18" charset="0"/>
              <a:cs typeface="Times New Roman" panose="02020603050405020304" pitchFamily="18" charset="0"/>
            </a:endParaRPr>
          </a:p>
        </p:txBody>
      </p:sp>
      <p:sp>
        <p:nvSpPr>
          <p:cNvPr id="12" name="Title 1"/>
          <p:cNvSpPr txBox="1">
            <a:spLocks/>
          </p:cNvSpPr>
          <p:nvPr/>
        </p:nvSpPr>
        <p:spPr>
          <a:xfrm>
            <a:off x="1115290" y="1861419"/>
            <a:ext cx="10203874" cy="535418"/>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400" b="1" dirty="0" smtClean="0">
                <a:solidFill>
                  <a:srgbClr val="FF0000"/>
                </a:solidFill>
                <a:latin typeface="Times New Roman" panose="02020603050405020304" pitchFamily="18" charset="0"/>
                <a:cs typeface="Times New Roman" panose="02020603050405020304" pitchFamily="18" charset="0"/>
              </a:rPr>
              <a:t>Give document, information, material of company out</a:t>
            </a:r>
            <a:endParaRPr lang="en-US" sz="2400" b="1" dirty="0">
              <a:solidFill>
                <a:srgbClr val="FF0000"/>
              </a:solidFill>
              <a:latin typeface="Times New Roman" panose="02020603050405020304" pitchFamily="18" charset="0"/>
              <a:cs typeface="Times New Roman" panose="02020603050405020304" pitchFamily="18" charset="0"/>
            </a:endParaRPr>
          </a:p>
        </p:txBody>
      </p:sp>
      <p:sp>
        <p:nvSpPr>
          <p:cNvPr id="13" name="Title 1"/>
          <p:cNvSpPr txBox="1">
            <a:spLocks/>
          </p:cNvSpPr>
          <p:nvPr/>
        </p:nvSpPr>
        <p:spPr>
          <a:xfrm>
            <a:off x="4062845" y="2176033"/>
            <a:ext cx="7848600" cy="36017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400" dirty="0" smtClean="0">
                <a:latin typeface="Times New Roman" panose="02020603050405020304" pitchFamily="18" charset="0"/>
                <a:cs typeface="Times New Roman" panose="02020603050405020304" pitchFamily="18" charset="0"/>
              </a:rPr>
              <a:t>Workers not be unconsciously or deliberately, disclose to any person, including the ones in the family, or those of other Workers in the company (except the President or the person authorized by the President) , any confidential information whatsoever under any form whatsoever, which Workers was known in the process of working or otherwise.</a:t>
            </a:r>
          </a:p>
        </p:txBody>
      </p:sp>
      <p:sp>
        <p:nvSpPr>
          <p:cNvPr id="14" name="Title 1"/>
          <p:cNvSpPr txBox="1">
            <a:spLocks/>
          </p:cNvSpPr>
          <p:nvPr/>
        </p:nvSpPr>
        <p:spPr>
          <a:xfrm>
            <a:off x="1384153" y="4988072"/>
            <a:ext cx="302721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smtClean="0">
                <a:latin typeface="Times New Roman" panose="02020603050405020304" pitchFamily="18" charset="0"/>
                <a:cs typeface="Times New Roman" panose="02020603050405020304" pitchFamily="18" charset="0"/>
              </a:rPr>
              <a:t>Source: www.bing.com</a:t>
            </a:r>
            <a:endParaRPr lang="en-US" sz="2000" dirty="0">
              <a:latin typeface="Times New Roman" panose="02020603050405020304" pitchFamily="18" charset="0"/>
              <a:cs typeface="Times New Roman" panose="02020603050405020304" pitchFamily="18" charset="0"/>
            </a:endParaRPr>
          </a:p>
        </p:txBody>
      </p:sp>
      <p:pic>
        <p:nvPicPr>
          <p:cNvPr id="1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5315" y="2436427"/>
            <a:ext cx="2577811" cy="2770981"/>
          </a:xfrm>
        </p:spPr>
      </p:pic>
    </p:spTree>
    <p:extLst>
      <p:ext uri="{BB962C8B-B14F-4D97-AF65-F5344CB8AC3E}">
        <p14:creationId xmlns:p14="http://schemas.microsoft.com/office/powerpoint/2010/main" val="3990216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ppt_x"/>
                                          </p:val>
                                        </p:tav>
                                        <p:tav tm="100000">
                                          <p:val>
                                            <p:strVal val="#ppt_x"/>
                                          </p:val>
                                        </p:tav>
                                      </p:tavLst>
                                    </p:anim>
                                    <p:anim calcmode="lin" valueType="num">
                                      <p:cBhvr additive="base">
                                        <p:cTn id="13" dur="500" fill="hold"/>
                                        <p:tgtEl>
                                          <p:spTgt spid="15"/>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500" fill="hold"/>
                                        <p:tgtEl>
                                          <p:spTgt spid="14"/>
                                        </p:tgtEl>
                                        <p:attrNameLst>
                                          <p:attrName>ppt_x</p:attrName>
                                        </p:attrNameLst>
                                      </p:cBhvr>
                                      <p:tavLst>
                                        <p:tav tm="0">
                                          <p:val>
                                            <p:strVal val="#ppt_x"/>
                                          </p:val>
                                        </p:tav>
                                        <p:tav tm="100000">
                                          <p:val>
                                            <p:strVal val="#ppt_x"/>
                                          </p:val>
                                        </p:tav>
                                      </p:tavLst>
                                    </p:anim>
                                    <p:anim calcmode="lin" valueType="num">
                                      <p:cBhvr additive="base">
                                        <p:cTn id="1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13">
                                            <p:txEl>
                                              <p:pRg st="0" end="0"/>
                                            </p:txEl>
                                          </p:spTgt>
                                        </p:tgtEl>
                                        <p:attrNameLst>
                                          <p:attrName>style.visibility</p:attrName>
                                        </p:attrNameLst>
                                      </p:cBhvr>
                                      <p:to>
                                        <p:strVal val="visible"/>
                                      </p:to>
                                    </p:set>
                                    <p:anim calcmode="lin" valueType="num">
                                      <p:cBhvr>
                                        <p:cTn id="22"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23"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24"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Some Error</a:t>
            </a:r>
            <a:endParaRPr lang="en-US" dirty="0">
              <a:latin typeface="Times New Roman" panose="02020603050405020304" pitchFamily="18" charset="0"/>
              <a:cs typeface="Times New Roman" panose="02020603050405020304" pitchFamily="18" charset="0"/>
            </a:endParaRPr>
          </a:p>
        </p:txBody>
      </p:sp>
      <p:sp>
        <p:nvSpPr>
          <p:cNvPr id="12" name="Title 1"/>
          <p:cNvSpPr>
            <a:spLocks noGrp="1"/>
          </p:cNvSpPr>
          <p:nvPr/>
        </p:nvSpPr>
        <p:spPr>
          <a:xfrm>
            <a:off x="1196687" y="1819415"/>
            <a:ext cx="8640040" cy="5030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FF0000"/>
                </a:solidFill>
                <a:latin typeface="Times New Roman" panose="02020603050405020304" pitchFamily="18" charset="0"/>
                <a:cs typeface="Times New Roman" panose="02020603050405020304" pitchFamily="18" charset="0"/>
              </a:rPr>
              <a:t>U</a:t>
            </a:r>
            <a:r>
              <a:rPr lang="en-US" sz="2400" b="1" dirty="0" smtClean="0">
                <a:solidFill>
                  <a:srgbClr val="FF0000"/>
                </a:solidFill>
                <a:latin typeface="Times New Roman" panose="02020603050405020304" pitchFamily="18" charset="0"/>
                <a:cs typeface="Times New Roman" panose="02020603050405020304" pitchFamily="18" charset="0"/>
              </a:rPr>
              <a:t>se the company’s mail with personal purpose</a:t>
            </a:r>
            <a:endParaRPr lang="en-US" sz="2400" b="1" dirty="0">
              <a:solidFill>
                <a:srgbClr val="FF0000"/>
              </a:solidFill>
              <a:latin typeface="Times New Roman" panose="02020603050405020304" pitchFamily="18" charset="0"/>
              <a:cs typeface="Times New Roman" panose="02020603050405020304" pitchFamily="18" charset="0"/>
            </a:endParaRPr>
          </a:p>
        </p:txBody>
      </p:sp>
      <p:sp>
        <p:nvSpPr>
          <p:cNvPr id="13" name="Title 1"/>
          <p:cNvSpPr txBox="1">
            <a:spLocks/>
          </p:cNvSpPr>
          <p:nvPr/>
        </p:nvSpPr>
        <p:spPr>
          <a:xfrm>
            <a:off x="4241224" y="2527286"/>
            <a:ext cx="6914456" cy="2751296"/>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400" dirty="0" smtClean="0">
                <a:latin typeface="Times New Roman" panose="02020603050405020304" pitchFamily="18" charset="0"/>
                <a:cs typeface="Times New Roman" panose="02020603050405020304" pitchFamily="18" charset="0"/>
              </a:rPr>
              <a:t>Workers have to be careful when using the company's mail. Not receiving or reading mail from strangers to avoid infection of virus. Notice, not to use the company's mail to send mail to anyone outside the company without allowing.</a:t>
            </a:r>
          </a:p>
        </p:txBody>
      </p:sp>
      <p:sp>
        <p:nvSpPr>
          <p:cNvPr id="14" name="Title 1"/>
          <p:cNvSpPr txBox="1">
            <a:spLocks/>
          </p:cNvSpPr>
          <p:nvPr/>
        </p:nvSpPr>
        <p:spPr>
          <a:xfrm>
            <a:off x="1216601" y="4742940"/>
            <a:ext cx="3027218" cy="132556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latin typeface="Times New Roman" panose="02020603050405020304" pitchFamily="18" charset="0"/>
                <a:cs typeface="Times New Roman" panose="02020603050405020304" pitchFamily="18" charset="0"/>
              </a:rPr>
              <a:t>Source: www.bing.com</a:t>
            </a:r>
            <a:endParaRPr lang="en-US" sz="2000" dirty="0">
              <a:latin typeface="Times New Roman" panose="02020603050405020304" pitchFamily="18" charset="0"/>
              <a:cs typeface="Times New Roman" panose="02020603050405020304" pitchFamily="18" charset="0"/>
            </a:endParaRPr>
          </a:p>
        </p:txBody>
      </p:sp>
      <p:pic>
        <p:nvPicPr>
          <p:cNvPr id="15" name="Content Placeholder 5"/>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1196687" y="2433055"/>
            <a:ext cx="2536248" cy="2512796"/>
          </a:xfrm>
          <a:prstGeom prst="rect">
            <a:avLst/>
          </a:prstGeom>
        </p:spPr>
      </p:pic>
    </p:spTree>
    <p:extLst>
      <p:ext uri="{BB962C8B-B14F-4D97-AF65-F5344CB8AC3E}">
        <p14:creationId xmlns:p14="http://schemas.microsoft.com/office/powerpoint/2010/main" val="5893036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Direct Cause Analysis</a:t>
            </a:r>
            <a:endParaRPr 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195754" y="1871002"/>
            <a:ext cx="9861452" cy="2431435"/>
          </a:xfrm>
          <a:prstGeom prst="rect">
            <a:avLst/>
          </a:prstGeom>
          <a:noFill/>
        </p:spPr>
        <p:txBody>
          <a:bodyPr wrap="square" rtlCol="0">
            <a:spAutoFit/>
          </a:bodyPr>
          <a:lstStyle/>
          <a:p>
            <a:r>
              <a:rPr lang="en-US" sz="2400" dirty="0">
                <a:solidFill>
                  <a:srgbClr val="2016E0"/>
                </a:solidFill>
                <a:latin typeface="Times New Roman" panose="02020603050405020304" pitchFamily="18" charset="0"/>
                <a:cs typeface="Times New Roman" panose="02020603050405020304" pitchFamily="18" charset="0"/>
              </a:rPr>
              <a:t>[Q]Why employee do not </a:t>
            </a:r>
            <a:r>
              <a:rPr lang="en-US" sz="2400" dirty="0" smtClean="0">
                <a:solidFill>
                  <a:srgbClr val="2016E0"/>
                </a:solidFill>
                <a:latin typeface="Times New Roman" panose="02020603050405020304" pitchFamily="18" charset="0"/>
                <a:cs typeface="Times New Roman" panose="02020603050405020304" pitchFamily="18" charset="0"/>
              </a:rPr>
              <a:t>comply?</a:t>
            </a:r>
            <a:endParaRPr lang="en-US" sz="2400" dirty="0">
              <a:solidFill>
                <a:srgbClr val="2016E0"/>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a:t>
            </a:r>
            <a:r>
              <a:rPr lang="en-US" sz="2400" dirty="0" smtClean="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By attitude is not good.</a:t>
            </a: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By do not </a:t>
            </a:r>
            <a:r>
              <a:rPr lang="en-US" sz="2400" dirty="0" smtClean="0">
                <a:latin typeface="Times New Roman" panose="02020603050405020304" pitchFamily="18" charset="0"/>
                <a:cs typeface="Times New Roman" panose="02020603050405020304" pitchFamily="18" charset="0"/>
              </a:rPr>
              <a:t>understand clearly company 's rule.</a:t>
            </a:r>
          </a:p>
          <a:p>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By be not informed clearly by employer.</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8189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Direct Cause Analysis</a:t>
            </a:r>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1097280" y="1839915"/>
            <a:ext cx="11094720" cy="4893647"/>
          </a:xfrm>
          <a:prstGeom prst="rect">
            <a:avLst/>
          </a:prstGeom>
        </p:spPr>
        <p:txBody>
          <a:bodyPr wrap="square">
            <a:spAutoFit/>
          </a:bodyPr>
          <a:lstStyle/>
          <a:p>
            <a:r>
              <a:rPr lang="en-US" sz="2400" dirty="0" smtClean="0">
                <a:solidFill>
                  <a:srgbClr val="2016E0"/>
                </a:solidFill>
                <a:latin typeface="Times New Roman" panose="02020603050405020304" pitchFamily="18" charset="0"/>
                <a:cs typeface="Times New Roman" panose="02020603050405020304" pitchFamily="18" charset="0"/>
              </a:rPr>
              <a:t>[Q1</a:t>
            </a:r>
            <a:r>
              <a:rPr lang="en-US" sz="2400" dirty="0">
                <a:solidFill>
                  <a:srgbClr val="2016E0"/>
                </a:solidFill>
                <a:latin typeface="Times New Roman" panose="02020603050405020304" pitchFamily="18" charset="0"/>
                <a:cs typeface="Times New Roman" panose="02020603050405020304" pitchFamily="18" charset="0"/>
              </a:rPr>
              <a:t>] Why attitude is not good</a:t>
            </a:r>
            <a:r>
              <a:rPr lang="en-US" sz="2400" dirty="0" smtClean="0">
                <a:solidFill>
                  <a:srgbClr val="2016E0"/>
                </a:solidFill>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A1</a:t>
            </a:r>
            <a:r>
              <a:rPr lang="en-US" sz="2400" dirty="0" smtClean="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By do not practice and </a:t>
            </a:r>
            <a:r>
              <a:rPr lang="en-US" sz="2400" dirty="0" smtClean="0">
                <a:latin typeface="Times New Roman" panose="02020603050405020304" pitchFamily="18" charset="0"/>
                <a:cs typeface="Times New Roman" panose="02020603050405020304" pitchFamily="18" charset="0"/>
              </a:rPr>
              <a:t>train.</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By do not have goal and motivation.</a:t>
            </a:r>
          </a:p>
          <a:p>
            <a:r>
              <a:rPr lang="en-US" sz="2400" dirty="0">
                <a:solidFill>
                  <a:srgbClr val="2016E0"/>
                </a:solidFill>
                <a:latin typeface="Times New Roman" panose="02020603050405020304" pitchFamily="18" charset="0"/>
                <a:cs typeface="Times New Roman" panose="02020603050405020304" pitchFamily="18" charset="0"/>
              </a:rPr>
              <a:t>	</a:t>
            </a:r>
            <a:r>
              <a:rPr lang="en-US" sz="2400" dirty="0" smtClean="0">
                <a:solidFill>
                  <a:srgbClr val="2016E0"/>
                </a:solidFill>
                <a:latin typeface="Times New Roman" panose="02020603050405020304" pitchFamily="18" charset="0"/>
                <a:cs typeface="Times New Roman" panose="02020603050405020304" pitchFamily="18" charset="0"/>
              </a:rPr>
              <a:t>[</a:t>
            </a:r>
            <a:r>
              <a:rPr lang="en-US" sz="2400" dirty="0">
                <a:solidFill>
                  <a:srgbClr val="2016E0"/>
                </a:solidFill>
                <a:latin typeface="Times New Roman" panose="02020603050405020304" pitchFamily="18" charset="0"/>
                <a:cs typeface="Times New Roman" panose="02020603050405020304" pitchFamily="18" charset="0"/>
              </a:rPr>
              <a:t>Q1.1] Why not practice?</a:t>
            </a: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A1.1] - By transition from the university environment to the </a:t>
            </a:r>
            <a:r>
              <a:rPr lang="en-US" sz="2400" dirty="0" smtClean="0">
                <a:latin typeface="Times New Roman" panose="02020603050405020304" pitchFamily="18" charset="0"/>
                <a:cs typeface="Times New Roman" panose="02020603050405020304" pitchFamily="18" charset="0"/>
              </a:rPr>
              <a:t>industry 							environment </a:t>
            </a:r>
            <a:r>
              <a:rPr lang="en-US" sz="2400" dirty="0">
                <a:latin typeface="Times New Roman" panose="02020603050405020304" pitchFamily="18" charset="0"/>
                <a:cs typeface="Times New Roman" panose="02020603050405020304" pitchFamily="18" charset="0"/>
              </a:rPr>
              <a:t>(root</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By no goal and </a:t>
            </a:r>
            <a:r>
              <a:rPr lang="en-US" sz="2400" dirty="0" smtClean="0">
                <a:latin typeface="Times New Roman" panose="02020603050405020304" pitchFamily="18" charset="0"/>
                <a:cs typeface="Times New Roman" panose="02020603050405020304" pitchFamily="18" charset="0"/>
              </a:rPr>
              <a:t>motivation.</a:t>
            </a:r>
            <a:endParaRPr lang="en-US" sz="2400" dirty="0">
              <a:latin typeface="Times New Roman" panose="02020603050405020304" pitchFamily="18" charset="0"/>
              <a:cs typeface="Times New Roman" panose="02020603050405020304" pitchFamily="18" charset="0"/>
            </a:endParaRPr>
          </a:p>
          <a:p>
            <a:r>
              <a:rPr lang="en-US" sz="2400" dirty="0">
                <a:solidFill>
                  <a:srgbClr val="2016E0"/>
                </a:solidFill>
                <a:latin typeface="Times New Roman" panose="02020603050405020304" pitchFamily="18" charset="0"/>
                <a:cs typeface="Times New Roman" panose="02020603050405020304" pitchFamily="18" charset="0"/>
              </a:rPr>
              <a:t>		</a:t>
            </a:r>
            <a:r>
              <a:rPr lang="en-US" sz="2400" dirty="0" smtClean="0">
                <a:solidFill>
                  <a:srgbClr val="2016E0"/>
                </a:solidFill>
                <a:latin typeface="Times New Roman" panose="02020603050405020304" pitchFamily="18" charset="0"/>
                <a:cs typeface="Times New Roman" panose="02020603050405020304" pitchFamily="18" charset="0"/>
              </a:rPr>
              <a:t>[</a:t>
            </a:r>
            <a:r>
              <a:rPr lang="en-US" sz="2400" dirty="0">
                <a:solidFill>
                  <a:srgbClr val="2016E0"/>
                </a:solidFill>
                <a:latin typeface="Times New Roman" panose="02020603050405020304" pitchFamily="18" charset="0"/>
                <a:cs typeface="Times New Roman" panose="02020603050405020304" pitchFamily="18" charset="0"/>
              </a:rPr>
              <a:t>Q1.2] Why do not goal and motivation?</a:t>
            </a: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A1.2] - </a:t>
            </a:r>
            <a:r>
              <a:rPr lang="en-US" sz="2400" dirty="0" smtClean="0">
                <a:latin typeface="Times New Roman" panose="02020603050405020304" pitchFamily="18" charset="0"/>
                <a:cs typeface="Times New Roman" panose="02020603050405020304" pitchFamily="18" charset="0"/>
              </a:rPr>
              <a:t>Easily </a:t>
            </a:r>
            <a:r>
              <a:rPr lang="en-US" sz="2400" dirty="0">
                <a:latin typeface="Times New Roman" panose="02020603050405020304" pitchFamily="18" charset="0"/>
                <a:cs typeface="Times New Roman" panose="02020603050405020304" pitchFamily="18" charset="0"/>
              </a:rPr>
              <a:t>satisfied and </a:t>
            </a:r>
            <a:r>
              <a:rPr lang="en-US" sz="2400" dirty="0" smtClean="0">
                <a:latin typeface="Times New Roman" panose="02020603050405020304" pitchFamily="18" charset="0"/>
                <a:cs typeface="Times New Roman" panose="02020603050405020304" pitchFamily="18" charset="0"/>
              </a:rPr>
              <a:t>complacent (root).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Do not have trust in the company.</a:t>
            </a:r>
          </a:p>
          <a:p>
            <a:r>
              <a:rPr lang="en-US" sz="2400" dirty="0">
                <a:solidFill>
                  <a:srgbClr val="2016E0"/>
                </a:solidFill>
                <a:latin typeface="Times New Roman" panose="02020603050405020304" pitchFamily="18" charset="0"/>
                <a:cs typeface="Times New Roman" panose="02020603050405020304" pitchFamily="18" charset="0"/>
              </a:rPr>
              <a:t>			</a:t>
            </a:r>
            <a:r>
              <a:rPr lang="en-US" sz="2400" dirty="0" smtClean="0">
                <a:solidFill>
                  <a:srgbClr val="2016E0"/>
                </a:solidFill>
                <a:latin typeface="Times New Roman" panose="02020603050405020304" pitchFamily="18" charset="0"/>
                <a:cs typeface="Times New Roman" panose="02020603050405020304" pitchFamily="18" charset="0"/>
              </a:rPr>
              <a:t>[</a:t>
            </a:r>
            <a:r>
              <a:rPr lang="en-US" sz="2400" dirty="0">
                <a:solidFill>
                  <a:srgbClr val="2016E0"/>
                </a:solidFill>
                <a:latin typeface="Times New Roman" panose="02020603050405020304" pitchFamily="18" charset="0"/>
                <a:cs typeface="Times New Roman" panose="02020603050405020304" pitchFamily="18" charset="0"/>
              </a:rPr>
              <a:t>Q1.2.2] Why do not have trust in the </a:t>
            </a:r>
            <a:r>
              <a:rPr lang="en-US" sz="2400" dirty="0" smtClean="0">
                <a:solidFill>
                  <a:srgbClr val="2016E0"/>
                </a:solidFill>
                <a:latin typeface="Times New Roman" panose="02020603050405020304" pitchFamily="18" charset="0"/>
                <a:cs typeface="Times New Roman" panose="02020603050405020304" pitchFamily="18" charset="0"/>
              </a:rPr>
              <a:t>company?</a:t>
            </a:r>
            <a:endParaRPr lang="en-US" sz="2400" dirty="0">
              <a:solidFill>
                <a:srgbClr val="2016E0"/>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A1.2.2] - By conflict in benefit between employee and </a:t>
            </a:r>
            <a:r>
              <a:rPr lang="en-US" sz="2400" dirty="0" smtClean="0">
                <a:latin typeface="Times New Roman" panose="02020603050405020304" pitchFamily="18" charset="0"/>
                <a:cs typeface="Times New Roman" panose="02020603050405020304" pitchFamily="18" charset="0"/>
              </a:rPr>
              <a:t>company </a:t>
            </a:r>
            <a:r>
              <a:rPr lang="en-US" sz="2400" dirty="0">
                <a:latin typeface="Times New Roman" panose="02020603050405020304" pitchFamily="18" charset="0"/>
                <a:cs typeface="Times New Roman" panose="02020603050405020304" pitchFamily="18" charset="0"/>
              </a:rPr>
              <a:t>(root</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85573560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405</TotalTime>
  <Words>411</Words>
  <Application>Microsoft Office PowerPoint</Application>
  <PresentationFormat>Widescreen</PresentationFormat>
  <Paragraphs>74</Paragraphs>
  <Slides>12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Calibri Light</vt:lpstr>
      <vt:lpstr>Courier New</vt:lpstr>
      <vt:lpstr>Times New Roman</vt:lpstr>
      <vt:lpstr>Retrospect</vt:lpstr>
      <vt:lpstr>5 Why Analysis </vt:lpstr>
      <vt:lpstr>Issue Description</vt:lpstr>
      <vt:lpstr>Some Error</vt:lpstr>
      <vt:lpstr>Some Error</vt:lpstr>
      <vt:lpstr>Some Error</vt:lpstr>
      <vt:lpstr>Some Error</vt:lpstr>
      <vt:lpstr>Some Error</vt:lpstr>
      <vt:lpstr>Direct Cause Analysis</vt:lpstr>
      <vt:lpstr>Direct Cause Analysis</vt:lpstr>
      <vt:lpstr>Solution</vt:lpstr>
      <vt:lpstr>Direct Cause Analysis</vt:lpstr>
      <vt:lpstr>Direct Cause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Anh Yen. Tang</dc:creator>
  <cp:lastModifiedBy>Anh Yen. Tang</cp:lastModifiedBy>
  <cp:revision>31</cp:revision>
  <dcterms:created xsi:type="dcterms:W3CDTF">2018-03-14T01:26:52Z</dcterms:created>
  <dcterms:modified xsi:type="dcterms:W3CDTF">2018-03-15T10:33:43Z</dcterms:modified>
</cp:coreProperties>
</file>