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310" r:id="rId4"/>
    <p:sldId id="311" r:id="rId5"/>
    <p:sldId id="319" r:id="rId6"/>
    <p:sldId id="320" r:id="rId7"/>
    <p:sldId id="290" r:id="rId8"/>
    <p:sldId id="330" r:id="rId9"/>
    <p:sldId id="325" r:id="rId10"/>
    <p:sldId id="326" r:id="rId11"/>
    <p:sldId id="280" r:id="rId12"/>
    <p:sldId id="338" r:id="rId13"/>
    <p:sldId id="342" r:id="rId14"/>
    <p:sldId id="313" r:id="rId15"/>
    <p:sldId id="315" r:id="rId16"/>
    <p:sldId id="317" r:id="rId17"/>
    <p:sldId id="337" r:id="rId18"/>
    <p:sldId id="260" r:id="rId19"/>
    <p:sldId id="3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3521E"/>
    <a:srgbClr val="288FAE"/>
    <a:srgbClr val="949BAA"/>
    <a:srgbClr val="8822CA"/>
    <a:srgbClr val="D7F0FF"/>
    <a:srgbClr val="8E7244"/>
    <a:srgbClr val="43B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evblogs.microsoft.com/dotnet/performance-improvements-in-net-core-3-0/" TargetMode="External"/><Relationship Id="rId7" Type="http://schemas.openxmlformats.org/officeDocument/2006/relationships/image" Target="../media/image4.svg"/><Relationship Id="rId2" Type="http://schemas.openxmlformats.org/officeDocument/2006/relationships/hyperlink" Target="https://devblogs.microsoft.com/dotnet/performance-improvements-in-net-core-2-1/" TargetMode="External"/><Relationship Id="rId1" Type="http://schemas.openxmlformats.org/officeDocument/2006/relationships/hyperlink" Target="https://devblogs.microsoft.com/dotnet/performance-improvements-in-net-core/" TargetMode="External"/><Relationship Id="rId6" Type="http://schemas.openxmlformats.org/officeDocument/2006/relationships/image" Target="../media/image3.png"/><Relationship Id="rId5" Type="http://schemas.openxmlformats.org/officeDocument/2006/relationships/hyperlink" Target="https://devblogs.microsoft.com/dotnet/performance-improvements-in-net-5/" TargetMode="External"/><Relationship Id="rId4" Type="http://schemas.openxmlformats.org/officeDocument/2006/relationships/hyperlink" Target="https://www.ageofascent.com/2019/02/04/asp-net-core-saturating-10gbe-at-7-million-requests-per-second/" TargetMode="External"/><Relationship Id="rId9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devblogs.microsoft.com/dotnet/performance-improvements-in-net-core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www.ageofascent.com/2019/02/04/asp-net-core-saturating-10gbe-at-7-million-requests-per-second/" TargetMode="External"/><Relationship Id="rId5" Type="http://schemas.openxmlformats.org/officeDocument/2006/relationships/hyperlink" Target="https://devblogs.microsoft.com/dotnet/performance-improvements-in-net-core-3-0/" TargetMode="External"/><Relationship Id="rId4" Type="http://schemas.openxmlformats.org/officeDocument/2006/relationships/hyperlink" Target="https://devblogs.microsoft.com/dotnet/performance-improvements-in-net-core-2-1/" TargetMode="External"/><Relationship Id="rId9" Type="http://schemas.openxmlformats.org/officeDocument/2006/relationships/hyperlink" Target="https://devblogs.microsoft.com/dotnet/performance-improvements-in-net-5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11F92-8D2A-4E30-859C-A2C3702CBE1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73FDA0-E51F-47A6-8B93-EBA1897430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Previous .NET Core releases saw big gains</a:t>
          </a:r>
        </a:p>
      </dgm:t>
    </dgm:pt>
    <dgm:pt modelId="{E76487D1-2D4C-47AC-892D-E593EAA8F36E}" type="parTrans" cxnId="{57B345B2-22EF-4343-BE31-77F0A1DE4F59}">
      <dgm:prSet/>
      <dgm:spPr/>
      <dgm:t>
        <a:bodyPr/>
        <a:lstStyle/>
        <a:p>
          <a:endParaRPr lang="en-US"/>
        </a:p>
      </dgm:t>
    </dgm:pt>
    <dgm:pt modelId="{D010B0A5-F9BD-44A5-B4E6-E3B2093DCCD1}" type="sibTrans" cxnId="{57B345B2-22EF-4343-BE31-77F0A1DE4F59}">
      <dgm:prSet/>
      <dgm:spPr/>
      <dgm:t>
        <a:bodyPr/>
        <a:lstStyle/>
        <a:p>
          <a:endParaRPr lang="en-US"/>
        </a:p>
      </dgm:t>
    </dgm:pt>
    <dgm:pt modelId="{0957CB71-8AD5-4750-B67A-370AB9101D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Performance Improvements in .NET Core</a:t>
          </a:r>
          <a:endParaRPr lang="en-US" dirty="0"/>
        </a:p>
      </dgm:t>
    </dgm:pt>
    <dgm:pt modelId="{71F0A488-E25B-4A70-8AA2-D8CAC08946AB}" type="parTrans" cxnId="{97E90734-73E4-4AF3-8AC6-0F9B0DFD5650}">
      <dgm:prSet/>
      <dgm:spPr/>
      <dgm:t>
        <a:bodyPr/>
        <a:lstStyle/>
        <a:p>
          <a:endParaRPr lang="en-US"/>
        </a:p>
      </dgm:t>
    </dgm:pt>
    <dgm:pt modelId="{D7CFDC93-F26D-42FA-B96F-1067FDD29366}" type="sibTrans" cxnId="{97E90734-73E4-4AF3-8AC6-0F9B0DFD5650}">
      <dgm:prSet/>
      <dgm:spPr/>
      <dgm:t>
        <a:bodyPr/>
        <a:lstStyle/>
        <a:p>
          <a:endParaRPr lang="en-US"/>
        </a:p>
      </dgm:t>
    </dgm:pt>
    <dgm:pt modelId="{D620A364-5ECB-4449-A59F-AE900EC98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Performance Improvements in .NET Core 2.1</a:t>
          </a:r>
          <a:endParaRPr lang="en-US" dirty="0"/>
        </a:p>
      </dgm:t>
    </dgm:pt>
    <dgm:pt modelId="{4D44A585-108C-45C0-AC97-B23CBB62DF92}" type="parTrans" cxnId="{D40582A8-430C-4418-8F62-C4D45837CAB6}">
      <dgm:prSet/>
      <dgm:spPr/>
      <dgm:t>
        <a:bodyPr/>
        <a:lstStyle/>
        <a:p>
          <a:endParaRPr lang="en-US"/>
        </a:p>
      </dgm:t>
    </dgm:pt>
    <dgm:pt modelId="{1A956DFB-7F4B-4B94-9208-D96C53D41C23}" type="sibTrans" cxnId="{D40582A8-430C-4418-8F62-C4D45837CAB6}">
      <dgm:prSet/>
      <dgm:spPr/>
      <dgm:t>
        <a:bodyPr/>
        <a:lstStyle/>
        <a:p>
          <a:endParaRPr lang="en-US"/>
        </a:p>
      </dgm:t>
    </dgm:pt>
    <dgm:pt modelId="{84765297-C9D0-449A-B849-E9D27B511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3"/>
            </a:rPr>
            <a:t>Performance Improvements in .NET Core 3.0</a:t>
          </a:r>
          <a:endParaRPr lang="en-US" dirty="0"/>
        </a:p>
      </dgm:t>
    </dgm:pt>
    <dgm:pt modelId="{8FECE8C8-03CC-4239-BDF1-8468A7418FCD}" type="parTrans" cxnId="{B328D7F1-A614-4F45-ACF6-CF8244192EF6}">
      <dgm:prSet/>
      <dgm:spPr/>
      <dgm:t>
        <a:bodyPr/>
        <a:lstStyle/>
        <a:p>
          <a:endParaRPr lang="en-US"/>
        </a:p>
      </dgm:t>
    </dgm:pt>
    <dgm:pt modelId="{EE010489-2AE5-40D7-88F3-CCC638D274AA}" type="sibTrans" cxnId="{B328D7F1-A614-4F45-ACF6-CF8244192EF6}">
      <dgm:prSet/>
      <dgm:spPr/>
      <dgm:t>
        <a:bodyPr/>
        <a:lstStyle/>
        <a:p>
          <a:endParaRPr lang="en-US"/>
        </a:p>
      </dgm:t>
    </dgm:pt>
    <dgm:pt modelId="{05E819E8-CDB6-49BC-B444-9973AA7C9D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/>
            </a:rPr>
            <a:t>ASP.NET Core: Saturating 10GbE at 7+ million request/s</a:t>
          </a:r>
          <a:endParaRPr lang="en-US"/>
        </a:p>
      </dgm:t>
    </dgm:pt>
    <dgm:pt modelId="{0BE181B9-BBF9-4ECF-A2D5-52213E9DA137}" type="parTrans" cxnId="{D0AC3792-B330-4D3A-82B2-85861F2E7A5C}">
      <dgm:prSet/>
      <dgm:spPr/>
      <dgm:t>
        <a:bodyPr/>
        <a:lstStyle/>
        <a:p>
          <a:endParaRPr lang="en-US"/>
        </a:p>
      </dgm:t>
    </dgm:pt>
    <dgm:pt modelId="{A10F32D1-D01D-486D-99A8-2EFED085FCE2}" type="sibTrans" cxnId="{D0AC3792-B330-4D3A-82B2-85861F2E7A5C}">
      <dgm:prSet/>
      <dgm:spPr/>
      <dgm:t>
        <a:bodyPr/>
        <a:lstStyle/>
        <a:p>
          <a:endParaRPr lang="en-US"/>
        </a:p>
      </dgm:t>
    </dgm:pt>
    <dgm:pt modelId="{F3DD7257-BA86-4CF6-9C24-25BF33AC91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.NET 5 sees more big gains</a:t>
          </a:r>
        </a:p>
      </dgm:t>
    </dgm:pt>
    <dgm:pt modelId="{846BD389-1878-4B88-ABC0-93502DE175A5}" type="parTrans" cxnId="{C411C768-9926-4C15-94C9-F984E83DCDE9}">
      <dgm:prSet/>
      <dgm:spPr/>
      <dgm:t>
        <a:bodyPr/>
        <a:lstStyle/>
        <a:p>
          <a:endParaRPr lang="en-US"/>
        </a:p>
      </dgm:t>
    </dgm:pt>
    <dgm:pt modelId="{C8F86ED1-DD9A-4AD2-BFED-7E68D232477E}" type="sibTrans" cxnId="{C411C768-9926-4C15-94C9-F984E83DCDE9}">
      <dgm:prSet/>
      <dgm:spPr/>
      <dgm:t>
        <a:bodyPr/>
        <a:lstStyle/>
        <a:p>
          <a:endParaRPr lang="en-US"/>
        </a:p>
      </dgm:t>
    </dgm:pt>
    <dgm:pt modelId="{87D63267-A74C-44C6-B9AF-DCFB65C177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Hundreds of perf-related PRs up and down the stack</a:t>
          </a:r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5"/>
            </a:rPr>
            <a:t>Performance Improvements in .NET 5</a:t>
          </a:r>
          <a:endParaRPr lang="en-US" dirty="0"/>
        </a:p>
      </dgm:t>
    </dgm:pt>
    <dgm:pt modelId="{65963D67-33F6-48A6-8AC4-E91BE70EA11F}" type="parTrans" cxnId="{3CF72BEA-D0C9-48CB-AA85-21FD1A91E8BA}">
      <dgm:prSet/>
      <dgm:spPr/>
      <dgm:t>
        <a:bodyPr/>
        <a:lstStyle/>
        <a:p>
          <a:endParaRPr lang="en-US"/>
        </a:p>
      </dgm:t>
    </dgm:pt>
    <dgm:pt modelId="{3E570317-F641-4469-B406-B9753E41D2B4}" type="sibTrans" cxnId="{3CF72BEA-D0C9-48CB-AA85-21FD1A91E8BA}">
      <dgm:prSet/>
      <dgm:spPr/>
      <dgm:t>
        <a:bodyPr/>
        <a:lstStyle/>
        <a:p>
          <a:endParaRPr lang="en-US"/>
        </a:p>
      </dgm:t>
    </dgm:pt>
    <dgm:pt modelId="{16FB65A2-AE8A-4B9A-9356-3D7A23C35588}" type="pres">
      <dgm:prSet presAssocID="{6A311F92-8D2A-4E30-859C-A2C3702CBE1F}" presName="root" presStyleCnt="0">
        <dgm:presLayoutVars>
          <dgm:dir/>
          <dgm:resizeHandles val="exact"/>
        </dgm:presLayoutVars>
      </dgm:prSet>
      <dgm:spPr/>
    </dgm:pt>
    <dgm:pt modelId="{30AD4726-4E1B-4137-A2EF-E3A78DF27F11}" type="pres">
      <dgm:prSet presAssocID="{1F73FDA0-E51F-47A6-8B93-EBA1897430CF}" presName="compNode" presStyleCnt="0"/>
      <dgm:spPr/>
    </dgm:pt>
    <dgm:pt modelId="{A5A1BF73-6ED6-4A2B-B033-90C796F011B1}" type="pres">
      <dgm:prSet presAssocID="{1F73FDA0-E51F-47A6-8B93-EBA1897430CF}" presName="iconRect" presStyleLbl="node1" presStyleIdx="0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4FFF9F2-93C0-4018-BBA8-62B5426C2E5A}" type="pres">
      <dgm:prSet presAssocID="{1F73FDA0-E51F-47A6-8B93-EBA1897430CF}" presName="iconSpace" presStyleCnt="0"/>
      <dgm:spPr/>
    </dgm:pt>
    <dgm:pt modelId="{A7E1B6F8-C983-4557-929C-4408B10CC39A}" type="pres">
      <dgm:prSet presAssocID="{1F73FDA0-E51F-47A6-8B93-EBA1897430CF}" presName="parTx" presStyleLbl="revTx" presStyleIdx="0" presStyleCnt="4" custScaleX="110196">
        <dgm:presLayoutVars>
          <dgm:chMax val="0"/>
          <dgm:chPref val="0"/>
        </dgm:presLayoutVars>
      </dgm:prSet>
      <dgm:spPr/>
    </dgm:pt>
    <dgm:pt modelId="{2225AA6F-CDE5-4CFF-81CF-E16C4D0BAA4E}" type="pres">
      <dgm:prSet presAssocID="{1F73FDA0-E51F-47A6-8B93-EBA1897430CF}" presName="txSpace" presStyleCnt="0"/>
      <dgm:spPr/>
    </dgm:pt>
    <dgm:pt modelId="{270C2CC1-E6B1-40A1-93CA-AD2BB4A6FF21}" type="pres">
      <dgm:prSet presAssocID="{1F73FDA0-E51F-47A6-8B93-EBA1897430CF}" presName="desTx" presStyleLbl="revTx" presStyleIdx="1" presStyleCnt="4" custScaleX="112791" custLinFactNeighborY="21770">
        <dgm:presLayoutVars/>
      </dgm:prSet>
      <dgm:spPr/>
    </dgm:pt>
    <dgm:pt modelId="{F9081D89-B831-4522-9B81-E2FDBE52BEAA}" type="pres">
      <dgm:prSet presAssocID="{D010B0A5-F9BD-44A5-B4E6-E3B2093DCCD1}" presName="sibTrans" presStyleCnt="0"/>
      <dgm:spPr/>
    </dgm:pt>
    <dgm:pt modelId="{E7B4F7DA-42C9-45E4-9E33-AFA999C23452}" type="pres">
      <dgm:prSet presAssocID="{F3DD7257-BA86-4CF6-9C24-25BF33AC913D}" presName="compNode" presStyleCnt="0"/>
      <dgm:spPr/>
    </dgm:pt>
    <dgm:pt modelId="{44DEE5A4-3694-4B77-81CE-5067B36BDF76}" type="pres">
      <dgm:prSet presAssocID="{F3DD7257-BA86-4CF6-9C24-25BF33AC913D}" presName="iconRect" presStyleLbl="node1" presStyleIdx="1" presStyleCnt="2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ce Car"/>
        </a:ext>
      </dgm:extLst>
    </dgm:pt>
    <dgm:pt modelId="{61354370-A7C7-438A-A462-2C2F0F5483BB}" type="pres">
      <dgm:prSet presAssocID="{F3DD7257-BA86-4CF6-9C24-25BF33AC913D}" presName="iconSpace" presStyleCnt="0"/>
      <dgm:spPr/>
    </dgm:pt>
    <dgm:pt modelId="{9B4B857D-2434-4E52-9395-440D99ED943B}" type="pres">
      <dgm:prSet presAssocID="{F3DD7257-BA86-4CF6-9C24-25BF33AC913D}" presName="parTx" presStyleLbl="revTx" presStyleIdx="2" presStyleCnt="4" custLinFactNeighborY="-13927">
        <dgm:presLayoutVars>
          <dgm:chMax val="0"/>
          <dgm:chPref val="0"/>
        </dgm:presLayoutVars>
      </dgm:prSet>
      <dgm:spPr/>
    </dgm:pt>
    <dgm:pt modelId="{7AE3470F-D370-420C-98BD-A41F71DC011F}" type="pres">
      <dgm:prSet presAssocID="{F3DD7257-BA86-4CF6-9C24-25BF33AC913D}" presName="txSpace" presStyleCnt="0"/>
      <dgm:spPr/>
    </dgm:pt>
    <dgm:pt modelId="{605B679D-7768-46F3-B0DA-8A71D48CA1F3}" type="pres">
      <dgm:prSet presAssocID="{F3DD7257-BA86-4CF6-9C24-25BF33AC913D}" presName="desTx" presStyleLbl="revTx" presStyleIdx="3" presStyleCnt="4" custScaleX="109002" custLinFactNeighborX="9919">
        <dgm:presLayoutVars/>
      </dgm:prSet>
      <dgm:spPr/>
    </dgm:pt>
  </dgm:ptLst>
  <dgm:cxnLst>
    <dgm:cxn modelId="{646FAF21-6BD0-49B3-9834-0C5119F65831}" type="presOf" srcId="{1F73FDA0-E51F-47A6-8B93-EBA1897430CF}" destId="{A7E1B6F8-C983-4557-929C-4408B10CC39A}" srcOrd="0" destOrd="0" presId="urn:microsoft.com/office/officeart/2018/5/layout/CenteredIconLabelDescriptionList"/>
    <dgm:cxn modelId="{97E90734-73E4-4AF3-8AC6-0F9B0DFD5650}" srcId="{1F73FDA0-E51F-47A6-8B93-EBA1897430CF}" destId="{0957CB71-8AD5-4750-B67A-370AB9101DAF}" srcOrd="0" destOrd="0" parTransId="{71F0A488-E25B-4A70-8AA2-D8CAC08946AB}" sibTransId="{D7CFDC93-F26D-42FA-B96F-1067FDD29366}"/>
    <dgm:cxn modelId="{A625B338-100E-45A2-85D0-CAD84A8DFB98}" type="presOf" srcId="{F3DD7257-BA86-4CF6-9C24-25BF33AC913D}" destId="{9B4B857D-2434-4E52-9395-440D99ED943B}" srcOrd="0" destOrd="0" presId="urn:microsoft.com/office/officeart/2018/5/layout/CenteredIconLabelDescriptionList"/>
    <dgm:cxn modelId="{C411C768-9926-4C15-94C9-F984E83DCDE9}" srcId="{6A311F92-8D2A-4E30-859C-A2C3702CBE1F}" destId="{F3DD7257-BA86-4CF6-9C24-25BF33AC913D}" srcOrd="1" destOrd="0" parTransId="{846BD389-1878-4B88-ABC0-93502DE175A5}" sibTransId="{C8F86ED1-DD9A-4AD2-BFED-7E68D232477E}"/>
    <dgm:cxn modelId="{08EC608B-D786-4C2F-99EB-7C72B076E10B}" type="presOf" srcId="{D620A364-5ECB-4449-A59F-AE900EC98CDE}" destId="{270C2CC1-E6B1-40A1-93CA-AD2BB4A6FF21}" srcOrd="0" destOrd="1" presId="urn:microsoft.com/office/officeart/2018/5/layout/CenteredIconLabelDescriptionList"/>
    <dgm:cxn modelId="{D0AC3792-B330-4D3A-82B2-85861F2E7A5C}" srcId="{1F73FDA0-E51F-47A6-8B93-EBA1897430CF}" destId="{05E819E8-CDB6-49BC-B444-9973AA7C9DC6}" srcOrd="3" destOrd="0" parTransId="{0BE181B9-BBF9-4ECF-A2D5-52213E9DA137}" sibTransId="{A10F32D1-D01D-486D-99A8-2EFED085FCE2}"/>
    <dgm:cxn modelId="{98F1539C-F46E-42D1-BCAB-C4F99FF9D9BF}" type="presOf" srcId="{84765297-C9D0-449A-B849-E9D27B511CEB}" destId="{270C2CC1-E6B1-40A1-93CA-AD2BB4A6FF21}" srcOrd="0" destOrd="2" presId="urn:microsoft.com/office/officeart/2018/5/layout/CenteredIconLabelDescriptionList"/>
    <dgm:cxn modelId="{D2DC6CA6-5172-4D2F-A3B5-540CC3832252}" type="presOf" srcId="{05E819E8-CDB6-49BC-B444-9973AA7C9DC6}" destId="{270C2CC1-E6B1-40A1-93CA-AD2BB4A6FF21}" srcOrd="0" destOrd="3" presId="urn:microsoft.com/office/officeart/2018/5/layout/CenteredIconLabelDescriptionList"/>
    <dgm:cxn modelId="{D40582A8-430C-4418-8F62-C4D45837CAB6}" srcId="{1F73FDA0-E51F-47A6-8B93-EBA1897430CF}" destId="{D620A364-5ECB-4449-A59F-AE900EC98CDE}" srcOrd="1" destOrd="0" parTransId="{4D44A585-108C-45C0-AC97-B23CBB62DF92}" sibTransId="{1A956DFB-7F4B-4B94-9208-D96C53D41C23}"/>
    <dgm:cxn modelId="{6C9F8BB1-0323-4C43-801E-6EBC05C05652}" type="presOf" srcId="{0957CB71-8AD5-4750-B67A-370AB9101DAF}" destId="{270C2CC1-E6B1-40A1-93CA-AD2BB4A6FF21}" srcOrd="0" destOrd="0" presId="urn:microsoft.com/office/officeart/2018/5/layout/CenteredIconLabelDescriptionList"/>
    <dgm:cxn modelId="{57B345B2-22EF-4343-BE31-77F0A1DE4F59}" srcId="{6A311F92-8D2A-4E30-859C-A2C3702CBE1F}" destId="{1F73FDA0-E51F-47A6-8B93-EBA1897430CF}" srcOrd="0" destOrd="0" parTransId="{E76487D1-2D4C-47AC-892D-E593EAA8F36E}" sibTransId="{D010B0A5-F9BD-44A5-B4E6-E3B2093DCCD1}"/>
    <dgm:cxn modelId="{3CF72BEA-D0C9-48CB-AA85-21FD1A91E8BA}" srcId="{F3DD7257-BA86-4CF6-9C24-25BF33AC913D}" destId="{87D63267-A74C-44C6-B9AF-DCFB65C1779F}" srcOrd="0" destOrd="0" parTransId="{65963D67-33F6-48A6-8AC4-E91BE70EA11F}" sibTransId="{3E570317-F641-4469-B406-B9753E41D2B4}"/>
    <dgm:cxn modelId="{78F41BED-17C4-4827-B780-BB7211E975C2}" type="presOf" srcId="{6A311F92-8D2A-4E30-859C-A2C3702CBE1F}" destId="{16FB65A2-AE8A-4B9A-9356-3D7A23C35588}" srcOrd="0" destOrd="0" presId="urn:microsoft.com/office/officeart/2018/5/layout/CenteredIconLabelDescriptionList"/>
    <dgm:cxn modelId="{B328D7F1-A614-4F45-ACF6-CF8244192EF6}" srcId="{1F73FDA0-E51F-47A6-8B93-EBA1897430CF}" destId="{84765297-C9D0-449A-B849-E9D27B511CEB}" srcOrd="2" destOrd="0" parTransId="{8FECE8C8-03CC-4239-BDF1-8468A7418FCD}" sibTransId="{EE010489-2AE5-40D7-88F3-CCC638D274AA}"/>
    <dgm:cxn modelId="{93F453F8-B43E-4E00-B184-2670A494CEC4}" type="presOf" srcId="{87D63267-A74C-44C6-B9AF-DCFB65C1779F}" destId="{605B679D-7768-46F3-B0DA-8A71D48CA1F3}" srcOrd="0" destOrd="0" presId="urn:microsoft.com/office/officeart/2018/5/layout/CenteredIconLabelDescriptionList"/>
    <dgm:cxn modelId="{BD84D844-AF4E-4699-855B-43CF4D0E1F47}" type="presParOf" srcId="{16FB65A2-AE8A-4B9A-9356-3D7A23C35588}" destId="{30AD4726-4E1B-4137-A2EF-E3A78DF27F11}" srcOrd="0" destOrd="0" presId="urn:microsoft.com/office/officeart/2018/5/layout/CenteredIconLabelDescriptionList"/>
    <dgm:cxn modelId="{F530537D-11D9-4BBD-93F9-231DE0186576}" type="presParOf" srcId="{30AD4726-4E1B-4137-A2EF-E3A78DF27F11}" destId="{A5A1BF73-6ED6-4A2B-B033-90C796F011B1}" srcOrd="0" destOrd="0" presId="urn:microsoft.com/office/officeart/2018/5/layout/CenteredIconLabelDescriptionList"/>
    <dgm:cxn modelId="{63113B92-DC96-4C8E-B859-59EB260F95A4}" type="presParOf" srcId="{30AD4726-4E1B-4137-A2EF-E3A78DF27F11}" destId="{84FFF9F2-93C0-4018-BBA8-62B5426C2E5A}" srcOrd="1" destOrd="0" presId="urn:microsoft.com/office/officeart/2018/5/layout/CenteredIconLabelDescriptionList"/>
    <dgm:cxn modelId="{CCB1195F-892D-4083-8241-700A9329DE99}" type="presParOf" srcId="{30AD4726-4E1B-4137-A2EF-E3A78DF27F11}" destId="{A7E1B6F8-C983-4557-929C-4408B10CC39A}" srcOrd="2" destOrd="0" presId="urn:microsoft.com/office/officeart/2018/5/layout/CenteredIconLabelDescriptionList"/>
    <dgm:cxn modelId="{F70A5ED6-BAA8-4897-94A9-260B3D6FC96C}" type="presParOf" srcId="{30AD4726-4E1B-4137-A2EF-E3A78DF27F11}" destId="{2225AA6F-CDE5-4CFF-81CF-E16C4D0BAA4E}" srcOrd="3" destOrd="0" presId="urn:microsoft.com/office/officeart/2018/5/layout/CenteredIconLabelDescriptionList"/>
    <dgm:cxn modelId="{A0462F35-3FB0-4D49-8661-670A68ECFF26}" type="presParOf" srcId="{30AD4726-4E1B-4137-A2EF-E3A78DF27F11}" destId="{270C2CC1-E6B1-40A1-93CA-AD2BB4A6FF21}" srcOrd="4" destOrd="0" presId="urn:microsoft.com/office/officeart/2018/5/layout/CenteredIconLabelDescriptionList"/>
    <dgm:cxn modelId="{9A3697DC-CAEF-435F-A5C9-396CC913F7CA}" type="presParOf" srcId="{16FB65A2-AE8A-4B9A-9356-3D7A23C35588}" destId="{F9081D89-B831-4522-9B81-E2FDBE52BEAA}" srcOrd="1" destOrd="0" presId="urn:microsoft.com/office/officeart/2018/5/layout/CenteredIconLabelDescriptionList"/>
    <dgm:cxn modelId="{468B6FB0-E828-41F2-88C2-0C7334E6181D}" type="presParOf" srcId="{16FB65A2-AE8A-4B9A-9356-3D7A23C35588}" destId="{E7B4F7DA-42C9-45E4-9E33-AFA999C23452}" srcOrd="2" destOrd="0" presId="urn:microsoft.com/office/officeart/2018/5/layout/CenteredIconLabelDescriptionList"/>
    <dgm:cxn modelId="{D364B60E-39A9-4D00-B7CB-0B255C9B4F96}" type="presParOf" srcId="{E7B4F7DA-42C9-45E4-9E33-AFA999C23452}" destId="{44DEE5A4-3694-4B77-81CE-5067B36BDF76}" srcOrd="0" destOrd="0" presId="urn:microsoft.com/office/officeart/2018/5/layout/CenteredIconLabelDescriptionList"/>
    <dgm:cxn modelId="{CF6FCCEA-3176-4A11-90E5-D2E147CB6829}" type="presParOf" srcId="{E7B4F7DA-42C9-45E4-9E33-AFA999C23452}" destId="{61354370-A7C7-438A-A462-2C2F0F5483BB}" srcOrd="1" destOrd="0" presId="urn:microsoft.com/office/officeart/2018/5/layout/CenteredIconLabelDescriptionList"/>
    <dgm:cxn modelId="{5C43EBA3-16EB-43B9-B3A4-54E8E476C19D}" type="presParOf" srcId="{E7B4F7DA-42C9-45E4-9E33-AFA999C23452}" destId="{9B4B857D-2434-4E52-9395-440D99ED943B}" srcOrd="2" destOrd="0" presId="urn:microsoft.com/office/officeart/2018/5/layout/CenteredIconLabelDescriptionList"/>
    <dgm:cxn modelId="{D1B529F8-6DFC-4600-AE86-E991EC4DE794}" type="presParOf" srcId="{E7B4F7DA-42C9-45E4-9E33-AFA999C23452}" destId="{7AE3470F-D370-420C-98BD-A41F71DC011F}" srcOrd="3" destOrd="0" presId="urn:microsoft.com/office/officeart/2018/5/layout/CenteredIconLabelDescriptionList"/>
    <dgm:cxn modelId="{A8FFBC06-30D7-4424-8E93-2EB4BFE713BF}" type="presParOf" srcId="{E7B4F7DA-42C9-45E4-9E33-AFA999C23452}" destId="{605B679D-7768-46F3-B0DA-8A71D48CA1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1BF73-6ED6-4A2B-B033-90C796F011B1}">
      <dsp:nvSpPr>
        <dsp:cNvPr id="0" name=""/>
        <dsp:cNvSpPr/>
      </dsp:nvSpPr>
      <dsp:spPr>
        <a:xfrm>
          <a:off x="2218706" y="1023661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1B6F8-C983-4557-929C-4408B10CC39A}">
      <dsp:nvSpPr>
        <dsp:cNvPr id="0" name=""/>
        <dsp:cNvSpPr/>
      </dsp:nvSpPr>
      <dsp:spPr>
        <a:xfrm>
          <a:off x="596059" y="2633348"/>
          <a:ext cx="4755818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Previous .NET Core releases saw big gains</a:t>
          </a:r>
        </a:p>
      </dsp:txBody>
      <dsp:txXfrm>
        <a:off x="596059" y="2633348"/>
        <a:ext cx="4755818" cy="647367"/>
      </dsp:txXfrm>
    </dsp:sp>
    <dsp:sp modelId="{270C2CC1-E6B1-40A1-93CA-AD2BB4A6FF21}">
      <dsp:nvSpPr>
        <dsp:cNvPr id="0" name=""/>
        <dsp:cNvSpPr/>
      </dsp:nvSpPr>
      <dsp:spPr>
        <a:xfrm>
          <a:off x="540062" y="3327020"/>
          <a:ext cx="4867812" cy="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3"/>
            </a:rPr>
            <a:t>Performance Improvements in .NET Core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4"/>
            </a:rPr>
            <a:t>Performance Improvements in .NET Core 2.1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5"/>
            </a:rPr>
            <a:t>Performance Improvements in .NET Core 3.0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6"/>
            </a:rPr>
            <a:t>ASP.NET Core: Saturating 10GbE at 7+ million request/s</a:t>
          </a:r>
          <a:endParaRPr lang="en-US" sz="1500" kern="1200"/>
        </a:p>
      </dsp:txBody>
      <dsp:txXfrm>
        <a:off x="540062" y="3327020"/>
        <a:ext cx="4867812" cy="838"/>
      </dsp:txXfrm>
    </dsp:sp>
    <dsp:sp modelId="{44DEE5A4-3694-4B77-81CE-5067B36BDF76}">
      <dsp:nvSpPr>
        <dsp:cNvPr id="0" name=""/>
        <dsp:cNvSpPr/>
      </dsp:nvSpPr>
      <dsp:spPr>
        <a:xfrm>
          <a:off x="7760019" y="1023661"/>
          <a:ext cx="1510523" cy="1510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B857D-2434-4E52-9395-440D99ED943B}">
      <dsp:nvSpPr>
        <dsp:cNvPr id="0" name=""/>
        <dsp:cNvSpPr/>
      </dsp:nvSpPr>
      <dsp:spPr>
        <a:xfrm>
          <a:off x="6357390" y="2543189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.NET 5 sees more big gains</a:t>
          </a:r>
        </a:p>
      </dsp:txBody>
      <dsp:txXfrm>
        <a:off x="6357390" y="2543189"/>
        <a:ext cx="4315781" cy="647367"/>
      </dsp:txXfrm>
    </dsp:sp>
    <dsp:sp modelId="{605B679D-7768-46F3-B0DA-8A71D48CA1F3}">
      <dsp:nvSpPr>
        <dsp:cNvPr id="0" name=""/>
        <dsp:cNvSpPr/>
      </dsp:nvSpPr>
      <dsp:spPr>
        <a:xfrm>
          <a:off x="6591219" y="3326838"/>
          <a:ext cx="4704287" cy="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Hundreds of perf-related PRs up and down the stack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9"/>
            </a:rPr>
            <a:t>Performance Improvements in .NET 5</a:t>
          </a:r>
          <a:endParaRPr lang="en-US" sz="1500" kern="1200" dirty="0"/>
        </a:p>
      </dsp:txBody>
      <dsp:txXfrm>
        <a:off x="6591219" y="3326838"/>
        <a:ext cx="4704287" cy="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BFE1-6D50-4BE1-96FF-61B7676F643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2D7D9-ECB5-45FE-B606-D9E377E6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5078-3D81-41F2-B74B-4471CFE2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139D9-C5DE-4D96-81A1-124C61817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A8454-EB70-43C9-B11F-99F57204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2A77-6756-489C-8F74-89FC21D5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1928-DB54-4CDD-B1D8-6D1418BB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ADCC-BF2A-42A8-8352-1E263746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1046A-1072-435C-A4D2-E7174FC82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CB58-8A5C-44B8-A16B-BF2EBCC7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173D-6597-4DB7-848A-630F9AD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679C-360A-48EE-ADC1-BFCE94DF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743CA-EB56-4877-A217-4C1C64A85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08521-B775-4773-AD11-AF305AB1E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70A3-D225-44BD-8DB3-4F421E1F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BDC6-B928-466E-98AD-3B18E06D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30CD-56F2-4E35-A2AC-C805D34B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009D-7D6C-452D-AE20-8A081DE2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0B73-2408-423D-8876-0CA68351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1495-429F-4F59-95BC-11912C06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C845-E346-4BFC-AC23-44957116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27B4-BA9A-4390-9F85-595E9E44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74E9-405C-4345-8004-82BAE370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F30FB-022D-4666-95D9-36A3FD793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3C9C-1F6D-4843-8C20-CBE35BA6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3A8D-2B2A-44DC-AF7B-FCCDEEF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EEE6-09C0-4F72-A033-109BBF16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6F04-9C40-4EE2-B991-762B02B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69D1-8BB9-4DD0-85A4-DB985C8CE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27652-93D1-443A-A6F0-CEEF0D33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8E5B2-C5D9-47E1-B6CF-5DF151FA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D15CE-7657-4C8D-B32C-BF76AC8E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864EB-7595-4B72-9A4F-1693AC63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C4C8-3FFD-4E39-B78B-9A9D72F0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BD395-DB35-4388-BF90-8E0C8C33D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257CC-DE78-44B6-BEBD-5E28FAFFA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CB609-C7FC-4057-AB35-D1CB0496F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F70B8-AE80-4F00-9F82-85232142C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CF5E8-5D5A-4F2E-ACAD-078093C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46212-08DE-4337-A99F-C40C956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36A1A-438C-4859-9240-428BB504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6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FA8-EA75-411E-B82B-DC63EC7F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0BD2A-3CF4-4BE6-BBD8-F87AD427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A31CE-609E-4894-8B5A-B9484C88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056BF-709F-4A62-8A4A-60AC3FE8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BF6AF-7E66-4EBD-AD1C-819E0DFE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D99CE-CB01-4FD9-83DC-B3A5DF55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CAC3C-6A9C-4720-BD96-13FBBF77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CC17-1266-4B62-8D4C-7267223E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DFD4-24D6-40D5-85D3-D0636634E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1E660-5AFD-483B-9E9B-35973822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54105-2604-48AB-9BBA-D4976A55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9A77F-431D-4949-9879-6911166E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AA4BC-13BB-4438-B2C0-EE3A3B6E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BBE1-605F-486B-86C9-286C8AAB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0827D-C723-4574-B1CD-3FAD6B335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68224-6C37-4CE1-84FB-019E493B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94C63-9B60-4F94-9AD5-18C29651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44F19-3966-468D-B11B-9F9F71E5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4214-76D9-4C50-BFBC-660A3262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6845A-1D66-4DD3-AC01-64325C27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1161-5FB0-4536-B2F5-DCB8C5C6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3AC1-7CBA-49A2-8852-85C34BFF4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F6A6-AA05-48A3-8BF7-1ED9169E17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E1D9-2A82-4AF3-9127-2739251DF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FDB5-D159-4A47-AD88-6ED03DBA4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A663-6252-453F-9A0C-801CDAF7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pisof.net/catalog/System.Text.RegularExpressions.Reg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blogs.microsoft.com/dotnet/regex-performance-improvements-in-net-5/" TargetMode="External"/><Relationship Id="rId5" Type="http://schemas.openxmlformats.org/officeDocument/2006/relationships/hyperlink" Target="https://github.com/search?l=C%23&amp;q=System.Text.RegularExpressions&amp;type=Code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omka/regex-benchmark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github.com/dotnet/runtime/pull/36705" TargetMode="External"/><Relationship Id="rId18" Type="http://schemas.openxmlformats.org/officeDocument/2006/relationships/hyperlink" Target="https://github.com/dotnet/runtime/pull/34175" TargetMode="External"/><Relationship Id="rId26" Type="http://schemas.openxmlformats.org/officeDocument/2006/relationships/hyperlink" Target="https://github.com/dotnet/runtime/pull/34724" TargetMode="External"/><Relationship Id="rId3" Type="http://schemas.openxmlformats.org/officeDocument/2006/relationships/hyperlink" Target="https://github.com/dotnet/runtime/pull/36460" TargetMode="External"/><Relationship Id="rId21" Type="http://schemas.openxmlformats.org/officeDocument/2006/relationships/hyperlink" Target="https://github.com/dotnet/runtime/pull/35003" TargetMode="External"/><Relationship Id="rId7" Type="http://schemas.openxmlformats.org/officeDocument/2006/relationships/hyperlink" Target="https://github.com/dotnet/runtime/pull/36444" TargetMode="External"/><Relationship Id="rId12" Type="http://schemas.openxmlformats.org/officeDocument/2006/relationships/hyperlink" Target="https://github.com/dotnet/runtime/pull/36371" TargetMode="External"/><Relationship Id="rId17" Type="http://schemas.openxmlformats.org/officeDocument/2006/relationships/hyperlink" Target="https://github.com/dotnet/runtime/pull/787" TargetMode="External"/><Relationship Id="rId25" Type="http://schemas.openxmlformats.org/officeDocument/2006/relationships/hyperlink" Target="https://github.com/dotnet/runtime/pull/34902" TargetMode="External"/><Relationship Id="rId33" Type="http://schemas.openxmlformats.org/officeDocument/2006/relationships/hyperlink" Target="https://github.com/dotnet/runtime/pull/39166" TargetMode="External"/><Relationship Id="rId2" Type="http://schemas.openxmlformats.org/officeDocument/2006/relationships/hyperlink" Target="https://github.com/dotnet/runtime/pull/36915" TargetMode="External"/><Relationship Id="rId16" Type="http://schemas.openxmlformats.org/officeDocument/2006/relationships/hyperlink" Target="https://github.com/dotnet/runtime/pull/32275" TargetMode="External"/><Relationship Id="rId20" Type="http://schemas.openxmlformats.org/officeDocument/2006/relationships/hyperlink" Target="https://github.com/dotnet/corefx/pull/41640" TargetMode="External"/><Relationship Id="rId29" Type="http://schemas.openxmlformats.org/officeDocument/2006/relationships/hyperlink" Target="https://github.com/dotnet/runtime/pull/326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corefx/pull/41684" TargetMode="External"/><Relationship Id="rId11" Type="http://schemas.openxmlformats.org/officeDocument/2006/relationships/hyperlink" Target="https://github.com/dotnet/runtime/pull/37974" TargetMode="External"/><Relationship Id="rId24" Type="http://schemas.openxmlformats.org/officeDocument/2006/relationships/hyperlink" Target="https://github.com/dotnet/runtime/pull/34974" TargetMode="External"/><Relationship Id="rId32" Type="http://schemas.openxmlformats.org/officeDocument/2006/relationships/hyperlink" Target="https://github.com/dotnet/runtime/pull/36246" TargetMode="External"/><Relationship Id="rId5" Type="http://schemas.openxmlformats.org/officeDocument/2006/relationships/hyperlink" Target="https://github.com/dotnet/corefx/pull/42225" TargetMode="External"/><Relationship Id="rId15" Type="http://schemas.openxmlformats.org/officeDocument/2006/relationships/hyperlink" Target="https://github.com/dotnet/runtime/pull/32271" TargetMode="External"/><Relationship Id="rId23" Type="http://schemas.openxmlformats.org/officeDocument/2006/relationships/hyperlink" Target="https://github.com/dotnet/runtime/pull/32989" TargetMode="External"/><Relationship Id="rId28" Type="http://schemas.openxmlformats.org/officeDocument/2006/relationships/hyperlink" Target="https://github.com/dotnet/runtime/pull/32406" TargetMode="External"/><Relationship Id="rId10" Type="http://schemas.openxmlformats.org/officeDocument/2006/relationships/hyperlink" Target="https://github.com/dotnet/runtime/pull/35800" TargetMode="External"/><Relationship Id="rId19" Type="http://schemas.openxmlformats.org/officeDocument/2006/relationships/hyperlink" Target="https://github.com/dotnet/runtime/pull/37583" TargetMode="External"/><Relationship Id="rId31" Type="http://schemas.openxmlformats.org/officeDocument/2006/relationships/hyperlink" Target="https://github.com/dotnet/runtime/pull/35694" TargetMode="External"/><Relationship Id="rId4" Type="http://schemas.openxmlformats.org/officeDocument/2006/relationships/hyperlink" Target="https://github.com/dotnet/corefx/pull/41772" TargetMode="External"/><Relationship Id="rId9" Type="http://schemas.openxmlformats.org/officeDocument/2006/relationships/hyperlink" Target="https://github.com/dotnet/runtime/pull/35330" TargetMode="External"/><Relationship Id="rId14" Type="http://schemas.openxmlformats.org/officeDocument/2006/relationships/hyperlink" Target="https://github.com/dotnet/runtime/pull/36997" TargetMode="External"/><Relationship Id="rId22" Type="http://schemas.openxmlformats.org/officeDocument/2006/relationships/hyperlink" Target="https://github.com/dotnet/runtime/pull/34922" TargetMode="External"/><Relationship Id="rId27" Type="http://schemas.openxmlformats.org/officeDocument/2006/relationships/hyperlink" Target="https://github.com/dotnet/runtime/pull/34860" TargetMode="External"/><Relationship Id="rId30" Type="http://schemas.openxmlformats.org/officeDocument/2006/relationships/hyperlink" Target="https://github.com/dotnet/runtime/pull/32557" TargetMode="External"/><Relationship Id="rId8" Type="http://schemas.openxmlformats.org/officeDocument/2006/relationships/hyperlink" Target="https://github.com/dotnet/runtime/pull/3271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techempower.com/benchmarks/#section=test&amp;runid=abfe7e62-3de0-4406-b9fb-bebda0474593&amp;hw=ph&amp;test=json&amp;a=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empower.com/benchmarks/#section=data-r19&amp;hw=ph&amp;test=json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#section=data-r19&amp;hw=ph&amp;test=json" TargetMode="External"/><Relationship Id="rId2" Type="http://schemas.openxmlformats.org/officeDocument/2006/relationships/hyperlink" Target="https://www.techempower.com/benchmarks/#section=test&amp;runid=abfe7e62-3de0-4406-b9fb-bebda0474593&amp;hw=ph&amp;test=json&amp;a=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performance-improvements-in-net-core-2-1/" TargetMode="External"/><Relationship Id="rId2" Type="http://schemas.openxmlformats.org/officeDocument/2006/relationships/hyperlink" Target="https://devblogs.microsoft.com/dotnet/performance-improvements-in-net-c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microsoft.com/dotnet/performance-improvements-in-net-5/" TargetMode="External"/><Relationship Id="rId4" Type="http://schemas.openxmlformats.org/officeDocument/2006/relationships/hyperlink" Target="https://devblogs.microsoft.com/dotnet/performance-improvements-in-net-core-3-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otnet/coreclr/pull/27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otnet/runtime/pull/16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/pull/32790" TargetMode="External"/><Relationship Id="rId2" Type="http://schemas.openxmlformats.org/officeDocument/2006/relationships/hyperlink" Target="https://github.com/dotnet/runtime/pull/115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dotnet/runtime/pull/3253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/pull/406" TargetMode="External"/><Relationship Id="rId2" Type="http://schemas.openxmlformats.org/officeDocument/2006/relationships/hyperlink" Target="https://github.com/dotnet/coreclr/pull/2719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dotnet/runtime/pull/3625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github.com/dotnet/coreclr/pull/27268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github.com/dotnet/runtime/pull/3252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dotnet/runtime/pull/40729" TargetMode="External"/><Relationship Id="rId4" Type="http://schemas.openxmlformats.org/officeDocument/2006/relationships/hyperlink" Target="https://github.com/dotnet/runtime/pull/329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1652B-0475-4A32-BF9A-06A1E9D32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Performance Improvements in .NET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61694-63F2-4ED7-9A73-7A15C99FE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Stephen Toub</a:t>
            </a:r>
          </a:p>
          <a:p>
            <a:pPr algn="l"/>
            <a:r>
              <a:rPr lang="en-US" dirty="0"/>
              <a:t>.NET Community Stand-up</a:t>
            </a:r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5DE5B121-CB11-4DBE-BA1C-A2799AC9D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7" name="Graphic 8" descr="Gauge">
            <a:extLst>
              <a:ext uri="{FF2B5EF4-FFF2-40B4-BE49-F238E27FC236}">
                <a16:creationId xmlns:a16="http://schemas.microsoft.com/office/drawing/2014/main" id="{ABE367BD-1663-4DAB-BAE6-2539A85AD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8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9C75-5046-4C9D-B873-4C986775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7352-EAFE-499F-9B52-14D4F369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sz="2400" dirty="0"/>
              <a:t>Used all over the place, e.g.</a:t>
            </a:r>
          </a:p>
          <a:p>
            <a:pPr lvl="1"/>
            <a:r>
              <a:rPr lang="en-US" sz="1400" dirty="0">
                <a:hlinkClick r:id="rId2"/>
              </a:rPr>
              <a:t>Regex - .NET API Catalog (apisof.net)</a:t>
            </a:r>
            <a:endParaRPr lang="en-US" sz="14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400" dirty="0"/>
              <a:t>But very little investment since .NET Framework 1.1</a:t>
            </a:r>
          </a:p>
          <a:p>
            <a:r>
              <a:rPr lang="en-US" sz="2400" dirty="0"/>
              <a:t>Tons of improvements in .NET 5</a:t>
            </a:r>
          </a:p>
          <a:p>
            <a:pPr lvl="1"/>
            <a:r>
              <a:rPr lang="en-US" sz="1600" dirty="0"/>
              <a:t>Span-based vectorization</a:t>
            </a:r>
          </a:p>
          <a:p>
            <a:pPr lvl="1"/>
            <a:r>
              <a:rPr lang="en-US" sz="1600" dirty="0"/>
              <a:t>Improved code generation</a:t>
            </a:r>
          </a:p>
          <a:p>
            <a:pPr lvl="1"/>
            <a:r>
              <a:rPr lang="en-US" sz="1600" dirty="0"/>
              <a:t>Expression analysis and automatic transformation</a:t>
            </a:r>
          </a:p>
          <a:p>
            <a:pPr lvl="1"/>
            <a:r>
              <a:rPr lang="en-US" sz="1600" dirty="0"/>
              <a:t>Fast character-class lookups</a:t>
            </a:r>
          </a:p>
          <a:p>
            <a:pPr lvl="1"/>
            <a:r>
              <a:rPr lang="en-US" sz="1600" dirty="0"/>
              <a:t>…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8A693-9EAE-463C-B5B4-8B415AB0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15" y="2480820"/>
            <a:ext cx="2501674" cy="1612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515F4-5911-4417-ABE4-19BA690A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321" y="2541228"/>
            <a:ext cx="4320181" cy="104542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C1A1BC-0019-474E-BDE4-D43F5AEC46CA}"/>
              </a:ext>
            </a:extLst>
          </p:cNvPr>
          <p:cNvSpPr txBox="1">
            <a:spLocks/>
          </p:cNvSpPr>
          <p:nvPr/>
        </p:nvSpPr>
        <p:spPr>
          <a:xfrm>
            <a:off x="4111989" y="1918046"/>
            <a:ext cx="48954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>
              <a:hlinkClick r:id="rId5"/>
            </a:endParaRPr>
          </a:p>
          <a:p>
            <a:pPr lvl="1"/>
            <a:r>
              <a:rPr lang="en-US" sz="1400" dirty="0" err="1">
                <a:hlinkClick r:id="rId5"/>
              </a:rPr>
              <a:t>System.Text.RegularExpressions</a:t>
            </a:r>
            <a:r>
              <a:rPr lang="en-US" sz="1400" dirty="0">
                <a:hlinkClick r:id="rId5"/>
              </a:rPr>
              <a:t> (github.com)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E8138-A972-4A59-92D4-8D96241EE323}"/>
              </a:ext>
            </a:extLst>
          </p:cNvPr>
          <p:cNvSpPr txBox="1"/>
          <p:nvPr/>
        </p:nvSpPr>
        <p:spPr>
          <a:xfrm>
            <a:off x="838200" y="6475510"/>
            <a:ext cx="7572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hlinkClick r:id="rId6"/>
              </a:rPr>
              <a:t>Regex Performance Improvements in .NET 5 | .NET Blog (microsoft.com)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0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3583-88A9-468C-BF85-073C9A45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Regex, e.g. vectorization, character classes,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4C81-CB6D-4EC6-AFFB-F31C9429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94"/>
          </a:xfrm>
        </p:spPr>
        <p:txBody>
          <a:bodyPr/>
          <a:lstStyle/>
          <a:p>
            <a:r>
              <a:rPr lang="en-US" dirty="0"/>
              <a:t>e.g. "</a:t>
            </a:r>
            <a:r>
              <a:rPr lang="de-DE" sz="2800" dirty="0">
                <a:solidFill>
                  <a:srgbClr val="05C3BA"/>
                </a:solidFill>
                <a:latin typeface="Consolas" panose="020B0609020204030204" pitchFamily="49" charset="0"/>
              </a:rPr>
              <a:t>(</a:t>
            </a:r>
            <a:r>
              <a:rPr lang="de-DE" sz="2800" dirty="0">
                <a:solidFill>
                  <a:srgbClr val="0073FF"/>
                </a:solidFill>
                <a:latin typeface="Consolas" panose="020B0609020204030204" pitchFamily="49" charset="0"/>
              </a:rPr>
              <a:t>[</a:t>
            </a:r>
            <a:r>
              <a:rPr lang="de-DE" sz="2800" dirty="0">
                <a:solidFill>
                  <a:srgbClr val="800000"/>
                </a:solidFill>
                <a:latin typeface="Consolas" panose="020B0609020204030204" pitchFamily="49" charset="0"/>
              </a:rPr>
              <a:t>ab</a:t>
            </a:r>
            <a:r>
              <a:rPr lang="de-DE" sz="280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de-DE" sz="2800" dirty="0">
                <a:solidFill>
                  <a:srgbClr val="800000"/>
                </a:solidFill>
                <a:latin typeface="Consolas" panose="020B0609020204030204" pitchFamily="49" charset="0"/>
              </a:rPr>
              <a:t>cd</a:t>
            </a:r>
            <a:r>
              <a:rPr lang="de-DE" sz="2800" dirty="0">
                <a:solidFill>
                  <a:srgbClr val="05C3BA"/>
                </a:solidFill>
                <a:latin typeface="Consolas" panose="020B0609020204030204" pitchFamily="49" charset="0"/>
              </a:rPr>
              <a:t>|</a:t>
            </a:r>
            <a:r>
              <a:rPr lang="de-DE" sz="2800" dirty="0">
                <a:solidFill>
                  <a:srgbClr val="800000"/>
                </a:solidFill>
                <a:latin typeface="Consolas" panose="020B0609020204030204" pitchFamily="49" charset="0"/>
              </a:rPr>
              <a:t>ef</a:t>
            </a:r>
            <a:r>
              <a:rPr lang="de-DE" sz="2800" dirty="0">
                <a:solidFill>
                  <a:srgbClr val="0073FF"/>
                </a:solidFill>
                <a:latin typeface="Consolas" panose="020B0609020204030204" pitchFamily="49" charset="0"/>
              </a:rPr>
              <a:t>[</a:t>
            </a:r>
            <a:r>
              <a:rPr lang="de-DE" sz="2800" dirty="0">
                <a:solidFill>
                  <a:srgbClr val="800000"/>
                </a:solidFill>
                <a:latin typeface="Consolas" panose="020B0609020204030204" pitchFamily="49" charset="0"/>
              </a:rPr>
              <a:t>g</a:t>
            </a:r>
            <a:r>
              <a:rPr lang="de-DE" sz="280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de-DE" sz="2800" dirty="0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de-DE" sz="280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de-DE" sz="2800" dirty="0">
                <a:solidFill>
                  <a:srgbClr val="05C3BA"/>
                </a:solidFill>
                <a:latin typeface="Consolas" panose="020B0609020204030204" pitchFamily="49" charset="0"/>
              </a:rPr>
              <a:t>)</a:t>
            </a:r>
            <a:r>
              <a:rPr lang="de-DE" sz="2800" dirty="0">
                <a:solidFill>
                  <a:srgbClr val="800000"/>
                </a:solidFill>
                <a:latin typeface="Consolas" panose="020B0609020204030204" pitchFamily="49" charset="0"/>
              </a:rPr>
              <a:t>jklm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A7F38-84D2-4D20-9B1F-FC84E7FADDE3}"/>
              </a:ext>
            </a:extLst>
          </p:cNvPr>
          <p:cNvSpPr/>
          <p:nvPr/>
        </p:nvSpPr>
        <p:spPr>
          <a:xfrm>
            <a:off x="1120155" y="235734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20C52-7D5D-4982-A196-A661A67B3A76}"/>
              </a:ext>
            </a:extLst>
          </p:cNvPr>
          <p:cNvSpPr/>
          <p:nvPr/>
        </p:nvSpPr>
        <p:spPr>
          <a:xfrm>
            <a:off x="5798593" y="2357346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.NET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D7B8E-AB02-4C77-8BF5-E53324BA6D1F}"/>
              </a:ext>
            </a:extLst>
          </p:cNvPr>
          <p:cNvSpPr/>
          <p:nvPr/>
        </p:nvSpPr>
        <p:spPr>
          <a:xfrm>
            <a:off x="1120155" y="2726678"/>
            <a:ext cx="4095457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 err="1">
                <a:latin typeface="Consolas" panose="020B0609020204030204" pitchFamily="49" charset="0"/>
              </a:rPr>
              <a:t>FindFirstChar</a:t>
            </a:r>
            <a:r>
              <a:rPr lang="en-US" sz="700" dirty="0">
                <a:latin typeface="Consolas" panose="020B0609020204030204" pitchFamily="49" charset="0"/>
              </a:rPr>
              <a:t>()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700" dirty="0">
                <a:latin typeface="Consolas" panose="020B0609020204030204" pitchFamily="49" charset="0"/>
              </a:rPr>
              <a:t> num = </a:t>
            </a:r>
            <a:r>
              <a:rPr lang="en-US" sz="700" dirty="0" err="1">
                <a:latin typeface="Consolas" panose="020B0609020204030204" pitchFamily="49" charset="0"/>
              </a:rPr>
              <a:t>runtextpos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 err="1">
                <a:latin typeface="Consolas" panose="020B0609020204030204" pitchFamily="49" charset="0"/>
              </a:rPr>
              <a:t>runtext</a:t>
            </a:r>
            <a:r>
              <a:rPr lang="en-US" sz="700" dirty="0"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700" dirty="0" err="1">
                <a:latin typeface="Consolas" panose="020B0609020204030204" pitchFamily="49" charset="0"/>
              </a:rPr>
              <a:t>.runtext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700" dirty="0">
                <a:latin typeface="Consolas" panose="020B0609020204030204" pitchFamily="49" charset="0"/>
              </a:rPr>
              <a:t> num2 = </a:t>
            </a:r>
            <a:r>
              <a:rPr lang="en-US" sz="700" dirty="0" err="1">
                <a:latin typeface="Consolas" panose="020B0609020204030204" pitchFamily="49" charset="0"/>
              </a:rPr>
              <a:t>runtextend</a:t>
            </a:r>
            <a:r>
              <a:rPr lang="en-US" sz="700" dirty="0">
                <a:latin typeface="Consolas" panose="020B0609020204030204" pitchFamily="49" charset="0"/>
              </a:rPr>
              <a:t> - num;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latin typeface="Consolas" panose="020B0609020204030204" pitchFamily="49" charset="0"/>
              </a:rPr>
              <a:t> (num2 &gt;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0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700" dirty="0">
                <a:latin typeface="Consolas" panose="020B0609020204030204" pitchFamily="49" charset="0"/>
              </a:rPr>
              <a:t> result;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700" dirty="0">
                <a:latin typeface="Consolas" panose="020B0609020204030204" pitchFamily="49" charset="0"/>
              </a:rPr>
              <a:t> (true)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num2--;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</a:t>
            </a:r>
            <a:r>
              <a:rPr lang="en-US" sz="700" dirty="0">
                <a:solidFill>
                  <a:srgbClr val="00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(!</a:t>
            </a:r>
            <a:r>
              <a:rPr lang="en-US" sz="700" dirty="0" err="1">
                <a:solidFill>
                  <a:srgbClr val="33CCCC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RegexRunner</a:t>
            </a:r>
            <a:r>
              <a:rPr lang="en-US" sz="7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.CharInClass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7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runtext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[num++], </a:t>
            </a:r>
            <a:r>
              <a:rPr lang="en-US" sz="700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"\0\u0004\0acef"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))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latin typeface="Consolas" panose="020B0609020204030204" pitchFamily="49" charset="0"/>
              </a:rPr>
              <a:t> (num2 &lt;=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0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    result =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0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}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}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num--;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result =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1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break;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}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</a:t>
            </a:r>
            <a:r>
              <a:rPr lang="en-US" sz="700" dirty="0" err="1">
                <a:latin typeface="Consolas" panose="020B0609020204030204" pitchFamily="49" charset="0"/>
              </a:rPr>
              <a:t>runtextpos</a:t>
            </a:r>
            <a:r>
              <a:rPr lang="en-US" sz="700" dirty="0">
                <a:latin typeface="Consolas" panose="020B0609020204030204" pitchFamily="49" charset="0"/>
              </a:rPr>
              <a:t> = num;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700" dirty="0">
                <a:latin typeface="Consolas" panose="020B0609020204030204" pitchFamily="49" charset="0"/>
              </a:rPr>
              <a:t> (byte)result !=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0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}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700" dirty="0">
                <a:latin typeface="Consolas" panose="020B0609020204030204" pitchFamily="49" charset="0"/>
              </a:rPr>
              <a:t> false;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4695E-E0A2-4B70-8AAD-FB969E142960}"/>
              </a:ext>
            </a:extLst>
          </p:cNvPr>
          <p:cNvSpPr/>
          <p:nvPr/>
        </p:nvSpPr>
        <p:spPr>
          <a:xfrm>
            <a:off x="5798593" y="2726678"/>
            <a:ext cx="6096000" cy="34317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 err="1">
                <a:latin typeface="Consolas" panose="020B0609020204030204" pitchFamily="49" charset="0"/>
              </a:rPr>
              <a:t>FindFirstChar</a:t>
            </a:r>
            <a:r>
              <a:rPr lang="en-US" sz="700" dirty="0">
                <a:latin typeface="Consolas" panose="020B0609020204030204" pitchFamily="49" charset="0"/>
              </a:rPr>
              <a:t>()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 err="1">
                <a:latin typeface="Consolas" panose="020B0609020204030204" pitchFamily="49" charset="0"/>
              </a:rPr>
              <a:t>runtextpos</a:t>
            </a:r>
            <a:r>
              <a:rPr lang="en-US" sz="700" dirty="0">
                <a:latin typeface="Consolas" panose="020B0609020204030204" pitchFamily="49" charset="0"/>
              </a:rPr>
              <a:t> = </a:t>
            </a:r>
            <a:r>
              <a:rPr lang="en-US" sz="700" dirty="0" err="1">
                <a:latin typeface="Consolas" panose="020B0609020204030204" pitchFamily="49" charset="0"/>
              </a:rPr>
              <a:t>base.runtextpos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 err="1">
                <a:latin typeface="Consolas" panose="020B0609020204030204" pitchFamily="49" charset="0"/>
              </a:rPr>
              <a:t>runtextend</a:t>
            </a:r>
            <a:r>
              <a:rPr lang="en-US" sz="700" dirty="0">
                <a:latin typeface="Consolas" panose="020B0609020204030204" pitchFamily="49" charset="0"/>
              </a:rPr>
              <a:t> = </a:t>
            </a:r>
            <a:r>
              <a:rPr lang="en-US" sz="700" dirty="0" err="1">
                <a:latin typeface="Consolas" panose="020B0609020204030204" pitchFamily="49" charset="0"/>
              </a:rPr>
              <a:t>base.runtextend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runtextpos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&lt;= </a:t>
            </a:r>
            <a:r>
              <a:rPr lang="en-US" sz="7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runtextend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- </a:t>
            </a:r>
            <a:r>
              <a:rPr lang="en-US" sz="700" dirty="0">
                <a:solidFill>
                  <a:srgbClr val="00008B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7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</a:t>
            </a:r>
            <a:r>
              <a:rPr lang="en-US" sz="700" dirty="0" err="1">
                <a:solidFill>
                  <a:srgbClr val="33CCCC"/>
                </a:solidFill>
                <a:latin typeface="Consolas" panose="020B0609020204030204" pitchFamily="49" charset="0"/>
              </a:rPr>
              <a:t>ReadOnlySpan</a:t>
            </a:r>
            <a:r>
              <a:rPr lang="en-US" sz="700" dirty="0"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00" dirty="0">
                <a:latin typeface="Consolas" panose="020B0609020204030204" pitchFamily="49" charset="0"/>
              </a:rPr>
              <a:t>&gt; </a:t>
            </a:r>
            <a:r>
              <a:rPr lang="en-US" sz="700" dirty="0" err="1">
                <a:latin typeface="Consolas" panose="020B0609020204030204" pitchFamily="49" charset="0"/>
              </a:rPr>
              <a:t>readOnlySpan</a:t>
            </a:r>
            <a:r>
              <a:rPr lang="en-US" sz="700" dirty="0">
                <a:latin typeface="Consolas" panose="020B0609020204030204" pitchFamily="49" charset="0"/>
              </a:rPr>
              <a:t> = </a:t>
            </a:r>
            <a:r>
              <a:rPr lang="en-US" sz="700" dirty="0" err="1">
                <a:latin typeface="Consolas" panose="020B0609020204030204" pitchFamily="49" charset="0"/>
              </a:rPr>
              <a:t>runtext.AsSpan</a:t>
            </a:r>
            <a:r>
              <a:rPr lang="en-US" sz="700" dirty="0">
                <a:latin typeface="Consolas" panose="020B0609020204030204" pitchFamily="49" charset="0"/>
              </a:rPr>
              <a:t>(</a:t>
            </a:r>
            <a:r>
              <a:rPr lang="en-US" sz="700" dirty="0" err="1">
                <a:latin typeface="Consolas" panose="020B0609020204030204" pitchFamily="49" charset="0"/>
              </a:rPr>
              <a:t>runtextpos</a:t>
            </a:r>
            <a:r>
              <a:rPr lang="en-US" sz="700" dirty="0">
                <a:latin typeface="Consolas" panose="020B0609020204030204" pitchFamily="49" charset="0"/>
              </a:rPr>
              <a:t>, </a:t>
            </a:r>
            <a:r>
              <a:rPr lang="en-US" sz="700" dirty="0" err="1">
                <a:latin typeface="Consolas" panose="020B0609020204030204" pitchFamily="49" charset="0"/>
              </a:rPr>
              <a:t>runtextend</a:t>
            </a:r>
            <a:r>
              <a:rPr lang="en-US" sz="700" dirty="0">
                <a:latin typeface="Consolas" panose="020B0609020204030204" pitchFamily="49" charset="0"/>
              </a:rPr>
              <a:t> - </a:t>
            </a:r>
            <a:r>
              <a:rPr lang="en-US" sz="700" dirty="0" err="1">
                <a:latin typeface="Consolas" panose="020B0609020204030204" pitchFamily="49" charset="0"/>
              </a:rPr>
              <a:t>runtextpos</a:t>
            </a:r>
            <a:r>
              <a:rPr lang="en-US" sz="700" dirty="0">
                <a:latin typeface="Consolas" panose="020B0609020204030204" pitchFamily="49" charset="0"/>
              </a:rPr>
              <a:t>);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700" dirty="0">
                <a:latin typeface="Consolas" panose="020B0609020204030204" pitchFamily="49" charset="0"/>
              </a:rPr>
              <a:t> num =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0</a:t>
            </a:r>
            <a:r>
              <a:rPr lang="en-US" sz="700" dirty="0">
                <a:latin typeface="Consolas" panose="020B0609020204030204" pitchFamily="49" charset="0"/>
              </a:rPr>
              <a:t>; num &lt; </a:t>
            </a:r>
            <a:r>
              <a:rPr lang="en-US" sz="700" dirty="0" err="1">
                <a:latin typeface="Consolas" panose="020B0609020204030204" pitchFamily="49" charset="0"/>
              </a:rPr>
              <a:t>readOnlySpan.Length</a:t>
            </a:r>
            <a:r>
              <a:rPr lang="en-US" sz="700" dirty="0">
                <a:latin typeface="Consolas" panose="020B0609020204030204" pitchFamily="49" charset="0"/>
              </a:rPr>
              <a:t> -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2</a:t>
            </a:r>
            <a:r>
              <a:rPr lang="en-US" sz="700" dirty="0">
                <a:latin typeface="Consolas" panose="020B0609020204030204" pitchFamily="49" charset="0"/>
              </a:rPr>
              <a:t>; num++)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</a:t>
            </a:r>
            <a:r>
              <a:rPr lang="en-US" sz="700" dirty="0">
                <a:solidFill>
                  <a:srgbClr val="00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num2 = </a:t>
            </a:r>
            <a:r>
              <a:rPr lang="en-US" sz="7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readOnlySpan.Slice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(num).</a:t>
            </a:r>
            <a:r>
              <a:rPr lang="en-US" sz="7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IndexOfAny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'a'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'b'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'e'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num = num2 + num;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00" dirty="0">
                <a:latin typeface="Consolas" panose="020B0609020204030204" pitchFamily="49" charset="0"/>
              </a:rPr>
              <a:t> (num2 &lt;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0</a:t>
            </a:r>
            <a:r>
              <a:rPr lang="en-US" sz="700" dirty="0">
                <a:latin typeface="Consolas" panose="020B0609020204030204" pitchFamily="49" charset="0"/>
              </a:rPr>
              <a:t> || </a:t>
            </a:r>
            <a:r>
              <a:rPr lang="en-US" sz="700" dirty="0" err="1">
                <a:latin typeface="Consolas" panose="020B0609020204030204" pitchFamily="49" charset="0"/>
              </a:rPr>
              <a:t>readOnlySpan.Length</a:t>
            </a:r>
            <a:r>
              <a:rPr lang="en-US" sz="700" dirty="0">
                <a:latin typeface="Consolas" panose="020B0609020204030204" pitchFamily="49" charset="0"/>
              </a:rPr>
              <a:t> -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2</a:t>
            </a:r>
            <a:r>
              <a:rPr lang="en-US" sz="700" dirty="0">
                <a:latin typeface="Consolas" panose="020B0609020204030204" pitchFamily="49" charset="0"/>
              </a:rPr>
              <a:t> &lt;= num)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}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700" dirty="0">
                <a:latin typeface="Consolas" panose="020B0609020204030204" pitchFamily="49" charset="0"/>
              </a:rPr>
              <a:t> num3 = </a:t>
            </a:r>
            <a:r>
              <a:rPr lang="en-US" sz="700" dirty="0" err="1">
                <a:latin typeface="Consolas" panose="020B0609020204030204" pitchFamily="49" charset="0"/>
              </a:rPr>
              <a:t>readOnlySpan</a:t>
            </a:r>
            <a:r>
              <a:rPr lang="en-US" sz="700" dirty="0">
                <a:latin typeface="Consolas" panose="020B0609020204030204" pitchFamily="49" charset="0"/>
              </a:rPr>
              <a:t>[num +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1</a:t>
            </a:r>
            <a:r>
              <a:rPr lang="en-US" sz="700" dirty="0">
                <a:latin typeface="Consolas" panose="020B0609020204030204" pitchFamily="49" charset="0"/>
              </a:rPr>
              <a:t>];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</a:t>
            </a:r>
            <a:r>
              <a:rPr lang="en-US" sz="700" dirty="0">
                <a:solidFill>
                  <a:srgbClr val="00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((num3 == </a:t>
            </a:r>
            <a:r>
              <a:rPr lang="en-US" sz="700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'c'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 | (num3 == </a:t>
            </a:r>
            <a:r>
              <a:rPr lang="en-US" sz="700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'f'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))</a:t>
            </a:r>
            <a:b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num3 = </a:t>
            </a:r>
            <a:r>
              <a:rPr lang="en-US" sz="700" dirty="0" err="1">
                <a:latin typeface="Consolas" panose="020B0609020204030204" pitchFamily="49" charset="0"/>
              </a:rPr>
              <a:t>readOnlySpan</a:t>
            </a:r>
            <a:r>
              <a:rPr lang="en-US" sz="700" dirty="0">
                <a:latin typeface="Consolas" panose="020B0609020204030204" pitchFamily="49" charset="0"/>
              </a:rPr>
              <a:t>[num + </a:t>
            </a:r>
            <a:r>
              <a:rPr lang="en-US" sz="700" dirty="0">
                <a:solidFill>
                  <a:srgbClr val="00008B"/>
                </a:solidFill>
                <a:latin typeface="Consolas" panose="020B0609020204030204" pitchFamily="49" charset="0"/>
              </a:rPr>
              <a:t>2</a:t>
            </a:r>
            <a:r>
              <a:rPr lang="en-US" sz="700" dirty="0">
                <a:latin typeface="Consolas" panose="020B0609020204030204" pitchFamily="49" charset="0"/>
              </a:rPr>
              <a:t>];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</a:t>
            </a:r>
            <a:r>
              <a:rPr lang="en-US" sz="700" dirty="0">
                <a:solidFill>
                  <a:srgbClr val="00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(num3 &lt; </a:t>
            </a:r>
            <a:r>
              <a:rPr lang="en-US" sz="700" dirty="0">
                <a:solidFill>
                  <a:srgbClr val="00008B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128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&amp;&amp; (</a:t>
            </a:r>
            <a:r>
              <a:rPr lang="en-US" sz="700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"\0\0\0\0\0\0</a:t>
            </a:r>
            <a:r>
              <a:rPr lang="el-GR" sz="700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ΐ\0"</a:t>
            </a:r>
            <a:r>
              <a:rPr lang="el-GR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num3 &gt;&gt; </a:t>
            </a:r>
            <a:r>
              <a:rPr lang="en-US" sz="700" dirty="0">
                <a:solidFill>
                  <a:srgbClr val="00008B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4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 &amp; (</a:t>
            </a:r>
            <a:r>
              <a:rPr lang="en-US" sz="700" dirty="0">
                <a:solidFill>
                  <a:srgbClr val="00008B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(num3 &amp; </a:t>
            </a:r>
            <a:r>
              <a:rPr lang="en-US" sz="700" dirty="0">
                <a:solidFill>
                  <a:srgbClr val="00008B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0xF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))) != </a:t>
            </a:r>
            <a:r>
              <a:rPr lang="en-US" sz="700" dirty="0">
                <a:solidFill>
                  <a:srgbClr val="00008B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0</a:t>
            </a:r>
            <a: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br>
              <a:rPr lang="en-US" sz="7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{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700" dirty="0" err="1">
                <a:latin typeface="Consolas" panose="020B0609020204030204" pitchFamily="49" charset="0"/>
              </a:rPr>
              <a:t>.runtextpos</a:t>
            </a:r>
            <a:r>
              <a:rPr lang="en-US" sz="700" dirty="0">
                <a:latin typeface="Consolas" panose="020B0609020204030204" pitchFamily="49" charset="0"/>
              </a:rPr>
              <a:t> = </a:t>
            </a:r>
            <a:r>
              <a:rPr lang="en-US" sz="700" dirty="0" err="1">
                <a:latin typeface="Consolas" panose="020B0609020204030204" pitchFamily="49" charset="0"/>
              </a:rPr>
              <a:t>runtextpos</a:t>
            </a:r>
            <a:r>
              <a:rPr lang="en-US" sz="700" dirty="0">
                <a:latin typeface="Consolas" panose="020B0609020204030204" pitchFamily="49" charset="0"/>
              </a:rPr>
              <a:t> + num;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    }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    }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    }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}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700" dirty="0" err="1">
                <a:latin typeface="Consolas" panose="020B0609020204030204" pitchFamily="49" charset="0"/>
              </a:rPr>
              <a:t>.runtextpos</a:t>
            </a:r>
            <a:r>
              <a:rPr lang="en-US" sz="700" dirty="0">
                <a:latin typeface="Consolas" panose="020B0609020204030204" pitchFamily="49" charset="0"/>
              </a:rPr>
              <a:t> = </a:t>
            </a:r>
            <a:r>
              <a:rPr lang="en-US" sz="700" dirty="0" err="1">
                <a:latin typeface="Consolas" panose="020B0609020204030204" pitchFamily="49" charset="0"/>
              </a:rPr>
              <a:t>runtextend</a:t>
            </a:r>
            <a:r>
              <a:rPr lang="en-US" sz="700" dirty="0">
                <a:latin typeface="Consolas" panose="020B0609020204030204" pitchFamily="49" charset="0"/>
              </a:rPr>
              <a:t>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    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700" dirty="0">
                <a:latin typeface="Consolas" panose="020B0609020204030204" pitchFamily="49" charset="0"/>
              </a:rPr>
              <a:t> false;</a:t>
            </a:r>
            <a:br>
              <a:rPr lang="en-US" sz="700" dirty="0">
                <a:latin typeface="Consolas" panose="020B0609020204030204" pitchFamily="49" charset="0"/>
              </a:rPr>
            </a:br>
            <a:r>
              <a:rPr lang="en-US" sz="7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85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82F4-2CD4-4C50-9824-5057FD9D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Regex, cont.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E7978-2F7E-483B-953E-D9BB32935505}"/>
              </a:ext>
            </a:extLst>
          </p:cNvPr>
          <p:cNvSpPr txBox="1"/>
          <p:nvPr/>
        </p:nvSpPr>
        <p:spPr>
          <a:xfrm>
            <a:off x="1266620" y="1690688"/>
            <a:ext cx="112484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_email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Consolas" panose="020B0609020204030204" pitchFamily="49" charset="0"/>
              </a:rPr>
              <a:t>@"</a:t>
            </a:r>
            <a:r>
              <a:rPr lang="en-US" sz="1000" dirty="0">
                <a:solidFill>
                  <a:srgbClr val="0073FF"/>
                </a:solidFill>
                <a:latin typeface="Consolas" panose="020B0609020204030204" pitchFamily="49" charset="0"/>
              </a:rPr>
              <a:t>[\w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\.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+-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@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[\w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\.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+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\.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[\w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\.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2B91AF"/>
                </a:solidFill>
                <a:latin typeface="Consolas" panose="020B0609020204030204" pitchFamily="49" charset="0"/>
              </a:rPr>
              <a:t>RegexOptions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.Compiled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@"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[\w]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://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[^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\s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?#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[^\s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?#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(?: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\?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[^\s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?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(?: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[^\s]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?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2B91AF"/>
                </a:solidFill>
                <a:latin typeface="Consolas" panose="020B0609020204030204" pitchFamily="49" charset="0"/>
              </a:rPr>
              <a:t>RegexOptions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.Compiled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B91AF"/>
                </a:solidFill>
                <a:latin typeface="Consolas" panose="020B0609020204030204" pitchFamily="49" charset="0"/>
              </a:rPr>
              <a:t>Regex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@"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(?:(?: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25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|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|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01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?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\.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{3}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(?: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25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|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|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01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F00C1"/>
                </a:solidFill>
                <a:latin typeface="Consolas" panose="020B0609020204030204" pitchFamily="49" charset="0"/>
              </a:rPr>
              <a:t>?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][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sz="1000" b="0" dirty="0">
                <a:solidFill>
                  <a:srgbClr val="0073FF"/>
                </a:solidFill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05C3BA"/>
                </a:solidFill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2B91AF"/>
                </a:solidFill>
                <a:latin typeface="Consolas" panose="020B0609020204030204" pitchFamily="49" charset="0"/>
              </a:rPr>
              <a:t>RegexOptions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.Compiled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_input = </a:t>
            </a: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GetStringAsync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A31515"/>
                </a:solidFill>
                <a:latin typeface="Consolas" panose="020B0609020204030204" pitchFamily="49" charset="0"/>
              </a:rPr>
              <a:t>"https://raw.githubusercontent.com/</a:t>
            </a:r>
            <a:r>
              <a:rPr lang="en-US" sz="10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mariomka</a:t>
            </a:r>
            <a:r>
              <a:rPr lang="en-US" sz="1000" b="0" dirty="0">
                <a:solidFill>
                  <a:srgbClr val="A31515"/>
                </a:solidFill>
                <a:latin typeface="Consolas" panose="020B0609020204030204" pitchFamily="49" charset="0"/>
              </a:rPr>
              <a:t>/regex-benchmark/652d55810691ad88e1c2292a2646d301d3928903/input-text.txt"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).Result;</a:t>
            </a:r>
          </a:p>
          <a:p>
            <a:endParaRPr lang="en-US" sz="1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Email() =&gt; _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email.Matches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(_input).Count;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Uri() =&gt; _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uri.Matches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(_input).Count;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 IP() =&gt; _</a:t>
            </a:r>
            <a:r>
              <a:rPr lang="en-US" sz="1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ip.Matches</a:t>
            </a:r>
            <a:r>
              <a:rPr lang="en-US" sz="1000" b="0" dirty="0">
                <a:solidFill>
                  <a:srgbClr val="000000"/>
                </a:solidFill>
                <a:latin typeface="Consolas" panose="020B0609020204030204" pitchFamily="49" charset="0"/>
              </a:rPr>
              <a:t>(_input).Count;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93E6E-EB95-428C-819D-7B11BCD1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89" y="3469380"/>
            <a:ext cx="8188971" cy="22250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17579-0915-4ABE-8DC4-C37E93FC4F2C}"/>
              </a:ext>
            </a:extLst>
          </p:cNvPr>
          <p:cNvSpPr txBox="1"/>
          <p:nvPr/>
        </p:nvSpPr>
        <p:spPr>
          <a:xfrm>
            <a:off x="1266620" y="1413689"/>
            <a:ext cx="2799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3"/>
              </a:rPr>
              <a:t>mariomka</a:t>
            </a:r>
            <a:r>
              <a:rPr lang="en-US" sz="1200" dirty="0">
                <a:hlinkClick r:id="rId3"/>
              </a:rPr>
              <a:t>/regex-benchmark (github.com)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45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42A0-83A7-4F4A-BFF6-532D081D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1D85-E9DF-4D92-91DB-C90329C4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25524"/>
            <a:ext cx="7368540" cy="20772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200" b="1" dirty="0"/>
              <a:t>Uri</a:t>
            </a:r>
            <a:endParaRPr lang="en-US" sz="2400" b="1" dirty="0"/>
          </a:p>
          <a:p>
            <a:r>
              <a:rPr lang="en-US" sz="2900" dirty="0">
                <a:hlinkClick r:id="rId2"/>
              </a:rPr>
              <a:t>Reduce Uri </a:t>
            </a:r>
            <a:r>
              <a:rPr lang="en-US" sz="2900" dirty="0" err="1">
                <a:hlinkClick r:id="rId2"/>
              </a:rPr>
              <a:t>ctor</a:t>
            </a:r>
            <a:r>
              <a:rPr lang="en-US" sz="2900" dirty="0">
                <a:hlinkClick r:id="rId2"/>
              </a:rPr>
              <a:t> overhead by </a:t>
            </a:r>
            <a:r>
              <a:rPr lang="en-US" sz="2900" dirty="0" err="1">
                <a:hlinkClick r:id="rId2"/>
              </a:rPr>
              <a:t>MihaZupan</a:t>
            </a:r>
            <a:r>
              <a:rPr lang="en-US" sz="2900" dirty="0">
                <a:hlinkClick r:id="rId2"/>
              </a:rPr>
              <a:t> · Pull Request #36915 · dotnet/runtime (github.com)</a:t>
            </a:r>
            <a:endParaRPr lang="en-US" sz="2900" dirty="0"/>
          </a:p>
          <a:p>
            <a:r>
              <a:rPr lang="en-US" sz="2900" dirty="0">
                <a:hlinkClick r:id="rId3"/>
              </a:rPr>
              <a:t>Cache </a:t>
            </a:r>
            <a:r>
              <a:rPr lang="en-US" sz="2900" dirty="0" err="1">
                <a:hlinkClick r:id="rId3"/>
              </a:rPr>
              <a:t>Uri.IdnHost</a:t>
            </a:r>
            <a:r>
              <a:rPr lang="en-US" sz="2900" dirty="0">
                <a:hlinkClick r:id="rId3"/>
              </a:rPr>
              <a:t> and </a:t>
            </a:r>
            <a:r>
              <a:rPr lang="en-US" sz="2900" dirty="0" err="1">
                <a:hlinkClick r:id="rId3"/>
              </a:rPr>
              <a:t>Uri.PathAndQuery</a:t>
            </a:r>
            <a:r>
              <a:rPr lang="en-US" sz="2900" dirty="0">
                <a:hlinkClick r:id="rId3"/>
              </a:rPr>
              <a:t> by </a:t>
            </a:r>
            <a:r>
              <a:rPr lang="en-US" sz="2900" dirty="0" err="1">
                <a:hlinkClick r:id="rId3"/>
              </a:rPr>
              <a:t>MihaZupan</a:t>
            </a:r>
            <a:r>
              <a:rPr lang="en-US" sz="2900" dirty="0">
                <a:hlinkClick r:id="rId3"/>
              </a:rPr>
              <a:t> · Pull Request #36460 · dotnet/runtime (github.com)</a:t>
            </a:r>
            <a:endParaRPr lang="en-US" sz="2900" dirty="0"/>
          </a:p>
          <a:p>
            <a:r>
              <a:rPr lang="en-US" sz="2900" dirty="0">
                <a:hlinkClick r:id="rId4"/>
              </a:rPr>
              <a:t>Rewrite </a:t>
            </a:r>
            <a:r>
              <a:rPr lang="en-US" sz="2900" dirty="0" err="1">
                <a:hlinkClick r:id="rId4"/>
              </a:rPr>
              <a:t>Uri.EscapeString</a:t>
            </a:r>
            <a:r>
              <a:rPr lang="en-US" sz="2900" dirty="0">
                <a:hlinkClick r:id="rId4"/>
              </a:rPr>
              <a:t> by </a:t>
            </a:r>
            <a:r>
              <a:rPr lang="en-US" sz="2900" dirty="0" err="1">
                <a:hlinkClick r:id="rId4"/>
              </a:rPr>
              <a:t>stephentoub</a:t>
            </a:r>
            <a:r>
              <a:rPr lang="en-US" sz="2900" dirty="0">
                <a:hlinkClick r:id="rId4"/>
              </a:rPr>
              <a:t> · Pull Request #41772 · dotnet/</a:t>
            </a:r>
            <a:r>
              <a:rPr lang="en-US" sz="2900" dirty="0" err="1">
                <a:hlinkClick r:id="rId4"/>
              </a:rPr>
              <a:t>corefx</a:t>
            </a:r>
            <a:r>
              <a:rPr lang="en-US" sz="2900" dirty="0">
                <a:hlinkClick r:id="rId4"/>
              </a:rPr>
              <a:t> (github.com)</a:t>
            </a:r>
            <a:endParaRPr lang="en-US" sz="2900" dirty="0"/>
          </a:p>
          <a:p>
            <a:r>
              <a:rPr lang="en-US" sz="2900" dirty="0">
                <a:hlinkClick r:id="rId5"/>
              </a:rPr>
              <a:t>Clean up </a:t>
            </a:r>
            <a:r>
              <a:rPr lang="en-US" sz="2900" dirty="0" err="1">
                <a:hlinkClick r:id="rId5"/>
              </a:rPr>
              <a:t>Uri.UnescapeDataString</a:t>
            </a:r>
            <a:r>
              <a:rPr lang="en-US" sz="2900" dirty="0">
                <a:hlinkClick r:id="rId5"/>
              </a:rPr>
              <a:t> by </a:t>
            </a:r>
            <a:r>
              <a:rPr lang="en-US" sz="2900" dirty="0" err="1">
                <a:hlinkClick r:id="rId5"/>
              </a:rPr>
              <a:t>stephentoub</a:t>
            </a:r>
            <a:r>
              <a:rPr lang="en-US" sz="2900" dirty="0">
                <a:hlinkClick r:id="rId5"/>
              </a:rPr>
              <a:t> · Pull Request #42225 · dotnet/</a:t>
            </a:r>
            <a:r>
              <a:rPr lang="en-US" sz="2900" dirty="0" err="1">
                <a:hlinkClick r:id="rId5"/>
              </a:rPr>
              <a:t>corefx</a:t>
            </a:r>
            <a:r>
              <a:rPr lang="en-US" sz="2900" dirty="0">
                <a:hlinkClick r:id="rId5"/>
              </a:rPr>
              <a:t> (github.com)</a:t>
            </a:r>
            <a:endParaRPr lang="en-US" sz="2900" dirty="0"/>
          </a:p>
          <a:p>
            <a:r>
              <a:rPr lang="en-US" sz="2900" dirty="0" err="1">
                <a:hlinkClick r:id="rId6"/>
              </a:rPr>
              <a:t>Uri.UnescapeDataString</a:t>
            </a:r>
            <a:r>
              <a:rPr lang="en-US" sz="2900" dirty="0">
                <a:hlinkClick r:id="rId6"/>
              </a:rPr>
              <a:t> and </a:t>
            </a:r>
            <a:r>
              <a:rPr lang="en-US" sz="2900" dirty="0" err="1">
                <a:hlinkClick r:id="rId6"/>
              </a:rPr>
              <a:t>Uri.UnescapeString</a:t>
            </a:r>
            <a:r>
              <a:rPr lang="en-US" sz="2900" dirty="0">
                <a:hlinkClick r:id="rId6"/>
              </a:rPr>
              <a:t> reuse the original string when possible by </a:t>
            </a:r>
            <a:r>
              <a:rPr lang="en-US" sz="2900" dirty="0" err="1">
                <a:hlinkClick r:id="rId6"/>
              </a:rPr>
              <a:t>alnikola</a:t>
            </a:r>
            <a:r>
              <a:rPr lang="en-US" sz="2900" dirty="0">
                <a:hlinkClick r:id="rId6"/>
              </a:rPr>
              <a:t> · Pull Request #41684 · dotnet/</a:t>
            </a:r>
            <a:r>
              <a:rPr lang="en-US" sz="2900" dirty="0" err="1">
                <a:hlinkClick r:id="rId6"/>
              </a:rPr>
              <a:t>corefx</a:t>
            </a:r>
            <a:r>
              <a:rPr lang="en-US" sz="2900" dirty="0">
                <a:hlinkClick r:id="rId6"/>
              </a:rPr>
              <a:t> (github.com)</a:t>
            </a:r>
            <a:endParaRPr lang="en-US" sz="2900" dirty="0"/>
          </a:p>
          <a:p>
            <a:r>
              <a:rPr lang="en-US" sz="2900" dirty="0">
                <a:hlinkClick r:id="rId7"/>
              </a:rPr>
              <a:t>Improve </a:t>
            </a:r>
            <a:r>
              <a:rPr lang="en-US" sz="2900" dirty="0" err="1">
                <a:hlinkClick r:id="rId7"/>
              </a:rPr>
              <a:t>Uri.Equals</a:t>
            </a:r>
            <a:r>
              <a:rPr lang="en-US" sz="2900" dirty="0">
                <a:hlinkClick r:id="rId7"/>
              </a:rPr>
              <a:t> by removing unsafe code by </a:t>
            </a:r>
            <a:r>
              <a:rPr lang="en-US" sz="2900" dirty="0" err="1">
                <a:hlinkClick r:id="rId7"/>
              </a:rPr>
              <a:t>MihaZupan</a:t>
            </a:r>
            <a:r>
              <a:rPr lang="en-US" sz="2900" dirty="0">
                <a:hlinkClick r:id="rId7"/>
              </a:rPr>
              <a:t> · Pull Request #36444 · dotnet/runtime (github.com)</a:t>
            </a:r>
            <a:endParaRPr lang="en-US" sz="2900" dirty="0"/>
          </a:p>
          <a:p>
            <a:r>
              <a:rPr lang="en-US" sz="2900" dirty="0">
                <a:hlinkClick r:id="rId8"/>
              </a:rPr>
              <a:t>Optimize </a:t>
            </a:r>
            <a:r>
              <a:rPr lang="en-US" sz="2900" dirty="0" err="1">
                <a:hlinkClick r:id="rId8"/>
              </a:rPr>
              <a:t>Uri.GetHashCode</a:t>
            </a:r>
            <a:r>
              <a:rPr lang="en-US" sz="2900" dirty="0">
                <a:hlinkClick r:id="rId8"/>
              </a:rPr>
              <a:t> by </a:t>
            </a:r>
            <a:r>
              <a:rPr lang="en-US" sz="2900" dirty="0" err="1">
                <a:hlinkClick r:id="rId8"/>
              </a:rPr>
              <a:t>MihaZupan</a:t>
            </a:r>
            <a:r>
              <a:rPr lang="en-US" sz="2900" dirty="0">
                <a:hlinkClick r:id="rId8"/>
              </a:rPr>
              <a:t> · Pull Request #32713 · dotnet/runtime (github.com)</a:t>
            </a:r>
            <a:endParaRPr lang="en-US" sz="2900" dirty="0"/>
          </a:p>
          <a:p>
            <a:r>
              <a:rPr lang="en-US" sz="2900" dirty="0"/>
              <a:t>…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042FDC-F66C-4CD6-AA66-68A47243CD18}"/>
              </a:ext>
            </a:extLst>
          </p:cNvPr>
          <p:cNvSpPr txBox="1">
            <a:spLocks/>
          </p:cNvSpPr>
          <p:nvPr/>
        </p:nvSpPr>
        <p:spPr>
          <a:xfrm>
            <a:off x="495300" y="3685032"/>
            <a:ext cx="7368540" cy="293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Sockets</a:t>
            </a:r>
          </a:p>
          <a:p>
            <a:r>
              <a:rPr lang="en-US" sz="3600" dirty="0">
                <a:hlinkClick r:id="rId9"/>
              </a:rPr>
              <a:t>Parallelize epoll events on thread pool and process events in the same thread by </a:t>
            </a:r>
            <a:r>
              <a:rPr lang="en-US" sz="3600" dirty="0" err="1">
                <a:hlinkClick r:id="rId9"/>
              </a:rPr>
              <a:t>kouvel</a:t>
            </a:r>
            <a:r>
              <a:rPr lang="en-US" sz="3600" dirty="0">
                <a:hlinkClick r:id="rId9"/>
              </a:rPr>
              <a:t> · Pull Request #35330 · dotnet/runtime (github.com)</a:t>
            </a:r>
            <a:endParaRPr lang="en-US" sz="3600" dirty="0"/>
          </a:p>
          <a:p>
            <a:r>
              <a:rPr lang="en-US" sz="3600" dirty="0">
                <a:hlinkClick r:id="rId10"/>
              </a:rPr>
              <a:t>Single epoll thread per 28 cores by </a:t>
            </a:r>
            <a:r>
              <a:rPr lang="en-US" sz="3600" dirty="0" err="1">
                <a:hlinkClick r:id="rId10"/>
              </a:rPr>
              <a:t>adamsitnik</a:t>
            </a:r>
            <a:r>
              <a:rPr lang="en-US" sz="3600" dirty="0">
                <a:hlinkClick r:id="rId10"/>
              </a:rPr>
              <a:t> · Pull Request #35800 · dotnet/runtime (github.com)</a:t>
            </a:r>
            <a:endParaRPr lang="en-US" sz="3600" dirty="0"/>
          </a:p>
          <a:p>
            <a:r>
              <a:rPr lang="en-US" sz="3600" dirty="0">
                <a:hlinkClick r:id="rId11"/>
              </a:rPr>
              <a:t>Unix: add mode to inline Socket continuations by </a:t>
            </a:r>
            <a:r>
              <a:rPr lang="en-US" sz="3600" dirty="0" err="1">
                <a:hlinkClick r:id="rId11"/>
              </a:rPr>
              <a:t>tmds</a:t>
            </a:r>
            <a:r>
              <a:rPr lang="en-US" sz="3600" dirty="0">
                <a:hlinkClick r:id="rId11"/>
              </a:rPr>
              <a:t> · Pull Request #37974 · dotnet/runtime (github.com)</a:t>
            </a:r>
            <a:endParaRPr lang="en-US" sz="3600" dirty="0"/>
          </a:p>
          <a:p>
            <a:r>
              <a:rPr lang="en-US" sz="3600" dirty="0">
                <a:hlinkClick r:id="rId12"/>
              </a:rPr>
              <a:t>Try using socket </a:t>
            </a:r>
            <a:r>
              <a:rPr lang="en-US" sz="3600" dirty="0" err="1">
                <a:hlinkClick r:id="rId12"/>
              </a:rPr>
              <a:t>syscalls</a:t>
            </a:r>
            <a:r>
              <a:rPr lang="en-US" sz="3600" dirty="0">
                <a:hlinkClick r:id="rId12"/>
              </a:rPr>
              <a:t> that accepts a single buffer to improve performance by </a:t>
            </a:r>
            <a:r>
              <a:rPr lang="en-US" sz="3600" dirty="0" err="1">
                <a:hlinkClick r:id="rId12"/>
              </a:rPr>
              <a:t>tmds</a:t>
            </a:r>
            <a:r>
              <a:rPr lang="en-US" sz="3600" dirty="0">
                <a:hlinkClick r:id="rId12"/>
              </a:rPr>
              <a:t> · Pull Request #36371 · dotnet/runtime (github.com)</a:t>
            </a:r>
            <a:endParaRPr lang="en-US" sz="3600" dirty="0"/>
          </a:p>
          <a:p>
            <a:r>
              <a:rPr lang="en-US" sz="3600" dirty="0" err="1">
                <a:hlinkClick r:id="rId13"/>
              </a:rPr>
              <a:t>SocketAsyncContext.Unix</a:t>
            </a:r>
            <a:r>
              <a:rPr lang="en-US" sz="3600" dirty="0">
                <a:hlinkClick r:id="rId13"/>
              </a:rPr>
              <a:t>: remove Lock from </a:t>
            </a:r>
            <a:r>
              <a:rPr lang="en-US" sz="3600" dirty="0" err="1">
                <a:hlinkClick r:id="rId13"/>
              </a:rPr>
              <a:t>IsReady</a:t>
            </a:r>
            <a:r>
              <a:rPr lang="en-US" sz="3600" dirty="0">
                <a:hlinkClick r:id="rId13"/>
              </a:rPr>
              <a:t> by </a:t>
            </a:r>
            <a:r>
              <a:rPr lang="en-US" sz="3600" dirty="0" err="1">
                <a:hlinkClick r:id="rId13"/>
              </a:rPr>
              <a:t>tmds</a:t>
            </a:r>
            <a:r>
              <a:rPr lang="en-US" sz="3600" dirty="0">
                <a:hlinkClick r:id="rId13"/>
              </a:rPr>
              <a:t> · Pull Request #36705 · dotnet/runtime (github.com)</a:t>
            </a:r>
            <a:endParaRPr lang="en-US" sz="3600" dirty="0"/>
          </a:p>
          <a:p>
            <a:r>
              <a:rPr lang="en-US" sz="3600" dirty="0">
                <a:hlinkClick r:id="rId14"/>
              </a:rPr>
              <a:t>Avoid extra casts in </a:t>
            </a:r>
            <a:r>
              <a:rPr lang="en-US" sz="3600" dirty="0" err="1">
                <a:hlinkClick r:id="rId14"/>
              </a:rPr>
              <a:t>SocketAsyncContext</a:t>
            </a:r>
            <a:r>
              <a:rPr lang="en-US" sz="3600" dirty="0">
                <a:hlinkClick r:id="rId14"/>
              </a:rPr>
              <a:t> by </a:t>
            </a:r>
            <a:r>
              <a:rPr lang="en-US" sz="3600" dirty="0" err="1">
                <a:hlinkClick r:id="rId14"/>
              </a:rPr>
              <a:t>benaadams</a:t>
            </a:r>
            <a:r>
              <a:rPr lang="en-US" sz="3600" dirty="0">
                <a:hlinkClick r:id="rId14"/>
              </a:rPr>
              <a:t> · Pull Request #36997 · dotnet/runtime (github.com)</a:t>
            </a:r>
            <a:endParaRPr lang="en-US" sz="3600" dirty="0"/>
          </a:p>
          <a:p>
            <a:r>
              <a:rPr lang="en-US" sz="3600" dirty="0">
                <a:hlinkClick r:id="rId15"/>
              </a:rPr>
              <a:t>Remove a couple allocations from </a:t>
            </a:r>
            <a:r>
              <a:rPr lang="en-US" sz="3600" dirty="0" err="1">
                <a:hlinkClick r:id="rId15"/>
              </a:rPr>
              <a:t>Socket.Connect</a:t>
            </a:r>
            <a:r>
              <a:rPr lang="en-US" sz="3600" dirty="0">
                <a:hlinkClick r:id="rId15"/>
              </a:rPr>
              <a:t>/Bind/etc. by </a:t>
            </a:r>
            <a:r>
              <a:rPr lang="en-US" sz="3600" dirty="0" err="1">
                <a:hlinkClick r:id="rId15"/>
              </a:rPr>
              <a:t>stephentoub</a:t>
            </a:r>
            <a:r>
              <a:rPr lang="en-US" sz="3600" dirty="0">
                <a:hlinkClick r:id="rId15"/>
              </a:rPr>
              <a:t> · Pull Request #32271 · dotnet/runtime (github.com)</a:t>
            </a:r>
            <a:endParaRPr lang="en-US" sz="3600" dirty="0"/>
          </a:p>
          <a:p>
            <a:r>
              <a:rPr lang="en-US" sz="3600" dirty="0">
                <a:hlinkClick r:id="rId16"/>
              </a:rPr>
              <a:t>Remove lock allocation from </a:t>
            </a:r>
            <a:r>
              <a:rPr lang="en-US" sz="3600" dirty="0" err="1">
                <a:hlinkClick r:id="rId16"/>
              </a:rPr>
              <a:t>SafeSocketHandle</a:t>
            </a:r>
            <a:r>
              <a:rPr lang="en-US" sz="3600" dirty="0">
                <a:hlinkClick r:id="rId16"/>
              </a:rPr>
              <a:t> on Windows by </a:t>
            </a:r>
            <a:r>
              <a:rPr lang="en-US" sz="3600" dirty="0" err="1">
                <a:hlinkClick r:id="rId16"/>
              </a:rPr>
              <a:t>stephentoub</a:t>
            </a:r>
            <a:r>
              <a:rPr lang="en-US" sz="3600" dirty="0">
                <a:hlinkClick r:id="rId16"/>
              </a:rPr>
              <a:t> · Pull Request #32275 · dotnet/runtime (github.com)</a:t>
            </a:r>
            <a:endParaRPr lang="en-US" sz="3600" dirty="0"/>
          </a:p>
          <a:p>
            <a:r>
              <a:rPr lang="en-US" sz="3600" dirty="0">
                <a:hlinkClick r:id="rId17"/>
              </a:rPr>
              <a:t>Refactor Task </a:t>
            </a:r>
            <a:r>
              <a:rPr lang="en-US" sz="3600" dirty="0" err="1">
                <a:hlinkClick r:id="rId17"/>
              </a:rPr>
              <a:t>Socket.ConnectAsync</a:t>
            </a:r>
            <a:r>
              <a:rPr lang="en-US" sz="3600" dirty="0">
                <a:hlinkClick r:id="rId17"/>
              </a:rPr>
              <a:t> methods to use </a:t>
            </a:r>
            <a:r>
              <a:rPr lang="en-US" sz="3600" dirty="0" err="1">
                <a:hlinkClick r:id="rId17"/>
              </a:rPr>
              <a:t>AwaitableSocketAsyncEventArgs</a:t>
            </a:r>
            <a:r>
              <a:rPr lang="en-US" sz="3600" dirty="0">
                <a:hlinkClick r:id="rId17"/>
              </a:rPr>
              <a:t> by </a:t>
            </a:r>
            <a:r>
              <a:rPr lang="en-US" sz="3600" dirty="0" err="1">
                <a:hlinkClick r:id="rId17"/>
              </a:rPr>
              <a:t>tmds</a:t>
            </a:r>
            <a:r>
              <a:rPr lang="en-US" sz="3600" dirty="0">
                <a:hlinkClick r:id="rId17"/>
              </a:rPr>
              <a:t> · Pull Request #787 · dotnet/runtime (github.com)</a:t>
            </a:r>
            <a:endParaRPr lang="en-US" sz="3600" dirty="0"/>
          </a:p>
          <a:p>
            <a:r>
              <a:rPr lang="en-US" sz="3600" dirty="0">
                <a:hlinkClick r:id="rId18"/>
              </a:rPr>
              <a:t>Use pinned arrays in Sockets by </a:t>
            </a:r>
            <a:r>
              <a:rPr lang="en-US" sz="3600" dirty="0" err="1">
                <a:hlinkClick r:id="rId18"/>
              </a:rPr>
              <a:t>VSadov</a:t>
            </a:r>
            <a:r>
              <a:rPr lang="en-US" sz="3600" dirty="0">
                <a:hlinkClick r:id="rId18"/>
              </a:rPr>
              <a:t> · Pull Request #34175 · dotnet/runtime (github.com)</a:t>
            </a:r>
            <a:endParaRPr lang="en-US" sz="3600" dirty="0"/>
          </a:p>
          <a:p>
            <a:r>
              <a:rPr lang="en-US" sz="3600" dirty="0" err="1">
                <a:hlinkClick r:id="rId19"/>
              </a:rPr>
              <a:t>Socket.Unix</a:t>
            </a:r>
            <a:r>
              <a:rPr lang="en-US" sz="3600" dirty="0">
                <a:hlinkClick r:id="rId19"/>
              </a:rPr>
              <a:t>: </a:t>
            </a:r>
            <a:r>
              <a:rPr lang="en-US" sz="3600" dirty="0" err="1">
                <a:hlinkClick r:id="rId19"/>
              </a:rPr>
              <a:t>stackalloc</a:t>
            </a:r>
            <a:r>
              <a:rPr lang="en-US" sz="3600" dirty="0">
                <a:hlinkClick r:id="rId19"/>
              </a:rPr>
              <a:t> </a:t>
            </a:r>
            <a:r>
              <a:rPr lang="en-US" sz="3600" dirty="0" err="1">
                <a:hlinkClick r:id="rId19"/>
              </a:rPr>
              <a:t>IoVector</a:t>
            </a:r>
            <a:r>
              <a:rPr lang="en-US" sz="3600" dirty="0">
                <a:hlinkClick r:id="rId19"/>
              </a:rPr>
              <a:t>/</a:t>
            </a:r>
            <a:r>
              <a:rPr lang="en-US" sz="3600" dirty="0" err="1">
                <a:hlinkClick r:id="rId19"/>
              </a:rPr>
              <a:t>GCHandle</a:t>
            </a:r>
            <a:r>
              <a:rPr lang="en-US" sz="3600" dirty="0">
                <a:hlinkClick r:id="rId19"/>
              </a:rPr>
              <a:t> for multi-buffer send/receives. by </a:t>
            </a:r>
            <a:r>
              <a:rPr lang="en-US" sz="3600" dirty="0" err="1">
                <a:hlinkClick r:id="rId19"/>
              </a:rPr>
              <a:t>tmds</a:t>
            </a:r>
            <a:r>
              <a:rPr lang="en-US" sz="3600" dirty="0">
                <a:hlinkClick r:id="rId19"/>
              </a:rPr>
              <a:t> · Pull Request #37583 · dotnet/runtime (github.com)</a:t>
            </a:r>
            <a:endParaRPr lang="en-US" sz="3600" dirty="0"/>
          </a:p>
          <a:p>
            <a:r>
              <a:rPr lang="en-US" sz="3600" dirty="0"/>
              <a:t>…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695EC7-936C-45C4-AE92-8B7232A306A3}"/>
              </a:ext>
            </a:extLst>
          </p:cNvPr>
          <p:cNvSpPr txBox="1">
            <a:spLocks/>
          </p:cNvSpPr>
          <p:nvPr/>
        </p:nvSpPr>
        <p:spPr>
          <a:xfrm>
            <a:off x="5658612" y="2435735"/>
            <a:ext cx="6390132" cy="353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HTTP</a:t>
            </a:r>
          </a:p>
          <a:p>
            <a:r>
              <a:rPr lang="en-US" sz="3200" dirty="0">
                <a:hlinkClick r:id="rId20"/>
              </a:rPr>
              <a:t>Several improvements to </a:t>
            </a:r>
            <a:r>
              <a:rPr lang="en-US" sz="3200" dirty="0" err="1">
                <a:hlinkClick r:id="rId20"/>
              </a:rPr>
              <a:t>SocketsHttpHandler</a:t>
            </a:r>
            <a:r>
              <a:rPr lang="en-US" sz="3200" dirty="0">
                <a:hlinkClick r:id="rId20"/>
              </a:rPr>
              <a:t> perf by </a:t>
            </a:r>
            <a:r>
              <a:rPr lang="en-US" sz="3200" dirty="0" err="1">
                <a:hlinkClick r:id="rId20"/>
              </a:rPr>
              <a:t>stephentoub</a:t>
            </a:r>
            <a:r>
              <a:rPr lang="en-US" sz="3200" dirty="0">
                <a:hlinkClick r:id="rId20"/>
              </a:rPr>
              <a:t> · Pull Request #41640 · dotnet/</a:t>
            </a:r>
            <a:r>
              <a:rPr lang="en-US" sz="3200" dirty="0" err="1">
                <a:hlinkClick r:id="rId20"/>
              </a:rPr>
              <a:t>corefx</a:t>
            </a:r>
            <a:r>
              <a:rPr lang="en-US" sz="3200" dirty="0">
                <a:hlinkClick r:id="rId20"/>
              </a:rPr>
              <a:t> (github.com)</a:t>
            </a:r>
            <a:endParaRPr lang="en-US" sz="3200" dirty="0"/>
          </a:p>
          <a:p>
            <a:r>
              <a:rPr lang="en-US" sz="3200" dirty="0">
                <a:hlinkClick r:id="rId21"/>
              </a:rPr>
              <a:t>Allow known values for </a:t>
            </a:r>
            <a:r>
              <a:rPr lang="en-US" sz="3200" dirty="0" err="1">
                <a:hlinkClick r:id="rId21"/>
              </a:rPr>
              <a:t>HttpHeaderType.Custom</a:t>
            </a:r>
            <a:r>
              <a:rPr lang="en-US" sz="3200" dirty="0">
                <a:hlinkClick r:id="rId21"/>
              </a:rPr>
              <a:t> in </a:t>
            </a:r>
            <a:r>
              <a:rPr lang="en-US" sz="3200" dirty="0" err="1">
                <a:hlinkClick r:id="rId21"/>
              </a:rPr>
              <a:t>KnownHeaders</a:t>
            </a:r>
            <a:r>
              <a:rPr lang="en-US" sz="3200" dirty="0">
                <a:hlinkClick r:id="rId21"/>
              </a:rPr>
              <a:t> by </a:t>
            </a:r>
            <a:r>
              <a:rPr lang="en-US" sz="3200" dirty="0" err="1">
                <a:hlinkClick r:id="rId21"/>
              </a:rPr>
              <a:t>stephentoub</a:t>
            </a:r>
            <a:r>
              <a:rPr lang="en-US" sz="3200" dirty="0">
                <a:hlinkClick r:id="rId21"/>
              </a:rPr>
              <a:t> · Pull Request #35003 · dotnet/runtime (github.com)</a:t>
            </a:r>
            <a:endParaRPr lang="en-US" sz="3200" dirty="0"/>
          </a:p>
          <a:p>
            <a:r>
              <a:rPr lang="en-US" sz="3200" dirty="0">
                <a:hlinkClick r:id="rId22"/>
              </a:rPr>
              <a:t>Add some more common response headers to </a:t>
            </a:r>
            <a:r>
              <a:rPr lang="en-US" sz="3200" dirty="0" err="1">
                <a:hlinkClick r:id="rId22"/>
              </a:rPr>
              <a:t>KnownHeaders</a:t>
            </a:r>
            <a:r>
              <a:rPr lang="en-US" sz="3200" dirty="0">
                <a:hlinkClick r:id="rId22"/>
              </a:rPr>
              <a:t> by </a:t>
            </a:r>
            <a:r>
              <a:rPr lang="en-US" sz="3200" dirty="0" err="1">
                <a:hlinkClick r:id="rId22"/>
              </a:rPr>
              <a:t>stephentoub</a:t>
            </a:r>
            <a:r>
              <a:rPr lang="en-US" sz="3200" dirty="0">
                <a:hlinkClick r:id="rId22"/>
              </a:rPr>
              <a:t> · Pull Request #34922 · dotnet/runtime (github.com)</a:t>
            </a:r>
            <a:endParaRPr lang="en-US" sz="3200" dirty="0"/>
          </a:p>
          <a:p>
            <a:r>
              <a:rPr lang="en-US" sz="3200" dirty="0">
                <a:hlinkClick r:id="rId23"/>
              </a:rPr>
              <a:t>Add Server-Timing to </a:t>
            </a:r>
            <a:r>
              <a:rPr lang="en-US" sz="3200" dirty="0" err="1">
                <a:hlinkClick r:id="rId23"/>
              </a:rPr>
              <a:t>KnownHeaders</a:t>
            </a:r>
            <a:r>
              <a:rPr lang="en-US" sz="3200" dirty="0">
                <a:hlinkClick r:id="rId23"/>
              </a:rPr>
              <a:t> in </a:t>
            </a:r>
            <a:r>
              <a:rPr lang="en-US" sz="3200" dirty="0" err="1">
                <a:hlinkClick r:id="rId23"/>
              </a:rPr>
              <a:t>System.Net.Http</a:t>
            </a:r>
            <a:r>
              <a:rPr lang="en-US" sz="3200" dirty="0">
                <a:hlinkClick r:id="rId23"/>
              </a:rPr>
              <a:t> by </a:t>
            </a:r>
            <a:r>
              <a:rPr lang="en-US" sz="3200" dirty="0" err="1">
                <a:hlinkClick r:id="rId23"/>
              </a:rPr>
              <a:t>stephentoub</a:t>
            </a:r>
            <a:r>
              <a:rPr lang="en-US" sz="3200" dirty="0">
                <a:hlinkClick r:id="rId23"/>
              </a:rPr>
              <a:t> · Pull Request #32989 · dotnet/runtime (github.com)</a:t>
            </a:r>
            <a:endParaRPr lang="en-US" sz="3200" dirty="0"/>
          </a:p>
          <a:p>
            <a:r>
              <a:rPr lang="en-US" sz="3200" dirty="0">
                <a:hlinkClick r:id="rId24"/>
              </a:rPr>
              <a:t>Simplify </a:t>
            </a:r>
            <a:r>
              <a:rPr lang="en-US" sz="3200" dirty="0" err="1">
                <a:hlinkClick r:id="rId24"/>
              </a:rPr>
              <a:t>KnownHeaders</a:t>
            </a:r>
            <a:r>
              <a:rPr lang="en-US" sz="3200" dirty="0">
                <a:hlinkClick r:id="rId24"/>
              </a:rPr>
              <a:t> lookup in </a:t>
            </a:r>
            <a:r>
              <a:rPr lang="en-US" sz="3200" dirty="0" err="1">
                <a:hlinkClick r:id="rId24"/>
              </a:rPr>
              <a:t>SocketsHttpHandler</a:t>
            </a:r>
            <a:r>
              <a:rPr lang="en-US" sz="3200" dirty="0">
                <a:hlinkClick r:id="rId24"/>
              </a:rPr>
              <a:t> by </a:t>
            </a:r>
            <a:r>
              <a:rPr lang="en-US" sz="3200" dirty="0" err="1">
                <a:hlinkClick r:id="rId24"/>
              </a:rPr>
              <a:t>stephentoub</a:t>
            </a:r>
            <a:r>
              <a:rPr lang="en-US" sz="3200" dirty="0">
                <a:hlinkClick r:id="rId24"/>
              </a:rPr>
              <a:t> · Pull Request #34974 · dotnet/runtime (github.com)</a:t>
            </a:r>
            <a:endParaRPr lang="en-US" sz="3200" dirty="0"/>
          </a:p>
          <a:p>
            <a:r>
              <a:rPr lang="en-US" sz="3200" dirty="0">
                <a:hlinkClick r:id="rId25"/>
              </a:rPr>
              <a:t>Reimplement </a:t>
            </a:r>
            <a:r>
              <a:rPr lang="en-US" sz="3200" dirty="0" err="1">
                <a:hlinkClick r:id="rId25"/>
              </a:rPr>
              <a:t>System.Net.Http's</a:t>
            </a:r>
            <a:r>
              <a:rPr lang="en-US" sz="3200" dirty="0">
                <a:hlinkClick r:id="rId25"/>
              </a:rPr>
              <a:t> </a:t>
            </a:r>
            <a:r>
              <a:rPr lang="en-US" sz="3200" dirty="0" err="1">
                <a:hlinkClick r:id="rId25"/>
              </a:rPr>
              <a:t>ObjectCollection</a:t>
            </a:r>
            <a:r>
              <a:rPr lang="en-US" sz="3200" dirty="0">
                <a:hlinkClick r:id="rId25"/>
              </a:rPr>
              <a:t>&lt;T&gt; to reduce allocation / interface dispatch by </a:t>
            </a:r>
            <a:r>
              <a:rPr lang="en-US" sz="3200" dirty="0" err="1">
                <a:hlinkClick r:id="rId25"/>
              </a:rPr>
              <a:t>stephentoub</a:t>
            </a:r>
            <a:r>
              <a:rPr lang="en-US" sz="3200" dirty="0">
                <a:hlinkClick r:id="rId25"/>
              </a:rPr>
              <a:t> · Pull Request #34902 · dotnet/runtime (github.com)</a:t>
            </a:r>
            <a:endParaRPr lang="en-US" sz="3200" dirty="0"/>
          </a:p>
          <a:p>
            <a:r>
              <a:rPr lang="en-US" sz="3200" dirty="0">
                <a:hlinkClick r:id="rId26"/>
              </a:rPr>
              <a:t>Several allocation reductions in </a:t>
            </a:r>
            <a:r>
              <a:rPr lang="en-US" sz="3200" dirty="0" err="1">
                <a:hlinkClick r:id="rId26"/>
              </a:rPr>
              <a:t>SocketsHttpHandler</a:t>
            </a:r>
            <a:r>
              <a:rPr lang="en-US" sz="3200" dirty="0">
                <a:hlinkClick r:id="rId26"/>
              </a:rPr>
              <a:t> by </a:t>
            </a:r>
            <a:r>
              <a:rPr lang="en-US" sz="3200" dirty="0" err="1">
                <a:hlinkClick r:id="rId26"/>
              </a:rPr>
              <a:t>stephentoub</a:t>
            </a:r>
            <a:r>
              <a:rPr lang="en-US" sz="3200" dirty="0">
                <a:hlinkClick r:id="rId26"/>
              </a:rPr>
              <a:t> · Pull Request #34724 · dotnet/runtime (github.com)</a:t>
            </a:r>
            <a:endParaRPr lang="en-US" sz="3200" dirty="0"/>
          </a:p>
          <a:p>
            <a:r>
              <a:rPr lang="en-US" sz="3200" dirty="0">
                <a:hlinkClick r:id="rId27"/>
              </a:rPr>
              <a:t>Optimize </a:t>
            </a:r>
            <a:r>
              <a:rPr lang="en-US" sz="3200" dirty="0" err="1">
                <a:hlinkClick r:id="rId27"/>
              </a:rPr>
              <a:t>HttpDateParser.TryStringToDate</a:t>
            </a:r>
            <a:r>
              <a:rPr lang="en-US" sz="3200" dirty="0">
                <a:hlinkClick r:id="rId27"/>
              </a:rPr>
              <a:t> by </a:t>
            </a:r>
            <a:r>
              <a:rPr lang="en-US" sz="3200" dirty="0" err="1">
                <a:hlinkClick r:id="rId27"/>
              </a:rPr>
              <a:t>stephentoub</a:t>
            </a:r>
            <a:r>
              <a:rPr lang="en-US" sz="3200" dirty="0">
                <a:hlinkClick r:id="rId27"/>
              </a:rPr>
              <a:t> · Pull Request #34860 · dotnet/runtime (github.com)</a:t>
            </a:r>
            <a:endParaRPr lang="en-US" sz="3200" dirty="0"/>
          </a:p>
          <a:p>
            <a:r>
              <a:rPr lang="en-US" sz="3200" dirty="0">
                <a:hlinkClick r:id="rId28"/>
              </a:rPr>
              <a:t>Reduce allocation in HTTP/2 requests by ~30% by </a:t>
            </a:r>
            <a:r>
              <a:rPr lang="en-US" sz="3200" dirty="0" err="1">
                <a:hlinkClick r:id="rId28"/>
              </a:rPr>
              <a:t>stephentoub</a:t>
            </a:r>
            <a:r>
              <a:rPr lang="en-US" sz="3200" dirty="0">
                <a:hlinkClick r:id="rId28"/>
              </a:rPr>
              <a:t> · Pull Request #32406 · dotnet/runtime (github.com)</a:t>
            </a:r>
            <a:endParaRPr lang="en-US" sz="3200" dirty="0"/>
          </a:p>
          <a:p>
            <a:r>
              <a:rPr lang="en-US" sz="3200" dirty="0">
                <a:hlinkClick r:id="rId29"/>
              </a:rPr>
              <a:t>Remove </a:t>
            </a:r>
            <a:r>
              <a:rPr lang="en-US" sz="3200" dirty="0" err="1">
                <a:hlinkClick r:id="rId29"/>
              </a:rPr>
              <a:t>CreditManager</a:t>
            </a:r>
            <a:r>
              <a:rPr lang="en-US" sz="3200" dirty="0">
                <a:hlinkClick r:id="rId29"/>
              </a:rPr>
              <a:t> from Http2Stream by </a:t>
            </a:r>
            <a:r>
              <a:rPr lang="en-US" sz="3200" dirty="0" err="1">
                <a:hlinkClick r:id="rId29"/>
              </a:rPr>
              <a:t>stephentoub</a:t>
            </a:r>
            <a:r>
              <a:rPr lang="en-US" sz="3200" dirty="0">
                <a:hlinkClick r:id="rId29"/>
              </a:rPr>
              <a:t> · Pull Request #32624 · dotnet/runtime (github.com)</a:t>
            </a:r>
            <a:endParaRPr lang="en-US" sz="3200" dirty="0"/>
          </a:p>
          <a:p>
            <a:r>
              <a:rPr lang="en-US" sz="3200" dirty="0">
                <a:hlinkClick r:id="rId30"/>
              </a:rPr>
              <a:t>Reduce simple HTTP/2 post app allocation by ~40% by </a:t>
            </a:r>
            <a:r>
              <a:rPr lang="en-US" sz="3200" dirty="0" err="1">
                <a:hlinkClick r:id="rId30"/>
              </a:rPr>
              <a:t>stephentoub</a:t>
            </a:r>
            <a:r>
              <a:rPr lang="en-US" sz="3200" dirty="0">
                <a:hlinkClick r:id="rId30"/>
              </a:rPr>
              <a:t> · Pull Request #32557 · dotnet/runtime (github.com)</a:t>
            </a:r>
            <a:endParaRPr lang="en-US" sz="3200" dirty="0"/>
          </a:p>
          <a:p>
            <a:r>
              <a:rPr lang="en-US" sz="3200" dirty="0">
                <a:hlinkClick r:id="rId31"/>
              </a:rPr>
              <a:t>Improve HTTP/2 scaling performance by </a:t>
            </a:r>
            <a:r>
              <a:rPr lang="en-US" sz="3200" dirty="0" err="1">
                <a:hlinkClick r:id="rId31"/>
              </a:rPr>
              <a:t>stephentoub</a:t>
            </a:r>
            <a:r>
              <a:rPr lang="en-US" sz="3200" dirty="0">
                <a:hlinkClick r:id="rId31"/>
              </a:rPr>
              <a:t> · Pull Request #35694 · dotnet/runtime (github.com)</a:t>
            </a:r>
            <a:endParaRPr lang="en-US" sz="3200" dirty="0"/>
          </a:p>
          <a:p>
            <a:r>
              <a:rPr lang="en-US" sz="3200" dirty="0">
                <a:hlinkClick r:id="rId32"/>
              </a:rPr>
              <a:t>More HTTP/2 performance (and a few functional) improvements by </a:t>
            </a:r>
            <a:r>
              <a:rPr lang="en-US" sz="3200" dirty="0" err="1">
                <a:hlinkClick r:id="rId32"/>
              </a:rPr>
              <a:t>stephentoub</a:t>
            </a:r>
            <a:r>
              <a:rPr lang="en-US" sz="3200" dirty="0">
                <a:hlinkClick r:id="rId32"/>
              </a:rPr>
              <a:t> · Pull Request #36246 · dotnet/runtime (github.com)</a:t>
            </a:r>
            <a:endParaRPr lang="en-US" sz="3200" dirty="0"/>
          </a:p>
          <a:p>
            <a:r>
              <a:rPr lang="en-US" sz="3200" dirty="0">
                <a:hlinkClick r:id="rId33"/>
              </a:rPr>
              <a:t>add write queue to Http2Connection to optimize write handling by </a:t>
            </a:r>
            <a:r>
              <a:rPr lang="en-US" sz="3200" dirty="0" err="1">
                <a:hlinkClick r:id="rId33"/>
              </a:rPr>
              <a:t>geoffkizer</a:t>
            </a:r>
            <a:r>
              <a:rPr lang="en-US" sz="3200" dirty="0">
                <a:hlinkClick r:id="rId33"/>
              </a:rPr>
              <a:t> · Pull Request #39166 · dotnet/runtime (github.com)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2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5B27E8-AA27-44A0-9B0D-A2F1A35B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36"/>
          </a:xfrm>
        </p:spPr>
        <p:txBody>
          <a:bodyPr>
            <a:normAutofit/>
          </a:bodyPr>
          <a:lstStyle/>
          <a:p>
            <a:r>
              <a:rPr lang="en-US" dirty="0"/>
              <a:t>Focused previously on “plaintext” benchmark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.NET 5, focused on improving “JSON serialization” and “Fortunes”</a:t>
            </a:r>
          </a:p>
          <a:p>
            <a:pPr lvl="1"/>
            <a:r>
              <a:rPr lang="en-US" dirty="0"/>
              <a:t>Improvements up and down the stack</a:t>
            </a:r>
          </a:p>
          <a:p>
            <a:pPr lvl="2"/>
            <a:r>
              <a:rPr lang="en-US" dirty="0"/>
              <a:t>Sockets, Pipelines, </a:t>
            </a:r>
            <a:r>
              <a:rPr lang="en-US" dirty="0" err="1"/>
              <a:t>System.Text.Json</a:t>
            </a:r>
            <a:r>
              <a:rPr lang="en-US" dirty="0"/>
              <a:t>, DB provider, Kestrel, 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B6928-3F92-4649-A984-E7CB5FAA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TechEmpower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F9C75-FF3D-4E59-BA62-F6EB7D2C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09" y="2272590"/>
            <a:ext cx="5700227" cy="18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9D24-A6E2-4E48-B0C4-6BB53F28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TechEmpower,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69BA-DDCD-4611-94C2-A6322149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serialization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EDEB3-BBFF-49E7-9054-F0DB4B32DD06}"/>
              </a:ext>
            </a:extLst>
          </p:cNvPr>
          <p:cNvSpPr txBox="1"/>
          <p:nvPr/>
        </p:nvSpPr>
        <p:spPr>
          <a:xfrm>
            <a:off x="1086679" y="4366480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TechEmpower Framework Benchmarks</a:t>
            </a:r>
            <a:r>
              <a:rPr lang="en-US" dirty="0"/>
              <a:t> </a:t>
            </a:r>
            <a:r>
              <a:rPr lang="en-US" i="1" dirty="0"/>
              <a:t>(daily run 9/25/2020)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884C-EC19-4DFA-9F4A-197E5361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79" y="4706333"/>
            <a:ext cx="4869295" cy="1993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24A87-6121-48BE-B635-41ED86DF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47" y="2491521"/>
            <a:ext cx="4479397" cy="1599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68790-B474-4E83-9CA2-8B75FD83C8C4}"/>
              </a:ext>
            </a:extLst>
          </p:cNvPr>
          <p:cNvSpPr txBox="1"/>
          <p:nvPr/>
        </p:nvSpPr>
        <p:spPr>
          <a:xfrm>
            <a:off x="1086679" y="2122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Round 19 results - TechEmpower Framework Benchmarks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91DE3E7-0505-466A-BF52-1503F8802A8E}"/>
              </a:ext>
            </a:extLst>
          </p:cNvPr>
          <p:cNvSpPr/>
          <p:nvPr/>
        </p:nvSpPr>
        <p:spPr>
          <a:xfrm>
            <a:off x="6309360" y="3220974"/>
            <a:ext cx="1133856" cy="41605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.NET Core 3.1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04F59E0-F8F4-44BA-84BD-9D2C5FDA1676}"/>
              </a:ext>
            </a:extLst>
          </p:cNvPr>
          <p:cNvSpPr/>
          <p:nvPr/>
        </p:nvSpPr>
        <p:spPr>
          <a:xfrm>
            <a:off x="6304855" y="5006794"/>
            <a:ext cx="1133856" cy="41605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.NET 5</a:t>
            </a:r>
          </a:p>
        </p:txBody>
      </p:sp>
    </p:spTree>
    <p:extLst>
      <p:ext uri="{BB962C8B-B14F-4D97-AF65-F5344CB8AC3E}">
        <p14:creationId xmlns:p14="http://schemas.microsoft.com/office/powerpoint/2010/main" val="290907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9D24-A6E2-4E48-B0C4-6BB53F28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TechEmpower,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69BA-DDCD-4611-94C2-A6322149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EDEB3-BBFF-49E7-9054-F0DB4B32DD06}"/>
              </a:ext>
            </a:extLst>
          </p:cNvPr>
          <p:cNvSpPr txBox="1"/>
          <p:nvPr/>
        </p:nvSpPr>
        <p:spPr>
          <a:xfrm>
            <a:off x="1086679" y="4366480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TechEmpower Framework Benchmarks</a:t>
            </a:r>
            <a:r>
              <a:rPr lang="en-US" dirty="0"/>
              <a:t> </a:t>
            </a:r>
            <a:r>
              <a:rPr lang="en-US" i="1" dirty="0"/>
              <a:t>(daily run 9/25/2020)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68790-B474-4E83-9CA2-8B75FD83C8C4}"/>
              </a:ext>
            </a:extLst>
          </p:cNvPr>
          <p:cNvSpPr txBox="1"/>
          <p:nvPr/>
        </p:nvSpPr>
        <p:spPr>
          <a:xfrm>
            <a:off x="1086679" y="2122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Round 19 results - TechEmpower Framework Benchmarks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17BC1-C37C-4D5D-84DE-956B714A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79" y="2491520"/>
            <a:ext cx="4024215" cy="1680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CF55B-AE32-415B-BCBD-4A297C056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30" y="4716419"/>
            <a:ext cx="4331951" cy="1533937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1A71DB92-CF0E-420F-ACEE-08539EBD0651}"/>
              </a:ext>
            </a:extLst>
          </p:cNvPr>
          <p:cNvSpPr/>
          <p:nvPr/>
        </p:nvSpPr>
        <p:spPr>
          <a:xfrm>
            <a:off x="5577606" y="2836926"/>
            <a:ext cx="1133856" cy="41605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.NET Core 3.1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4EC4CE6-F59C-4042-9741-C0CAD43D80C0}"/>
              </a:ext>
            </a:extLst>
          </p:cNvPr>
          <p:cNvSpPr/>
          <p:nvPr/>
        </p:nvSpPr>
        <p:spPr>
          <a:xfrm>
            <a:off x="5573101" y="5032376"/>
            <a:ext cx="1133856" cy="41605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.NET 5</a:t>
            </a:r>
          </a:p>
        </p:txBody>
      </p:sp>
    </p:spTree>
    <p:extLst>
      <p:ext uri="{BB962C8B-B14F-4D97-AF65-F5344CB8AC3E}">
        <p14:creationId xmlns:p14="http://schemas.microsoft.com/office/powerpoint/2010/main" val="522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5AC86E-FD8E-4DD9-90DB-92588C846668}"/>
              </a:ext>
            </a:extLst>
          </p:cNvPr>
          <p:cNvSpPr txBox="1"/>
          <p:nvPr/>
        </p:nvSpPr>
        <p:spPr>
          <a:xfrm>
            <a:off x="273732" y="1476848"/>
            <a:ext cx="774098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Server</a:t>
            </a:r>
            <a:endParaRPr lang="en-US" sz="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Microsoft.AspNetCore.Builder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Microsoft.AspNetCore.Hosting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Microsoft.AspNetCore.Http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Microsoft.Extensions.Hosting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Host.CreateDefaultBuilder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ConfigureWebHostDefaults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(b =&gt;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b.UseStartup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&gt;()).Build().Run();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IWebHostEnvironment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app.UseRouting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app.UseEndpoints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(endpoints =&gt;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endpoints.MapGet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context =&gt;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context.Response.WriteAsync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2AEB3-23E0-415B-B342-9F782F6E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5" y="6018935"/>
            <a:ext cx="11360014" cy="683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563547-E826-4426-A924-1404FEA6722D}"/>
              </a:ext>
            </a:extLst>
          </p:cNvPr>
          <p:cNvSpPr txBox="1"/>
          <p:nvPr/>
        </p:nvSpPr>
        <p:spPr>
          <a:xfrm>
            <a:off x="1907289" y="3584779"/>
            <a:ext cx="9768970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Client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HttpMessageInvoker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_client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HttpMessageInvoker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SocketsHttpHandler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_get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HttpMethod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"https://localhost:5001/"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 { Version =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HttpVersion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.Version20 };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Get() =&gt;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50_000 HTTP/2 GET requests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.WhenAll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(0, 100).Select(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 =&gt;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500; i++)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client.SendAsync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(_get,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r.Content.ReadAsStreamAsync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s.CopyToAsync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}));</a:t>
            </a:r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413DF-2991-4831-9156-4EB50B6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HTTP/2</a:t>
            </a:r>
          </a:p>
        </p:txBody>
      </p:sp>
    </p:spTree>
    <p:extLst>
      <p:ext uri="{BB962C8B-B14F-4D97-AF65-F5344CB8AC3E}">
        <p14:creationId xmlns:p14="http://schemas.microsoft.com/office/powerpoint/2010/main" val="22031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FC716-4632-4056-8800-E414C60D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Contributions Very Welcome!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55C3-F361-43BB-84F0-66BEAC428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621005" cy="5585619"/>
          </a:xfrm>
        </p:spPr>
        <p:txBody>
          <a:bodyPr anchor="ctr">
            <a:normAutofit/>
          </a:bodyPr>
          <a:lstStyle/>
          <a:p>
            <a:r>
              <a:rPr lang="en-US" sz="1400" dirty="0"/>
              <a:t>~20% of perf PRs in .NET 5 were external to Microsoft</a:t>
            </a:r>
          </a:p>
          <a:p>
            <a:pPr lvl="1"/>
            <a:r>
              <a:rPr lang="en-US" sz="1400" dirty="0"/>
              <a:t>Something you want to see improved?  Submit PRs.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dirty="0">
                <a:hlinkClick r:id="rId2"/>
              </a:rPr>
              <a:t>Performance improvements in .NET Core 2.0</a:t>
            </a:r>
            <a:endParaRPr lang="en-US" sz="1400" dirty="0"/>
          </a:p>
          <a:p>
            <a:pPr marL="457200" lvl="1" indent="0">
              <a:buNone/>
            </a:pPr>
            <a:r>
              <a:rPr lang="en-US" sz="1100" dirty="0">
                <a:hlinkClick r:id="rId2"/>
              </a:rPr>
              <a:t>https://devblogs.microsoft.com/dotnet/performance-improvements-in-net-core/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>
                <a:hlinkClick r:id="rId3"/>
              </a:rPr>
              <a:t>Performance improvements in .NET Core 2.1</a:t>
            </a:r>
            <a:endParaRPr lang="en-US" sz="1400" dirty="0"/>
          </a:p>
          <a:p>
            <a:pPr marL="457200" lvl="1" indent="0">
              <a:buNone/>
            </a:pPr>
            <a:r>
              <a:rPr lang="en-US" sz="1100" dirty="0">
                <a:hlinkClick r:id="rId3"/>
              </a:rPr>
              <a:t>https://devblogs.microsoft.com/dotnet/performance-improvements-in-net-core-2-1/</a:t>
            </a:r>
            <a:endParaRPr lang="en-US" sz="1100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>
                <a:hlinkClick r:id="rId4"/>
              </a:rPr>
              <a:t>Performance improvements in .NET Core 3.0</a:t>
            </a:r>
            <a:endParaRPr lang="en-US" sz="1400" dirty="0"/>
          </a:p>
          <a:p>
            <a:pPr marL="457200" lvl="1" indent="0">
              <a:buNone/>
            </a:pPr>
            <a:r>
              <a:rPr lang="en-US" sz="1100" dirty="0">
                <a:hlinkClick r:id="rId4"/>
              </a:rPr>
              <a:t>https://devblogs.microsoft.com/dotnet/performance-improvements-in-net-core-3-0/</a:t>
            </a:r>
            <a:endParaRPr lang="en-US" sz="1100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>
                <a:hlinkClick r:id="rId5"/>
              </a:rPr>
              <a:t>Performance improvements in .NET 5</a:t>
            </a:r>
            <a:endParaRPr lang="en-US" sz="1400" dirty="0"/>
          </a:p>
          <a:p>
            <a:pPr marL="457200" lvl="1" indent="0">
              <a:buNone/>
            </a:pPr>
            <a:r>
              <a:rPr lang="en-US" sz="1100" dirty="0">
                <a:hlinkClick r:id="rId5"/>
              </a:rPr>
              <a:t>https://devblogs.microsoft.com/dotnet/performance-improvements-in-net-5/</a:t>
            </a:r>
            <a:r>
              <a:rPr lang="en-US" sz="1100" dirty="0"/>
              <a:t> 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298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A29B5-4D63-438E-B178-4ABBBFDA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Q&amp;A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406C987-363D-40B4-9869-269C3227C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94" r="2702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5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B498-CF84-41D2-9EC0-65AA9798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.NET Performance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6208B9-F678-43C7-86B3-623080F31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318104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14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51C0-B1F9-46A3-A21F-F45143AC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8436" cy="1325563"/>
          </a:xfrm>
        </p:spPr>
        <p:txBody>
          <a:bodyPr/>
          <a:lstStyle/>
          <a:p>
            <a:r>
              <a:rPr lang="en-US" dirty="0"/>
              <a:t>Porting Native Runtime Code to Managed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E6E5-1B8C-4941-8771-D8D47D62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549"/>
            <a:ext cx="10515600" cy="4916603"/>
          </a:xfrm>
        </p:spPr>
        <p:txBody>
          <a:bodyPr>
            <a:normAutofit/>
          </a:bodyPr>
          <a:lstStyle/>
          <a:p>
            <a:r>
              <a:rPr lang="en-US" dirty="0"/>
              <a:t>e.g. Moved primitives sorting to C#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dotnet/coreclr#27700</a:t>
            </a:r>
            <a:r>
              <a:rPr lang="en-US" sz="1100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B0B68-2488-4514-BF02-E2B77827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63" y="4717090"/>
            <a:ext cx="8591992" cy="103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D23963-A966-40CF-9FCB-250DB6880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63" y="2283784"/>
            <a:ext cx="9143688" cy="8487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7AC149-0FF6-4656-AE25-94DF6EAF56EA}"/>
              </a:ext>
            </a:extLst>
          </p:cNvPr>
          <p:cNvSpPr txBox="1"/>
          <p:nvPr/>
        </p:nvSpPr>
        <p:spPr>
          <a:xfrm>
            <a:off x="1066473" y="3271426"/>
            <a:ext cx="60966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(0, 10).Reverse().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_array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Sort()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orig.CopyTo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(_array, 0);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(_array);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5BFC-FC5A-47A8-92EC-B75E027B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1860" cy="1325563"/>
          </a:xfrm>
        </p:spPr>
        <p:txBody>
          <a:bodyPr/>
          <a:lstStyle/>
          <a:p>
            <a:r>
              <a:rPr lang="en-US" dirty="0"/>
              <a:t>Porting Native Runtime Code to Managed, 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E06E0-6C96-4706-81D3-D3DA5BDEB40E}"/>
              </a:ext>
            </a:extLst>
          </p:cNvPr>
          <p:cNvSpPr txBox="1"/>
          <p:nvPr/>
        </p:nvSpPr>
        <p:spPr>
          <a:xfrm>
            <a:off x="1116837" y="2341544"/>
            <a:ext cx="609665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(() =&gt;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IsBackground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}.Start();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sw.Restart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GC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.Collect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sw.Elapsed.TotalSeconds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65C912-00B5-47D6-A549-609FBD8C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40" y="2453418"/>
            <a:ext cx="6572588" cy="1124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7882E9-8956-4162-A217-45FDBEE0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40" y="4131791"/>
            <a:ext cx="6597989" cy="132086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588F1F5-EA29-4779-9597-C83B0221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4752"/>
          </a:xfrm>
        </p:spPr>
        <p:txBody>
          <a:bodyPr>
            <a:normAutofit/>
          </a:bodyPr>
          <a:lstStyle/>
          <a:p>
            <a:r>
              <a:rPr lang="en-US" dirty="0"/>
              <a:t>GC pause 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7AE3-E396-4296-A44B-F87FAF6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ABDC-A245-414D-ABAF-71A3B4EC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802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Bounds checking improvement</a:t>
            </a:r>
          </a:p>
          <a:p>
            <a:pPr lvl="1"/>
            <a:r>
              <a:rPr lang="en-US" sz="1600" dirty="0"/>
              <a:t>e.g. eliminating them for several additional patterns now common with spans </a:t>
            </a:r>
            <a:r>
              <a:rPr lang="en-US" sz="1050" dirty="0"/>
              <a:t>(</a:t>
            </a:r>
            <a:r>
              <a:rPr lang="en-US" sz="1050" dirty="0">
                <a:hlinkClick r:id="rId2"/>
              </a:rPr>
              <a:t>dotnet/runtime#1644</a:t>
            </a:r>
            <a:r>
              <a:rPr lang="en-US" sz="1050" dirty="0"/>
              <a:t>)</a:t>
            </a:r>
            <a:endParaRPr lang="en-US" sz="650" dirty="0">
              <a:hlinkClick r:id="rId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51423-0C29-45C1-91E7-92178F321A9C}"/>
              </a:ext>
            </a:extLst>
          </p:cNvPr>
          <p:cNvSpPr txBox="1"/>
          <p:nvPr/>
        </p:nvSpPr>
        <p:spPr>
          <a:xfrm>
            <a:off x="1141135" y="2500271"/>
            <a:ext cx="39246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BoundsChecking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TryToHex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_buffer);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TryToHex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span)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span.Length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&lt;= 7)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map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'4'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'6'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'7',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'8'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'9'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span[0]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)map[(value &gt;&gt; 28) &amp; 0xF];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span[1]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)map[(value &gt;&gt; 24) &amp; 0xF];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span[2]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)map[(value &gt;&gt; 20) &amp; 0xF];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span[3]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)map[(value &gt;&gt; 16) &amp; 0xF];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span[4]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)map[(value &gt;&gt; 12) &amp; 0xF];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span[5]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)map[(value &gt;&gt; 8) &amp; 0xF];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span[6]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)map[(value &gt;&gt; 4) &amp; 0xF];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span[7]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)map[value &amp; 0xF];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[] _buffer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5C3EE-35CD-4665-B269-126F63C5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30" y="5994163"/>
            <a:ext cx="7090560" cy="730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B1C63-5A99-4001-A83A-E9FB1A16C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653903"/>
            <a:ext cx="12192000" cy="52606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1B4001E-810F-491E-8667-355FF2790EFD}"/>
              </a:ext>
            </a:extLst>
          </p:cNvPr>
          <p:cNvSpPr/>
          <p:nvPr/>
        </p:nvSpPr>
        <p:spPr>
          <a:xfrm rot="20315850">
            <a:off x="3533237" y="3225055"/>
            <a:ext cx="1602213" cy="143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8BA4D-362E-45D4-A630-3E0E5F028287}"/>
              </a:ext>
            </a:extLst>
          </p:cNvPr>
          <p:cNvSpPr txBox="1"/>
          <p:nvPr/>
        </p:nvSpPr>
        <p:spPr>
          <a:xfrm>
            <a:off x="5377139" y="4318146"/>
            <a:ext cx="2839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; .NET Core 3.1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mov       </a:t>
            </a:r>
            <a:r>
              <a:rPr lang="en-US" sz="800" dirty="0" err="1">
                <a:latin typeface="Consolas" panose="020B0609020204030204" pitchFamily="49" charset="0"/>
              </a:rPr>
              <a:t>eax,ecx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</a:rPr>
              <a:t>sar</a:t>
            </a:r>
            <a:r>
              <a:rPr lang="en-US" sz="800" dirty="0">
                <a:latin typeface="Consolas" panose="020B0609020204030204" pitchFamily="49" charset="0"/>
              </a:rPr>
              <a:t>       eax,4    ; value &gt;&gt; 4</a:t>
            </a:r>
          </a:p>
          <a:p>
            <a:r>
              <a:rPr lang="en-US" sz="800" dirty="0">
                <a:latin typeface="Consolas" panose="020B0609020204030204" pitchFamily="49" charset="0"/>
              </a:rPr>
              <a:t>and       eax,0F   ; &amp; 0xF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cmp</a:t>
            </a:r>
            <a:r>
              <a:rPr lang="en-US" sz="800" dirty="0">
                <a:latin typeface="Consolas" panose="020B0609020204030204" pitchFamily="49" charset="0"/>
              </a:rPr>
              <a:t>       eax,10   ; if (result &gt;= </a:t>
            </a:r>
            <a:r>
              <a:rPr lang="en-US" sz="800" dirty="0" err="1">
                <a:latin typeface="Consolas" panose="020B0609020204030204" pitchFamily="49" charset="0"/>
              </a:rPr>
              <a:t>map.Length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jae</a:t>
            </a:r>
            <a:r>
              <a:rPr lang="en-US" sz="800" dirty="0">
                <a:latin typeface="Consolas" panose="020B0609020204030204" pitchFamily="49" charset="0"/>
              </a:rPr>
              <a:t>       short M01_L01  ; </a:t>
            </a:r>
            <a:r>
              <a:rPr lang="en-US" sz="800" dirty="0" err="1">
                <a:latin typeface="Consolas" panose="020B0609020204030204" pitchFamily="49" charset="0"/>
              </a:rPr>
              <a:t>goto</a:t>
            </a:r>
            <a:r>
              <a:rPr lang="en-US" sz="800" dirty="0">
                <a:latin typeface="Consolas" panose="020B0609020204030204" pitchFamily="49" charset="0"/>
              </a:rPr>
              <a:t> failure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movsxd</a:t>
            </a: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rax,eax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</a:rPr>
              <a:t>movzx</a:t>
            </a:r>
            <a:r>
              <a:rPr lang="en-US" sz="800" dirty="0">
                <a:latin typeface="Consolas" panose="020B0609020204030204" pitchFamily="49" charset="0"/>
              </a:rPr>
              <a:t>     </a:t>
            </a:r>
            <a:r>
              <a:rPr lang="en-US" sz="800" dirty="0" err="1">
                <a:latin typeface="Consolas" panose="020B0609020204030204" pitchFamily="49" charset="0"/>
              </a:rPr>
              <a:t>eax,byte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ptr</a:t>
            </a:r>
            <a:r>
              <a:rPr lang="en-US" sz="800" dirty="0">
                <a:latin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</a:rPr>
              <a:t>rax+rdx</a:t>
            </a:r>
            <a:r>
              <a:rPr lang="en-US" sz="800" dirty="0">
                <a:latin typeface="Consolas" panose="020B0609020204030204" pitchFamily="49" charset="0"/>
              </a:rPr>
              <a:t>]  ; map[result]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mov       [r8+0C],ax  ; store char into span[6]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BAF86E3-D648-4AED-88CB-5D5C1C22429E}"/>
              </a:ext>
            </a:extLst>
          </p:cNvPr>
          <p:cNvSpPr/>
          <p:nvPr/>
        </p:nvSpPr>
        <p:spPr>
          <a:xfrm>
            <a:off x="3887029" y="5111885"/>
            <a:ext cx="1412487" cy="132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850ADE-B9BC-4891-B61D-1B7249B6F68B}"/>
              </a:ext>
            </a:extLst>
          </p:cNvPr>
          <p:cNvSpPr txBox="1"/>
          <p:nvPr/>
        </p:nvSpPr>
        <p:spPr>
          <a:xfrm>
            <a:off x="8423148" y="4318146"/>
            <a:ext cx="28392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; .NET 5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mov       </a:t>
            </a:r>
            <a:r>
              <a:rPr lang="en-US" sz="800" dirty="0" err="1">
                <a:latin typeface="Consolas" panose="020B0609020204030204" pitchFamily="49" charset="0"/>
              </a:rPr>
              <a:t>eax,ecx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</a:rPr>
              <a:t>sar</a:t>
            </a:r>
            <a:r>
              <a:rPr lang="en-US" sz="800" dirty="0">
                <a:latin typeface="Consolas" panose="020B0609020204030204" pitchFamily="49" charset="0"/>
              </a:rPr>
              <a:t>       eax,4    ; value &gt;&gt; 4</a:t>
            </a:r>
          </a:p>
          <a:p>
            <a:r>
              <a:rPr lang="en-US" sz="800" dirty="0">
                <a:latin typeface="Consolas" panose="020B0609020204030204" pitchFamily="49" charset="0"/>
              </a:rPr>
              <a:t>and       eax,0F   ; &amp; 0xF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movsxd</a:t>
            </a: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rax,eax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</a:rPr>
              <a:t>movzx</a:t>
            </a:r>
            <a:r>
              <a:rPr lang="en-US" sz="800" dirty="0">
                <a:latin typeface="Consolas" panose="020B0609020204030204" pitchFamily="49" charset="0"/>
              </a:rPr>
              <a:t>     </a:t>
            </a:r>
            <a:r>
              <a:rPr lang="en-US" sz="800" dirty="0" err="1">
                <a:latin typeface="Consolas" panose="020B0609020204030204" pitchFamily="49" charset="0"/>
              </a:rPr>
              <a:t>eax,byte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ptr</a:t>
            </a:r>
            <a:r>
              <a:rPr lang="en-US" sz="800" dirty="0">
                <a:latin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</a:rPr>
              <a:t>rax+rdx</a:t>
            </a:r>
            <a:r>
              <a:rPr lang="en-US" sz="800" dirty="0">
                <a:latin typeface="Consolas" panose="020B0609020204030204" pitchFamily="49" charset="0"/>
              </a:rPr>
              <a:t>]  ; map[result]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mov       [r8+0C],ax  ; store char into span[6]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E0613-380E-4BAF-8EC4-65C60DD0FFCB}"/>
              </a:ext>
            </a:extLst>
          </p:cNvPr>
          <p:cNvSpPr/>
          <p:nvPr/>
        </p:nvSpPr>
        <p:spPr>
          <a:xfrm>
            <a:off x="1427857" y="5111885"/>
            <a:ext cx="2289441" cy="1321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E8237D-BC3F-4C07-A5F3-2A87A8677969}"/>
              </a:ext>
            </a:extLst>
          </p:cNvPr>
          <p:cNvSpPr/>
          <p:nvPr/>
        </p:nvSpPr>
        <p:spPr>
          <a:xfrm>
            <a:off x="5413183" y="4833498"/>
            <a:ext cx="2662559" cy="2783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2" grpId="0" animBg="1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38E0E70-552A-40E6-A089-98F5BD681655}"/>
              </a:ext>
            </a:extLst>
          </p:cNvPr>
          <p:cNvSpPr txBox="1"/>
          <p:nvPr/>
        </p:nvSpPr>
        <p:spPr>
          <a:xfrm>
            <a:off x="8109764" y="3066331"/>
            <a:ext cx="32440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 .NET Core 3.1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Program.Ctor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push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rdi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push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rsi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push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rbp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push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rbx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sub       rsp,28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rsi,rdx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rdi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,[rcx+8]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test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rdi,rdi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jne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short M00_L00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xor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ebx,ebx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xor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ebp,ebp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jmp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short M00_L01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M00_L00: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rcx,rdi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call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System.Object.GetType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rbx,rax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rcx,7FFA721F2602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call      CORINFO_HELP_TYPEHANDLE_TO_RUNTIMETYPE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rbx,rax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jne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short M00_L02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lea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rbx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,[rdi+10]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ebp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,[rdi+8]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M00_L01: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rsi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rbx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[rsi+8],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ebp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rax,rsi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add       rsp,28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pop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rbx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pop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rbp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pop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rsi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pop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rdi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ret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M00_L02: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call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System.ThrowHelper.ThrowArrayTypeMismatchException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int       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 Total bytes of code 88</a:t>
            </a:r>
            <a:endParaRPr lang="en-US" sz="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97AE3-E396-4296-A44B-F87FAF6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ABDC-A245-414D-ABAF-71A3B4EC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802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Type and covariance checking improvements</a:t>
            </a:r>
          </a:p>
          <a:p>
            <a:pPr lvl="1"/>
            <a:r>
              <a:rPr lang="en-US" sz="1600" dirty="0"/>
              <a:t>e.g. make </a:t>
            </a:r>
            <a:r>
              <a:rPr lang="en-US" sz="1600" dirty="0" err="1"/>
              <a:t>typeof</a:t>
            </a:r>
            <a:r>
              <a:rPr lang="en-US" sz="1600" dirty="0"/>
              <a:t>(T).</a:t>
            </a:r>
            <a:r>
              <a:rPr lang="en-US" sz="1600" dirty="0" err="1"/>
              <a:t>IsValueType</a:t>
            </a:r>
            <a:r>
              <a:rPr lang="en-US" sz="1600" dirty="0"/>
              <a:t> a JIT-time constant </a:t>
            </a:r>
            <a:r>
              <a:rPr lang="en-US" sz="1050" dirty="0"/>
              <a:t>(</a:t>
            </a:r>
            <a:r>
              <a:rPr lang="en-US" sz="1050" dirty="0">
                <a:hlinkClick r:id="rId2"/>
              </a:rPr>
              <a:t>dotnet/runtime#1157</a:t>
            </a:r>
            <a:r>
              <a:rPr lang="en-US" sz="1050" dirty="0"/>
              <a:t>)</a:t>
            </a:r>
          </a:p>
          <a:p>
            <a:pPr lvl="1"/>
            <a:r>
              <a:rPr lang="en-US" sz="1600" dirty="0"/>
              <a:t>e.g. optimizing </a:t>
            </a:r>
            <a:r>
              <a:rPr lang="en-US" sz="1600" dirty="0" err="1"/>
              <a:t>obj.GetType</a:t>
            </a:r>
            <a:r>
              <a:rPr lang="en-US" sz="1600" dirty="0"/>
              <a:t>() != </a:t>
            </a:r>
            <a:r>
              <a:rPr lang="en-US" sz="1600" dirty="0" err="1"/>
              <a:t>typeof</a:t>
            </a:r>
            <a:r>
              <a:rPr lang="en-US" sz="1600" dirty="0"/>
              <a:t>(X) on sealed classes </a:t>
            </a:r>
            <a:r>
              <a:rPr lang="en-US" sz="1050" dirty="0"/>
              <a:t>(</a:t>
            </a:r>
            <a:r>
              <a:rPr lang="en-US" sz="1050" dirty="0">
                <a:hlinkClick r:id="rId3"/>
              </a:rPr>
              <a:t>dotnet/runtime#32790</a:t>
            </a:r>
            <a:r>
              <a:rPr lang="en-US" sz="1050" dirty="0"/>
              <a:t>)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A2952-2044-45CE-9989-D4271BDE57F7}"/>
              </a:ext>
            </a:extLst>
          </p:cNvPr>
          <p:cNvSpPr txBox="1"/>
          <p:nvPr/>
        </p:nvSpPr>
        <p:spPr>
          <a:xfrm>
            <a:off x="1227379" y="4620604"/>
            <a:ext cx="3244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&gt;(_array);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[] _array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F4952-1570-451C-82F7-5E3F9E3219E1}"/>
              </a:ext>
            </a:extLst>
          </p:cNvPr>
          <p:cNvSpPr txBox="1"/>
          <p:nvPr/>
        </p:nvSpPr>
        <p:spPr>
          <a:xfrm>
            <a:off x="10452613" y="3066331"/>
            <a:ext cx="171995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 .NET 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Program.Ctor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rax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,[rcx+8]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test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rax,rax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jne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short M00_L00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xor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ecx,ecx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xor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r8d,r8d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jmp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short M00_L01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M00_L00: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lea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rcx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,[rax+10]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r8d,[rax+8]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M00_L01: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rdx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rcx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[rdx+8],r8d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mov      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rax,rdx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ret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; Total bytes of code 35</a:t>
            </a:r>
            <a:endParaRPr 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A375F-A9AD-4675-BC5E-1006D5189A39}"/>
              </a:ext>
            </a:extLst>
          </p:cNvPr>
          <p:cNvSpPr txBox="1"/>
          <p:nvPr/>
        </p:nvSpPr>
        <p:spPr>
          <a:xfrm>
            <a:off x="1227379" y="2938246"/>
            <a:ext cx="247872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B and C derive from A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values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span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&gt;(values);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valueRef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span[0];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valueRef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UH OH!</a:t>
            </a:r>
            <a:endParaRPr lang="en-US" sz="900" dirty="0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A2905A0E-E4EB-4281-A3AA-931E60CE2DC7}"/>
              </a:ext>
            </a:extLst>
          </p:cNvPr>
          <p:cNvSpPr/>
          <p:nvPr/>
        </p:nvSpPr>
        <p:spPr>
          <a:xfrm>
            <a:off x="1766991" y="2960774"/>
            <a:ext cx="873684" cy="860641"/>
          </a:xfrm>
          <a:prstGeom prst="noSmoking">
            <a:avLst/>
          </a:prstGeom>
          <a:solidFill>
            <a:srgbClr val="C0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EAD82-2EC4-4C20-A9EE-425368D7B730}"/>
              </a:ext>
            </a:extLst>
          </p:cNvPr>
          <p:cNvSpPr txBox="1"/>
          <p:nvPr/>
        </p:nvSpPr>
        <p:spPr>
          <a:xfrm>
            <a:off x="3547501" y="2867308"/>
            <a:ext cx="37959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(T[]? array)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(T).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IsValueType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array.GetType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(T[]))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ThrowHelper.ThrowArrayTypeMismatchException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01F5E3-E362-4EB4-BA34-A19A2402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780" y="5272848"/>
            <a:ext cx="6700677" cy="668790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7973D8FF-1C95-442A-8D2A-2684704E7EF7}"/>
              </a:ext>
            </a:extLst>
          </p:cNvPr>
          <p:cNvSpPr/>
          <p:nvPr/>
        </p:nvSpPr>
        <p:spPr>
          <a:xfrm>
            <a:off x="2715769" y="3201837"/>
            <a:ext cx="1069847" cy="278892"/>
          </a:xfrm>
          <a:prstGeom prst="leftArrow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5" grpId="0"/>
      <p:bldP spid="12" grpId="0"/>
      <p:bldP spid="7" grpId="0" animBg="1"/>
      <p:bldP spid="14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7AE3-E396-4296-A44B-F87FAF6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ABDC-A245-414D-ABAF-71A3B4EC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8026" cy="726868"/>
          </a:xfrm>
        </p:spPr>
        <p:txBody>
          <a:bodyPr>
            <a:normAutofit/>
          </a:bodyPr>
          <a:lstStyle/>
          <a:p>
            <a:r>
              <a:rPr lang="en-US" sz="2000" dirty="0" err="1"/>
              <a:t>Zero'ing</a:t>
            </a:r>
            <a:r>
              <a:rPr lang="en-US" sz="2000" dirty="0"/>
              <a:t> improvements (making it faster, removing it, etc.)</a:t>
            </a:r>
          </a:p>
          <a:p>
            <a:pPr lvl="1"/>
            <a:r>
              <a:rPr lang="en-US" sz="1600" dirty="0"/>
              <a:t>e.g. vectorizing </a:t>
            </a:r>
            <a:r>
              <a:rPr lang="en-US" sz="1600" dirty="0" err="1"/>
              <a:t>zero'ing</a:t>
            </a:r>
            <a:r>
              <a:rPr lang="en-US" sz="1600" dirty="0"/>
              <a:t>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dotnet/runtime#32538</a:t>
            </a:r>
            <a:r>
              <a:rPr lang="en-US" sz="1100" dirty="0"/>
              <a:t>)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0D123-6549-4C3F-9D85-CB249AAE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24" y="5801995"/>
            <a:ext cx="6575728" cy="7268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6F08F0-6F33-4FB1-8A8C-EF2250354C46}"/>
              </a:ext>
            </a:extLst>
          </p:cNvPr>
          <p:cNvSpPr txBox="1"/>
          <p:nvPr/>
        </p:nvSpPr>
        <p:spPr>
          <a:xfrm>
            <a:off x="1100524" y="2626364"/>
            <a:ext cx="4530139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Zeroing()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s1 =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s2 =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(s1);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s3 =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(s2);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s4 =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(s3);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s5 =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(s4);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s6 =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(s5);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s7 =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(s6);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s8 =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(s7);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s9 =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(s8);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s10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(s9);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s1.Length + s2.Length + s3.Length + s4.Length + s5.Length +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s6.Length + s7.Length + s8.Length + s9.Length + s10.Length;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MethodImpl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MethodImplOptions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.NoInlining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span) =&gt;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79CF3-080F-405E-B12C-4100C2BA97F1}"/>
              </a:ext>
            </a:extLst>
          </p:cNvPr>
          <p:cNvSpPr txBox="1"/>
          <p:nvPr/>
        </p:nvSpPr>
        <p:spPr>
          <a:xfrm>
            <a:off x="6459218" y="2749475"/>
            <a:ext cx="20809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; .NET Core 3.1</a:t>
            </a:r>
          </a:p>
          <a:p>
            <a:r>
              <a:rPr lang="en-US" sz="800" dirty="0">
                <a:latin typeface="Consolas" panose="020B0609020204030204" pitchFamily="49" charset="0"/>
              </a:rPr>
              <a:t>; </a:t>
            </a:r>
            <a:r>
              <a:rPr lang="en-US" sz="800" dirty="0" err="1">
                <a:latin typeface="Consolas" panose="020B0609020204030204" pitchFamily="49" charset="0"/>
              </a:rPr>
              <a:t>Program.Zeroing</a:t>
            </a:r>
            <a:r>
              <a:rPr lang="en-US" sz="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push      </a:t>
            </a:r>
            <a:r>
              <a:rPr lang="en-US" sz="800" dirty="0" err="1">
                <a:latin typeface="Consolas" panose="020B0609020204030204" pitchFamily="49" charset="0"/>
              </a:rPr>
              <a:t>rdi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push      </a:t>
            </a:r>
            <a:r>
              <a:rPr lang="en-US" sz="800" dirty="0" err="1">
                <a:latin typeface="Consolas" panose="020B0609020204030204" pitchFamily="49" charset="0"/>
              </a:rPr>
              <a:t>rsi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sub       rsp,0C8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mov       </a:t>
            </a:r>
            <a:r>
              <a:rPr lang="en-US" sz="800" dirty="0" err="1">
                <a:latin typeface="Consolas" panose="020B0609020204030204" pitchFamily="49" charset="0"/>
              </a:rPr>
              <a:t>rsi,rcx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lea       </a:t>
            </a:r>
            <a:r>
              <a:rPr lang="en-US" sz="800" dirty="0" err="1">
                <a:latin typeface="Consolas" panose="020B0609020204030204" pitchFamily="49" charset="0"/>
              </a:rPr>
              <a:t>rdi</a:t>
            </a:r>
            <a:r>
              <a:rPr lang="en-US" sz="800" dirty="0">
                <a:latin typeface="Consolas" panose="020B0609020204030204" pitchFamily="49" charset="0"/>
              </a:rPr>
              <a:t>,[rsp+28]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mov       ecx,28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xor</a:t>
            </a:r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eax,eax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rep </a:t>
            </a:r>
            <a:r>
              <a:rPr lang="en-US" sz="800" dirty="0" err="1">
                <a:latin typeface="Consolas" panose="020B0609020204030204" pitchFamily="49" charset="0"/>
              </a:rPr>
              <a:t>stosd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mov       </a:t>
            </a:r>
            <a:r>
              <a:rPr lang="en-US" sz="800" dirty="0" err="1">
                <a:latin typeface="Consolas" panose="020B0609020204030204" pitchFamily="49" charset="0"/>
              </a:rPr>
              <a:t>rcx,rsi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mov       rcx,19710009B40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mov       </a:t>
            </a:r>
            <a:r>
              <a:rPr lang="en-US" sz="800" dirty="0" err="1">
                <a:latin typeface="Consolas" panose="020B0609020204030204" pitchFamily="49" charset="0"/>
              </a:rPr>
              <a:t>rcx</a:t>
            </a:r>
            <a:r>
              <a:rPr lang="en-US" sz="800" dirty="0">
                <a:latin typeface="Consolas" panose="020B0609020204030204" pitchFamily="49" charset="0"/>
              </a:rPr>
              <a:t>,[</a:t>
            </a:r>
            <a:r>
              <a:rPr lang="en-US" sz="800" dirty="0" err="1">
                <a:latin typeface="Consolas" panose="020B0609020204030204" pitchFamily="49" charset="0"/>
              </a:rPr>
              <a:t>rcx</a:t>
            </a:r>
            <a:r>
              <a:rPr lang="en-US" sz="800" dirty="0"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test      </a:t>
            </a:r>
            <a:r>
              <a:rPr lang="en-US" sz="800" dirty="0" err="1">
                <a:latin typeface="Consolas" panose="020B0609020204030204" pitchFamily="49" charset="0"/>
              </a:rPr>
              <a:t>rcx,rcx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jne</a:t>
            </a:r>
            <a:r>
              <a:rPr lang="en-US" sz="800" dirty="0">
                <a:latin typeface="Consolas" panose="020B0609020204030204" pitchFamily="49" charset="0"/>
              </a:rPr>
              <a:t>       short M00_L00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xor</a:t>
            </a:r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edx,edx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xor</a:t>
            </a:r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esi,esi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</a:rPr>
              <a:t>       short M00_L01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65673-63F5-486E-9531-825CA50FCE0B}"/>
              </a:ext>
            </a:extLst>
          </p:cNvPr>
          <p:cNvSpPr txBox="1"/>
          <p:nvPr/>
        </p:nvSpPr>
        <p:spPr>
          <a:xfrm>
            <a:off x="8617140" y="2749475"/>
            <a:ext cx="28540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; .NET 5</a:t>
            </a:r>
          </a:p>
          <a:p>
            <a:r>
              <a:rPr lang="en-US" sz="800" dirty="0">
                <a:latin typeface="Consolas" panose="020B0609020204030204" pitchFamily="49" charset="0"/>
              </a:rPr>
              <a:t>; </a:t>
            </a:r>
            <a:r>
              <a:rPr lang="en-US" sz="800" dirty="0" err="1">
                <a:latin typeface="Consolas" panose="020B0609020204030204" pitchFamily="49" charset="0"/>
              </a:rPr>
              <a:t>Program.Zeroing</a:t>
            </a:r>
            <a:r>
              <a:rPr lang="en-US" sz="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push      </a:t>
            </a:r>
            <a:r>
              <a:rPr lang="en-US" sz="800" dirty="0" err="1">
                <a:latin typeface="Consolas" panose="020B0609020204030204" pitchFamily="49" charset="0"/>
              </a:rPr>
              <a:t>rsi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sub       rsp,0C0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vxorps</a:t>
            </a:r>
            <a:r>
              <a:rPr lang="en-US" sz="800" dirty="0">
                <a:latin typeface="Consolas" panose="020B0609020204030204" pitchFamily="49" charset="0"/>
              </a:rPr>
              <a:t>    xmm4,xmm4,xmm4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vmovdqa</a:t>
            </a: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</a:rPr>
              <a:t>xmmword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ptr</a:t>
            </a:r>
            <a:r>
              <a:rPr lang="en-US" sz="800" dirty="0">
                <a:latin typeface="Consolas" panose="020B0609020204030204" pitchFamily="49" charset="0"/>
              </a:rPr>
              <a:t> [rsp+20],xmm4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mov       rax,0FFFFFFFFFF70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M00_L00: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vmovdqa</a:t>
            </a: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</a:rPr>
              <a:t>xmmword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ptr</a:t>
            </a:r>
            <a:r>
              <a:rPr lang="en-US" sz="800" dirty="0">
                <a:latin typeface="Consolas" panose="020B0609020204030204" pitchFamily="49" charset="0"/>
              </a:rPr>
              <a:t> [rsp+rax+0C0],xmm4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vmovdqa</a:t>
            </a: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</a:rPr>
              <a:t>xmmword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ptr</a:t>
            </a:r>
            <a:r>
              <a:rPr lang="en-US" sz="800" dirty="0">
                <a:latin typeface="Consolas" panose="020B0609020204030204" pitchFamily="49" charset="0"/>
              </a:rPr>
              <a:t> [rsp+rax+0D0],xmm4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vmovdqa</a:t>
            </a: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</a:rPr>
              <a:t>xmmword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ptr</a:t>
            </a:r>
            <a:r>
              <a:rPr lang="en-US" sz="800" dirty="0">
                <a:latin typeface="Consolas" panose="020B0609020204030204" pitchFamily="49" charset="0"/>
              </a:rPr>
              <a:t> [rsp+rax+0E0],xmm4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add       rax,30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jne</a:t>
            </a:r>
            <a:r>
              <a:rPr lang="en-US" sz="800" dirty="0">
                <a:latin typeface="Consolas" panose="020B0609020204030204" pitchFamily="49" charset="0"/>
              </a:rPr>
              <a:t>       short M00_L00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mov       rcx,1FE10009B98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mov       </a:t>
            </a:r>
            <a:r>
              <a:rPr lang="en-US" sz="800" dirty="0" err="1">
                <a:latin typeface="Consolas" panose="020B0609020204030204" pitchFamily="49" charset="0"/>
              </a:rPr>
              <a:t>rcx</a:t>
            </a:r>
            <a:r>
              <a:rPr lang="en-US" sz="800" dirty="0">
                <a:latin typeface="Consolas" panose="020B0609020204030204" pitchFamily="49" charset="0"/>
              </a:rPr>
              <a:t>,[</a:t>
            </a:r>
            <a:r>
              <a:rPr lang="en-US" sz="800" dirty="0" err="1">
                <a:latin typeface="Consolas" panose="020B0609020204030204" pitchFamily="49" charset="0"/>
              </a:rPr>
              <a:t>rcx</a:t>
            </a:r>
            <a:r>
              <a:rPr lang="en-US" sz="800" dirty="0"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test      </a:t>
            </a:r>
            <a:r>
              <a:rPr lang="en-US" sz="800" dirty="0" err="1">
                <a:latin typeface="Consolas" panose="020B0609020204030204" pitchFamily="49" charset="0"/>
              </a:rPr>
              <a:t>rcx,rcx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jne</a:t>
            </a:r>
            <a:r>
              <a:rPr lang="en-US" sz="800" dirty="0">
                <a:latin typeface="Consolas" panose="020B0609020204030204" pitchFamily="49" charset="0"/>
              </a:rPr>
              <a:t>       short M00_L01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xor</a:t>
            </a:r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edx,edx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xor</a:t>
            </a:r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esi,esi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</a:rPr>
              <a:t>       short M00_L02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M00_L01: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997FF-FD5E-4402-9A1E-BDDBFEE8EB6A}"/>
              </a:ext>
            </a:extLst>
          </p:cNvPr>
          <p:cNvSpPr/>
          <p:nvPr/>
        </p:nvSpPr>
        <p:spPr>
          <a:xfrm>
            <a:off x="6918829" y="3429000"/>
            <a:ext cx="1310771" cy="7152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E5894-AB62-4249-BA16-2D6DA727B73B}"/>
              </a:ext>
            </a:extLst>
          </p:cNvPr>
          <p:cNvSpPr/>
          <p:nvPr/>
        </p:nvSpPr>
        <p:spPr>
          <a:xfrm>
            <a:off x="8689211" y="3283141"/>
            <a:ext cx="2664589" cy="11004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9" grpId="0"/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82F4-2CD4-4C50-9824-5057FD9D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232C-DE51-4154-9069-0BFBCDBB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934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Every meaningful app uses collections, e.g. Dictionary&lt;&gt; </a:t>
            </a:r>
          </a:p>
          <a:p>
            <a:pPr lvl="1"/>
            <a:r>
              <a:rPr lang="en-US" sz="900" dirty="0">
                <a:hlinkClick r:id="rId2"/>
              </a:rPr>
              <a:t>Improve Dictionary </a:t>
            </a:r>
            <a:r>
              <a:rPr lang="en-US" sz="900" dirty="0" err="1">
                <a:hlinkClick r:id="rId2"/>
              </a:rPr>
              <a:t>TryGetValue</a:t>
            </a:r>
            <a:r>
              <a:rPr lang="en-US" sz="900" dirty="0">
                <a:hlinkClick r:id="rId2"/>
              </a:rPr>
              <a:t> size/performance by </a:t>
            </a:r>
            <a:r>
              <a:rPr lang="en-US" sz="900" dirty="0" err="1">
                <a:hlinkClick r:id="rId2"/>
              </a:rPr>
              <a:t>benaadams</a:t>
            </a:r>
            <a:r>
              <a:rPr lang="en-US" sz="900" dirty="0">
                <a:hlinkClick r:id="rId2"/>
              </a:rPr>
              <a:t> · Pull Request #27195 · dotnet/</a:t>
            </a:r>
            <a:r>
              <a:rPr lang="en-US" sz="900" dirty="0" err="1">
                <a:hlinkClick r:id="rId2"/>
              </a:rPr>
              <a:t>coreclr</a:t>
            </a:r>
            <a:r>
              <a:rPr lang="en-US" sz="900" dirty="0">
                <a:hlinkClick r:id="rId2"/>
              </a:rPr>
              <a:t> (github.com)</a:t>
            </a:r>
            <a:endParaRPr lang="en-US" sz="900" dirty="0"/>
          </a:p>
          <a:p>
            <a:pPr lvl="1"/>
            <a:r>
              <a:rPr lang="en-US" sz="900" dirty="0">
                <a:hlinkClick r:id="rId3"/>
              </a:rPr>
              <a:t>Even faster modulo computation by </a:t>
            </a:r>
            <a:r>
              <a:rPr lang="en-US" sz="900" dirty="0" err="1">
                <a:hlinkClick r:id="rId3"/>
              </a:rPr>
              <a:t>AntonLapounov</a:t>
            </a:r>
            <a:r>
              <a:rPr lang="en-US" sz="900" dirty="0">
                <a:hlinkClick r:id="rId3"/>
              </a:rPr>
              <a:t> · Pull Request #406 · dotnet/runtime (github.com)</a:t>
            </a:r>
            <a:endParaRPr lang="en-US" sz="900" dirty="0"/>
          </a:p>
          <a:p>
            <a:pPr lvl="1"/>
            <a:r>
              <a:rPr lang="en-US" sz="900" dirty="0">
                <a:hlinkClick r:id="rId4"/>
              </a:rPr>
              <a:t>Improve dictionary lookup perf for </a:t>
            </a:r>
            <a:r>
              <a:rPr lang="en-US" sz="900" dirty="0" err="1">
                <a:hlinkClick r:id="rId4"/>
              </a:rPr>
              <a:t>OrdinalIgnoreCase</a:t>
            </a:r>
            <a:r>
              <a:rPr lang="en-US" sz="900" dirty="0">
                <a:hlinkClick r:id="rId4"/>
              </a:rPr>
              <a:t> by </a:t>
            </a:r>
            <a:r>
              <a:rPr lang="en-US" sz="900" dirty="0" err="1">
                <a:hlinkClick r:id="rId4"/>
              </a:rPr>
              <a:t>GrabYourPitchforks</a:t>
            </a:r>
            <a:r>
              <a:rPr lang="en-US" sz="900" dirty="0">
                <a:hlinkClick r:id="rId4"/>
              </a:rPr>
              <a:t> · Pull Request #36252 · dotnet/runtime (github.com)</a:t>
            </a:r>
            <a:endParaRPr lang="en-US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7D4C6-5605-4714-B861-190FB89F0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63" y="5182977"/>
            <a:ext cx="8183564" cy="893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9DA93A-8522-4AE0-8597-43D171D7EBD3}"/>
              </a:ext>
            </a:extLst>
          </p:cNvPr>
          <p:cNvSpPr txBox="1"/>
          <p:nvPr/>
        </p:nvSpPr>
        <p:spPr>
          <a:xfrm>
            <a:off x="1085768" y="2981543"/>
            <a:ext cx="87066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_d =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.Range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(0, 10_000).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ToDictionary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.NewGuid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StringComparer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.OrdinalIgnoreCase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[] _keys;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GlobalSetup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Setup() =&gt; _keys = 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d.Keys.ToArray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TryGetValue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_keys)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d.TryGetValue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_))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count++;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367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B03F-1730-4885-A6BC-F2DD3667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E5FF-CB51-45D6-B731-CF2745B2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Parsing, Formatting, Casing, Searching, Encoding, …</a:t>
            </a:r>
          </a:p>
          <a:p>
            <a:pPr lvl="1"/>
            <a:r>
              <a:rPr lang="en-US" sz="1600" dirty="0"/>
              <a:t>e.g. primitive </a:t>
            </a:r>
            <a:r>
              <a:rPr lang="en-US" sz="1600" dirty="0" err="1"/>
              <a:t>ToString</a:t>
            </a:r>
            <a:r>
              <a:rPr lang="en-US" sz="1600" dirty="0"/>
              <a:t>/</a:t>
            </a:r>
            <a:r>
              <a:rPr lang="en-US" sz="1600" dirty="0" err="1"/>
              <a:t>TryFormat</a:t>
            </a:r>
            <a:r>
              <a:rPr lang="en-US" sz="1600" dirty="0"/>
              <a:t> </a:t>
            </a:r>
            <a:r>
              <a:rPr lang="en-US" sz="1050" dirty="0"/>
              <a:t>(</a:t>
            </a:r>
            <a:r>
              <a:rPr lang="en-US" sz="1050" dirty="0">
                <a:hlinkClick r:id="rId2"/>
              </a:rPr>
              <a:t>dotnet/runtime#32528</a:t>
            </a:r>
            <a:r>
              <a:rPr lang="en-US" sz="1050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600" dirty="0"/>
              <a:t>e.g. UTF8 </a:t>
            </a:r>
            <a:r>
              <a:rPr lang="en-US" sz="1050" dirty="0"/>
              <a:t>(</a:t>
            </a:r>
            <a:r>
              <a:rPr lang="en-US" sz="1050" dirty="0">
                <a:hlinkClick r:id="rId3"/>
              </a:rPr>
              <a:t>dotnet/runtime#27268</a:t>
            </a:r>
            <a:r>
              <a:rPr lang="en-US" sz="1050" dirty="0"/>
              <a:t>) </a:t>
            </a:r>
            <a:r>
              <a:rPr lang="en-US" sz="1600" dirty="0"/>
              <a:t>and Latin1 </a:t>
            </a:r>
            <a:r>
              <a:rPr lang="en-US" sz="1050" dirty="0"/>
              <a:t>(</a:t>
            </a:r>
            <a:r>
              <a:rPr lang="en-US" sz="1050" dirty="0">
                <a:hlinkClick r:id="rId4"/>
              </a:rPr>
              <a:t>dotnet/runtime#32994</a:t>
            </a:r>
            <a:r>
              <a:rPr lang="en-US" sz="1050" dirty="0"/>
              <a:t>)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e.g. </a:t>
            </a:r>
            <a:r>
              <a:rPr lang="en-US" sz="1600" dirty="0" err="1"/>
              <a:t>IndexOfAny</a:t>
            </a:r>
            <a:r>
              <a:rPr lang="en-US" sz="1600" dirty="0"/>
              <a:t> </a:t>
            </a:r>
            <a:r>
              <a:rPr lang="en-US" sz="1050" dirty="0"/>
              <a:t>(</a:t>
            </a:r>
            <a:r>
              <a:rPr lang="en-US" sz="1050" dirty="0">
                <a:hlinkClick r:id="rId5"/>
              </a:rPr>
              <a:t>dotnet/runtime#40729</a:t>
            </a:r>
            <a:r>
              <a:rPr lang="en-US" sz="1050" dirty="0"/>
              <a:t>)</a:t>
            </a:r>
          </a:p>
          <a:p>
            <a:pPr lvl="1"/>
            <a:endParaRPr lang="en-US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6B1C4-0197-42A1-84F7-0D496A926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269" y="2975129"/>
            <a:ext cx="5793627" cy="575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746AA-3F8C-4EC8-B64F-64D8D9384A25}"/>
              </a:ext>
            </a:extLst>
          </p:cNvPr>
          <p:cNvSpPr txBox="1"/>
          <p:nvPr/>
        </p:nvSpPr>
        <p:spPr>
          <a:xfrm>
            <a:off x="1279727" y="2525612"/>
            <a:ext cx="6096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Arguments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(12345)]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Int32ToString(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8C891-4D60-42CD-907F-1F096B66202F}"/>
              </a:ext>
            </a:extLst>
          </p:cNvPr>
          <p:cNvSpPr txBox="1"/>
          <p:nvPr/>
        </p:nvSpPr>
        <p:spPr>
          <a:xfrm>
            <a:off x="1279726" y="3808715"/>
            <a:ext cx="6520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UTF8() =&gt; 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Encoding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.UTF8.GetString(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Encoding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.UTF8.GetBytes(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"This is a test."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Latin1() =&gt; _latin1.GetString(_latin1.GetBytes(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"This is a test."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Encoding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_latin1 =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Encoding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.GetEncoding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"latin1"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publicly exposed as Encoding.Latin1 in .NET 5</a:t>
            </a:r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AA8754-80B7-489C-AA14-EFB29EDF3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69" y="4313580"/>
            <a:ext cx="5651896" cy="11539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9057E8-560B-4F35-99E5-8F7FF0C65B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5269" y="6160699"/>
            <a:ext cx="8288993" cy="6444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45103C-5F22-4DFB-BB02-DEC8F11EA4D1}"/>
              </a:ext>
            </a:extLst>
          </p:cNvPr>
          <p:cNvSpPr txBox="1"/>
          <p:nvPr/>
        </p:nvSpPr>
        <p:spPr>
          <a:xfrm>
            <a:off x="1279726" y="5740661"/>
            <a:ext cx="6433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Benchmark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Arguments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"This is a test to see how fast it finds a period, comma, or exclamation point!"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IndexOfAny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c1,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c2,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c3)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s.AsSpan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IndexOfAny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(c1, c2, c3);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7571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4434</Words>
  <Application>Microsoft Office PowerPoint</Application>
  <PresentationFormat>Widescreen</PresentationFormat>
  <Paragraphs>428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Performance Improvements in .NET 5</vt:lpstr>
      <vt:lpstr>.NET Performance</vt:lpstr>
      <vt:lpstr>Porting Native Runtime Code to Managed</vt:lpstr>
      <vt:lpstr>Porting Native Runtime Code to Managed, cont.</vt:lpstr>
      <vt:lpstr>JIT</vt:lpstr>
      <vt:lpstr>JIT, cont.</vt:lpstr>
      <vt:lpstr>JIT, cont.</vt:lpstr>
      <vt:lpstr>Collections</vt:lpstr>
      <vt:lpstr>Text Processing</vt:lpstr>
      <vt:lpstr>Regex</vt:lpstr>
      <vt:lpstr>Regex, e.g. vectorization, character classes, …</vt:lpstr>
      <vt:lpstr>Regex, cont.</vt:lpstr>
      <vt:lpstr>Networking</vt:lpstr>
      <vt:lpstr>TechEmpower</vt:lpstr>
      <vt:lpstr>TechEmpower, cont.</vt:lpstr>
      <vt:lpstr>TechEmpower, cont.</vt:lpstr>
      <vt:lpstr>HTTP/2</vt:lpstr>
      <vt:lpstr>Contributions Very Welcome!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2020-11-20T23:10:40Z</dcterms:created>
  <dcterms:modified xsi:type="dcterms:W3CDTF">2020-11-20T23:27:31Z</dcterms:modified>
</cp:coreProperties>
</file>