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6"/>
  </p:notesMasterIdLst>
  <p:sldIdLst>
    <p:sldId id="257" r:id="rId2"/>
    <p:sldId id="266" r:id="rId3"/>
    <p:sldId id="267" r:id="rId4"/>
    <p:sldId id="268" r:id="rId5"/>
    <p:sldId id="276" r:id="rId6"/>
    <p:sldId id="269" r:id="rId7"/>
    <p:sldId id="282" r:id="rId8"/>
    <p:sldId id="277" r:id="rId9"/>
    <p:sldId id="278" r:id="rId10"/>
    <p:sldId id="279" r:id="rId11"/>
    <p:sldId id="270" r:id="rId12"/>
    <p:sldId id="280" r:id="rId13"/>
    <p:sldId id="281" r:id="rId14"/>
    <p:sldId id="272" r:id="rId15"/>
  </p:sldIdLst>
  <p:sldSz cx="24387175" cy="13716000"/>
  <p:notesSz cx="6858000" cy="91440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a:srgbClr val="FF0000"/>
    <a:srgbClr val="4600FF"/>
    <a:srgbClr val="EEEEEE"/>
    <a:srgbClr val="929292"/>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999D8-C5F4-2B47-95D2-4B49EF2275E6}" v="2" dt="2019-02-21T05:32:13.820"/>
    <p1510:client id="{4A9FC735-84BE-466D-A4CC-9A7F201CBCD1}" v="4" dt="2019-02-21T20:23:30.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59" d="100"/>
          <a:sy n="59" d="100"/>
        </p:scale>
        <p:origin x="36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endre" userId="34a0a8fb3f6cd9c7" providerId="Windows Live" clId="Web-{4A9FC735-84BE-466D-A4CC-9A7F201CBCD1}"/>
    <pc:docChg chg="modSld">
      <pc:chgData name="Aditya Kendre" userId="34a0a8fb3f6cd9c7" providerId="Windows Live" clId="Web-{4A9FC735-84BE-466D-A4CC-9A7F201CBCD1}" dt="2019-02-21T20:23:53.593" v="143" actId="20577"/>
      <pc:docMkLst>
        <pc:docMk/>
      </pc:docMkLst>
      <pc:sldChg chg="modSp">
        <pc:chgData name="Aditya Kendre" userId="34a0a8fb3f6cd9c7" providerId="Windows Live" clId="Web-{4A9FC735-84BE-466D-A4CC-9A7F201CBCD1}" dt="2019-02-21T20:23:53.593" v="143" actId="20577"/>
        <pc:sldMkLst>
          <pc:docMk/>
          <pc:sldMk cId="14020761" sldId="272"/>
        </pc:sldMkLst>
        <pc:spChg chg="mod">
          <ac:chgData name="Aditya Kendre" userId="34a0a8fb3f6cd9c7" providerId="Windows Live" clId="Web-{4A9FC735-84BE-466D-A4CC-9A7F201CBCD1}" dt="2019-02-21T20:23:53.593" v="143" actId="20577"/>
          <ac:spMkLst>
            <pc:docMk/>
            <pc:sldMk cId="14020761" sldId="272"/>
            <ac:spMk id="84" creationId="{00000000-0000-0000-0000-000000000000}"/>
          </ac:spMkLst>
        </pc:spChg>
      </pc:sldChg>
      <pc:sldChg chg="modSp">
        <pc:chgData name="Aditya Kendre" userId="34a0a8fb3f6cd9c7" providerId="Windows Live" clId="Web-{4A9FC735-84BE-466D-A4CC-9A7F201CBCD1}" dt="2019-02-21T20:14:01.987" v="92" actId="20577"/>
        <pc:sldMkLst>
          <pc:docMk/>
          <pc:sldMk cId="4120987457" sldId="281"/>
        </pc:sldMkLst>
        <pc:spChg chg="mod">
          <ac:chgData name="Aditya Kendre" userId="34a0a8fb3f6cd9c7" providerId="Windows Live" clId="Web-{4A9FC735-84BE-466D-A4CC-9A7F201CBCD1}" dt="2019-02-21T20:14:01.987" v="92" actId="20577"/>
          <ac:spMkLst>
            <pc:docMk/>
            <pc:sldMk cId="4120987457" sldId="281"/>
            <ac:spMk id="84" creationId="{00000000-0000-0000-0000-000000000000}"/>
          </ac:spMkLst>
        </pc:spChg>
        <pc:spChg chg="mod">
          <ac:chgData name="Aditya Kendre" userId="34a0a8fb3f6cd9c7" providerId="Windows Live" clId="Web-{4A9FC735-84BE-466D-A4CC-9A7F201CBCD1}" dt="2019-02-21T20:10:42.588" v="6" actId="20577"/>
          <ac:spMkLst>
            <pc:docMk/>
            <pc:sldMk cId="4120987457" sldId="281"/>
            <ac:spMk id="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t>Mostly used for main belt, recently used for Kuiper belt. Advantage over other clustering algorithms, like k-means clustering algorithm</a:t>
            </a:r>
            <a:endParaRPr dirty="0"/>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7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t>Mostly used for main belt, recently used for Kuiper belt. Advantage over other clustering algorithms, like k-means clustering algorithm</a:t>
            </a:r>
            <a:endParaRPr dirty="0"/>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1182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t>Mostly used for main belt, recently used for Kuiper belt. Advantage over other clustering algorithms, like k-means clustering algorithm</a:t>
            </a:r>
            <a:endParaRPr dirty="0"/>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78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088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88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758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11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015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35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727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387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2356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t>Mostly used for main belt, recently used for Kuiper belt. Advantage over other clustering algorithms, like k-means clustering algorithm</a:t>
            </a:r>
            <a:endParaRPr dirty="0"/>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100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lide with Placeholder">
    <p:spTree>
      <p:nvGrpSpPr>
        <p:cNvPr id="1" name="Shape 9"/>
        <p:cNvGrpSpPr/>
        <p:nvPr/>
      </p:nvGrpSpPr>
      <p:grpSpPr>
        <a:xfrm>
          <a:off x="0" y="0"/>
          <a:ext cx="0" cy="0"/>
          <a:chOff x="0" y="0"/>
          <a:chExt cx="0" cy="0"/>
        </a:xfrm>
      </p:grpSpPr>
      <p:sp>
        <p:nvSpPr>
          <p:cNvPr id="10" name="Shape 10"/>
          <p:cNvSpPr>
            <a:spLocks noGrp="1"/>
          </p:cNvSpPr>
          <p:nvPr>
            <p:ph type="pic" idx="2"/>
          </p:nvPr>
        </p:nvSpPr>
        <p:spPr>
          <a:xfrm>
            <a:off x="0" y="0"/>
            <a:ext cx="7737487" cy="13716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Slide with Placeholder">
    <p:spTree>
      <p:nvGrpSpPr>
        <p:cNvPr id="1" name="Shape 11"/>
        <p:cNvGrpSpPr/>
        <p:nvPr/>
      </p:nvGrpSpPr>
      <p:grpSpPr>
        <a:xfrm>
          <a:off x="0" y="0"/>
          <a:ext cx="0" cy="0"/>
          <a:chOff x="0" y="0"/>
          <a:chExt cx="0" cy="0"/>
        </a:xfrm>
      </p:grpSpPr>
      <p:sp>
        <p:nvSpPr>
          <p:cNvPr id="12" name="Shape 12"/>
          <p:cNvSpPr>
            <a:spLocks noGrp="1"/>
          </p:cNvSpPr>
          <p:nvPr>
            <p:ph type="pic" idx="2"/>
          </p:nvPr>
        </p:nvSpPr>
        <p:spPr>
          <a:xfrm>
            <a:off x="16649687" y="0"/>
            <a:ext cx="7737487" cy="13716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Portfolio Three">
    <p:spTree>
      <p:nvGrpSpPr>
        <p:cNvPr id="1" name="Shape 13"/>
        <p:cNvGrpSpPr/>
        <p:nvPr/>
      </p:nvGrpSpPr>
      <p:grpSpPr>
        <a:xfrm>
          <a:off x="0" y="0"/>
          <a:ext cx="0" cy="0"/>
          <a:chOff x="0" y="0"/>
          <a:chExt cx="0" cy="0"/>
        </a:xfrm>
      </p:grpSpPr>
      <p:sp>
        <p:nvSpPr>
          <p:cNvPr id="14" name="Shape 14"/>
          <p:cNvSpPr>
            <a:spLocks noGrp="1"/>
          </p:cNvSpPr>
          <p:nvPr>
            <p:ph type="pic" idx="2"/>
          </p:nvPr>
        </p:nvSpPr>
        <p:spPr>
          <a:xfrm>
            <a:off x="16332201" y="0"/>
            <a:ext cx="8054974" cy="13716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4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5" name="Shape 15"/>
          <p:cNvSpPr>
            <a:spLocks noGrp="1"/>
          </p:cNvSpPr>
          <p:nvPr>
            <p:ph type="pic" idx="3"/>
          </p:nvPr>
        </p:nvSpPr>
        <p:spPr>
          <a:xfrm>
            <a:off x="0" y="0"/>
            <a:ext cx="8054974" cy="13716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4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6" name="Shape 16"/>
          <p:cNvSpPr>
            <a:spLocks noGrp="1"/>
          </p:cNvSpPr>
          <p:nvPr>
            <p:ph type="pic" idx="4"/>
          </p:nvPr>
        </p:nvSpPr>
        <p:spPr>
          <a:xfrm>
            <a:off x="8166100" y="0"/>
            <a:ext cx="8054974" cy="13716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4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Placeholder">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755553" y="6068412"/>
            <a:ext cx="6308379" cy="6332182"/>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9" name="Shape 19"/>
          <p:cNvSpPr>
            <a:spLocks noGrp="1"/>
          </p:cNvSpPr>
          <p:nvPr>
            <p:ph type="pic" idx="3"/>
          </p:nvPr>
        </p:nvSpPr>
        <p:spPr>
          <a:xfrm>
            <a:off x="9080235" y="6068412"/>
            <a:ext cx="6308379" cy="6332182"/>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20" name="Shape 20"/>
          <p:cNvSpPr>
            <a:spLocks noGrp="1"/>
          </p:cNvSpPr>
          <p:nvPr>
            <p:ph type="pic" idx="4"/>
          </p:nvPr>
        </p:nvSpPr>
        <p:spPr>
          <a:xfrm>
            <a:off x="16404915" y="6068412"/>
            <a:ext cx="6308379" cy="6332182"/>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laceholder">
    <p:spTree>
      <p:nvGrpSpPr>
        <p:cNvPr id="1" name="Shape 21"/>
        <p:cNvGrpSpPr/>
        <p:nvPr/>
      </p:nvGrpSpPr>
      <p:grpSpPr>
        <a:xfrm>
          <a:off x="0" y="0"/>
          <a:ext cx="0" cy="0"/>
          <a:chOff x="0" y="0"/>
          <a:chExt cx="0" cy="0"/>
        </a:xfrm>
      </p:grpSpPr>
      <p:sp>
        <p:nvSpPr>
          <p:cNvPr id="22" name="Shape 22"/>
          <p:cNvSpPr>
            <a:spLocks noGrp="1"/>
          </p:cNvSpPr>
          <p:nvPr>
            <p:ph type="pic" idx="2"/>
          </p:nvPr>
        </p:nvSpPr>
        <p:spPr>
          <a:xfrm>
            <a:off x="0" y="8255000"/>
            <a:ext cx="24387176" cy="5461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676618" y="730250"/>
            <a:ext cx="21033937" cy="265112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Montserrat"/>
              <a:buNone/>
              <a:defRPr sz="6600" b="0" i="0" u="none" strike="noStrike" cap="none">
                <a:solidFill>
                  <a:schemeClr val="dk1"/>
                </a:solidFill>
                <a:latin typeface="Montserrat"/>
                <a:ea typeface="Montserrat"/>
                <a:cs typeface="Montserrat"/>
                <a:sym typeface="Montserra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1676618" y="3651250"/>
            <a:ext cx="21033937" cy="87026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44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11.png"/><Relationship Id="rId7"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cxnSp>
        <p:nvCxnSpPr>
          <p:cNvPr id="37" name="Shape 37"/>
          <p:cNvCxnSpPr/>
          <p:nvPr/>
        </p:nvCxnSpPr>
        <p:spPr>
          <a:xfrm>
            <a:off x="1498741" y="-1748367"/>
            <a:ext cx="0" cy="0"/>
          </a:xfrm>
          <a:prstGeom prst="straightConnector1">
            <a:avLst/>
          </a:prstGeom>
          <a:noFill/>
          <a:ln>
            <a:noFill/>
          </a:ln>
        </p:spPr>
      </p:cxnSp>
      <p:cxnSp>
        <p:nvCxnSpPr>
          <p:cNvPr id="38" name="Shape 38"/>
          <p:cNvCxnSpPr/>
          <p:nvPr/>
        </p:nvCxnSpPr>
        <p:spPr>
          <a:xfrm>
            <a:off x="1498741" y="-1748367"/>
            <a:ext cx="0" cy="0"/>
          </a:xfrm>
          <a:prstGeom prst="straightConnector1">
            <a:avLst/>
          </a:prstGeom>
          <a:noFill/>
          <a:ln>
            <a:noFill/>
          </a:ln>
        </p:spPr>
      </p:cxnSp>
      <p:sp>
        <p:nvSpPr>
          <p:cNvPr id="39" name="Shape 39"/>
          <p:cNvSpPr/>
          <p:nvPr/>
        </p:nvSpPr>
        <p:spPr>
          <a:xfrm>
            <a:off x="2254101" y="3147237"/>
            <a:ext cx="18670773" cy="5107724"/>
          </a:xfrm>
          <a:prstGeom prst="rect">
            <a:avLst/>
          </a:prstGeom>
          <a:noFill/>
          <a:ln>
            <a:noFill/>
          </a:ln>
        </p:spPr>
        <p:txBody>
          <a:bodyPr lIns="243775" tIns="121900" rIns="243775" bIns="121900" anchor="ctr" anchorCtr="0">
            <a:noAutofit/>
          </a:bodyPr>
          <a:lstStyle/>
          <a:p>
            <a:pPr lvl="0">
              <a:buSzPct val="25000"/>
            </a:pPr>
            <a:r>
              <a:rPr lang="en-US" sz="8800" b="1" dirty="0">
                <a:solidFill>
                  <a:schemeClr val="dk1"/>
                </a:solidFill>
                <a:latin typeface="Montserrat"/>
                <a:ea typeface="Montserrat"/>
                <a:cs typeface="Montserrat"/>
                <a:sym typeface="Montserrat"/>
              </a:rPr>
              <a:t>A Novel Approach for Identifying Collisional Asteroid Families in the Kuiper Belt</a:t>
            </a:r>
            <a:endParaRPr lang="en-US" sz="8800" b="1" i="0" u="none" strike="noStrike" cap="none" dirty="0">
              <a:solidFill>
                <a:schemeClr val="dk1"/>
              </a:solidFill>
              <a:latin typeface="Montserrat"/>
              <a:ea typeface="Montserrat"/>
              <a:cs typeface="Montserrat"/>
              <a:sym typeface="Montserrat"/>
            </a:endParaRPr>
          </a:p>
        </p:txBody>
      </p:sp>
      <p:sp>
        <p:nvSpPr>
          <p:cNvPr id="40" name="Shape 40"/>
          <p:cNvSpPr/>
          <p:nvPr/>
        </p:nvSpPr>
        <p:spPr>
          <a:xfrm>
            <a:off x="8461635" y="7667132"/>
            <a:ext cx="10632953" cy="861734"/>
          </a:xfrm>
          <a:prstGeom prst="rect">
            <a:avLst/>
          </a:prstGeom>
          <a:noFill/>
          <a:ln>
            <a:noFill/>
          </a:ln>
        </p:spPr>
        <p:txBody>
          <a:bodyPr lIns="243775" tIns="121900" rIns="243775" bIns="121900" anchor="ctr" anchorCtr="0">
            <a:noAutofit/>
          </a:bodyPr>
          <a:lstStyle/>
          <a:p>
            <a:pPr marL="0" marR="0" lvl="0" indent="0" algn="l" rtl="0">
              <a:spcBef>
                <a:spcPts val="0"/>
              </a:spcBef>
              <a:buSzPct val="25000"/>
              <a:buNone/>
            </a:pPr>
            <a:r>
              <a:rPr lang="en-US" sz="3000" b="0" i="0" u="none" strike="noStrike" cap="none" dirty="0">
                <a:solidFill>
                  <a:srgbClr val="929292"/>
                </a:solidFill>
                <a:latin typeface="Montserrat"/>
                <a:ea typeface="Montserrat"/>
                <a:cs typeface="Montserrat"/>
                <a:sym typeface="Montserrat"/>
              </a:rPr>
              <a:t>Aditya </a:t>
            </a:r>
            <a:r>
              <a:rPr lang="en-US" sz="3000" b="0" i="0" u="none" strike="noStrike" cap="none" dirty="0" err="1">
                <a:solidFill>
                  <a:srgbClr val="929292"/>
                </a:solidFill>
                <a:latin typeface="Montserrat"/>
                <a:ea typeface="Montserrat"/>
                <a:cs typeface="Montserrat"/>
                <a:sym typeface="Montserrat"/>
              </a:rPr>
              <a:t>Kendre</a:t>
            </a:r>
            <a:endParaRPr lang="en-US" sz="3000" b="0" i="0" u="none" strike="noStrike" cap="none" dirty="0">
              <a:solidFill>
                <a:srgbClr val="929292"/>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0"/>
        <p:cNvGrpSpPr/>
        <p:nvPr/>
      </p:nvGrpSpPr>
      <p:grpSpPr>
        <a:xfrm>
          <a:off x="0" y="0"/>
          <a:ext cx="0" cy="0"/>
          <a:chOff x="0" y="0"/>
          <a:chExt cx="0" cy="0"/>
        </a:xfrm>
      </p:grpSpPr>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7200" b="1" dirty="0">
                <a:solidFill>
                  <a:schemeClr val="dk2"/>
                </a:solidFill>
                <a:latin typeface="Montserrat"/>
                <a:ea typeface="Montserrat"/>
                <a:cs typeface="Montserrat"/>
                <a:sym typeface="Montserrat"/>
              </a:rPr>
              <a:t>Result: K-means Clustering Algorithm</a:t>
            </a:r>
          </a:p>
        </p:txBody>
      </p:sp>
      <p:sp>
        <p:nvSpPr>
          <p:cNvPr id="9" name="Shape 84">
            <a:extLst>
              <a:ext uri="{FF2B5EF4-FFF2-40B4-BE49-F238E27FC236}">
                <a16:creationId xmlns:a16="http://schemas.microsoft.com/office/drawing/2014/main" id="{234BDFC2-F31B-9841-9FEE-38384798DA63}"/>
              </a:ext>
            </a:extLst>
          </p:cNvPr>
          <p:cNvSpPr txBox="1"/>
          <p:nvPr/>
        </p:nvSpPr>
        <p:spPr>
          <a:xfrm>
            <a:off x="405822" y="11795056"/>
            <a:ext cx="10595403" cy="230840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‘x’ makes are the centers of clusters</a:t>
            </a:r>
          </a:p>
          <a:p>
            <a:pPr lvl="0">
              <a:lnSpc>
                <a:spcPct val="150000"/>
              </a:lnSpc>
              <a:buSzPct val="25000"/>
            </a:pPr>
            <a:r>
              <a:rPr lang="en-US" sz="2400" dirty="0">
                <a:solidFill>
                  <a:srgbClr val="FF0000"/>
                </a:solidFill>
                <a:latin typeface="Montserrat"/>
                <a:ea typeface="Montserrat"/>
                <a:cs typeface="Montserrat"/>
                <a:sym typeface="Montserrat"/>
              </a:rPr>
              <a:t>The points in red are objects that are grouped containing the planet Haumea.  </a:t>
            </a:r>
            <a:endParaRPr lang="en-US" sz="2400" dirty="0">
              <a:solidFill>
                <a:srgbClr val="FF0000"/>
              </a:solidFill>
              <a:latin typeface="Cambria Math" panose="02040503050406030204" pitchFamily="18" charset="0"/>
              <a:ea typeface="Montserrat"/>
              <a:cs typeface="Montserrat"/>
              <a:sym typeface="Montserrat"/>
            </a:endParaRPr>
          </a:p>
        </p:txBody>
      </p:sp>
      <p:pic>
        <p:nvPicPr>
          <p:cNvPr id="8" name="Picture 7">
            <a:extLst>
              <a:ext uri="{FF2B5EF4-FFF2-40B4-BE49-F238E27FC236}">
                <a16:creationId xmlns:a16="http://schemas.microsoft.com/office/drawing/2014/main" id="{96E1E85F-164F-EF4A-A605-CCC55B9F4C5A}"/>
              </a:ext>
            </a:extLst>
          </p:cNvPr>
          <p:cNvPicPr>
            <a:picLocks noChangeAspect="1"/>
          </p:cNvPicPr>
          <p:nvPr/>
        </p:nvPicPr>
        <p:blipFill>
          <a:blip r:embed="rId3"/>
          <a:stretch>
            <a:fillRect/>
          </a:stretch>
        </p:blipFill>
        <p:spPr>
          <a:xfrm>
            <a:off x="0" y="2853016"/>
            <a:ext cx="11922720" cy="8942040"/>
          </a:xfrm>
          <a:prstGeom prst="rect">
            <a:avLst/>
          </a:prstGeom>
        </p:spPr>
      </p:pic>
      <p:graphicFrame>
        <p:nvGraphicFramePr>
          <p:cNvPr id="13" name="Table 12">
            <a:extLst>
              <a:ext uri="{FF2B5EF4-FFF2-40B4-BE49-F238E27FC236}">
                <a16:creationId xmlns:a16="http://schemas.microsoft.com/office/drawing/2014/main" id="{63F5C505-6A7B-944B-BF7B-41E6A2F25A20}"/>
              </a:ext>
            </a:extLst>
          </p:cNvPr>
          <p:cNvGraphicFramePr>
            <a:graphicFrameLocks noGrp="1"/>
          </p:cNvGraphicFramePr>
          <p:nvPr>
            <p:extLst>
              <p:ext uri="{D42A27DB-BD31-4B8C-83A1-F6EECF244321}">
                <p14:modId xmlns:p14="http://schemas.microsoft.com/office/powerpoint/2010/main" val="4216555100"/>
              </p:ext>
            </p:extLst>
          </p:nvPr>
        </p:nvGraphicFramePr>
        <p:xfrm>
          <a:off x="13385951" y="7416400"/>
          <a:ext cx="8346196" cy="5913120"/>
        </p:xfrm>
        <a:graphic>
          <a:graphicData uri="http://schemas.openxmlformats.org/drawingml/2006/table">
            <a:tbl>
              <a:tblPr firstRow="1" bandRow="1">
                <a:tableStyleId>{7E9639D4-E3E2-4D34-9284-5A2195B3D0D7}</a:tableStyleId>
              </a:tblPr>
              <a:tblGrid>
                <a:gridCol w="4173098">
                  <a:extLst>
                    <a:ext uri="{9D8B030D-6E8A-4147-A177-3AD203B41FA5}">
                      <a16:colId xmlns:a16="http://schemas.microsoft.com/office/drawing/2014/main" val="1533145034"/>
                    </a:ext>
                  </a:extLst>
                </a:gridCol>
                <a:gridCol w="4173098">
                  <a:extLst>
                    <a:ext uri="{9D8B030D-6E8A-4147-A177-3AD203B41FA5}">
                      <a16:colId xmlns:a16="http://schemas.microsoft.com/office/drawing/2014/main" val="2532867271"/>
                    </a:ext>
                  </a:extLst>
                </a:gridCol>
              </a:tblGrid>
              <a:tr h="801493">
                <a:tc>
                  <a:txBody>
                    <a:bodyPr/>
                    <a:lstStyle/>
                    <a:p>
                      <a:pPr algn="ctr"/>
                      <a:r>
                        <a:rPr lang="en-US" sz="3600" dirty="0"/>
                        <a:t>Object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11893"/>
                    </a:solidFill>
                  </a:tcPr>
                </a:tc>
                <a:tc>
                  <a:txBody>
                    <a:bodyPr/>
                    <a:lstStyle/>
                    <a:p>
                      <a:pPr algn="ctr"/>
                      <a:r>
                        <a:rPr lang="en-US" sz="3600" dirty="0"/>
                        <a:t>Distance form center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11893"/>
                    </a:solidFill>
                  </a:tcPr>
                </a:tc>
                <a:extLst>
                  <a:ext uri="{0D108BD9-81ED-4DB2-BD59-A6C34878D82A}">
                    <a16:rowId xmlns:a16="http://schemas.microsoft.com/office/drawing/2014/main" val="350119319"/>
                  </a:ext>
                </a:extLst>
              </a:tr>
              <a:tr h="801493">
                <a:tc>
                  <a:txBody>
                    <a:bodyPr/>
                    <a:lstStyle/>
                    <a:p>
                      <a:pPr algn="ctr"/>
                      <a:r>
                        <a:rPr lang="en-US" sz="2800" b="0" i="0" u="none" strike="noStrike" cap="none" dirty="0">
                          <a:solidFill>
                            <a:schemeClr val="tx1"/>
                          </a:solidFill>
                          <a:effectLst/>
                          <a:latin typeface="+mn-lt"/>
                          <a:ea typeface="+mn-ea"/>
                          <a:cs typeface="+mn-cs"/>
                          <a:sym typeface="Arial"/>
                        </a:rPr>
                        <a:t>19308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i="0" u="none" strike="noStrike" cap="none" dirty="0">
                          <a:solidFill>
                            <a:schemeClr val="tx1"/>
                          </a:solidFill>
                          <a:effectLst/>
                          <a:latin typeface="+mn-lt"/>
                          <a:ea typeface="+mn-ea"/>
                          <a:cs typeface="+mn-cs"/>
                          <a:sym typeface="Arial"/>
                        </a:rPr>
                        <a:t>0.330731959129501</a:t>
                      </a:r>
                    </a:p>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32179195"/>
                  </a:ext>
                </a:extLst>
              </a:tr>
              <a:tr h="801493">
                <a:tc>
                  <a:txBody>
                    <a:bodyPr/>
                    <a:lstStyle/>
                    <a:p>
                      <a:pPr algn="ctr"/>
                      <a:r>
                        <a:rPr lang="en-US" sz="2800" dirty="0">
                          <a:solidFill>
                            <a:schemeClr val="tx1"/>
                          </a:solidFill>
                          <a:latin typeface="Cambria Math" panose="02040503050406030204" pitchFamily="18" charset="0"/>
                          <a:ea typeface="Montserrat"/>
                          <a:cs typeface="Montserrat"/>
                          <a:sym typeface="Montserrat"/>
                        </a:rPr>
                        <a:t>55636</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i="0" u="none" strike="noStrike" cap="none" dirty="0">
                          <a:solidFill>
                            <a:schemeClr val="tx1"/>
                          </a:solidFill>
                          <a:effectLst/>
                          <a:latin typeface="+mn-lt"/>
                          <a:ea typeface="+mn-ea"/>
                          <a:cs typeface="+mn-cs"/>
                          <a:sym typeface="Arial"/>
                        </a:rPr>
                        <a:t>0.29394256975858585</a:t>
                      </a:r>
                    </a:p>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01036646"/>
                  </a:ext>
                </a:extLst>
              </a:tr>
              <a:tr h="801493">
                <a:tc>
                  <a:txBody>
                    <a:bodyPr/>
                    <a:lstStyle/>
                    <a:p>
                      <a:pPr algn="ctr"/>
                      <a:r>
                        <a:rPr lang="en-US" sz="2800" dirty="0">
                          <a:solidFill>
                            <a:schemeClr val="tx1"/>
                          </a:solidFill>
                          <a:latin typeface="Cambria Math" panose="02040503050406030204" pitchFamily="18" charset="0"/>
                          <a:ea typeface="Montserrat"/>
                          <a:cs typeface="Montserrat"/>
                          <a:sym typeface="Montserrat"/>
                        </a:rPr>
                        <a:t>120178</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i="0" u="none" strike="noStrike" cap="none" dirty="0">
                          <a:solidFill>
                            <a:schemeClr val="tx1"/>
                          </a:solidFill>
                          <a:effectLst/>
                          <a:latin typeface="+mn-lt"/>
                          <a:ea typeface="+mn-ea"/>
                          <a:cs typeface="+mn-cs"/>
                          <a:sym typeface="Arial"/>
                        </a:rPr>
                        <a:t>0.2820518868809836</a:t>
                      </a:r>
                    </a:p>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14764452"/>
                  </a:ext>
                </a:extLst>
              </a:tr>
              <a:tr h="801493">
                <a:tc>
                  <a:txBody>
                    <a:bodyPr/>
                    <a:lstStyle/>
                    <a:p>
                      <a:pPr algn="ctr"/>
                      <a:r>
                        <a:rPr lang="en-US" sz="2800" dirty="0">
                          <a:solidFill>
                            <a:schemeClr val="tx1"/>
                          </a:solidFill>
                          <a:latin typeface="Cambria Math" panose="02040503050406030204" pitchFamily="18" charset="0"/>
                          <a:ea typeface="Montserrat"/>
                          <a:cs typeface="Montserrat"/>
                          <a:sym typeface="Montserrat"/>
                        </a:rPr>
                        <a:t>145453</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i="0" u="none" strike="noStrike" cap="none" dirty="0">
                          <a:solidFill>
                            <a:schemeClr val="tx1"/>
                          </a:solidFill>
                          <a:effectLst/>
                          <a:latin typeface="+mn-lt"/>
                          <a:ea typeface="+mn-ea"/>
                          <a:cs typeface="+mn-cs"/>
                          <a:sym typeface="Arial"/>
                        </a:rPr>
                        <a:t>0.2915599092512587</a:t>
                      </a:r>
                    </a:p>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41704309"/>
                  </a:ext>
                </a:extLst>
              </a:tr>
              <a:tr h="801493">
                <a:tc>
                  <a:txBody>
                    <a:bodyPr/>
                    <a:lstStyle/>
                    <a:p>
                      <a:pPr algn="ctr"/>
                      <a:r>
                        <a:rPr lang="en-US" sz="2800" dirty="0">
                          <a:solidFill>
                            <a:schemeClr val="tx1"/>
                          </a:solidFill>
                          <a:latin typeface="Cambria Math" panose="02040503050406030204" pitchFamily="18" charset="0"/>
                          <a:ea typeface="Montserrat"/>
                          <a:cs typeface="Montserrat"/>
                          <a:sym typeface="Montserrat"/>
                        </a:rPr>
                        <a:t>308193</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i="0" u="none" strike="noStrike" cap="none" dirty="0">
                          <a:solidFill>
                            <a:schemeClr val="tx1"/>
                          </a:solidFill>
                          <a:effectLst/>
                          <a:latin typeface="+mn-lt"/>
                          <a:ea typeface="+mn-ea"/>
                          <a:cs typeface="+mn-cs"/>
                          <a:sym typeface="Arial"/>
                        </a:rPr>
                        <a:t>0.36074165447900486</a:t>
                      </a:r>
                    </a:p>
                    <a:p>
                      <a:pPr algn="ct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47802747"/>
                  </a:ext>
                </a:extLst>
              </a:tr>
            </a:tbl>
          </a:graphicData>
        </a:graphic>
      </p:graphicFrame>
      <p:sp>
        <p:nvSpPr>
          <p:cNvPr id="14" name="Shape 84">
            <a:extLst>
              <a:ext uri="{FF2B5EF4-FFF2-40B4-BE49-F238E27FC236}">
                <a16:creationId xmlns:a16="http://schemas.microsoft.com/office/drawing/2014/main" id="{B20E59C8-D638-334D-8A43-6C83D335EE12}"/>
              </a:ext>
            </a:extLst>
          </p:cNvPr>
          <p:cNvSpPr txBox="1"/>
          <p:nvPr/>
        </p:nvSpPr>
        <p:spPr>
          <a:xfrm>
            <a:off x="12261347" y="6638456"/>
            <a:ext cx="10595403" cy="77794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Objects that are both found in the cluster and in the Haumea family</a:t>
            </a:r>
          </a:p>
        </p:txBody>
      </p:sp>
      <p:sp>
        <p:nvSpPr>
          <p:cNvPr id="16" name="Shape 84">
            <a:extLst>
              <a:ext uri="{FF2B5EF4-FFF2-40B4-BE49-F238E27FC236}">
                <a16:creationId xmlns:a16="http://schemas.microsoft.com/office/drawing/2014/main" id="{693E95AB-47BD-7848-A13E-5C10A87A6E57}"/>
              </a:ext>
            </a:extLst>
          </p:cNvPr>
          <p:cNvSpPr txBox="1"/>
          <p:nvPr/>
        </p:nvSpPr>
        <p:spPr>
          <a:xfrm>
            <a:off x="12261347" y="2768600"/>
            <a:ext cx="10595403" cy="4089400"/>
          </a:xfrm>
          <a:prstGeom prst="rect">
            <a:avLst/>
          </a:prstGeom>
          <a:noFill/>
          <a:ln>
            <a:noFill/>
          </a:ln>
        </p:spPr>
        <p:txBody>
          <a:bodyPr lIns="91425" tIns="45700" rIns="91425" bIns="45700" anchor="t" anchorCtr="0">
            <a:noAutofit/>
          </a:bodyPr>
          <a:lstStyle/>
          <a:p>
            <a:pPr lvl="0">
              <a:lnSpc>
                <a:spcPct val="150000"/>
              </a:lnSpc>
              <a:buSzPct val="25000"/>
            </a:pPr>
            <a:r>
              <a:rPr lang="en-US" sz="2800" dirty="0">
                <a:solidFill>
                  <a:schemeClr val="tx1"/>
                </a:solidFill>
                <a:latin typeface="Montserrat"/>
                <a:ea typeface="Montserrat"/>
                <a:cs typeface="Montserrat"/>
                <a:sym typeface="Montserrat"/>
              </a:rPr>
              <a:t>This method looks promising; however, taking a closer look, many clusters are are just common groupings loosely based on the distance from objects. Hence, most clusters are just created by random chance. This can bee seen as many members of the Haumea family are scatter around in different </a:t>
            </a:r>
            <a:r>
              <a:rPr lang="en-US" sz="2800" dirty="0" err="1">
                <a:solidFill>
                  <a:schemeClr val="tx1"/>
                </a:solidFill>
                <a:latin typeface="Montserrat"/>
                <a:ea typeface="Montserrat"/>
                <a:cs typeface="Montserrat"/>
                <a:sym typeface="Montserrat"/>
              </a:rPr>
              <a:t>clusterings</a:t>
            </a:r>
            <a:r>
              <a:rPr lang="en-US" sz="2800" dirty="0">
                <a:solidFill>
                  <a:schemeClr val="tx1"/>
                </a:solidFill>
                <a:latin typeface="Montserrat"/>
                <a:ea typeface="Montserrat"/>
                <a:cs typeface="Montserrat"/>
                <a:sym typeface="Montserrat"/>
              </a:rPr>
              <a:t>.</a:t>
            </a:r>
          </a:p>
        </p:txBody>
      </p:sp>
    </p:spTree>
    <p:extLst>
      <p:ext uri="{BB962C8B-B14F-4D97-AF65-F5344CB8AC3E}">
        <p14:creationId xmlns:p14="http://schemas.microsoft.com/office/powerpoint/2010/main" val="321021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Shape 84"/>
          <p:cNvSpPr txBox="1"/>
          <p:nvPr/>
        </p:nvSpPr>
        <p:spPr>
          <a:xfrm>
            <a:off x="1759630" y="2955258"/>
            <a:ext cx="10595403" cy="9994000"/>
          </a:xfrm>
          <a:prstGeom prst="rect">
            <a:avLst/>
          </a:prstGeom>
          <a:noFill/>
          <a:ln>
            <a:noFill/>
          </a:ln>
        </p:spPr>
        <p:txBody>
          <a:bodyPr lIns="91425" tIns="45700" rIns="91425" bIns="45700" anchor="t" anchorCtr="0">
            <a:noAutofit/>
          </a:bodyPr>
          <a:lstStyle/>
          <a:p>
            <a:pPr lvl="0">
              <a:lnSpc>
                <a:spcPct val="150000"/>
              </a:lnSpc>
              <a:buSzPct val="25000"/>
            </a:pPr>
            <a:r>
              <a:rPr lang="en-US" sz="3200" b="1" dirty="0">
                <a:solidFill>
                  <a:srgbClr val="011893"/>
                </a:solidFill>
                <a:latin typeface="Cambria Math" panose="02040503050406030204" pitchFamily="18" charset="0"/>
                <a:ea typeface="Montserrat"/>
                <a:cs typeface="Montserrat"/>
                <a:sym typeface="Montserrat"/>
              </a:rPr>
              <a:t>Expiation:</a:t>
            </a:r>
          </a:p>
          <a:p>
            <a:pPr lvl="0">
              <a:lnSpc>
                <a:spcPct val="150000"/>
              </a:lnSpc>
              <a:buSzPct val="25000"/>
            </a:pPr>
            <a:r>
              <a:rPr lang="en-US" sz="3200" dirty="0">
                <a:solidFill>
                  <a:schemeClr val="tx1"/>
                </a:solidFill>
                <a:latin typeface="Cambria Math" panose="02040503050406030204" pitchFamily="18" charset="0"/>
                <a:ea typeface="Montserrat"/>
                <a:cs typeface="Montserrat"/>
                <a:sym typeface="Montserrat"/>
              </a:rPr>
              <a:t>This algorithm is based on the idea that objects closer in distance are more related than others that are farther in distance. Each point essentially becomes the center of its own cluster and from there, the closest point to if becomes apart of the cluster.</a:t>
            </a:r>
          </a:p>
          <a:p>
            <a:pPr>
              <a:lnSpc>
                <a:spcPct val="150000"/>
              </a:lnSpc>
              <a:buSzPct val="25000"/>
            </a:pPr>
            <a:r>
              <a:rPr lang="en-US" sz="3200" b="1" dirty="0">
                <a:solidFill>
                  <a:srgbClr val="011893"/>
                </a:solidFill>
                <a:latin typeface="Cambria Math" panose="02040503050406030204" pitchFamily="18" charset="0"/>
                <a:ea typeface="Montserrat"/>
                <a:cs typeface="Montserrat"/>
                <a:sym typeface="Montserrat"/>
              </a:rPr>
              <a:t>Example:</a:t>
            </a:r>
          </a:p>
          <a:p>
            <a:pPr lvl="0">
              <a:lnSpc>
                <a:spcPct val="150000"/>
              </a:lnSpc>
              <a:buSzPct val="25000"/>
            </a:pPr>
            <a:endParaRPr lang="en-US" sz="3200" dirty="0">
              <a:solidFill>
                <a:schemeClr val="tx1"/>
              </a:solidFill>
              <a:latin typeface="Cambria Math" panose="02040503050406030204" pitchFamily="18" charset="0"/>
              <a:ea typeface="Montserrat"/>
              <a:cs typeface="Montserrat"/>
              <a:sym typeface="Montserrat"/>
            </a:endParaRPr>
          </a:p>
          <a:p>
            <a:pPr lvl="0">
              <a:lnSpc>
                <a:spcPct val="150000"/>
              </a:lnSpc>
              <a:buSzPct val="25000"/>
            </a:pPr>
            <a:endParaRPr lang="en-US" sz="3200" dirty="0">
              <a:solidFill>
                <a:schemeClr val="tx1"/>
              </a:solidFill>
              <a:latin typeface="Montserrat"/>
              <a:ea typeface="Montserrat"/>
              <a:cs typeface="Montserrat"/>
              <a:sym typeface="Montserrat"/>
            </a:endParaRPr>
          </a:p>
        </p:txBody>
      </p:sp>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7200" b="1" dirty="0">
                <a:solidFill>
                  <a:schemeClr val="dk2"/>
                </a:solidFill>
                <a:latin typeface="Montserrat"/>
                <a:ea typeface="Montserrat"/>
                <a:cs typeface="Montserrat"/>
                <a:sym typeface="Montserrat"/>
              </a:rPr>
              <a:t>Hierarchical Clustering Algorithm</a:t>
            </a:r>
          </a:p>
        </p:txBody>
      </p:sp>
      <mc:AlternateContent xmlns:mc="http://schemas.openxmlformats.org/markup-compatibility/2006" xmlns:a14="http://schemas.microsoft.com/office/drawing/2010/main">
        <mc:Choice Requires="a14">
          <p:sp>
            <p:nvSpPr>
              <p:cNvPr id="6" name="Shape 84">
                <a:extLst>
                  <a:ext uri="{FF2B5EF4-FFF2-40B4-BE49-F238E27FC236}">
                    <a16:creationId xmlns:a16="http://schemas.microsoft.com/office/drawing/2014/main" id="{1529DD82-F05B-904C-A7A9-47E457EEFC3F}"/>
                  </a:ext>
                </a:extLst>
              </p:cNvPr>
              <p:cNvSpPr txBox="1"/>
              <p:nvPr/>
            </p:nvSpPr>
            <p:spPr>
              <a:xfrm>
                <a:off x="12234408" y="2955258"/>
                <a:ext cx="10595403" cy="9994000"/>
              </a:xfrm>
              <a:prstGeom prst="rect">
                <a:avLst/>
              </a:prstGeom>
              <a:noFill/>
              <a:ln>
                <a:noFill/>
              </a:ln>
            </p:spPr>
            <p:txBody>
              <a:bodyPr lIns="91425" tIns="45700" rIns="91425" bIns="45700" anchor="t" anchorCtr="0">
                <a:noAutofit/>
              </a:bodyPr>
              <a:lstStyle/>
              <a:p>
                <a:pPr lvl="0">
                  <a:lnSpc>
                    <a:spcPct val="150000"/>
                  </a:lnSpc>
                  <a:buSzPct val="25000"/>
                </a:pPr>
                <a:r>
                  <a:rPr lang="en-US" sz="3200" b="1" dirty="0">
                    <a:solidFill>
                      <a:srgbClr val="011893"/>
                    </a:solidFill>
                    <a:latin typeface="Cambria Math" panose="02040503050406030204" pitchFamily="18" charset="0"/>
                    <a:ea typeface="Montserrat"/>
                    <a:cs typeface="Montserrat"/>
                    <a:sym typeface="Montserrat"/>
                  </a:rPr>
                  <a:t>Algorithm:</a:t>
                </a:r>
              </a:p>
              <a:p>
                <a:pPr lvl="0">
                  <a:buSzPct val="25000"/>
                </a:pPr>
                <a14:m>
                  <m:oMathPara xmlns:m="http://schemas.openxmlformats.org/officeDocument/2006/math">
                    <m:oMathParaPr>
                      <m:jc m:val="left"/>
                    </m:oMathParaPr>
                    <m:oMath xmlns:m="http://schemas.openxmlformats.org/officeDocument/2006/math">
                      <m:sSup>
                        <m:sSupPr>
                          <m:ctrlPr>
                            <a:rPr lang="en-US" sz="3200" i="1">
                              <a:solidFill>
                                <a:schemeClr val="dk1"/>
                              </a:solidFill>
                              <a:latin typeface="Cambria Math" panose="02040503050406030204" pitchFamily="18" charset="0"/>
                              <a:sym typeface="Montserrat"/>
                            </a:rPr>
                          </m:ctrlPr>
                        </m:sSupPr>
                        <m:e>
                          <m:r>
                            <a:rPr lang="en-US" sz="3200" i="1">
                              <a:solidFill>
                                <a:schemeClr val="dk1"/>
                              </a:solidFill>
                              <a:latin typeface="Cambria Math" panose="02040503050406030204" pitchFamily="18" charset="0"/>
                              <a:sym typeface="Montserrat"/>
                            </a:rPr>
                            <m:t>𝑑𝑣</m:t>
                          </m:r>
                        </m:e>
                        <m:sup>
                          <m:r>
                            <a:rPr lang="en-US" sz="3200" i="1">
                              <a:solidFill>
                                <a:schemeClr val="dk1"/>
                              </a:solidFill>
                              <a:latin typeface="Cambria Math" panose="02040503050406030204" pitchFamily="18" charset="0"/>
                              <a:sym typeface="Montserrat"/>
                            </a:rPr>
                            <m:t>2</m:t>
                          </m:r>
                        </m:sup>
                      </m:sSup>
                      <m:r>
                        <a:rPr lang="en-US" sz="3200" i="1">
                          <a:solidFill>
                            <a:schemeClr val="dk1"/>
                          </a:solidFill>
                          <a:latin typeface="Cambria Math" panose="02040503050406030204" pitchFamily="18" charset="0"/>
                          <a:ea typeface="Montserrat"/>
                          <a:cs typeface="Montserrat"/>
                          <a:sym typeface="Montserrat"/>
                        </a:rPr>
                        <m:t>=</m:t>
                      </m:r>
                      <m:sSup>
                        <m:sSupPr>
                          <m:ctrlPr>
                            <a:rPr lang="en-US" sz="3200" i="1">
                              <a:solidFill>
                                <a:schemeClr val="dk1"/>
                              </a:solidFill>
                              <a:latin typeface="Cambria Math" panose="02040503050406030204" pitchFamily="18" charset="0"/>
                              <a:sym typeface="Montserrat"/>
                            </a:rPr>
                          </m:ctrlPr>
                        </m:sSupPr>
                        <m:e>
                          <m:d>
                            <m:dPr>
                              <m:ctrlPr>
                                <a:rPr lang="en-US" sz="3200" i="1">
                                  <a:solidFill>
                                    <a:schemeClr val="dk1"/>
                                  </a:solidFill>
                                  <a:latin typeface="Cambria Math" panose="02040503050406030204" pitchFamily="18" charset="0"/>
                                  <a:sym typeface="Montserrat"/>
                                </a:rPr>
                              </m:ctrlPr>
                            </m:dPr>
                            <m:e>
                              <m:r>
                                <a:rPr lang="en-US" sz="3200" i="1">
                                  <a:solidFill>
                                    <a:schemeClr val="dk1"/>
                                  </a:solidFill>
                                  <a:latin typeface="Cambria Math" panose="02040503050406030204" pitchFamily="18" charset="0"/>
                                  <a:sym typeface="Montserrat"/>
                                </a:rPr>
                                <m:t>𝑛</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𝑎</m:t>
                                  </m:r>
                                </m:e>
                                <m:sub>
                                  <m:r>
                                    <a:rPr lang="en-US" sz="3200" i="1">
                                      <a:solidFill>
                                        <a:schemeClr val="dk1"/>
                                      </a:solidFill>
                                      <a:latin typeface="Cambria Math" panose="02040503050406030204" pitchFamily="18" charset="0"/>
                                      <a:sym typeface="Montserrat"/>
                                    </a:rPr>
                                    <m:t>𝑃</m:t>
                                  </m:r>
                                </m:sub>
                              </m:sSub>
                            </m:e>
                          </m:d>
                        </m:e>
                        <m:sup>
                          <m:r>
                            <a:rPr lang="en-US" sz="3200" i="1">
                              <a:solidFill>
                                <a:schemeClr val="dk1"/>
                              </a:solidFill>
                              <a:latin typeface="Cambria Math" panose="02040503050406030204" pitchFamily="18" charset="0"/>
                              <a:sym typeface="Montserrat"/>
                            </a:rPr>
                            <m:t>2</m:t>
                          </m:r>
                        </m:sup>
                      </m:sSup>
                      <m:sSup>
                        <m:sSupPr>
                          <m:ctrlPr>
                            <a:rPr lang="en-US" sz="3200" i="1">
                              <a:solidFill>
                                <a:schemeClr val="dk1"/>
                              </a:solidFill>
                              <a:latin typeface="Cambria Math" panose="02040503050406030204" pitchFamily="18" charset="0"/>
                              <a:sym typeface="Montserrat"/>
                            </a:rPr>
                          </m:ctrlPr>
                        </m:sSupPr>
                        <m:e>
                          <m:r>
                            <a:rPr lang="en-US" sz="3200" i="1">
                              <a:solidFill>
                                <a:schemeClr val="dk1"/>
                              </a:solidFill>
                              <a:latin typeface="Cambria Math" panose="02040503050406030204" pitchFamily="18" charset="0"/>
                              <a:ea typeface="Montserrat"/>
                              <a:cs typeface="Montserrat"/>
                              <a:sym typeface="Montserrat"/>
                            </a:rPr>
                            <m:t>(</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𝑘</m:t>
                              </m:r>
                            </m:e>
                            <m:sub>
                              <m:r>
                                <a:rPr lang="en-US" sz="3200" i="1">
                                  <a:solidFill>
                                    <a:schemeClr val="dk1"/>
                                  </a:solidFill>
                                  <a:latin typeface="Cambria Math" panose="02040503050406030204" pitchFamily="18" charset="0"/>
                                  <a:sym typeface="Montserrat"/>
                                </a:rPr>
                                <m:t>𝑎</m:t>
                              </m:r>
                            </m:sub>
                          </m:sSub>
                          <m:r>
                            <a:rPr lang="en-US" sz="3200" i="1">
                              <a:solidFill>
                                <a:schemeClr val="dk1"/>
                              </a:solidFill>
                              <a:latin typeface="Cambria Math" panose="02040503050406030204" pitchFamily="18" charset="0"/>
                              <a:sym typeface="Montserrat"/>
                            </a:rPr>
                            <m:t>(</m:t>
                          </m:r>
                          <m:f>
                            <m:fPr>
                              <m:ctrlPr>
                                <a:rPr lang="en-US" sz="3200" i="1">
                                  <a:solidFill>
                                    <a:schemeClr val="dk1"/>
                                  </a:solidFill>
                                  <a:latin typeface="Cambria Math" panose="02040503050406030204" pitchFamily="18" charset="0"/>
                                  <a:sym typeface="Montserrat"/>
                                </a:rPr>
                              </m:ctrlPr>
                            </m:fPr>
                            <m:num>
                              <m:r>
                                <a:rPr lang="en-US" sz="3200" i="1">
                                  <a:solidFill>
                                    <a:schemeClr val="dk1"/>
                                  </a:solidFill>
                                  <a:latin typeface="Cambria Math" panose="02040503050406030204" pitchFamily="18" charset="0"/>
                                  <a:ea typeface="Cambria Math" panose="02040503050406030204" pitchFamily="18" charset="0"/>
                                  <a:sym typeface="Montserrat"/>
                                </a:rPr>
                                <m:t>𝛿</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𝑎</m:t>
                                  </m:r>
                                </m:e>
                                <m:sub>
                                  <m:r>
                                    <a:rPr lang="en-US" sz="3200" i="1">
                                      <a:solidFill>
                                        <a:schemeClr val="dk1"/>
                                      </a:solidFill>
                                      <a:latin typeface="Cambria Math" panose="02040503050406030204" pitchFamily="18" charset="0"/>
                                      <a:sym typeface="Montserrat"/>
                                    </a:rPr>
                                    <m:t>𝑃</m:t>
                                  </m:r>
                                </m:sub>
                              </m:sSub>
                            </m:num>
                            <m:den>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𝑎</m:t>
                                  </m:r>
                                </m:e>
                                <m:sub>
                                  <m:r>
                                    <a:rPr lang="en-US" sz="3200" i="1">
                                      <a:solidFill>
                                        <a:schemeClr val="dk1"/>
                                      </a:solidFill>
                                      <a:latin typeface="Cambria Math" panose="02040503050406030204" pitchFamily="18" charset="0"/>
                                      <a:sym typeface="Montserrat"/>
                                    </a:rPr>
                                    <m:t>𝑃</m:t>
                                  </m:r>
                                </m:sub>
                              </m:sSub>
                            </m:den>
                          </m:f>
                          <m:r>
                            <a:rPr lang="en-US" sz="3200" i="1">
                              <a:solidFill>
                                <a:schemeClr val="dk1"/>
                              </a:solidFill>
                              <a:latin typeface="Cambria Math" panose="02040503050406030204" pitchFamily="18" charset="0"/>
                              <a:sym typeface="Montserrat"/>
                            </a:rPr>
                            <m:t>)</m:t>
                          </m:r>
                        </m:e>
                        <m:sup>
                          <m:r>
                            <a:rPr lang="en-US" sz="3200" i="1">
                              <a:solidFill>
                                <a:schemeClr val="dk1"/>
                              </a:solidFill>
                              <a:latin typeface="Cambria Math" panose="02040503050406030204" pitchFamily="18" charset="0"/>
                              <a:sym typeface="Montserrat"/>
                            </a:rPr>
                            <m:t>2</m:t>
                          </m:r>
                        </m:sup>
                      </m:sSup>
                      <m:r>
                        <a:rPr lang="en-US" sz="3200">
                          <a:solidFill>
                            <a:schemeClr val="dk1"/>
                          </a:solidFill>
                          <a:latin typeface="Cambria Math" panose="02040503050406030204" pitchFamily="18" charset="0"/>
                          <a:sym typeface="Montserrat"/>
                        </a:rPr>
                        <m:t>+</m:t>
                      </m:r>
                      <m:sSup>
                        <m:sSupPr>
                          <m:ctrlPr>
                            <a:rPr lang="en-US" sz="3200" i="1">
                              <a:solidFill>
                                <a:schemeClr val="dk1"/>
                              </a:solidFill>
                              <a:latin typeface="Cambria Math" panose="02040503050406030204" pitchFamily="18" charset="0"/>
                              <a:sym typeface="Montserrat"/>
                            </a:rPr>
                          </m:ctrlPr>
                        </m:sSupPr>
                        <m:e>
                          <m:r>
                            <a:rPr lang="en-US" sz="3200" i="1">
                              <a:solidFill>
                                <a:schemeClr val="dk1"/>
                              </a:solidFill>
                              <a:latin typeface="Cambria Math" panose="02040503050406030204" pitchFamily="18" charset="0"/>
                              <a:ea typeface="Montserrat"/>
                              <a:cs typeface="Montserrat"/>
                              <a:sym typeface="Montserrat"/>
                            </a:rPr>
                            <m:t>(</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𝑘</m:t>
                              </m:r>
                            </m:e>
                            <m:sub>
                              <m:r>
                                <a:rPr lang="en-US" sz="3200" i="1">
                                  <a:solidFill>
                                    <a:schemeClr val="dk1"/>
                                  </a:solidFill>
                                  <a:latin typeface="Cambria Math" panose="02040503050406030204" pitchFamily="18" charset="0"/>
                                  <a:sym typeface="Montserrat"/>
                                </a:rPr>
                                <m:t>𝑒</m:t>
                              </m:r>
                            </m:sub>
                          </m:sSub>
                          <m:r>
                            <a:rPr lang="en-US" sz="3200" i="1">
                              <a:solidFill>
                                <a:schemeClr val="dk1"/>
                              </a:solidFill>
                              <a:latin typeface="Cambria Math" panose="02040503050406030204" pitchFamily="18" charset="0"/>
                              <a:sym typeface="Montserrat"/>
                            </a:rPr>
                            <m:t>(</m:t>
                          </m:r>
                          <m:r>
                            <a:rPr lang="en-US" sz="3200" i="1">
                              <a:solidFill>
                                <a:schemeClr val="dk1"/>
                              </a:solidFill>
                              <a:latin typeface="Cambria Math" panose="02040503050406030204" pitchFamily="18" charset="0"/>
                              <a:ea typeface="Cambria Math" panose="02040503050406030204" pitchFamily="18" charset="0"/>
                              <a:sym typeface="Montserrat"/>
                            </a:rPr>
                            <m:t>𝛿</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𝑒</m:t>
                              </m:r>
                            </m:e>
                            <m:sub>
                              <m:r>
                                <a:rPr lang="en-US" sz="3200" i="1">
                                  <a:solidFill>
                                    <a:schemeClr val="dk1"/>
                                  </a:solidFill>
                                  <a:latin typeface="Cambria Math" panose="02040503050406030204" pitchFamily="18" charset="0"/>
                                  <a:sym typeface="Montserrat"/>
                                </a:rPr>
                                <m:t>𝑃</m:t>
                              </m:r>
                            </m:sub>
                          </m:sSub>
                          <m:r>
                            <a:rPr lang="en-US" sz="3200" i="1">
                              <a:solidFill>
                                <a:schemeClr val="dk1"/>
                              </a:solidFill>
                              <a:latin typeface="Cambria Math" panose="02040503050406030204" pitchFamily="18" charset="0"/>
                              <a:sym typeface="Montserrat"/>
                            </a:rPr>
                            <m:t>)</m:t>
                          </m:r>
                        </m:e>
                        <m:sup>
                          <m:r>
                            <a:rPr lang="en-US" sz="3200" i="1">
                              <a:solidFill>
                                <a:schemeClr val="dk1"/>
                              </a:solidFill>
                              <a:latin typeface="Cambria Math" panose="02040503050406030204" pitchFamily="18" charset="0"/>
                              <a:sym typeface="Montserrat"/>
                            </a:rPr>
                            <m:t>2</m:t>
                          </m:r>
                        </m:sup>
                      </m:sSup>
                      <m:r>
                        <a:rPr lang="en-US" sz="3200" i="1">
                          <a:solidFill>
                            <a:schemeClr val="dk1"/>
                          </a:solidFill>
                          <a:latin typeface="Cambria Math" panose="02040503050406030204" pitchFamily="18" charset="0"/>
                          <a:sym typeface="Montserrat"/>
                        </a:rPr>
                        <m:t>+</m:t>
                      </m:r>
                      <m:sSup>
                        <m:sSupPr>
                          <m:ctrlPr>
                            <a:rPr lang="en-US" sz="3200" i="1">
                              <a:solidFill>
                                <a:schemeClr val="dk1"/>
                              </a:solidFill>
                              <a:latin typeface="Cambria Math" panose="02040503050406030204" pitchFamily="18" charset="0"/>
                              <a:sym typeface="Montserrat"/>
                            </a:rPr>
                          </m:ctrlPr>
                        </m:sSupPr>
                        <m:e>
                          <m:r>
                            <a:rPr lang="en-US" sz="3200" i="1">
                              <a:solidFill>
                                <a:schemeClr val="dk1"/>
                              </a:solidFill>
                              <a:latin typeface="Cambria Math" panose="02040503050406030204" pitchFamily="18" charset="0"/>
                              <a:ea typeface="Montserrat"/>
                              <a:cs typeface="Montserrat"/>
                              <a:sym typeface="Montserrat"/>
                            </a:rPr>
                            <m:t>(</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𝑘</m:t>
                              </m:r>
                            </m:e>
                            <m:sub>
                              <m:r>
                                <a:rPr lang="en-US" sz="3200" i="1">
                                  <a:solidFill>
                                    <a:schemeClr val="dk1"/>
                                  </a:solidFill>
                                  <a:latin typeface="Cambria Math" panose="02040503050406030204" pitchFamily="18" charset="0"/>
                                  <a:sym typeface="Montserrat"/>
                                </a:rPr>
                                <m:t>𝑖</m:t>
                              </m:r>
                            </m:sub>
                          </m:sSub>
                          <m:r>
                            <a:rPr lang="en-US" sz="3200" i="1">
                              <a:solidFill>
                                <a:schemeClr val="dk1"/>
                              </a:solidFill>
                              <a:latin typeface="Cambria Math" panose="02040503050406030204" pitchFamily="18" charset="0"/>
                              <a:sym typeface="Montserrat"/>
                            </a:rPr>
                            <m:t>(</m:t>
                          </m:r>
                          <m:r>
                            <a:rPr lang="en-US" sz="3200" i="1">
                              <a:solidFill>
                                <a:schemeClr val="dk1"/>
                              </a:solidFill>
                              <a:latin typeface="Cambria Math" panose="02040503050406030204" pitchFamily="18" charset="0"/>
                              <a:ea typeface="Cambria Math" panose="02040503050406030204" pitchFamily="18" charset="0"/>
                              <a:sym typeface="Montserrat"/>
                            </a:rPr>
                            <m:t>𝛿</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𝑖</m:t>
                              </m:r>
                            </m:e>
                            <m:sub>
                              <m:r>
                                <a:rPr lang="en-US" sz="3200" i="1">
                                  <a:solidFill>
                                    <a:schemeClr val="dk1"/>
                                  </a:solidFill>
                                  <a:latin typeface="Cambria Math" panose="02040503050406030204" pitchFamily="18" charset="0"/>
                                  <a:sym typeface="Montserrat"/>
                                </a:rPr>
                                <m:t>𝑃</m:t>
                              </m:r>
                            </m:sub>
                          </m:sSub>
                          <m:r>
                            <a:rPr lang="en-US" sz="3200" i="1">
                              <a:solidFill>
                                <a:schemeClr val="dk1"/>
                              </a:solidFill>
                              <a:latin typeface="Cambria Math" panose="02040503050406030204" pitchFamily="18" charset="0"/>
                              <a:sym typeface="Montserrat"/>
                            </a:rPr>
                            <m:t>)</m:t>
                          </m:r>
                        </m:e>
                        <m:sup>
                          <m:r>
                            <a:rPr lang="en-US" sz="3200" i="1">
                              <a:solidFill>
                                <a:schemeClr val="dk1"/>
                              </a:solidFill>
                              <a:latin typeface="Cambria Math" panose="02040503050406030204" pitchFamily="18" charset="0"/>
                              <a:sym typeface="Montserrat"/>
                            </a:rPr>
                            <m:t>2</m:t>
                          </m:r>
                        </m:sup>
                      </m:sSup>
                    </m:oMath>
                  </m:oMathPara>
                </a14:m>
                <a:endParaRPr lang="en-US" sz="3200" dirty="0">
                  <a:solidFill>
                    <a:schemeClr val="dk1"/>
                  </a:solidFill>
                  <a:latin typeface="Montserrat"/>
                  <a:ea typeface="Montserrat"/>
                  <a:sym typeface="Montserrat"/>
                </a:endParaRPr>
              </a:p>
              <a:p>
                <a:pPr lvl="0">
                  <a:buSzPct val="25000"/>
                </a:pPr>
                <a:r>
                  <a:rPr lang="en-US" sz="2400" dirty="0">
                    <a:solidFill>
                      <a:schemeClr val="dk1"/>
                    </a:solidFill>
                    <a:latin typeface="Montserrat"/>
                    <a:ea typeface="Montserrat"/>
                    <a:cs typeface="Montserrat"/>
                    <a:sym typeface="Montserrat"/>
                  </a:rPr>
                  <a:t>where:</a:t>
                </a:r>
              </a:p>
              <a:p>
                <a:pPr lvl="0">
                  <a:buSzPct val="25000"/>
                </a:pPr>
                <a:r>
                  <a:rPr lang="en-US" sz="2000" dirty="0">
                    <a:solidFill>
                      <a:schemeClr val="dk1"/>
                    </a:solidFill>
                    <a:latin typeface="Montserrat"/>
                    <a:ea typeface="Montserrat"/>
                    <a:cs typeface="Montserrat"/>
                    <a:sym typeface="Montserrat"/>
                  </a:rPr>
                  <a:t>	</a:t>
                </a:r>
                <a:r>
                  <a:rPr lang="en-US" sz="2000" dirty="0">
                    <a:solidFill>
                      <a:schemeClr val="dk1"/>
                    </a:solidFill>
                    <a:ea typeface="Montserrat"/>
                    <a:cs typeface="Montserrat"/>
                    <a:sym typeface="Montserrat"/>
                  </a:rPr>
                  <a:t> </a:t>
                </a:r>
                <a14:m>
                  <m:oMath xmlns:m="http://schemas.openxmlformats.org/officeDocument/2006/math">
                    <m:r>
                      <a:rPr lang="en-US" sz="2800" i="1">
                        <a:solidFill>
                          <a:schemeClr val="dk1"/>
                        </a:solidFill>
                        <a:latin typeface="Cambria Math" panose="02040503050406030204" pitchFamily="18" charset="0"/>
                        <a:ea typeface="Montserrat"/>
                        <a:cs typeface="Montserrat"/>
                        <a:sym typeface="Montserrat"/>
                      </a:rPr>
                      <m:t>𝑑𝑣</m:t>
                    </m:r>
                  </m:oMath>
                </a14:m>
                <a:r>
                  <a:rPr lang="en-US" sz="20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cut of distance</a:t>
                </a:r>
              </a:p>
              <a:p>
                <a:pPr lvl="0">
                  <a:buSzPct val="25000"/>
                </a:pPr>
                <a:r>
                  <a:rPr lang="en-US" sz="2000" dirty="0">
                    <a:solidFill>
                      <a:schemeClr val="dk1"/>
                    </a:solidFill>
                    <a:latin typeface="Montserrat"/>
                    <a:ea typeface="Montserrat"/>
                    <a:cs typeface="Montserrat"/>
                    <a:sym typeface="Montserrat"/>
                  </a:rPr>
                  <a:t>	</a:t>
                </a:r>
                <a:r>
                  <a:rPr lang="en-US" sz="2000" dirty="0">
                    <a:solidFill>
                      <a:schemeClr val="dk1"/>
                    </a:solidFill>
                    <a:sym typeface="Montserrat"/>
                  </a:rPr>
                  <a:t> </a:t>
                </a:r>
                <a14:m>
                  <m:oMath xmlns:m="http://schemas.openxmlformats.org/officeDocument/2006/math">
                    <m:r>
                      <a:rPr lang="en-US" sz="2800" i="1">
                        <a:solidFill>
                          <a:schemeClr val="dk1"/>
                        </a:solidFill>
                        <a:latin typeface="Cambria Math" panose="02040503050406030204" pitchFamily="18" charset="0"/>
                        <a:sym typeface="Montserrat"/>
                      </a:rPr>
                      <m:t>𝑛</m:t>
                    </m:r>
                  </m:oMath>
                </a14:m>
                <a:r>
                  <a:rPr lang="en-US" sz="2400" dirty="0">
                    <a:solidFill>
                      <a:schemeClr val="dk1"/>
                    </a:solidFill>
                    <a:latin typeface="Montserrat"/>
                    <a:ea typeface="Montserrat"/>
                    <a:cs typeface="Montserrat"/>
                    <a:sym typeface="Montserrat"/>
                  </a:rPr>
                  <a:t> is the orbital frequency</a:t>
                </a:r>
              </a:p>
              <a:p>
                <a:pPr lvl="0">
                  <a:buSzPct val="25000"/>
                </a:pPr>
                <a:r>
                  <a:rPr lang="en-US" sz="2000" dirty="0">
                    <a:solidFill>
                      <a:schemeClr val="dk1"/>
                    </a:solidFill>
                    <a:latin typeface="Montserrat"/>
                    <a:ea typeface="Montserrat"/>
                    <a:cs typeface="Montserrat"/>
                    <a:sym typeface="Montserrat"/>
                  </a:rPr>
                  <a:t>	</a:t>
                </a:r>
                <a:r>
                  <a:rPr lang="en-US" sz="20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𝑎</m:t>
                        </m:r>
                      </m:e>
                      <m:sub>
                        <m:r>
                          <a:rPr lang="en-US" sz="2800" i="1">
                            <a:solidFill>
                              <a:schemeClr val="dk1"/>
                            </a:solidFill>
                            <a:latin typeface="Cambria Math" panose="02040503050406030204" pitchFamily="18" charset="0"/>
                            <a:sym typeface="Montserrat"/>
                          </a:rPr>
                          <m:t>𝑃</m:t>
                        </m:r>
                      </m:sub>
                    </m:sSub>
                  </m:oMath>
                </a14:m>
                <a:r>
                  <a:rPr lang="en-US" sz="28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semi-major axis (p implies proper)</a:t>
                </a:r>
              </a:p>
              <a:p>
                <a:pPr>
                  <a:buSzPct val="25000"/>
                </a:pPr>
                <a:r>
                  <a:rPr lang="en-US" sz="2000" dirty="0">
                    <a:solidFill>
                      <a:schemeClr val="dk1"/>
                    </a:solidFill>
                    <a:latin typeface="Montserrat"/>
                    <a:ea typeface="Montserrat"/>
                    <a:cs typeface="Montserrat"/>
                    <a:sym typeface="Montserrat"/>
                  </a:rPr>
                  <a:t>	</a:t>
                </a: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𝑒</m:t>
                        </m:r>
                      </m:e>
                      <m:sub>
                        <m:r>
                          <a:rPr lang="en-US" sz="2800" i="1">
                            <a:solidFill>
                              <a:schemeClr val="dk1"/>
                            </a:solidFill>
                            <a:latin typeface="Cambria Math" panose="02040503050406030204" pitchFamily="18" charset="0"/>
                            <a:sym typeface="Montserrat"/>
                          </a:rPr>
                          <m:t>𝑃</m:t>
                        </m:r>
                      </m:sub>
                    </m:sSub>
                  </m:oMath>
                </a14:m>
                <a:r>
                  <a:rPr lang="en-US" sz="28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eccentricity (p implies proper)</a:t>
                </a:r>
              </a:p>
              <a:p>
                <a:pPr>
                  <a:buSzPct val="25000"/>
                </a:pPr>
                <a:r>
                  <a:rPr lang="en-US" sz="2000" dirty="0">
                    <a:solidFill>
                      <a:schemeClr val="dk1"/>
                    </a:solidFill>
                    <a:latin typeface="Montserrat"/>
                    <a:ea typeface="Montserrat"/>
                    <a:cs typeface="Montserrat"/>
                    <a:sym typeface="Montserrat"/>
                  </a:rPr>
                  <a:t>	</a:t>
                </a: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𝑖</m:t>
                        </m:r>
                      </m:e>
                      <m:sub>
                        <m:r>
                          <a:rPr lang="en-US" sz="2800" i="1">
                            <a:solidFill>
                              <a:schemeClr val="dk1"/>
                            </a:solidFill>
                            <a:latin typeface="Cambria Math" panose="02040503050406030204" pitchFamily="18" charset="0"/>
                            <a:sym typeface="Montserrat"/>
                          </a:rPr>
                          <m:t>𝑃</m:t>
                        </m:r>
                      </m:sub>
                    </m:sSub>
                  </m:oMath>
                </a14:m>
                <a:r>
                  <a:rPr lang="en-US" sz="28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inclination (p implies proper)</a:t>
                </a:r>
              </a:p>
              <a:p>
                <a:pPr lvl="0">
                  <a:buSzPct val="25000"/>
                </a:pP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𝑘</m:t>
                        </m:r>
                      </m:e>
                      <m:sub>
                        <m:r>
                          <a:rPr lang="en-US" sz="2800" i="1">
                            <a:solidFill>
                              <a:schemeClr val="dk1"/>
                            </a:solidFill>
                            <a:latin typeface="Cambria Math" panose="02040503050406030204" pitchFamily="18" charset="0"/>
                            <a:sym typeface="Montserrat"/>
                          </a:rPr>
                          <m:t>𝑎</m:t>
                        </m:r>
                        <m:r>
                          <a:rPr lang="en-US" sz="2800" i="1">
                            <a:solidFill>
                              <a:schemeClr val="dk1"/>
                            </a:solidFill>
                            <a:latin typeface="Cambria Math" panose="02040503050406030204" pitchFamily="18" charset="0"/>
                            <a:sym typeface="Montserrat"/>
                          </a:rPr>
                          <m:t>,   </m:t>
                        </m:r>
                        <m:r>
                          <a:rPr lang="en-US" sz="2800" i="1">
                            <a:solidFill>
                              <a:schemeClr val="dk1"/>
                            </a:solidFill>
                            <a:latin typeface="Cambria Math" panose="02040503050406030204" pitchFamily="18" charset="0"/>
                            <a:sym typeface="Montserrat"/>
                          </a:rPr>
                          <m:t>𝑒</m:t>
                        </m:r>
                        <m:r>
                          <a:rPr lang="en-US" sz="2800" i="1">
                            <a:solidFill>
                              <a:schemeClr val="dk1"/>
                            </a:solidFill>
                            <a:latin typeface="Cambria Math" panose="02040503050406030204" pitchFamily="18" charset="0"/>
                            <a:sym typeface="Montserrat"/>
                          </a:rPr>
                          <m:t>,   </m:t>
                        </m:r>
                        <m:r>
                          <a:rPr lang="en-US" sz="2800" i="1">
                            <a:solidFill>
                              <a:schemeClr val="dk1"/>
                            </a:solidFill>
                            <a:latin typeface="Cambria Math" panose="02040503050406030204" pitchFamily="18" charset="0"/>
                            <a:sym typeface="Montserrat"/>
                          </a:rPr>
                          <m:t>𝑖</m:t>
                        </m:r>
                      </m:sub>
                    </m:sSub>
                  </m:oMath>
                </a14:m>
                <a:r>
                  <a:rPr lang="en-US" sz="20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coefficients of the order of unity</a:t>
                </a:r>
              </a:p>
              <a:p>
                <a:pPr lvl="0">
                  <a:buSzPct val="25000"/>
                </a:pPr>
                <a:r>
                  <a:rPr lang="en-US" sz="2400" dirty="0">
                    <a:solidFill>
                      <a:schemeClr val="dk1"/>
                    </a:solidFill>
                    <a:latin typeface="Montserrat"/>
                    <a:ea typeface="Montserrat"/>
                    <a:cs typeface="Montserrat"/>
                    <a:sym typeface="Montserrat"/>
                  </a:rPr>
                  <a:t>		which in these calculation are constant</a:t>
                </a:r>
              </a:p>
              <a:p>
                <a:pPr lvl="0">
                  <a:buSzPct val="25000"/>
                </a:pPr>
                <a:r>
                  <a:rPr lang="en-US" sz="2800" dirty="0">
                    <a:solidFill>
                      <a:schemeClr val="dk1"/>
                    </a:solidFill>
                    <a:latin typeface="Montserrat"/>
                    <a:ea typeface="Montserrat"/>
                    <a:cs typeface="Montserrat"/>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𝑘</m:t>
                        </m:r>
                      </m:e>
                      <m:sub>
                        <m:r>
                          <a:rPr lang="en-US" sz="2800" i="1">
                            <a:solidFill>
                              <a:schemeClr val="dk1"/>
                            </a:solidFill>
                            <a:latin typeface="Cambria Math" panose="02040503050406030204" pitchFamily="18" charset="0"/>
                            <a:sym typeface="Montserrat"/>
                          </a:rPr>
                          <m:t>𝑎</m:t>
                        </m:r>
                      </m:sub>
                    </m:sSub>
                    <m:r>
                      <a:rPr lang="en-US" sz="2800">
                        <a:solidFill>
                          <a:schemeClr val="dk1"/>
                        </a:solidFill>
                        <a:latin typeface="Cambria Math" panose="02040503050406030204" pitchFamily="18" charset="0"/>
                        <a:sym typeface="Montserrat"/>
                      </a:rPr>
                      <m:t>=5/4</m:t>
                    </m:r>
                  </m:oMath>
                </a14:m>
                <a:endParaRPr lang="en-US" sz="2800" dirty="0">
                  <a:solidFill>
                    <a:schemeClr val="dk1"/>
                  </a:solidFill>
                  <a:latin typeface="Montserrat"/>
                  <a:ea typeface="Montserrat"/>
                  <a:cs typeface="Montserrat"/>
                  <a:sym typeface="Montserrat"/>
                </a:endParaRPr>
              </a:p>
              <a:p>
                <a:pPr lvl="0">
                  <a:buSzPct val="25000"/>
                </a:pP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𝑘</m:t>
                        </m:r>
                      </m:e>
                      <m:sub>
                        <m:r>
                          <a:rPr lang="en-US" sz="2800" i="1">
                            <a:solidFill>
                              <a:schemeClr val="dk1"/>
                            </a:solidFill>
                            <a:latin typeface="Cambria Math" panose="02040503050406030204" pitchFamily="18" charset="0"/>
                            <a:sym typeface="Montserrat"/>
                          </a:rPr>
                          <m:t>𝑒</m:t>
                        </m:r>
                      </m:sub>
                    </m:sSub>
                    <m:r>
                      <a:rPr lang="en-US" sz="2800" i="1">
                        <a:solidFill>
                          <a:schemeClr val="dk1"/>
                        </a:solidFill>
                        <a:latin typeface="Cambria Math" panose="02040503050406030204" pitchFamily="18" charset="0"/>
                        <a:sym typeface="Montserrat"/>
                      </a:rPr>
                      <m:t>=2</m:t>
                    </m:r>
                  </m:oMath>
                </a14:m>
                <a:endParaRPr lang="en-US" sz="2800" dirty="0">
                  <a:solidFill>
                    <a:schemeClr val="dk1"/>
                  </a:solidFill>
                  <a:latin typeface="Montserrat"/>
                  <a:ea typeface="Montserrat"/>
                  <a:cs typeface="Montserrat"/>
                  <a:sym typeface="Montserrat"/>
                </a:endParaRPr>
              </a:p>
              <a:p>
                <a:pPr>
                  <a:buSzPct val="25000"/>
                </a:pP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𝑘</m:t>
                        </m:r>
                      </m:e>
                      <m:sub>
                        <m:r>
                          <a:rPr lang="en-US" sz="2800" i="1">
                            <a:solidFill>
                              <a:schemeClr val="dk1"/>
                            </a:solidFill>
                            <a:latin typeface="Cambria Math" panose="02040503050406030204" pitchFamily="18" charset="0"/>
                            <a:sym typeface="Montserrat"/>
                          </a:rPr>
                          <m:t>𝑖</m:t>
                        </m:r>
                      </m:sub>
                    </m:sSub>
                    <m:r>
                      <a:rPr lang="en-US" sz="2800" i="1">
                        <a:solidFill>
                          <a:schemeClr val="dk1"/>
                        </a:solidFill>
                        <a:latin typeface="Cambria Math" panose="02040503050406030204" pitchFamily="18" charset="0"/>
                        <a:sym typeface="Montserrat"/>
                      </a:rPr>
                      <m:t>=2</m:t>
                    </m:r>
                  </m:oMath>
                </a14:m>
                <a:endParaRPr lang="en-US" sz="2800" dirty="0">
                  <a:solidFill>
                    <a:schemeClr val="dk1"/>
                  </a:solidFill>
                  <a:latin typeface="Montserrat"/>
                  <a:ea typeface="Montserrat"/>
                  <a:cs typeface="Montserrat"/>
                  <a:sym typeface="Montserrat"/>
                </a:endParaRPr>
              </a:p>
              <a:p>
                <a:pPr>
                  <a:buSzPct val="25000"/>
                </a:pPr>
                <a:endParaRPr lang="en-US" sz="2800" dirty="0">
                  <a:solidFill>
                    <a:schemeClr val="dk1"/>
                  </a:solidFill>
                  <a:latin typeface="Montserrat"/>
                  <a:ea typeface="Montserrat"/>
                  <a:cs typeface="Montserrat"/>
                  <a:sym typeface="Montserrat"/>
                </a:endParaRPr>
              </a:p>
              <a:p>
                <a:pPr lvl="0">
                  <a:lnSpc>
                    <a:spcPct val="150000"/>
                  </a:lnSpc>
                  <a:buSzPct val="25000"/>
                </a:pPr>
                <a:r>
                  <a:rPr lang="en-US" sz="3200" b="1" dirty="0">
                    <a:solidFill>
                      <a:srgbClr val="011893"/>
                    </a:solidFill>
                    <a:latin typeface="Cambria Math" panose="02040503050406030204" pitchFamily="18" charset="0"/>
                    <a:ea typeface="Montserrat"/>
                    <a:cs typeface="Montserrat"/>
                    <a:sym typeface="Montserrat"/>
                  </a:rPr>
                  <a:t>Implementation (python):</a:t>
                </a:r>
              </a:p>
              <a:p>
                <a:pPr lvl="0">
                  <a:lnSpc>
                    <a:spcPct val="150000"/>
                  </a:lnSpc>
                  <a:buSzPct val="25000"/>
                </a:pPr>
                <a:r>
                  <a:rPr lang="it" sz="2400" dirty="0">
                    <a:solidFill>
                      <a:schemeClr val="dk1"/>
                    </a:solidFill>
                    <a:latin typeface="Montserrat"/>
                    <a:sym typeface="Montserrat"/>
                  </a:rPr>
                  <a:t>dv = abs(2.5*(data[x][2]-data[i][2])/(data[x][2]+data[x][2])) + abs(4*(data[i][3]-data[x][3])/(data[i][3]+data[x][3])) + abs(4*(data[i][4]-data[x][4])/(data[i][4]+data[x][4])) </a:t>
                </a:r>
                <a:endParaRPr lang="en-US" sz="3200" b="1" dirty="0">
                  <a:solidFill>
                    <a:srgbClr val="011893"/>
                  </a:solidFill>
                  <a:latin typeface="Cambria Math" panose="02040503050406030204" pitchFamily="18" charset="0"/>
                  <a:ea typeface="Montserrat"/>
                  <a:cs typeface="Montserrat"/>
                  <a:sym typeface="Montserrat"/>
                </a:endParaRPr>
              </a:p>
              <a:p>
                <a:pPr lvl="0">
                  <a:lnSpc>
                    <a:spcPct val="150000"/>
                  </a:lnSpc>
                  <a:buSzPct val="25000"/>
                </a:pPr>
                <a:endParaRPr lang="en-US" sz="3200" dirty="0">
                  <a:solidFill>
                    <a:schemeClr val="dk1"/>
                  </a:solidFill>
                  <a:latin typeface="Montserrat"/>
                  <a:ea typeface="Montserrat"/>
                  <a:cs typeface="Montserrat"/>
                  <a:sym typeface="Montserrat"/>
                </a:endParaRPr>
              </a:p>
              <a:p>
                <a:pPr lvl="0">
                  <a:buSzPct val="25000"/>
                </a:pPr>
                <a:endParaRPr lang="en-US" sz="2800" dirty="0">
                  <a:solidFill>
                    <a:schemeClr val="dk1"/>
                  </a:solidFill>
                  <a:latin typeface="Montserrat"/>
                  <a:ea typeface="Montserrat"/>
                  <a:cs typeface="Montserrat"/>
                  <a:sym typeface="Montserrat"/>
                </a:endParaRPr>
              </a:p>
              <a:p>
                <a:pPr lvl="0">
                  <a:buSzPct val="25000"/>
                </a:pPr>
                <a:endParaRPr lang="en-US" sz="2800" dirty="0">
                  <a:solidFill>
                    <a:schemeClr val="dk1"/>
                  </a:solidFill>
                  <a:latin typeface="Montserrat"/>
                  <a:ea typeface="Montserrat"/>
                  <a:cs typeface="Montserrat"/>
                  <a:sym typeface="Montserrat"/>
                </a:endParaRPr>
              </a:p>
              <a:p>
                <a:pPr lvl="0">
                  <a:buSzPct val="25000"/>
                </a:pPr>
                <a:r>
                  <a:rPr lang="en-US" sz="2800" dirty="0">
                    <a:solidFill>
                      <a:schemeClr val="dk1"/>
                    </a:solidFill>
                    <a:latin typeface="Montserrat"/>
                    <a:ea typeface="Montserrat"/>
                    <a:cs typeface="Montserrat"/>
                    <a:sym typeface="Montserrat"/>
                  </a:rPr>
                  <a:t>	</a:t>
                </a:r>
                <a:endParaRPr lang="en-US" sz="3600" dirty="0">
                  <a:solidFill>
                    <a:schemeClr val="dk1"/>
                  </a:solidFill>
                  <a:latin typeface="Montserrat"/>
                  <a:ea typeface="Montserrat"/>
                  <a:cs typeface="Montserrat"/>
                  <a:sym typeface="Montserrat"/>
                </a:endParaRPr>
              </a:p>
              <a:p>
                <a:pPr>
                  <a:buSzPct val="25000"/>
                </a:pPr>
                <a:endParaRPr lang="en-US" sz="2800" dirty="0">
                  <a:solidFill>
                    <a:schemeClr val="dk1"/>
                  </a:solidFill>
                  <a:latin typeface="Montserrat"/>
                  <a:ea typeface="Montserrat"/>
                  <a:cs typeface="Montserrat"/>
                  <a:sym typeface="Montserrat"/>
                </a:endParaRPr>
              </a:p>
              <a:p>
                <a:pPr lvl="0">
                  <a:buSzPct val="25000"/>
                </a:pPr>
                <a:r>
                  <a:rPr lang="en-US" sz="2800" dirty="0">
                    <a:solidFill>
                      <a:schemeClr val="dk1"/>
                    </a:solidFill>
                    <a:latin typeface="Montserrat"/>
                    <a:ea typeface="Montserrat"/>
                    <a:cs typeface="Montserrat"/>
                    <a:sym typeface="Montserrat"/>
                  </a:rPr>
                  <a:t>	</a:t>
                </a:r>
              </a:p>
              <a:p>
                <a:pPr lvl="0">
                  <a:buSzPct val="25000"/>
                </a:pPr>
                <a:endParaRPr lang="en-US" sz="2400" dirty="0">
                  <a:solidFill>
                    <a:schemeClr val="dk1"/>
                  </a:solidFill>
                  <a:latin typeface="Montserrat"/>
                  <a:ea typeface="Montserrat"/>
                  <a:cs typeface="Montserrat"/>
                  <a:sym typeface="Montserrat"/>
                </a:endParaRPr>
              </a:p>
              <a:p>
                <a:pPr lvl="0">
                  <a:buSzPct val="25000"/>
                </a:pPr>
                <a:endParaRPr lang="en-US" sz="2400" dirty="0">
                  <a:solidFill>
                    <a:schemeClr val="dk1"/>
                  </a:solidFill>
                  <a:latin typeface="Montserrat"/>
                  <a:ea typeface="Montserrat"/>
                  <a:cs typeface="Montserrat"/>
                  <a:sym typeface="Montserrat"/>
                </a:endParaRPr>
              </a:p>
              <a:p>
                <a:pPr lvl="0">
                  <a:buSzPct val="25000"/>
                </a:pPr>
                <a:r>
                  <a:rPr lang="en-US" sz="2400" dirty="0">
                    <a:solidFill>
                      <a:schemeClr val="dk1"/>
                    </a:solidFill>
                    <a:latin typeface="Montserrat"/>
                    <a:ea typeface="Montserrat"/>
                    <a:cs typeface="Montserrat"/>
                    <a:sym typeface="Montserrat"/>
                  </a:rPr>
                  <a:t>	</a:t>
                </a:r>
                <a:endParaRPr lang="en-US" sz="3200" dirty="0">
                  <a:solidFill>
                    <a:schemeClr val="dk1"/>
                  </a:solidFill>
                  <a:latin typeface="Montserrat"/>
                  <a:ea typeface="Montserrat"/>
                  <a:cs typeface="Montserrat"/>
                  <a:sym typeface="Montserrat"/>
                </a:endParaRPr>
              </a:p>
            </p:txBody>
          </p:sp>
        </mc:Choice>
        <mc:Fallback xmlns="">
          <p:sp>
            <p:nvSpPr>
              <p:cNvPr id="6" name="Shape 84">
                <a:extLst>
                  <a:ext uri="{FF2B5EF4-FFF2-40B4-BE49-F238E27FC236}">
                    <a16:creationId xmlns:a16="http://schemas.microsoft.com/office/drawing/2014/main" id="{1529DD82-F05B-904C-A7A9-47E457EEFC3F}"/>
                  </a:ext>
                </a:extLst>
              </p:cNvPr>
              <p:cNvSpPr txBox="1">
                <a:spLocks noRot="1" noChangeAspect="1" noMove="1" noResize="1" noEditPoints="1" noAdjustHandles="1" noChangeArrowheads="1" noChangeShapeType="1" noTextEdit="1"/>
              </p:cNvSpPr>
              <p:nvPr/>
            </p:nvSpPr>
            <p:spPr>
              <a:xfrm>
                <a:off x="12234408" y="2955258"/>
                <a:ext cx="10595403" cy="9994000"/>
              </a:xfrm>
              <a:prstGeom prst="rect">
                <a:avLst/>
              </a:prstGeom>
              <a:blipFill>
                <a:blip r:embed="rId3"/>
                <a:stretch>
                  <a:fillRect l="-1316"/>
                </a:stretch>
              </a:blipFill>
              <a:ln>
                <a:noFill/>
              </a:ln>
            </p:spPr>
            <p:txBody>
              <a:bodyPr/>
              <a:lstStyle/>
              <a:p>
                <a:r>
                  <a:rPr lang="en-US">
                    <a:noFill/>
                  </a:rPr>
                  <a:t> </a:t>
                </a:r>
              </a:p>
            </p:txBody>
          </p:sp>
        </mc:Fallback>
      </mc:AlternateContent>
      <p:pic>
        <p:nvPicPr>
          <p:cNvPr id="8" name="Picture 7">
            <a:extLst>
              <a:ext uri="{FF2B5EF4-FFF2-40B4-BE49-F238E27FC236}">
                <a16:creationId xmlns:a16="http://schemas.microsoft.com/office/drawing/2014/main" id="{56E53D51-1E31-F842-A5DB-79B006642EE2}"/>
              </a:ext>
            </a:extLst>
          </p:cNvPr>
          <p:cNvPicPr>
            <a:picLocks noChangeAspect="1"/>
          </p:cNvPicPr>
          <p:nvPr/>
        </p:nvPicPr>
        <p:blipFill rotWithShape="1">
          <a:blip r:embed="rId4"/>
          <a:srcRect r="50693"/>
          <a:stretch/>
        </p:blipFill>
        <p:spPr>
          <a:xfrm>
            <a:off x="1795043" y="8058137"/>
            <a:ext cx="2805353" cy="2560320"/>
          </a:xfrm>
          <a:prstGeom prst="rect">
            <a:avLst/>
          </a:prstGeom>
        </p:spPr>
      </p:pic>
      <p:pic>
        <p:nvPicPr>
          <p:cNvPr id="20" name="Picture 19">
            <a:extLst>
              <a:ext uri="{FF2B5EF4-FFF2-40B4-BE49-F238E27FC236}">
                <a16:creationId xmlns:a16="http://schemas.microsoft.com/office/drawing/2014/main" id="{CBAA437B-1A0E-B44C-82D0-29C2752FC08E}"/>
              </a:ext>
            </a:extLst>
          </p:cNvPr>
          <p:cNvPicPr>
            <a:picLocks noChangeAspect="1"/>
          </p:cNvPicPr>
          <p:nvPr/>
        </p:nvPicPr>
        <p:blipFill rotWithShape="1">
          <a:blip r:embed="rId5"/>
          <a:srcRect r="50693"/>
          <a:stretch/>
        </p:blipFill>
        <p:spPr>
          <a:xfrm>
            <a:off x="4782216" y="8058137"/>
            <a:ext cx="2805353" cy="2560320"/>
          </a:xfrm>
          <a:prstGeom prst="rect">
            <a:avLst/>
          </a:prstGeom>
        </p:spPr>
      </p:pic>
      <p:pic>
        <p:nvPicPr>
          <p:cNvPr id="24" name="Picture 23">
            <a:extLst>
              <a:ext uri="{FF2B5EF4-FFF2-40B4-BE49-F238E27FC236}">
                <a16:creationId xmlns:a16="http://schemas.microsoft.com/office/drawing/2014/main" id="{21305FF9-D823-F540-AE9F-0C68C81DFDD6}"/>
              </a:ext>
            </a:extLst>
          </p:cNvPr>
          <p:cNvPicPr>
            <a:picLocks noChangeAspect="1"/>
          </p:cNvPicPr>
          <p:nvPr/>
        </p:nvPicPr>
        <p:blipFill rotWithShape="1">
          <a:blip r:embed="rId6"/>
          <a:srcRect r="50693"/>
          <a:stretch/>
        </p:blipFill>
        <p:spPr>
          <a:xfrm>
            <a:off x="7695887" y="8014925"/>
            <a:ext cx="2805353" cy="2560320"/>
          </a:xfrm>
          <a:prstGeom prst="rect">
            <a:avLst/>
          </a:prstGeom>
        </p:spPr>
      </p:pic>
      <p:pic>
        <p:nvPicPr>
          <p:cNvPr id="32" name="Picture 31">
            <a:extLst>
              <a:ext uri="{FF2B5EF4-FFF2-40B4-BE49-F238E27FC236}">
                <a16:creationId xmlns:a16="http://schemas.microsoft.com/office/drawing/2014/main" id="{85B7A362-21C6-4640-98A2-89EAE52C9C7E}"/>
              </a:ext>
            </a:extLst>
          </p:cNvPr>
          <p:cNvPicPr>
            <a:picLocks noChangeAspect="1"/>
          </p:cNvPicPr>
          <p:nvPr/>
        </p:nvPicPr>
        <p:blipFill rotWithShape="1">
          <a:blip r:embed="rId7"/>
          <a:srcRect r="50693"/>
          <a:stretch/>
        </p:blipFill>
        <p:spPr>
          <a:xfrm>
            <a:off x="1742902" y="10525722"/>
            <a:ext cx="2805353" cy="2560320"/>
          </a:xfrm>
          <a:prstGeom prst="rect">
            <a:avLst/>
          </a:prstGeom>
        </p:spPr>
      </p:pic>
      <p:pic>
        <p:nvPicPr>
          <p:cNvPr id="40" name="Picture 39">
            <a:extLst>
              <a:ext uri="{FF2B5EF4-FFF2-40B4-BE49-F238E27FC236}">
                <a16:creationId xmlns:a16="http://schemas.microsoft.com/office/drawing/2014/main" id="{585485EC-3035-5644-9335-4B2D74C16CC2}"/>
              </a:ext>
            </a:extLst>
          </p:cNvPr>
          <p:cNvPicPr>
            <a:picLocks noChangeAspect="1"/>
          </p:cNvPicPr>
          <p:nvPr/>
        </p:nvPicPr>
        <p:blipFill rotWithShape="1">
          <a:blip r:embed="rId8"/>
          <a:srcRect r="51028"/>
          <a:stretch/>
        </p:blipFill>
        <p:spPr>
          <a:xfrm>
            <a:off x="4782216" y="10559463"/>
            <a:ext cx="2786303" cy="2560320"/>
          </a:xfrm>
          <a:prstGeom prst="rect">
            <a:avLst/>
          </a:prstGeom>
        </p:spPr>
      </p:pic>
      <p:pic>
        <p:nvPicPr>
          <p:cNvPr id="44" name="Picture 43">
            <a:extLst>
              <a:ext uri="{FF2B5EF4-FFF2-40B4-BE49-F238E27FC236}">
                <a16:creationId xmlns:a16="http://schemas.microsoft.com/office/drawing/2014/main" id="{33ADFBAB-E37B-3E48-A2EF-D3068FFFDE26}"/>
              </a:ext>
            </a:extLst>
          </p:cNvPr>
          <p:cNvPicPr>
            <a:picLocks noChangeAspect="1"/>
          </p:cNvPicPr>
          <p:nvPr/>
        </p:nvPicPr>
        <p:blipFill rotWithShape="1">
          <a:blip r:embed="rId9"/>
          <a:srcRect r="50693"/>
          <a:stretch/>
        </p:blipFill>
        <p:spPr>
          <a:xfrm>
            <a:off x="7691851" y="10528990"/>
            <a:ext cx="2805353" cy="2560320"/>
          </a:xfrm>
          <a:prstGeom prst="rect">
            <a:avLst/>
          </a:prstGeom>
        </p:spPr>
      </p:pic>
      <p:sp>
        <p:nvSpPr>
          <p:cNvPr id="47" name="Shape 84">
            <a:extLst>
              <a:ext uri="{FF2B5EF4-FFF2-40B4-BE49-F238E27FC236}">
                <a16:creationId xmlns:a16="http://schemas.microsoft.com/office/drawing/2014/main" id="{D483C291-63C5-1E46-B689-ADC1801B6A65}"/>
              </a:ext>
            </a:extLst>
          </p:cNvPr>
          <p:cNvSpPr txBox="1"/>
          <p:nvPr/>
        </p:nvSpPr>
        <p:spPr>
          <a:xfrm>
            <a:off x="1955057" y="8194921"/>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1</a:t>
            </a:r>
          </a:p>
          <a:p>
            <a:pPr lvl="0">
              <a:lnSpc>
                <a:spcPct val="150000"/>
              </a:lnSpc>
              <a:buSzPct val="25000"/>
            </a:pPr>
            <a:endParaRPr lang="en-US" sz="3200" dirty="0">
              <a:solidFill>
                <a:schemeClr val="tx1"/>
              </a:solidFill>
              <a:latin typeface="Montserrat"/>
              <a:ea typeface="Montserrat"/>
              <a:cs typeface="Montserrat"/>
              <a:sym typeface="Montserrat"/>
            </a:endParaRPr>
          </a:p>
        </p:txBody>
      </p:sp>
      <p:sp>
        <p:nvSpPr>
          <p:cNvPr id="48" name="Shape 84">
            <a:extLst>
              <a:ext uri="{FF2B5EF4-FFF2-40B4-BE49-F238E27FC236}">
                <a16:creationId xmlns:a16="http://schemas.microsoft.com/office/drawing/2014/main" id="{911AE1CD-FF88-8146-9C23-0714EC2FB4D3}"/>
              </a:ext>
            </a:extLst>
          </p:cNvPr>
          <p:cNvSpPr txBox="1"/>
          <p:nvPr/>
        </p:nvSpPr>
        <p:spPr>
          <a:xfrm>
            <a:off x="4939549" y="8194921"/>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2</a:t>
            </a:r>
          </a:p>
          <a:p>
            <a:pPr lvl="0">
              <a:lnSpc>
                <a:spcPct val="150000"/>
              </a:lnSpc>
              <a:buSzPct val="25000"/>
            </a:pPr>
            <a:endParaRPr lang="en-US" sz="3200" dirty="0">
              <a:solidFill>
                <a:schemeClr val="tx1"/>
              </a:solidFill>
              <a:latin typeface="Montserrat"/>
              <a:ea typeface="Montserrat"/>
              <a:cs typeface="Montserrat"/>
              <a:sym typeface="Montserrat"/>
            </a:endParaRPr>
          </a:p>
        </p:txBody>
      </p:sp>
      <p:sp>
        <p:nvSpPr>
          <p:cNvPr id="49" name="Shape 84">
            <a:extLst>
              <a:ext uri="{FF2B5EF4-FFF2-40B4-BE49-F238E27FC236}">
                <a16:creationId xmlns:a16="http://schemas.microsoft.com/office/drawing/2014/main" id="{0C0D1117-1642-A64D-B34C-44EDA84F918B}"/>
              </a:ext>
            </a:extLst>
          </p:cNvPr>
          <p:cNvSpPr txBox="1"/>
          <p:nvPr/>
        </p:nvSpPr>
        <p:spPr>
          <a:xfrm>
            <a:off x="7891314" y="8194921"/>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3</a:t>
            </a:r>
          </a:p>
          <a:p>
            <a:pPr lvl="0">
              <a:lnSpc>
                <a:spcPct val="150000"/>
              </a:lnSpc>
              <a:buSzPct val="25000"/>
            </a:pPr>
            <a:endParaRPr lang="en-US" sz="3200" dirty="0">
              <a:solidFill>
                <a:schemeClr val="tx1"/>
              </a:solidFill>
              <a:latin typeface="Montserrat"/>
              <a:ea typeface="Montserrat"/>
              <a:cs typeface="Montserrat"/>
              <a:sym typeface="Montserrat"/>
            </a:endParaRPr>
          </a:p>
        </p:txBody>
      </p:sp>
      <p:sp>
        <p:nvSpPr>
          <p:cNvPr id="50" name="Shape 84">
            <a:extLst>
              <a:ext uri="{FF2B5EF4-FFF2-40B4-BE49-F238E27FC236}">
                <a16:creationId xmlns:a16="http://schemas.microsoft.com/office/drawing/2014/main" id="{630F61EB-0D35-B545-B9FC-1FC4AAACED80}"/>
              </a:ext>
            </a:extLst>
          </p:cNvPr>
          <p:cNvSpPr txBox="1"/>
          <p:nvPr/>
        </p:nvSpPr>
        <p:spPr>
          <a:xfrm>
            <a:off x="1912441" y="10755241"/>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4</a:t>
            </a:r>
          </a:p>
          <a:p>
            <a:pPr lvl="0">
              <a:lnSpc>
                <a:spcPct val="150000"/>
              </a:lnSpc>
              <a:buSzPct val="25000"/>
            </a:pPr>
            <a:endParaRPr lang="en-US" sz="3200" dirty="0">
              <a:solidFill>
                <a:schemeClr val="tx1"/>
              </a:solidFill>
              <a:latin typeface="Montserrat"/>
              <a:ea typeface="Montserrat"/>
              <a:cs typeface="Montserrat"/>
              <a:sym typeface="Montserrat"/>
            </a:endParaRPr>
          </a:p>
        </p:txBody>
      </p:sp>
      <p:sp>
        <p:nvSpPr>
          <p:cNvPr id="51" name="Shape 84">
            <a:extLst>
              <a:ext uri="{FF2B5EF4-FFF2-40B4-BE49-F238E27FC236}">
                <a16:creationId xmlns:a16="http://schemas.microsoft.com/office/drawing/2014/main" id="{75535DD1-C98E-CF4F-9178-99DC1DD0FB40}"/>
              </a:ext>
            </a:extLst>
          </p:cNvPr>
          <p:cNvSpPr txBox="1"/>
          <p:nvPr/>
        </p:nvSpPr>
        <p:spPr>
          <a:xfrm>
            <a:off x="4986007" y="10755241"/>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5</a:t>
            </a:r>
          </a:p>
          <a:p>
            <a:pPr lvl="0">
              <a:lnSpc>
                <a:spcPct val="150000"/>
              </a:lnSpc>
              <a:buSzPct val="25000"/>
            </a:pPr>
            <a:endParaRPr lang="en-US" sz="3200" dirty="0">
              <a:solidFill>
                <a:schemeClr val="tx1"/>
              </a:solidFill>
              <a:latin typeface="Montserrat"/>
              <a:ea typeface="Montserrat"/>
              <a:cs typeface="Montserrat"/>
              <a:sym typeface="Montserrat"/>
            </a:endParaRPr>
          </a:p>
        </p:txBody>
      </p:sp>
      <p:sp>
        <p:nvSpPr>
          <p:cNvPr id="52" name="Shape 84">
            <a:extLst>
              <a:ext uri="{FF2B5EF4-FFF2-40B4-BE49-F238E27FC236}">
                <a16:creationId xmlns:a16="http://schemas.microsoft.com/office/drawing/2014/main" id="{85FAE884-73E1-CF4C-99AB-46657A8133BA}"/>
              </a:ext>
            </a:extLst>
          </p:cNvPr>
          <p:cNvSpPr txBox="1"/>
          <p:nvPr/>
        </p:nvSpPr>
        <p:spPr>
          <a:xfrm>
            <a:off x="7891314" y="10755241"/>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6</a:t>
            </a:r>
          </a:p>
          <a:p>
            <a:pPr lvl="0">
              <a:lnSpc>
                <a:spcPct val="150000"/>
              </a:lnSpc>
              <a:buSzPct val="25000"/>
            </a:pPr>
            <a:endParaRPr lang="en-US" sz="3200"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3528052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7200" b="1" dirty="0">
                <a:solidFill>
                  <a:schemeClr val="dk2"/>
                </a:solidFill>
                <a:latin typeface="Montserrat"/>
                <a:ea typeface="Montserrat"/>
                <a:cs typeface="Montserrat"/>
                <a:sym typeface="Montserrat"/>
              </a:rPr>
              <a:t>Result: Hierarchical Clustering Algorithm</a:t>
            </a:r>
          </a:p>
        </p:txBody>
      </p:sp>
      <p:graphicFrame>
        <p:nvGraphicFramePr>
          <p:cNvPr id="2" name="Table 1">
            <a:extLst>
              <a:ext uri="{FF2B5EF4-FFF2-40B4-BE49-F238E27FC236}">
                <a16:creationId xmlns:a16="http://schemas.microsoft.com/office/drawing/2014/main" id="{FB4B8171-40C1-BA4C-A550-0458B076E26D}"/>
              </a:ext>
            </a:extLst>
          </p:cNvPr>
          <p:cNvGraphicFramePr>
            <a:graphicFrameLocks noGrp="1"/>
          </p:cNvGraphicFramePr>
          <p:nvPr>
            <p:extLst>
              <p:ext uri="{D42A27DB-BD31-4B8C-83A1-F6EECF244321}">
                <p14:modId xmlns:p14="http://schemas.microsoft.com/office/powerpoint/2010/main" val="3999663852"/>
              </p:ext>
            </p:extLst>
          </p:nvPr>
        </p:nvGraphicFramePr>
        <p:xfrm>
          <a:off x="472098" y="8191677"/>
          <a:ext cx="11887200" cy="4808958"/>
        </p:xfrm>
        <a:graphic>
          <a:graphicData uri="http://schemas.openxmlformats.org/drawingml/2006/table">
            <a:tbl>
              <a:tblPr firstRow="1" bandRow="1">
                <a:tableStyleId>{7E9639D4-E3E2-4D34-9284-5A2195B3D0D7}</a:tableStyleId>
              </a:tblPr>
              <a:tblGrid>
                <a:gridCol w="3962400">
                  <a:extLst>
                    <a:ext uri="{9D8B030D-6E8A-4147-A177-3AD203B41FA5}">
                      <a16:colId xmlns:a16="http://schemas.microsoft.com/office/drawing/2014/main" val="1533145034"/>
                    </a:ext>
                  </a:extLst>
                </a:gridCol>
                <a:gridCol w="3962400">
                  <a:extLst>
                    <a:ext uri="{9D8B030D-6E8A-4147-A177-3AD203B41FA5}">
                      <a16:colId xmlns:a16="http://schemas.microsoft.com/office/drawing/2014/main" val="2247711684"/>
                    </a:ext>
                  </a:extLst>
                </a:gridCol>
                <a:gridCol w="3962400">
                  <a:extLst>
                    <a:ext uri="{9D8B030D-6E8A-4147-A177-3AD203B41FA5}">
                      <a16:colId xmlns:a16="http://schemas.microsoft.com/office/drawing/2014/main" val="2532867271"/>
                    </a:ext>
                  </a:extLst>
                </a:gridCol>
              </a:tblGrid>
              <a:tr h="801493">
                <a:tc>
                  <a:txBody>
                    <a:bodyPr/>
                    <a:lstStyle/>
                    <a:p>
                      <a:pPr algn="ctr"/>
                      <a:r>
                        <a:rPr lang="en-US" sz="3600" dirty="0"/>
                        <a:t>Object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11893"/>
                    </a:solidFill>
                  </a:tcPr>
                </a:tc>
                <a:tc>
                  <a:txBody>
                    <a:bodyPr/>
                    <a:lstStyle/>
                    <a:p>
                      <a:pPr algn="ctr"/>
                      <a:r>
                        <a:rPr lang="en-US" sz="3600" dirty="0"/>
                        <a:t>Object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11893"/>
                    </a:solidFill>
                  </a:tcPr>
                </a:tc>
                <a:tc>
                  <a:txBody>
                    <a:bodyPr/>
                    <a:lstStyle/>
                    <a:p>
                      <a:pPr algn="ctr"/>
                      <a:r>
                        <a:rPr lang="en-US" sz="3600" dirty="0" err="1"/>
                        <a:t>dV</a:t>
                      </a:r>
                      <a:r>
                        <a:rPr lang="en-US" sz="3600" dirty="0"/>
                        <a:t> Value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11893"/>
                    </a:solidFill>
                  </a:tcPr>
                </a:tc>
                <a:extLst>
                  <a:ext uri="{0D108BD9-81ED-4DB2-BD59-A6C34878D82A}">
                    <a16:rowId xmlns:a16="http://schemas.microsoft.com/office/drawing/2014/main" val="350119319"/>
                  </a:ext>
                </a:extLst>
              </a:tr>
              <a:tr h="801493">
                <a:tc>
                  <a:txBody>
                    <a:bodyPr/>
                    <a:lstStyle/>
                    <a:p>
                      <a:pPr algn="ctr"/>
                      <a:r>
                        <a:rPr lang="en-US" sz="2800" b="0" i="0" u="none" strike="noStrike" cap="none" dirty="0">
                          <a:solidFill>
                            <a:schemeClr val="tx1"/>
                          </a:solidFill>
                          <a:effectLst/>
                          <a:latin typeface="+mn-lt"/>
                          <a:ea typeface="+mn-ea"/>
                          <a:cs typeface="+mn-cs"/>
                          <a:sym typeface="Arial"/>
                        </a:rPr>
                        <a:t>2004VT75</a:t>
                      </a:r>
                      <a:endParaRPr lang="en-US" sz="2800" dirty="0">
                        <a:ln>
                          <a:solidFill>
                            <a:sysClr val="windowText" lastClr="000000"/>
                          </a:solidFill>
                        </a:ln>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2007RT15</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0.00672402049406887</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32179195"/>
                  </a:ext>
                </a:extLst>
              </a:tr>
              <a:tr h="801493">
                <a:tc>
                  <a:txBody>
                    <a:bodyPr/>
                    <a:lstStyle/>
                    <a:p>
                      <a:pPr algn="ctr"/>
                      <a:r>
                        <a:rPr lang="en-US" sz="2800" b="0" i="0" u="none" strike="noStrike" cap="none" dirty="0">
                          <a:solidFill>
                            <a:schemeClr val="tx1"/>
                          </a:solidFill>
                          <a:effectLst/>
                          <a:latin typeface="+mn-lt"/>
                          <a:ea typeface="+mn-ea"/>
                          <a:cs typeface="+mn-cs"/>
                          <a:sym typeface="Arial"/>
                        </a:rPr>
                        <a:t>2014YG50</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2011UR41</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0.00789975378227958</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01036646"/>
                  </a:ext>
                </a:extLst>
              </a:tr>
              <a:tr h="801493">
                <a:tc>
                  <a:txBody>
                    <a:bodyPr/>
                    <a:lstStyle/>
                    <a:p>
                      <a:pPr algn="ctr"/>
                      <a:r>
                        <a:rPr lang="en-US" sz="2800" b="0" i="0" u="none" strike="noStrike" cap="none" dirty="0">
                          <a:solidFill>
                            <a:schemeClr val="tx1"/>
                          </a:solidFill>
                          <a:effectLst/>
                          <a:latin typeface="+mn-lt"/>
                          <a:ea typeface="+mn-ea"/>
                          <a:cs typeface="+mn-cs"/>
                          <a:sym typeface="Arial"/>
                        </a:rPr>
                        <a:t>2011UU41</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69986</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0.01020990902767570</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14764452"/>
                  </a:ext>
                </a:extLst>
              </a:tr>
              <a:tr h="801493">
                <a:tc>
                  <a:txBody>
                    <a:bodyPr/>
                    <a:lstStyle/>
                    <a:p>
                      <a:pPr algn="ctr"/>
                      <a:r>
                        <a:rPr lang="en-US" sz="2800" b="0" i="0" u="none" strike="noStrike" cap="none" dirty="0">
                          <a:solidFill>
                            <a:schemeClr val="tx1"/>
                          </a:solidFill>
                          <a:effectLst/>
                          <a:latin typeface="+mn-lt"/>
                          <a:ea typeface="+mn-ea"/>
                          <a:cs typeface="+mn-cs"/>
                          <a:sym typeface="Arial"/>
                        </a:rPr>
                        <a:t>2014HT19</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2014UU22</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0.01161328016271370</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41704309"/>
                  </a:ext>
                </a:extLst>
              </a:tr>
              <a:tr h="801493">
                <a:tc>
                  <a:txBody>
                    <a:bodyPr/>
                    <a:lstStyle/>
                    <a:p>
                      <a:pPr algn="ctr"/>
                      <a:r>
                        <a:rPr lang="en-US" sz="2800" b="0" i="0" u="none" strike="noStrike" cap="none" dirty="0">
                          <a:solidFill>
                            <a:schemeClr val="tx1"/>
                          </a:solidFill>
                          <a:effectLst/>
                          <a:latin typeface="+mn-lt"/>
                          <a:ea typeface="+mn-ea"/>
                          <a:cs typeface="+mn-cs"/>
                          <a:sym typeface="Arial"/>
                        </a:rPr>
                        <a:t>386723</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416400</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u="none" strike="noStrike" cap="none" dirty="0">
                          <a:solidFill>
                            <a:schemeClr val="tx1"/>
                          </a:solidFill>
                          <a:effectLst/>
                          <a:latin typeface="+mn-lt"/>
                          <a:ea typeface="+mn-ea"/>
                          <a:cs typeface="+mn-cs"/>
                          <a:sym typeface="Arial"/>
                        </a:rPr>
                        <a:t>0.01387207465758520</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47802747"/>
                  </a:ext>
                </a:extLst>
              </a:tr>
            </a:tbl>
          </a:graphicData>
        </a:graphic>
      </p:graphicFrame>
      <p:pic>
        <p:nvPicPr>
          <p:cNvPr id="12" name="Picture 11">
            <a:extLst>
              <a:ext uri="{FF2B5EF4-FFF2-40B4-BE49-F238E27FC236}">
                <a16:creationId xmlns:a16="http://schemas.microsoft.com/office/drawing/2014/main" id="{9CBDCC1F-A6A1-0343-B112-14DDDCA1169E}"/>
              </a:ext>
            </a:extLst>
          </p:cNvPr>
          <p:cNvPicPr>
            <a:picLocks noChangeAspect="1"/>
          </p:cNvPicPr>
          <p:nvPr/>
        </p:nvPicPr>
        <p:blipFill rotWithShape="1">
          <a:blip r:embed="rId3"/>
          <a:srcRect l="9036"/>
          <a:stretch/>
        </p:blipFill>
        <p:spPr>
          <a:xfrm>
            <a:off x="12234408" y="3572476"/>
            <a:ext cx="11307645" cy="9323216"/>
          </a:xfrm>
          <a:prstGeom prst="rect">
            <a:avLst/>
          </a:prstGeom>
        </p:spPr>
      </p:pic>
      <p:sp>
        <p:nvSpPr>
          <p:cNvPr id="18" name="Shape 84">
            <a:extLst>
              <a:ext uri="{FF2B5EF4-FFF2-40B4-BE49-F238E27FC236}">
                <a16:creationId xmlns:a16="http://schemas.microsoft.com/office/drawing/2014/main" id="{99B034AA-70FB-1E4A-8ED0-00EB66F436F9}"/>
              </a:ext>
            </a:extLst>
          </p:cNvPr>
          <p:cNvSpPr txBox="1"/>
          <p:nvPr/>
        </p:nvSpPr>
        <p:spPr>
          <a:xfrm>
            <a:off x="845123" y="3096191"/>
            <a:ext cx="11042078" cy="4430024"/>
          </a:xfrm>
          <a:prstGeom prst="rect">
            <a:avLst/>
          </a:prstGeom>
          <a:noFill/>
          <a:ln>
            <a:noFill/>
          </a:ln>
        </p:spPr>
        <p:txBody>
          <a:bodyPr lIns="91425" tIns="45700" rIns="91425" bIns="45700" anchor="t" anchorCtr="0">
            <a:noAutofit/>
          </a:bodyPr>
          <a:lstStyle/>
          <a:p>
            <a:pPr lvl="0">
              <a:lnSpc>
                <a:spcPct val="150000"/>
              </a:lnSpc>
              <a:buSzPct val="25000"/>
            </a:pPr>
            <a:r>
              <a:rPr lang="en-US" sz="2800" dirty="0">
                <a:solidFill>
                  <a:schemeClr val="dk1"/>
                </a:solidFill>
                <a:latin typeface="Montserrat"/>
                <a:ea typeface="Montserrat"/>
                <a:cs typeface="Montserrat"/>
                <a:sym typeface="Montserrat"/>
              </a:rPr>
              <a:t>The top 100 objects with the least </a:t>
            </a:r>
            <a:r>
              <a:rPr lang="en-US" sz="2800" dirty="0" err="1">
                <a:solidFill>
                  <a:schemeClr val="dk1"/>
                </a:solidFill>
                <a:latin typeface="Montserrat"/>
                <a:ea typeface="Montserrat"/>
                <a:cs typeface="Montserrat"/>
                <a:sym typeface="Montserrat"/>
              </a:rPr>
              <a:t>dV</a:t>
            </a:r>
            <a:r>
              <a:rPr lang="en-US" sz="2800" dirty="0">
                <a:solidFill>
                  <a:schemeClr val="dk1"/>
                </a:solidFill>
                <a:latin typeface="Montserrat"/>
                <a:ea typeface="Montserrat"/>
                <a:cs typeface="Montserrat"/>
                <a:sym typeface="Montserrat"/>
              </a:rPr>
              <a:t> are displayed to the right. This graph represents how scattered the Kuiper belt is and how difficult it can be to find collisional families. Using this algorithm, no member of the current Haumea family were found. This implies that additional analysis is needed to identify collisional families.</a:t>
            </a:r>
          </a:p>
        </p:txBody>
      </p:sp>
      <p:sp>
        <p:nvSpPr>
          <p:cNvPr id="19" name="Shape 84">
            <a:extLst>
              <a:ext uri="{FF2B5EF4-FFF2-40B4-BE49-F238E27FC236}">
                <a16:creationId xmlns:a16="http://schemas.microsoft.com/office/drawing/2014/main" id="{635B6C09-463F-4A49-B139-086626A91586}"/>
              </a:ext>
            </a:extLst>
          </p:cNvPr>
          <p:cNvSpPr txBox="1"/>
          <p:nvPr/>
        </p:nvSpPr>
        <p:spPr>
          <a:xfrm>
            <a:off x="17103722" y="12639245"/>
            <a:ext cx="7017886" cy="889185"/>
          </a:xfrm>
          <a:prstGeom prst="rect">
            <a:avLst/>
          </a:prstGeom>
          <a:noFill/>
          <a:ln>
            <a:noFill/>
          </a:ln>
        </p:spPr>
        <p:txBody>
          <a:bodyPr lIns="91425" tIns="45700" rIns="91425" bIns="45700" anchor="t" anchorCtr="0">
            <a:noAutofit/>
          </a:bodyPr>
          <a:lstStyle/>
          <a:p>
            <a:pPr lvl="0">
              <a:lnSpc>
                <a:spcPct val="150000"/>
              </a:lnSpc>
              <a:buSzPct val="25000"/>
            </a:pPr>
            <a:r>
              <a:rPr lang="en-US" sz="2000" dirty="0">
                <a:solidFill>
                  <a:srgbClr val="4600FF"/>
                </a:solidFill>
                <a:latin typeface="Montserrat"/>
                <a:ea typeface="Montserrat"/>
                <a:cs typeface="Montserrat"/>
                <a:sym typeface="Montserrat"/>
              </a:rPr>
              <a:t>Oversized blue – center of the Haumea family collision</a:t>
            </a:r>
          </a:p>
          <a:p>
            <a:pPr lvl="0">
              <a:lnSpc>
                <a:spcPct val="150000"/>
              </a:lnSpc>
              <a:buSzPct val="25000"/>
            </a:pPr>
            <a:r>
              <a:rPr lang="en-US" sz="2000" dirty="0">
                <a:solidFill>
                  <a:schemeClr val="dk1"/>
                </a:solidFill>
                <a:latin typeface="Montserrat"/>
                <a:ea typeface="Montserrat"/>
                <a:cs typeface="Montserrat"/>
                <a:sym typeface="Montserrat"/>
              </a:rPr>
              <a:t>Oversized black – Haumea planet </a:t>
            </a:r>
          </a:p>
        </p:txBody>
      </p:sp>
    </p:spTree>
    <p:extLst>
      <p:ext uri="{BB962C8B-B14F-4D97-AF65-F5344CB8AC3E}">
        <p14:creationId xmlns:p14="http://schemas.microsoft.com/office/powerpoint/2010/main" val="64067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Shape 84"/>
          <p:cNvSpPr txBox="1"/>
          <p:nvPr/>
        </p:nvSpPr>
        <p:spPr>
          <a:xfrm>
            <a:off x="1759630" y="2955258"/>
            <a:ext cx="20949557" cy="9994000"/>
          </a:xfrm>
          <a:prstGeom prst="rect">
            <a:avLst/>
          </a:prstGeom>
          <a:noFill/>
          <a:ln>
            <a:noFill/>
          </a:ln>
        </p:spPr>
        <p:txBody>
          <a:bodyPr lIns="91425" tIns="45700" rIns="91425" bIns="45700" anchor="t" anchorCtr="0">
            <a:noAutofit/>
          </a:bodyPr>
          <a:lstStyle/>
          <a:p>
            <a:pPr marL="342900" indent="-342900">
              <a:lnSpc>
                <a:spcPct val="150000"/>
              </a:lnSpc>
              <a:buSzPct val="25000"/>
              <a:buFont typeface="Arial"/>
              <a:buChar char="•"/>
            </a:pPr>
            <a:r>
              <a:rPr lang="en-US" sz="4000" dirty="0">
                <a:solidFill>
                  <a:schemeClr val="dk1"/>
                </a:solidFill>
                <a:latin typeface="Montserrat"/>
                <a:ea typeface="Montserrat"/>
                <a:cs typeface="Montserrat"/>
              </a:rPr>
              <a:t>Reject Hypothesis</a:t>
            </a:r>
          </a:p>
          <a:p>
            <a:pPr marL="342900" indent="-342900">
              <a:lnSpc>
                <a:spcPct val="150000"/>
              </a:lnSpc>
              <a:buSzPct val="25000"/>
              <a:buFont typeface="Arial"/>
              <a:buChar char="•"/>
            </a:pPr>
            <a:r>
              <a:rPr lang="en-US" sz="4000" dirty="0">
                <a:solidFill>
                  <a:schemeClr val="dk1"/>
                </a:solidFill>
                <a:latin typeface="Montserrat"/>
                <a:ea typeface="Montserrat"/>
                <a:cs typeface="Montserrat"/>
              </a:rPr>
              <a:t>Further research is need in development of both Algorithms </a:t>
            </a:r>
          </a:p>
          <a:p>
            <a:pPr marL="342900" indent="-342900">
              <a:lnSpc>
                <a:spcPct val="150000"/>
              </a:lnSpc>
              <a:buSzPct val="25000"/>
              <a:buFont typeface="Arial"/>
              <a:buChar char="•"/>
            </a:pPr>
            <a:r>
              <a:rPr lang="en-US" sz="4000" dirty="0">
                <a:solidFill>
                  <a:schemeClr val="dk1"/>
                </a:solidFill>
                <a:latin typeface="Montserrat"/>
                <a:ea typeface="Montserrat"/>
                <a:cs typeface="Montserrat"/>
              </a:rPr>
              <a:t>Datasets with more objects are needed</a:t>
            </a:r>
          </a:p>
          <a:p>
            <a:pPr marL="342900" indent="-342900">
              <a:lnSpc>
                <a:spcPct val="150000"/>
              </a:lnSpc>
              <a:buSzPct val="25000"/>
              <a:buFont typeface="Arial"/>
              <a:buChar char="•"/>
            </a:pPr>
            <a:r>
              <a:rPr lang="en-US" sz="4000" dirty="0">
                <a:solidFill>
                  <a:schemeClr val="dk1"/>
                </a:solidFill>
                <a:latin typeface="Montserrat"/>
                <a:ea typeface="Montserrat"/>
                <a:cs typeface="Montserrat"/>
              </a:rPr>
              <a:t>More computing power is needed in order to test more iterations of the HCA</a:t>
            </a:r>
          </a:p>
        </p:txBody>
      </p:sp>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10400" b="1" dirty="0">
                <a:solidFill>
                  <a:schemeClr val="dk2"/>
                </a:solidFill>
                <a:latin typeface="Montserrat"/>
                <a:ea typeface="Montserrat"/>
                <a:cs typeface="Montserrat"/>
                <a:sym typeface="Montserrat"/>
              </a:rPr>
              <a:t>Conclusions</a:t>
            </a:r>
            <a:endParaRPr lang="en-US" dirty="0">
              <a:solidFill>
                <a:schemeClr val="dk2"/>
              </a:solidFill>
            </a:endParaRPr>
          </a:p>
        </p:txBody>
      </p:sp>
    </p:spTree>
    <p:extLst>
      <p:ext uri="{BB962C8B-B14F-4D97-AF65-F5344CB8AC3E}">
        <p14:creationId xmlns:p14="http://schemas.microsoft.com/office/powerpoint/2010/main" val="412098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Shape 84"/>
          <p:cNvSpPr txBox="1"/>
          <p:nvPr/>
        </p:nvSpPr>
        <p:spPr>
          <a:xfrm>
            <a:off x="1759630" y="2955258"/>
            <a:ext cx="21150866" cy="9994000"/>
          </a:xfrm>
          <a:prstGeom prst="rect">
            <a:avLst/>
          </a:prstGeom>
          <a:noFill/>
          <a:ln>
            <a:noFill/>
          </a:ln>
        </p:spPr>
        <p:txBody>
          <a:bodyPr lIns="91425" tIns="45700" rIns="91425" bIns="45700" anchor="t" anchorCtr="0">
            <a:noAutofit/>
          </a:bodyPr>
          <a:lstStyle/>
          <a:p>
            <a:pPr>
              <a:lnSpc>
                <a:spcPct val="200000"/>
              </a:lnSpc>
            </a:pPr>
            <a:r>
              <a:rPr lang="en" sz="2400" dirty="0">
                <a:latin typeface="Times New Roman"/>
                <a:ea typeface="Times New Roman"/>
                <a:cs typeface="Times New Roman"/>
              </a:rPr>
              <a:t>Bolin, B. T., Delbo, M., </a:t>
            </a:r>
            <a:r>
              <a:rPr lang="en" sz="2400" dirty="0" err="1">
                <a:latin typeface="Times New Roman"/>
                <a:ea typeface="Times New Roman"/>
                <a:cs typeface="Times New Roman"/>
              </a:rPr>
              <a:t>Morbidelli</a:t>
            </a:r>
            <a:r>
              <a:rPr lang="en" sz="2400" dirty="0">
                <a:latin typeface="Times New Roman"/>
                <a:ea typeface="Times New Roman"/>
                <a:cs typeface="Times New Roman"/>
              </a:rPr>
              <a:t>, A., &amp; Walsh, K. J. (2017). </a:t>
            </a:r>
            <a:r>
              <a:rPr lang="en" sz="2400" dirty="0" err="1">
                <a:latin typeface="Times New Roman"/>
                <a:ea typeface="Times New Roman"/>
                <a:cs typeface="Times New Roman"/>
              </a:rPr>
              <a:t>Yarkovsky</a:t>
            </a:r>
            <a:r>
              <a:rPr lang="en" sz="2400" dirty="0">
                <a:latin typeface="Times New Roman"/>
                <a:ea typeface="Times New Roman"/>
                <a:cs typeface="Times New Roman"/>
              </a:rPr>
              <a:t> V-shape identification of asteroid families. </a:t>
            </a:r>
            <a:r>
              <a:rPr lang="en" sz="2400" i="1" dirty="0">
                <a:latin typeface="Times New Roman"/>
                <a:ea typeface="Times New Roman"/>
                <a:cs typeface="Times New Roman"/>
              </a:rPr>
              <a:t>Icarus,282</a:t>
            </a:r>
            <a:r>
              <a:rPr lang="en" sz="2400" dirty="0">
                <a:latin typeface="Times New Roman"/>
                <a:ea typeface="Times New Roman"/>
                <a:cs typeface="Times New Roman"/>
              </a:rPr>
              <a:t>, 290-312. doi:10.1016/j.icarus.2016.09.029</a:t>
            </a:r>
            <a:endParaRPr lang="en">
              <a:latin typeface="Times New Roman"/>
              <a:cs typeface="Times New Roman"/>
            </a:endParaRPr>
          </a:p>
          <a:p>
            <a:pPr>
              <a:lnSpc>
                <a:spcPct val="200000"/>
              </a:lnSpc>
            </a:pPr>
            <a:r>
              <a:rPr lang="en" sz="2400" dirty="0">
                <a:latin typeface="Times New Roman"/>
                <a:ea typeface="Times New Roman"/>
                <a:cs typeface="Times New Roman"/>
              </a:rPr>
              <a:t>Delbo’, M., Walsh, K., Bolin, B., </a:t>
            </a:r>
            <a:r>
              <a:rPr lang="en" sz="2400" dirty="0" err="1">
                <a:latin typeface="Times New Roman"/>
                <a:ea typeface="Times New Roman"/>
                <a:cs typeface="Times New Roman"/>
              </a:rPr>
              <a:t>Avdellidou</a:t>
            </a:r>
            <a:r>
              <a:rPr lang="en" sz="2400" dirty="0">
                <a:latin typeface="Times New Roman"/>
                <a:ea typeface="Times New Roman"/>
                <a:cs typeface="Times New Roman"/>
              </a:rPr>
              <a:t>, C., &amp; </a:t>
            </a:r>
            <a:r>
              <a:rPr lang="en" sz="2400" dirty="0" err="1">
                <a:latin typeface="Times New Roman"/>
                <a:ea typeface="Times New Roman"/>
                <a:cs typeface="Times New Roman"/>
              </a:rPr>
              <a:t>Morbidelli</a:t>
            </a:r>
            <a:r>
              <a:rPr lang="en" sz="2400" dirty="0">
                <a:latin typeface="Times New Roman"/>
                <a:ea typeface="Times New Roman"/>
                <a:cs typeface="Times New Roman"/>
              </a:rPr>
              <a:t>, A. (2017). Identification of a primordial asteroid family constrains the original planetesimal population. </a:t>
            </a:r>
            <a:r>
              <a:rPr lang="en" sz="2400" i="1" dirty="0">
                <a:latin typeface="Times New Roman"/>
                <a:ea typeface="Times New Roman"/>
                <a:cs typeface="Times New Roman"/>
              </a:rPr>
              <a:t>Science,357</a:t>
            </a:r>
            <a:r>
              <a:rPr lang="en" sz="2400" dirty="0">
                <a:latin typeface="Times New Roman"/>
                <a:ea typeface="Times New Roman"/>
                <a:cs typeface="Times New Roman"/>
              </a:rPr>
              <a:t>(6355), 1026-1029. doi:10.1126/science.aam6036</a:t>
            </a:r>
            <a:endParaRPr lang="en">
              <a:latin typeface="Times New Roman"/>
              <a:cs typeface="Times New Roman"/>
            </a:endParaRPr>
          </a:p>
          <a:p>
            <a:pPr>
              <a:lnSpc>
                <a:spcPct val="200000"/>
              </a:lnSpc>
            </a:pPr>
            <a:r>
              <a:rPr lang="en" sz="2400" dirty="0">
                <a:latin typeface="Times New Roman"/>
                <a:ea typeface="Times New Roman"/>
                <a:cs typeface="Times New Roman"/>
              </a:rPr>
              <a:t>Dermott, S. F., Christou, A. A., Li, D., Kehoe, T. J., &amp; Robinson, J. M. (2018). The common origin of family and non-family asteroids. </a:t>
            </a:r>
            <a:r>
              <a:rPr lang="en" sz="2400" i="1" dirty="0">
                <a:latin typeface="Times New Roman"/>
                <a:ea typeface="Times New Roman"/>
                <a:cs typeface="Times New Roman"/>
              </a:rPr>
              <a:t>Nature Astronomy,2</a:t>
            </a:r>
            <a:r>
              <a:rPr lang="en" sz="2400" dirty="0">
                <a:latin typeface="Times New Roman"/>
                <a:ea typeface="Times New Roman"/>
                <a:cs typeface="Times New Roman"/>
              </a:rPr>
              <a:t>(7), 549-554. doi:10.1038/s41550-018-0482-4</a:t>
            </a:r>
            <a:endParaRPr lang="en">
              <a:latin typeface="Times New Roman"/>
              <a:cs typeface="Times New Roman"/>
            </a:endParaRPr>
          </a:p>
          <a:p>
            <a:pPr>
              <a:lnSpc>
                <a:spcPct val="200000"/>
              </a:lnSpc>
            </a:pPr>
            <a:r>
              <a:rPr lang="en" sz="2400" dirty="0">
                <a:latin typeface="Times New Roman"/>
                <a:ea typeface="Times New Roman"/>
                <a:cs typeface="Times New Roman"/>
              </a:rPr>
              <a:t>Levison, H. F., </a:t>
            </a:r>
            <a:r>
              <a:rPr lang="en" sz="2400" err="1">
                <a:latin typeface="Times New Roman"/>
                <a:ea typeface="Times New Roman"/>
                <a:cs typeface="Times New Roman"/>
              </a:rPr>
              <a:t>Bottke</a:t>
            </a:r>
            <a:r>
              <a:rPr lang="en" sz="2400" dirty="0">
                <a:latin typeface="Times New Roman"/>
                <a:ea typeface="Times New Roman"/>
                <a:cs typeface="Times New Roman"/>
              </a:rPr>
              <a:t>, W. F., </a:t>
            </a:r>
            <a:r>
              <a:rPr lang="en" sz="2400" err="1">
                <a:latin typeface="Times New Roman"/>
                <a:ea typeface="Times New Roman"/>
                <a:cs typeface="Times New Roman"/>
              </a:rPr>
              <a:t>Gounelle</a:t>
            </a:r>
            <a:r>
              <a:rPr lang="en" sz="2400" dirty="0">
                <a:latin typeface="Times New Roman"/>
                <a:ea typeface="Times New Roman"/>
                <a:cs typeface="Times New Roman"/>
              </a:rPr>
              <a:t>, M., </a:t>
            </a:r>
            <a:r>
              <a:rPr lang="en" sz="2400" err="1">
                <a:latin typeface="Times New Roman"/>
                <a:ea typeface="Times New Roman"/>
                <a:cs typeface="Times New Roman"/>
              </a:rPr>
              <a:t>Morbidelli</a:t>
            </a:r>
            <a:r>
              <a:rPr lang="en" sz="2400" dirty="0">
                <a:latin typeface="Times New Roman"/>
                <a:ea typeface="Times New Roman"/>
                <a:cs typeface="Times New Roman"/>
              </a:rPr>
              <a:t>, A., </a:t>
            </a:r>
            <a:r>
              <a:rPr lang="en" sz="2400" err="1">
                <a:latin typeface="Times New Roman"/>
                <a:ea typeface="Times New Roman"/>
                <a:cs typeface="Times New Roman"/>
              </a:rPr>
              <a:t>Nesvorný</a:t>
            </a:r>
            <a:r>
              <a:rPr lang="en" sz="2400" dirty="0">
                <a:latin typeface="Times New Roman"/>
                <a:ea typeface="Times New Roman"/>
                <a:cs typeface="Times New Roman"/>
              </a:rPr>
              <a:t>, D., &amp; </a:t>
            </a:r>
            <a:r>
              <a:rPr lang="en" sz="2400" err="1">
                <a:latin typeface="Times New Roman"/>
                <a:ea typeface="Times New Roman"/>
                <a:cs typeface="Times New Roman"/>
              </a:rPr>
              <a:t>Tsiganis</a:t>
            </a:r>
            <a:r>
              <a:rPr lang="en" sz="2400" dirty="0">
                <a:latin typeface="Times New Roman"/>
                <a:ea typeface="Times New Roman"/>
                <a:cs typeface="Times New Roman"/>
              </a:rPr>
              <a:t>, K. (2009). Contamination of the asteroid belt by primordial trans-Neptunian objects. </a:t>
            </a:r>
            <a:r>
              <a:rPr lang="en" sz="2400" i="1" dirty="0">
                <a:latin typeface="Times New Roman"/>
                <a:ea typeface="Times New Roman"/>
                <a:cs typeface="Times New Roman"/>
              </a:rPr>
              <a:t>Nature,460</a:t>
            </a:r>
            <a:r>
              <a:rPr lang="en" sz="2400" dirty="0">
                <a:latin typeface="Times New Roman"/>
                <a:ea typeface="Times New Roman"/>
                <a:cs typeface="Times New Roman"/>
              </a:rPr>
              <a:t>(7253), 364-366. doi:10.1038/nature08094</a:t>
            </a:r>
            <a:endParaRPr lang="en">
              <a:latin typeface="Times New Roman"/>
              <a:cs typeface="Times New Roman"/>
            </a:endParaRPr>
          </a:p>
          <a:p>
            <a:pPr>
              <a:lnSpc>
                <a:spcPct val="200000"/>
              </a:lnSpc>
            </a:pPr>
            <a:r>
              <a:rPr lang="en" sz="2400" dirty="0">
                <a:latin typeface="Times New Roman"/>
                <a:ea typeface="Times New Roman"/>
                <a:cs typeface="Times New Roman"/>
              </a:rPr>
              <a:t>Marcus, R. A., </a:t>
            </a:r>
            <a:r>
              <a:rPr lang="en" sz="2400" err="1">
                <a:latin typeface="Times New Roman"/>
                <a:ea typeface="Times New Roman"/>
                <a:cs typeface="Times New Roman"/>
              </a:rPr>
              <a:t>Ragozzine</a:t>
            </a:r>
            <a:r>
              <a:rPr lang="en" sz="2400" dirty="0">
                <a:latin typeface="Times New Roman"/>
                <a:ea typeface="Times New Roman"/>
                <a:cs typeface="Times New Roman"/>
              </a:rPr>
              <a:t>, D., Murray-Clay, R. A., &amp; Holman, M. J. (2011). Identifying Collisional Families In The Kuiper Belt. </a:t>
            </a:r>
            <a:r>
              <a:rPr lang="en" sz="2400" i="1" dirty="0">
                <a:latin typeface="Times New Roman"/>
                <a:ea typeface="Times New Roman"/>
                <a:cs typeface="Times New Roman"/>
              </a:rPr>
              <a:t>The Astrophysical Journal,733</a:t>
            </a:r>
            <a:r>
              <a:rPr lang="en" sz="2400" dirty="0">
                <a:latin typeface="Times New Roman"/>
                <a:ea typeface="Times New Roman"/>
                <a:cs typeface="Times New Roman"/>
              </a:rPr>
              <a:t>(1), 40. doi:10.1088/0004-637x/733/1/40</a:t>
            </a:r>
            <a:endParaRPr lang="en">
              <a:latin typeface="Times New Roman"/>
              <a:cs typeface="Times New Roman"/>
            </a:endParaRPr>
          </a:p>
          <a:p>
            <a:pPr>
              <a:lnSpc>
                <a:spcPct val="200000"/>
              </a:lnSpc>
            </a:pPr>
            <a:r>
              <a:rPr lang="en" sz="2400" err="1">
                <a:latin typeface="Times New Roman"/>
                <a:ea typeface="Times New Roman"/>
                <a:cs typeface="Times New Roman"/>
              </a:rPr>
              <a:t>Nesvorný</a:t>
            </a:r>
            <a:r>
              <a:rPr lang="en" sz="2400" dirty="0">
                <a:latin typeface="Times New Roman"/>
                <a:ea typeface="Times New Roman"/>
                <a:cs typeface="Times New Roman"/>
              </a:rPr>
              <a:t>, D., Broz, M., &amp; Carruba, V. (2015). Identification and Dynamical Properties of Asteroid Families. </a:t>
            </a:r>
            <a:r>
              <a:rPr lang="en" sz="2400" i="1" dirty="0">
                <a:latin typeface="Times New Roman"/>
                <a:ea typeface="Times New Roman"/>
                <a:cs typeface="Times New Roman"/>
              </a:rPr>
              <a:t>Asteroids IV</a:t>
            </a:r>
            <a:r>
              <a:rPr lang="en" sz="2400" dirty="0">
                <a:latin typeface="Times New Roman"/>
                <a:ea typeface="Times New Roman"/>
                <a:cs typeface="Times New Roman"/>
              </a:rPr>
              <a:t>. doi:10.2458/azu_uapress_9780816532131-ch016</a:t>
            </a:r>
            <a:endParaRPr lang="en-US">
              <a:latin typeface="Times New Roman"/>
            </a:endParaRPr>
          </a:p>
          <a:p>
            <a:pPr>
              <a:lnSpc>
                <a:spcPct val="200000"/>
              </a:lnSpc>
            </a:pPr>
            <a:r>
              <a:rPr lang="en" sz="2400" dirty="0" err="1">
                <a:latin typeface="Times New Roman"/>
                <a:ea typeface="Times New Roman"/>
                <a:cs typeface="Times New Roman"/>
              </a:rPr>
              <a:t>Novaković</a:t>
            </a:r>
            <a:r>
              <a:rPr lang="en" sz="2400" dirty="0">
                <a:latin typeface="Times New Roman"/>
                <a:ea typeface="Times New Roman"/>
                <a:cs typeface="Times New Roman"/>
              </a:rPr>
              <a:t>, B. (2018). Tracing escapees from collisional families. </a:t>
            </a:r>
            <a:r>
              <a:rPr lang="en" sz="2400" i="1" dirty="0">
                <a:latin typeface="Times New Roman"/>
                <a:ea typeface="Times New Roman"/>
                <a:cs typeface="Times New Roman"/>
              </a:rPr>
              <a:t>Nature Astronomy,2</a:t>
            </a:r>
            <a:r>
              <a:rPr lang="en" sz="2400" dirty="0">
                <a:latin typeface="Times New Roman"/>
                <a:ea typeface="Times New Roman"/>
                <a:cs typeface="Times New Roman"/>
              </a:rPr>
              <a:t>(7), 528-529. doi:10.1038/s41550-018-0520-2</a:t>
            </a:r>
            <a:endParaRPr lang="en" dirty="0">
              <a:latin typeface="Times New Roman"/>
              <a:cs typeface="Times New Roman"/>
            </a:endParaRPr>
          </a:p>
          <a:p>
            <a:pPr>
              <a:lnSpc>
                <a:spcPct val="200000"/>
              </a:lnSpc>
            </a:pPr>
            <a:endParaRPr lang="en-US" sz="2400" dirty="0">
              <a:solidFill>
                <a:srgbClr val="333333"/>
              </a:solidFill>
              <a:latin typeface="Times New Roman"/>
              <a:ea typeface="Montserrat"/>
            </a:endParaRPr>
          </a:p>
        </p:txBody>
      </p:sp>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10400" b="1" dirty="0">
                <a:solidFill>
                  <a:schemeClr val="dk2"/>
                </a:solidFill>
                <a:latin typeface="Montserrat"/>
                <a:ea typeface="Montserrat"/>
                <a:cs typeface="Montserrat"/>
                <a:sym typeface="Montserrat"/>
              </a:rPr>
              <a:t>References</a:t>
            </a:r>
          </a:p>
        </p:txBody>
      </p:sp>
    </p:spTree>
    <p:extLst>
      <p:ext uri="{BB962C8B-B14F-4D97-AF65-F5344CB8AC3E}">
        <p14:creationId xmlns:p14="http://schemas.microsoft.com/office/powerpoint/2010/main" val="1402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Shape 84"/>
          <p:cNvSpPr txBox="1"/>
          <p:nvPr/>
        </p:nvSpPr>
        <p:spPr>
          <a:xfrm>
            <a:off x="1759630" y="2955258"/>
            <a:ext cx="20949557" cy="9994000"/>
          </a:xfrm>
          <a:prstGeom prst="rect">
            <a:avLst/>
          </a:prstGeom>
          <a:noFill/>
          <a:ln>
            <a:noFill/>
          </a:ln>
        </p:spPr>
        <p:txBody>
          <a:bodyPr lIns="91425" tIns="45700" rIns="91425" bIns="45700" anchor="t" anchorCtr="0">
            <a:noAutofit/>
          </a:bodyPr>
          <a:lstStyle/>
          <a:p>
            <a:pPr lvl="0">
              <a:lnSpc>
                <a:spcPct val="150000"/>
              </a:lnSpc>
              <a:buSzPct val="25000"/>
            </a:pPr>
            <a:r>
              <a:rPr lang="en-US" sz="2800" dirty="0">
                <a:solidFill>
                  <a:schemeClr val="dk1"/>
                </a:solidFill>
                <a:latin typeface="Montserrat"/>
                <a:ea typeface="Montserrat"/>
                <a:cs typeface="Montserrat"/>
                <a:sym typeface="Montserrat"/>
              </a:rPr>
              <a:t>Very little is known about the formation of the Kuiper belt - a circular disc containing KBOs (Kuiper belt objects) located approximately 50 AU from the sun, and the origin of like belts surrounding many similar solar systems. The identification collisional asteroid families - asteroid families endured a collision between multiple objects creating a cluster of KBOs similar in orbital features, has led to the recent discovery of the Haumea asteroid family. This has shed light on the physical processes that have otherwise been neglected e.g., </a:t>
            </a:r>
            <a:r>
              <a:rPr lang="en-US" sz="2800" dirty="0" err="1">
                <a:solidFill>
                  <a:schemeClr val="dk1"/>
                </a:solidFill>
                <a:latin typeface="Montserrat"/>
                <a:ea typeface="Montserrat"/>
                <a:cs typeface="Montserrat"/>
                <a:sym typeface="Montserrat"/>
              </a:rPr>
              <a:t>Yarkovsky</a:t>
            </a:r>
            <a:r>
              <a:rPr lang="en-US" sz="2800" dirty="0">
                <a:solidFill>
                  <a:schemeClr val="dk1"/>
                </a:solidFill>
                <a:latin typeface="Montserrat"/>
                <a:ea typeface="Montserrat"/>
                <a:cs typeface="Montserrat"/>
                <a:sym typeface="Montserrat"/>
              </a:rPr>
              <a:t> effect. Furthermore, many new research paper establish the idea that various asteroid collisional families located in the Kuiper belt have traveled to other various parts of the solar system, because the intensity of the collisions have caused major deviations in object velocities. Hence, may Kuiper belt objects have contaminated the both the Main Asteroid belt and the Scattered disk. Discovering the parent bodies of pervious collisions and determining the aftermath would aid in wider knowledge of the evolution and formation of the Kuiper belt. May scientist have disregarded the importance of understating the orbital distributions of KBOs, as the Kuiper belt has mostly been around since the formation of this solar system. Understating the physical properties of these KBOs are essential in understanding the physical of the other regions of solar systems, considering that most solar systems have many asteroid belts. </a:t>
            </a:r>
          </a:p>
        </p:txBody>
      </p:sp>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10400" b="1" dirty="0">
                <a:solidFill>
                  <a:schemeClr val="dk2"/>
                </a:solidFill>
                <a:latin typeface="Montserrat"/>
                <a:ea typeface="Montserrat"/>
                <a:cs typeface="Montserrat"/>
                <a:sym typeface="Montserrat"/>
              </a:rPr>
              <a:t>What is a Collisional Family?</a:t>
            </a:r>
          </a:p>
        </p:txBody>
      </p:sp>
    </p:spTree>
    <p:extLst>
      <p:ext uri="{BB962C8B-B14F-4D97-AF65-F5344CB8AC3E}">
        <p14:creationId xmlns:p14="http://schemas.microsoft.com/office/powerpoint/2010/main" val="4591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Shape 84"/>
          <p:cNvSpPr txBox="1"/>
          <p:nvPr/>
        </p:nvSpPr>
        <p:spPr>
          <a:xfrm>
            <a:off x="1759630" y="2955258"/>
            <a:ext cx="20949557" cy="9994000"/>
          </a:xfrm>
          <a:prstGeom prst="rect">
            <a:avLst/>
          </a:prstGeom>
          <a:noFill/>
          <a:ln>
            <a:noFill/>
          </a:ln>
        </p:spPr>
        <p:txBody>
          <a:bodyPr lIns="91425" tIns="45700" rIns="91425" bIns="45700" anchor="t" anchorCtr="0">
            <a:noAutofit/>
          </a:bodyPr>
          <a:lstStyle/>
          <a:p>
            <a:pPr lvl="0">
              <a:lnSpc>
                <a:spcPct val="150000"/>
              </a:lnSpc>
              <a:buSzPct val="25000"/>
            </a:pPr>
            <a:r>
              <a:rPr lang="en-US" sz="3600" dirty="0">
                <a:solidFill>
                  <a:schemeClr val="dk1"/>
                </a:solidFill>
                <a:latin typeface="Montserrat"/>
                <a:ea typeface="Montserrat"/>
                <a:cs typeface="Montserrat"/>
                <a:sym typeface="Montserrat"/>
              </a:rPr>
              <a:t>Can the Haumea asteroid collisional family can be distinguished from the background objects in the Kuiper belt, and which clustering techniques and/or algorithms are the most efficient in identifying the Haumea family? Can these techniques be used to distinguish other families? </a:t>
            </a:r>
          </a:p>
        </p:txBody>
      </p:sp>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10400" b="1" dirty="0">
                <a:solidFill>
                  <a:schemeClr val="dk2"/>
                </a:solidFill>
                <a:latin typeface="Montserrat"/>
                <a:ea typeface="Montserrat"/>
                <a:cs typeface="Montserrat"/>
                <a:sym typeface="Montserrat"/>
              </a:rPr>
              <a:t>Question</a:t>
            </a:r>
          </a:p>
        </p:txBody>
      </p:sp>
    </p:spTree>
    <p:extLst>
      <p:ext uri="{BB962C8B-B14F-4D97-AF65-F5344CB8AC3E}">
        <p14:creationId xmlns:p14="http://schemas.microsoft.com/office/powerpoint/2010/main" val="397171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Shape 84"/>
          <p:cNvSpPr txBox="1"/>
          <p:nvPr/>
        </p:nvSpPr>
        <p:spPr>
          <a:xfrm>
            <a:off x="1759630" y="2955258"/>
            <a:ext cx="20949557" cy="9994000"/>
          </a:xfrm>
          <a:prstGeom prst="rect">
            <a:avLst/>
          </a:prstGeom>
          <a:noFill/>
          <a:ln>
            <a:noFill/>
          </a:ln>
        </p:spPr>
        <p:txBody>
          <a:bodyPr lIns="91425" tIns="45700" rIns="91425" bIns="45700" anchor="t" anchorCtr="0">
            <a:noAutofit/>
          </a:bodyPr>
          <a:lstStyle/>
          <a:p>
            <a:pPr lvl="0">
              <a:lnSpc>
                <a:spcPct val="150000"/>
              </a:lnSpc>
              <a:buSzPct val="25000"/>
            </a:pPr>
            <a:r>
              <a:rPr lang="en-US" sz="3600" dirty="0">
                <a:solidFill>
                  <a:schemeClr val="dk1"/>
                </a:solidFill>
                <a:latin typeface="Montserrat"/>
                <a:ea typeface="Montserrat"/>
                <a:cs typeface="Montserrat"/>
                <a:sym typeface="Montserrat"/>
              </a:rPr>
              <a:t>Collisional families located will be able to be distinguished from background objects in the Kuiper belt, and the Hierarchical Clustering method will be the most efficient way in distinguishing the Haumea asteroid collisional family from the background objects in the Kuiper belt. </a:t>
            </a:r>
          </a:p>
        </p:txBody>
      </p:sp>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10400" b="1" dirty="0">
                <a:solidFill>
                  <a:schemeClr val="dk2"/>
                </a:solidFill>
                <a:latin typeface="Montserrat"/>
                <a:ea typeface="Montserrat"/>
                <a:cs typeface="Montserrat"/>
                <a:sym typeface="Montserrat"/>
              </a:rPr>
              <a:t>Hypothesis</a:t>
            </a:r>
          </a:p>
        </p:txBody>
      </p:sp>
    </p:spTree>
    <p:extLst>
      <p:ext uri="{BB962C8B-B14F-4D97-AF65-F5344CB8AC3E}">
        <p14:creationId xmlns:p14="http://schemas.microsoft.com/office/powerpoint/2010/main" val="394044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p:nvPr/>
        </p:nvSpPr>
        <p:spPr>
          <a:xfrm>
            <a:off x="1759630" y="4154555"/>
            <a:ext cx="9266720" cy="2123657"/>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en-US" sz="2800" b="1" dirty="0">
                <a:solidFill>
                  <a:schemeClr val="dk2"/>
                </a:solidFill>
                <a:latin typeface="Montserrat"/>
                <a:ea typeface="Montserrat"/>
                <a:cs typeface="Montserrat"/>
                <a:sym typeface="Montserrat"/>
              </a:rPr>
              <a:t>Proper Orbital Elements Calculations</a:t>
            </a:r>
          </a:p>
          <a:p>
            <a:pPr marL="0" marR="0" lvl="0" indent="0" algn="l" rtl="0">
              <a:lnSpc>
                <a:spcPct val="150000"/>
              </a:lnSpc>
              <a:spcBef>
                <a:spcPts val="0"/>
              </a:spcBef>
              <a:buSzPct val="25000"/>
              <a:buNone/>
            </a:pPr>
            <a:r>
              <a:rPr lang="en-US" sz="2000" dirty="0">
                <a:solidFill>
                  <a:schemeClr val="dk1"/>
                </a:solidFill>
                <a:latin typeface="Montserrat"/>
                <a:ea typeface="Montserrat"/>
                <a:cs typeface="Montserrat"/>
                <a:sym typeface="Montserrat"/>
              </a:rPr>
              <a:t>This process involves calculation the values of an asteroids position and/or orbit.</a:t>
            </a:r>
          </a:p>
        </p:txBody>
      </p:sp>
      <p:sp>
        <p:nvSpPr>
          <p:cNvPr id="149" name="Shape 149"/>
          <p:cNvSpPr txBox="1"/>
          <p:nvPr/>
        </p:nvSpPr>
        <p:spPr>
          <a:xfrm>
            <a:off x="1759630" y="6952200"/>
            <a:ext cx="9266720" cy="2123657"/>
          </a:xfrm>
          <a:prstGeom prst="rect">
            <a:avLst/>
          </a:prstGeom>
          <a:noFill/>
          <a:ln>
            <a:noFill/>
          </a:ln>
        </p:spPr>
        <p:txBody>
          <a:bodyPr lIns="91425" tIns="45700" rIns="91425" bIns="45700" anchor="t" anchorCtr="0">
            <a:noAutofit/>
          </a:bodyPr>
          <a:lstStyle/>
          <a:p>
            <a:pPr lvl="0">
              <a:lnSpc>
                <a:spcPct val="150000"/>
              </a:lnSpc>
              <a:buSzPct val="25000"/>
            </a:pPr>
            <a:r>
              <a:rPr lang="en-US" sz="2800" b="1" dirty="0">
                <a:solidFill>
                  <a:schemeClr val="dk2"/>
                </a:solidFill>
                <a:latin typeface="Montserrat"/>
                <a:ea typeface="Montserrat"/>
                <a:cs typeface="Montserrat"/>
                <a:sym typeface="Montserrat"/>
              </a:rPr>
              <a:t>Proper Orbital Elements Plotted</a:t>
            </a:r>
          </a:p>
          <a:p>
            <a:pPr lvl="0">
              <a:lnSpc>
                <a:spcPct val="150000"/>
              </a:lnSpc>
              <a:buSzPct val="25000"/>
            </a:pPr>
            <a:r>
              <a:rPr lang="en-US" sz="2000" dirty="0">
                <a:solidFill>
                  <a:schemeClr val="dk1"/>
                </a:solidFill>
                <a:latin typeface="Montserrat"/>
                <a:ea typeface="Montserrat"/>
                <a:cs typeface="Montserrat"/>
                <a:sym typeface="Montserrat"/>
              </a:rPr>
              <a:t>This is was used for visually plotting the data to identify any abnormalities without any analysis.</a:t>
            </a:r>
          </a:p>
        </p:txBody>
      </p:sp>
      <p:sp>
        <p:nvSpPr>
          <p:cNvPr id="150" name="Shape 150"/>
          <p:cNvSpPr txBox="1"/>
          <p:nvPr/>
        </p:nvSpPr>
        <p:spPr>
          <a:xfrm>
            <a:off x="1759630" y="9426889"/>
            <a:ext cx="9266720" cy="2123657"/>
          </a:xfrm>
          <a:prstGeom prst="rect">
            <a:avLst/>
          </a:prstGeom>
          <a:noFill/>
          <a:ln>
            <a:noFill/>
          </a:ln>
        </p:spPr>
        <p:txBody>
          <a:bodyPr lIns="91425" tIns="45700" rIns="91425" bIns="45700" anchor="t" anchorCtr="0">
            <a:noAutofit/>
          </a:bodyPr>
          <a:lstStyle/>
          <a:p>
            <a:pPr lvl="0">
              <a:lnSpc>
                <a:spcPct val="150000"/>
              </a:lnSpc>
              <a:buSzPct val="25000"/>
            </a:pPr>
            <a:r>
              <a:rPr lang="en-US" sz="2800" b="1" dirty="0">
                <a:solidFill>
                  <a:schemeClr val="dk2"/>
                </a:solidFill>
                <a:latin typeface="Montserrat"/>
                <a:ea typeface="Montserrat"/>
                <a:cs typeface="Montserrat"/>
                <a:sym typeface="Montserrat"/>
              </a:rPr>
              <a:t>K-means Clustering Algorithm</a:t>
            </a:r>
          </a:p>
          <a:p>
            <a:pPr marL="0" marR="0" lvl="0" indent="0" algn="l" rtl="0">
              <a:lnSpc>
                <a:spcPct val="150000"/>
              </a:lnSpc>
              <a:spcBef>
                <a:spcPts val="0"/>
              </a:spcBef>
              <a:buSzPct val="25000"/>
              <a:buNone/>
            </a:pPr>
            <a:r>
              <a:rPr lang="en-US" sz="2000" dirty="0">
                <a:solidFill>
                  <a:schemeClr val="dk1"/>
                </a:solidFill>
                <a:latin typeface="Montserrat"/>
                <a:ea typeface="Montserrat"/>
                <a:cs typeface="Montserrat"/>
                <a:sym typeface="Montserrat"/>
              </a:rPr>
              <a:t>Simple and fast algorithm used for identification clusters in huge datasets. </a:t>
            </a:r>
          </a:p>
        </p:txBody>
      </p:sp>
      <p:sp>
        <p:nvSpPr>
          <p:cNvPr id="151" name="Shape 151"/>
          <p:cNvSpPr txBox="1"/>
          <p:nvPr/>
        </p:nvSpPr>
        <p:spPr>
          <a:xfrm>
            <a:off x="12385213" y="4154555"/>
            <a:ext cx="9266720" cy="2123657"/>
          </a:xfrm>
          <a:prstGeom prst="rect">
            <a:avLst/>
          </a:prstGeom>
          <a:noFill/>
          <a:ln>
            <a:noFill/>
          </a:ln>
        </p:spPr>
        <p:txBody>
          <a:bodyPr lIns="91425" tIns="45700" rIns="91425" bIns="45700" anchor="t" anchorCtr="0">
            <a:noAutofit/>
          </a:bodyPr>
          <a:lstStyle/>
          <a:p>
            <a:pPr>
              <a:lnSpc>
                <a:spcPct val="150000"/>
              </a:lnSpc>
              <a:buSzPct val="25000"/>
            </a:pPr>
            <a:r>
              <a:rPr lang="en-US" sz="2800" b="1" dirty="0">
                <a:solidFill>
                  <a:schemeClr val="dk2"/>
                </a:solidFill>
                <a:latin typeface="Montserrat"/>
                <a:ea typeface="Montserrat"/>
                <a:cs typeface="Montserrat"/>
                <a:sym typeface="Montserrat"/>
              </a:rPr>
              <a:t>Hierarchical Clustering Algorithm</a:t>
            </a:r>
          </a:p>
          <a:p>
            <a:pPr lvl="0">
              <a:lnSpc>
                <a:spcPct val="150000"/>
              </a:lnSpc>
              <a:buSzPct val="25000"/>
            </a:pPr>
            <a:r>
              <a:rPr lang="en-US" sz="2000" dirty="0">
                <a:solidFill>
                  <a:schemeClr val="dk1"/>
                </a:solidFill>
                <a:latin typeface="Montserrat"/>
                <a:ea typeface="Montserrat"/>
                <a:cs typeface="Montserrat"/>
                <a:sym typeface="Montserrat"/>
              </a:rPr>
              <a:t>Most common algorithm used for identification of </a:t>
            </a:r>
            <a:r>
              <a:rPr lang="en-US" sz="2000">
                <a:solidFill>
                  <a:schemeClr val="dk1"/>
                </a:solidFill>
                <a:latin typeface="Montserrat"/>
                <a:ea typeface="Montserrat"/>
                <a:cs typeface="Montserrat"/>
                <a:sym typeface="Montserrat"/>
              </a:rPr>
              <a:t>collisional families. </a:t>
            </a:r>
            <a:endParaRPr lang="en-US" sz="2000" dirty="0">
              <a:solidFill>
                <a:schemeClr val="dk1"/>
              </a:solidFill>
              <a:latin typeface="Montserrat"/>
              <a:ea typeface="Montserrat"/>
              <a:cs typeface="Montserrat"/>
              <a:sym typeface="Montserrat"/>
            </a:endParaRPr>
          </a:p>
        </p:txBody>
      </p:sp>
      <p:sp>
        <p:nvSpPr>
          <p:cNvPr id="152" name="Shape 152"/>
          <p:cNvSpPr txBox="1"/>
          <p:nvPr/>
        </p:nvSpPr>
        <p:spPr>
          <a:xfrm>
            <a:off x="12385213" y="6952200"/>
            <a:ext cx="9266720" cy="2123657"/>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en-US" sz="2800" b="1" dirty="0">
                <a:solidFill>
                  <a:schemeClr val="dk2"/>
                </a:solidFill>
                <a:latin typeface="Montserrat"/>
                <a:ea typeface="Montserrat"/>
                <a:cs typeface="Montserrat"/>
                <a:sym typeface="Montserrat"/>
              </a:rPr>
              <a:t>Result Analysis </a:t>
            </a:r>
          </a:p>
          <a:p>
            <a:pPr lvl="0">
              <a:lnSpc>
                <a:spcPct val="150000"/>
              </a:lnSpc>
              <a:buSzPct val="25000"/>
            </a:pPr>
            <a:r>
              <a:rPr lang="en-US" sz="2000" dirty="0">
                <a:solidFill>
                  <a:schemeClr val="dk1"/>
                </a:solidFill>
                <a:latin typeface="Montserrat"/>
                <a:ea typeface="Montserrat"/>
                <a:cs typeface="Montserrat"/>
                <a:sym typeface="Montserrat"/>
              </a:rPr>
              <a:t>Analyzing if the algorithms were efficient at identifying collisional families.</a:t>
            </a:r>
          </a:p>
        </p:txBody>
      </p:sp>
      <p:sp>
        <p:nvSpPr>
          <p:cNvPr id="10" name="Shape 85">
            <a:extLst>
              <a:ext uri="{FF2B5EF4-FFF2-40B4-BE49-F238E27FC236}">
                <a16:creationId xmlns:a16="http://schemas.microsoft.com/office/drawing/2014/main" id="{1036CF30-F2F7-6946-9CF3-9442C5F890C8}"/>
              </a:ext>
            </a:extLst>
          </p:cNvPr>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10400" b="1" dirty="0">
                <a:solidFill>
                  <a:schemeClr val="dk2"/>
                </a:solidFill>
                <a:latin typeface="Montserrat"/>
                <a:ea typeface="Montserrat"/>
                <a:cs typeface="Montserrat"/>
                <a:sym typeface="Montserrat"/>
              </a:rPr>
              <a:t>Methods</a:t>
            </a:r>
          </a:p>
        </p:txBody>
      </p:sp>
    </p:spTree>
    <p:extLst>
      <p:ext uri="{BB962C8B-B14F-4D97-AF65-F5344CB8AC3E}">
        <p14:creationId xmlns:p14="http://schemas.microsoft.com/office/powerpoint/2010/main" val="250644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Shape 84"/>
          <p:cNvSpPr txBox="1"/>
          <p:nvPr/>
        </p:nvSpPr>
        <p:spPr>
          <a:xfrm>
            <a:off x="10930270" y="2955258"/>
            <a:ext cx="11778917" cy="9994000"/>
          </a:xfrm>
          <a:prstGeom prst="rect">
            <a:avLst/>
          </a:prstGeom>
          <a:noFill/>
          <a:ln>
            <a:noFill/>
          </a:ln>
        </p:spPr>
        <p:txBody>
          <a:bodyPr lIns="91425" tIns="45700" rIns="91425" bIns="45700" anchor="t" anchorCtr="0">
            <a:noAutofit/>
          </a:bodyPr>
          <a:lstStyle/>
          <a:p>
            <a:pPr>
              <a:lnSpc>
                <a:spcPct val="150000"/>
              </a:lnSpc>
              <a:buClr>
                <a:schemeClr val="tx1"/>
              </a:buClr>
              <a:buSzPct val="25000"/>
            </a:pPr>
            <a:r>
              <a:rPr lang="en-US" sz="3200" b="1" dirty="0">
                <a:solidFill>
                  <a:schemeClr val="dk1"/>
                </a:solidFill>
                <a:latin typeface="Montserrat"/>
              </a:rPr>
              <a:t>Eccentricity (e) </a:t>
            </a:r>
            <a:r>
              <a:rPr lang="en-US" sz="3200" dirty="0">
                <a:solidFill>
                  <a:schemeClr val="dk1"/>
                </a:solidFill>
                <a:latin typeface="Montserrat"/>
              </a:rPr>
              <a:t>– elliptical shape of the orbit, described in a range between 0 – 1, where 0 is a perfect circle</a:t>
            </a:r>
          </a:p>
          <a:p>
            <a:pPr>
              <a:lnSpc>
                <a:spcPct val="150000"/>
              </a:lnSpc>
              <a:buClr>
                <a:schemeClr val="tx1"/>
              </a:buClr>
              <a:buSzPct val="25000"/>
            </a:pPr>
            <a:r>
              <a:rPr lang="en-US" sz="3200" b="1" dirty="0">
                <a:solidFill>
                  <a:schemeClr val="dk1"/>
                </a:solidFill>
                <a:latin typeface="Montserrat"/>
              </a:rPr>
              <a:t>Semi-major axis (a) </a:t>
            </a:r>
            <a:r>
              <a:rPr lang="en-US" sz="3200" dirty="0">
                <a:solidFill>
                  <a:schemeClr val="dk1"/>
                </a:solidFill>
                <a:latin typeface="Montserrat"/>
              </a:rPr>
              <a:t>– greater distance from center of an ellipse to the outer.</a:t>
            </a:r>
          </a:p>
          <a:p>
            <a:pPr>
              <a:lnSpc>
                <a:spcPct val="150000"/>
              </a:lnSpc>
              <a:buClr>
                <a:schemeClr val="tx1"/>
              </a:buClr>
              <a:buSzPct val="25000"/>
            </a:pPr>
            <a:r>
              <a:rPr lang="en-US" sz="3200" b="1" dirty="0">
                <a:solidFill>
                  <a:schemeClr val="dk1"/>
                </a:solidFill>
                <a:latin typeface="Montserrat"/>
              </a:rPr>
              <a:t>Inclination (</a:t>
            </a:r>
            <a:r>
              <a:rPr lang="en-US" sz="3200" b="1" dirty="0" err="1">
                <a:solidFill>
                  <a:schemeClr val="dk1"/>
                </a:solidFill>
                <a:latin typeface="Montserrat"/>
              </a:rPr>
              <a:t>i</a:t>
            </a:r>
            <a:r>
              <a:rPr lang="en-US" sz="3200" b="1" dirty="0">
                <a:solidFill>
                  <a:schemeClr val="dk1"/>
                </a:solidFill>
                <a:latin typeface="Montserrat"/>
              </a:rPr>
              <a:t>) </a:t>
            </a:r>
            <a:r>
              <a:rPr lang="en-US" sz="3200" dirty="0">
                <a:solidFill>
                  <a:schemeClr val="dk1"/>
                </a:solidFill>
                <a:latin typeface="Montserrat"/>
              </a:rPr>
              <a:t>– the vertical tilt of the orbit</a:t>
            </a:r>
          </a:p>
          <a:p>
            <a:pPr marL="457200" indent="-457200">
              <a:lnSpc>
                <a:spcPct val="150000"/>
              </a:lnSpc>
              <a:buClr>
                <a:schemeClr val="tx1"/>
              </a:buClr>
              <a:buSzPct val="25000"/>
              <a:buFont typeface="Arial" panose="020B0604020202020204" pitchFamily="34" charset="0"/>
              <a:buChar char="•"/>
            </a:pPr>
            <a:endParaRPr lang="en-US" sz="3200" dirty="0">
              <a:solidFill>
                <a:schemeClr val="dk1"/>
              </a:solidFill>
              <a:latin typeface="Montserrat"/>
            </a:endParaRPr>
          </a:p>
        </p:txBody>
      </p:sp>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8000" b="1" dirty="0">
                <a:solidFill>
                  <a:schemeClr val="dk2"/>
                </a:solidFill>
                <a:latin typeface="Montserrat"/>
                <a:ea typeface="Montserrat"/>
                <a:cs typeface="Montserrat"/>
                <a:sym typeface="Montserrat"/>
              </a:rPr>
              <a:t>Proper Orbital Elements Calculations</a:t>
            </a:r>
          </a:p>
        </p:txBody>
      </p:sp>
      <p:pic>
        <p:nvPicPr>
          <p:cNvPr id="4" name="Picture 3">
            <a:extLst>
              <a:ext uri="{FF2B5EF4-FFF2-40B4-BE49-F238E27FC236}">
                <a16:creationId xmlns:a16="http://schemas.microsoft.com/office/drawing/2014/main" id="{A830AD2C-E873-BF4D-865F-7D49F1A52F42}"/>
              </a:ext>
            </a:extLst>
          </p:cNvPr>
          <p:cNvPicPr>
            <a:picLocks noChangeAspect="1"/>
          </p:cNvPicPr>
          <p:nvPr/>
        </p:nvPicPr>
        <p:blipFill>
          <a:blip r:embed="rId3"/>
          <a:stretch>
            <a:fillRect/>
          </a:stretch>
        </p:blipFill>
        <p:spPr>
          <a:xfrm>
            <a:off x="0" y="3523642"/>
            <a:ext cx="9944468" cy="8958980"/>
          </a:xfrm>
          <a:prstGeom prst="rect">
            <a:avLst/>
          </a:prstGeom>
        </p:spPr>
      </p:pic>
      <p:sp>
        <p:nvSpPr>
          <p:cNvPr id="5" name="TextBox 4">
            <a:extLst>
              <a:ext uri="{FF2B5EF4-FFF2-40B4-BE49-F238E27FC236}">
                <a16:creationId xmlns:a16="http://schemas.microsoft.com/office/drawing/2014/main" id="{962E38B0-C105-8C4B-AE6D-044DCAF7CC8C}"/>
              </a:ext>
            </a:extLst>
          </p:cNvPr>
          <p:cNvSpPr txBox="1"/>
          <p:nvPr/>
        </p:nvSpPr>
        <p:spPr>
          <a:xfrm>
            <a:off x="4878037" y="6669697"/>
            <a:ext cx="3314795" cy="523220"/>
          </a:xfrm>
          <a:prstGeom prst="rect">
            <a:avLst/>
          </a:prstGeom>
          <a:noFill/>
        </p:spPr>
        <p:txBody>
          <a:bodyPr wrap="square" rtlCol="0">
            <a:spAutoFit/>
          </a:bodyPr>
          <a:lstStyle/>
          <a:p>
            <a:r>
              <a:rPr lang="en-US" sz="2800" dirty="0">
                <a:solidFill>
                  <a:srgbClr val="7C00FF"/>
                </a:solidFill>
              </a:rPr>
              <a:t>Semi-major axis (a)</a:t>
            </a:r>
          </a:p>
        </p:txBody>
      </p:sp>
      <p:sp>
        <p:nvSpPr>
          <p:cNvPr id="6" name="TextBox 5">
            <a:extLst>
              <a:ext uri="{FF2B5EF4-FFF2-40B4-BE49-F238E27FC236}">
                <a16:creationId xmlns:a16="http://schemas.microsoft.com/office/drawing/2014/main" id="{99CA833A-1360-C24E-B2B8-C915A7A9D510}"/>
              </a:ext>
            </a:extLst>
          </p:cNvPr>
          <p:cNvSpPr txBox="1"/>
          <p:nvPr/>
        </p:nvSpPr>
        <p:spPr>
          <a:xfrm>
            <a:off x="5420470" y="3262032"/>
            <a:ext cx="2878687" cy="523220"/>
          </a:xfrm>
          <a:prstGeom prst="rect">
            <a:avLst/>
          </a:prstGeom>
          <a:noFill/>
        </p:spPr>
        <p:txBody>
          <a:bodyPr wrap="square" rtlCol="0">
            <a:spAutoFit/>
          </a:bodyPr>
          <a:lstStyle/>
          <a:p>
            <a:r>
              <a:rPr lang="en-US" sz="2800" b="1" dirty="0"/>
              <a:t>Eccentricity (e)</a:t>
            </a:r>
          </a:p>
        </p:txBody>
      </p:sp>
    </p:spTree>
    <p:extLst>
      <p:ext uri="{BB962C8B-B14F-4D97-AF65-F5344CB8AC3E}">
        <p14:creationId xmlns:p14="http://schemas.microsoft.com/office/powerpoint/2010/main" val="79609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Shape 84"/>
          <p:cNvSpPr txBox="1"/>
          <p:nvPr/>
        </p:nvSpPr>
        <p:spPr>
          <a:xfrm>
            <a:off x="1759630" y="2955258"/>
            <a:ext cx="7218115" cy="9994000"/>
          </a:xfrm>
          <a:prstGeom prst="rect">
            <a:avLst/>
          </a:prstGeom>
          <a:noFill/>
          <a:ln>
            <a:noFill/>
          </a:ln>
        </p:spPr>
        <p:txBody>
          <a:bodyPr lIns="91425" tIns="45700" rIns="91425" bIns="45700" anchor="t" anchorCtr="0">
            <a:noAutofit/>
          </a:bodyPr>
          <a:lstStyle/>
          <a:p>
            <a:pPr>
              <a:lnSpc>
                <a:spcPct val="150000"/>
              </a:lnSpc>
              <a:buClr>
                <a:schemeClr val="tx1"/>
              </a:buClr>
              <a:buSzPct val="25000"/>
            </a:pPr>
            <a:r>
              <a:rPr lang="en-US" sz="4000" dirty="0">
                <a:solidFill>
                  <a:srgbClr val="011893"/>
                </a:solidFill>
                <a:latin typeface="Montserrat"/>
              </a:rPr>
              <a:t>Dataset:</a:t>
            </a:r>
          </a:p>
          <a:p>
            <a:pPr>
              <a:lnSpc>
                <a:spcPct val="150000"/>
              </a:lnSpc>
              <a:buClr>
                <a:schemeClr val="tx1"/>
              </a:buClr>
              <a:buSzPct val="25000"/>
            </a:pPr>
            <a:r>
              <a:rPr lang="en-US" sz="3200" dirty="0" err="1">
                <a:solidFill>
                  <a:schemeClr val="dk1"/>
                </a:solidFill>
                <a:latin typeface="Montserrat"/>
                <a:sym typeface="Montserrat"/>
              </a:rPr>
              <a:t>AstDyS</a:t>
            </a:r>
            <a:r>
              <a:rPr lang="en-US" sz="3200" dirty="0">
                <a:solidFill>
                  <a:schemeClr val="dk1"/>
                </a:solidFill>
                <a:latin typeface="Montserrat"/>
                <a:sym typeface="Montserrat"/>
              </a:rPr>
              <a:t> provides information on numbered asteroids with a convenient Web-based interface. It is based on a continually and almost automatically maintained database of asteroid orbits. </a:t>
            </a:r>
            <a:endParaRPr lang="en-US" sz="3200" dirty="0">
              <a:solidFill>
                <a:schemeClr val="dk1"/>
              </a:solidFill>
              <a:latin typeface="Montserrat"/>
            </a:endParaRPr>
          </a:p>
        </p:txBody>
      </p:sp>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7200" b="1" dirty="0">
                <a:solidFill>
                  <a:schemeClr val="dk2"/>
                </a:solidFill>
                <a:latin typeface="Montserrat"/>
                <a:ea typeface="Montserrat"/>
                <a:cs typeface="Montserrat"/>
                <a:sym typeface="Montserrat"/>
              </a:rPr>
              <a:t>Proper Orbital Elements Calculations (cont.)</a:t>
            </a:r>
          </a:p>
        </p:txBody>
      </p:sp>
      <p:graphicFrame>
        <p:nvGraphicFramePr>
          <p:cNvPr id="10" name="Table 9">
            <a:extLst>
              <a:ext uri="{FF2B5EF4-FFF2-40B4-BE49-F238E27FC236}">
                <a16:creationId xmlns:a16="http://schemas.microsoft.com/office/drawing/2014/main" id="{768DF9B7-0034-894F-8A7A-6920B8CBAE6D}"/>
              </a:ext>
            </a:extLst>
          </p:cNvPr>
          <p:cNvGraphicFramePr>
            <a:graphicFrameLocks noGrp="1"/>
          </p:cNvGraphicFramePr>
          <p:nvPr>
            <p:extLst>
              <p:ext uri="{D42A27DB-BD31-4B8C-83A1-F6EECF244321}">
                <p14:modId xmlns:p14="http://schemas.microsoft.com/office/powerpoint/2010/main" val="3860689113"/>
              </p:ext>
            </p:extLst>
          </p:nvPr>
        </p:nvGraphicFramePr>
        <p:xfrm>
          <a:off x="9177229" y="3514794"/>
          <a:ext cx="13450316" cy="9434464"/>
        </p:xfrm>
        <a:graphic>
          <a:graphicData uri="http://schemas.openxmlformats.org/drawingml/2006/table">
            <a:tbl>
              <a:tblPr firstRow="1" bandRow="1">
                <a:tableStyleId>{7E9639D4-E3E2-4D34-9284-5A2195B3D0D7}</a:tableStyleId>
              </a:tblPr>
              <a:tblGrid>
                <a:gridCol w="3362579">
                  <a:extLst>
                    <a:ext uri="{9D8B030D-6E8A-4147-A177-3AD203B41FA5}">
                      <a16:colId xmlns:a16="http://schemas.microsoft.com/office/drawing/2014/main" val="1533145034"/>
                    </a:ext>
                  </a:extLst>
                </a:gridCol>
                <a:gridCol w="3362579">
                  <a:extLst>
                    <a:ext uri="{9D8B030D-6E8A-4147-A177-3AD203B41FA5}">
                      <a16:colId xmlns:a16="http://schemas.microsoft.com/office/drawing/2014/main" val="2532867271"/>
                    </a:ext>
                  </a:extLst>
                </a:gridCol>
                <a:gridCol w="3362579">
                  <a:extLst>
                    <a:ext uri="{9D8B030D-6E8A-4147-A177-3AD203B41FA5}">
                      <a16:colId xmlns:a16="http://schemas.microsoft.com/office/drawing/2014/main" val="2340707447"/>
                    </a:ext>
                  </a:extLst>
                </a:gridCol>
                <a:gridCol w="3362579">
                  <a:extLst>
                    <a:ext uri="{9D8B030D-6E8A-4147-A177-3AD203B41FA5}">
                      <a16:colId xmlns:a16="http://schemas.microsoft.com/office/drawing/2014/main" val="3484453367"/>
                    </a:ext>
                  </a:extLst>
                </a:gridCol>
              </a:tblGrid>
              <a:tr h="725728">
                <a:tc>
                  <a:txBody>
                    <a:bodyPr/>
                    <a:lstStyle/>
                    <a:p>
                      <a:pPr algn="ctr" fontAlgn="b"/>
                      <a:r>
                        <a:rPr lang="en-US" sz="3200" b="0" i="0" u="none" strike="noStrike" dirty="0">
                          <a:solidFill>
                            <a:schemeClr val="bg1"/>
                          </a:solidFill>
                          <a:effectLst/>
                          <a:latin typeface="Calibri" panose="020F0502020204030204" pitchFamily="34" charset="0"/>
                        </a:rPr>
                        <a:t>Name of Object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11893"/>
                    </a:solidFill>
                  </a:tcPr>
                </a:tc>
                <a:tc>
                  <a:txBody>
                    <a:bodyPr/>
                    <a:lstStyle/>
                    <a:p>
                      <a:pPr algn="ctr" fontAlgn="b"/>
                      <a:r>
                        <a:rPr lang="en-US" sz="3200" b="0" i="0" u="none" strike="noStrike" dirty="0">
                          <a:solidFill>
                            <a:schemeClr val="bg1"/>
                          </a:solidFill>
                          <a:effectLst/>
                          <a:latin typeface="Calibri" panose="020F0502020204030204" pitchFamily="34" charset="0"/>
                        </a:rPr>
                        <a:t>a</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11893"/>
                    </a:solidFill>
                  </a:tcPr>
                </a:tc>
                <a:tc>
                  <a:txBody>
                    <a:bodyPr/>
                    <a:lstStyle/>
                    <a:p>
                      <a:pPr algn="ctr" fontAlgn="b"/>
                      <a:r>
                        <a:rPr lang="en-US" sz="3200" b="0" i="0" u="none" strike="noStrike" dirty="0">
                          <a:solidFill>
                            <a:schemeClr val="bg1"/>
                          </a:solidFill>
                          <a:effectLst/>
                          <a:latin typeface="Calibri" panose="020F0502020204030204" pitchFamily="34" charset="0"/>
                        </a:rPr>
                        <a:t>e</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11893"/>
                    </a:solidFill>
                  </a:tcPr>
                </a:tc>
                <a:tc>
                  <a:txBody>
                    <a:bodyPr/>
                    <a:lstStyle/>
                    <a:p>
                      <a:pPr algn="ctr" fontAlgn="b"/>
                      <a:r>
                        <a:rPr lang="en-US" sz="3200" b="0" i="0" u="none" strike="noStrike" dirty="0" err="1">
                          <a:solidFill>
                            <a:schemeClr val="bg1"/>
                          </a:solidFill>
                          <a:effectLst/>
                          <a:latin typeface="Calibri" panose="020F0502020204030204" pitchFamily="34" charset="0"/>
                        </a:rPr>
                        <a:t>i</a:t>
                      </a:r>
                      <a:endParaRPr lang="en-US" sz="3200" b="0" i="0" u="none" strike="noStrike" dirty="0">
                        <a:solidFill>
                          <a:schemeClr val="bg1"/>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11893"/>
                    </a:solidFill>
                  </a:tcPr>
                </a:tc>
                <a:extLst>
                  <a:ext uri="{0D108BD9-81ED-4DB2-BD59-A6C34878D82A}">
                    <a16:rowId xmlns:a16="http://schemas.microsoft.com/office/drawing/2014/main" val="350119319"/>
                  </a:ext>
                </a:extLst>
              </a:tr>
              <a:tr h="725728">
                <a:tc>
                  <a:txBody>
                    <a:bodyPr/>
                    <a:lstStyle/>
                    <a:p>
                      <a:pPr algn="ctr" fontAlgn="b"/>
                      <a:r>
                        <a:rPr lang="en-US" sz="3200" b="0" i="0" u="none" strike="noStrike">
                          <a:solidFill>
                            <a:srgbClr val="000000"/>
                          </a:solidFill>
                          <a:effectLst/>
                          <a:latin typeface="Calibri" panose="020F0502020204030204" pitchFamily="34" charset="0"/>
                        </a:rPr>
                        <a:t>15760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43.9801085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0.0703557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0.0439968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32179195"/>
                  </a:ext>
                </a:extLst>
              </a:tr>
              <a:tr h="725728">
                <a:tc>
                  <a:txBody>
                    <a:bodyPr/>
                    <a:lstStyle/>
                    <a:p>
                      <a:pPr algn="ctr" fontAlgn="b"/>
                      <a:r>
                        <a:rPr lang="en-US" sz="3200" b="0" i="0" u="none" strike="noStrike">
                          <a:solidFill>
                            <a:srgbClr val="000000"/>
                          </a:solidFill>
                          <a:effectLst/>
                          <a:latin typeface="Calibri" panose="020F0502020204030204" pitchFamily="34" charset="0"/>
                        </a:rPr>
                        <a:t>15789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39.4583336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0.1841545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0.1019159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01036646"/>
                  </a:ext>
                </a:extLst>
              </a:tr>
              <a:tr h="725728">
                <a:tc>
                  <a:txBody>
                    <a:bodyPr/>
                    <a:lstStyle/>
                    <a:p>
                      <a:pPr algn="ctr" fontAlgn="b"/>
                      <a:r>
                        <a:rPr lang="en-US" sz="3200" b="0" i="0" u="none" strike="noStrike" dirty="0">
                          <a:solidFill>
                            <a:srgbClr val="000000"/>
                          </a:solidFill>
                          <a:effectLst/>
                          <a:latin typeface="Calibri" panose="020F0502020204030204" pitchFamily="34" charset="0"/>
                        </a:rPr>
                        <a:t>15807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43.7982074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0.0729767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0.0330139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14764452"/>
                  </a:ext>
                </a:extLst>
              </a:tr>
              <a:tr h="725728">
                <a:tc>
                  <a:txBody>
                    <a:bodyPr/>
                    <a:lstStyle/>
                    <a:p>
                      <a:pPr algn="ctr" fontAlgn="b"/>
                      <a:r>
                        <a:rPr lang="en-US" sz="3200" b="0" i="0" u="none" strike="noStrike">
                          <a:solidFill>
                            <a:srgbClr val="000000"/>
                          </a:solidFill>
                          <a:effectLst/>
                          <a:latin typeface="Calibri" panose="020F0502020204030204" pitchFamily="34" charset="0"/>
                        </a:rPr>
                        <a:t>15809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42.3286792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0.2202312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0.2244278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41704309"/>
                  </a:ext>
                </a:extLst>
              </a:tr>
              <a:tr h="725728">
                <a:tc>
                  <a:txBody>
                    <a:bodyPr/>
                    <a:lstStyle/>
                    <a:p>
                      <a:pPr algn="ctr" fontAlgn="b"/>
                      <a:r>
                        <a:rPr lang="en-US" sz="3200" b="0" i="0" u="none" strike="noStrike">
                          <a:solidFill>
                            <a:srgbClr val="000000"/>
                          </a:solidFill>
                          <a:effectLst/>
                          <a:latin typeface="Calibri" panose="020F0502020204030204" pitchFamily="34" charset="0"/>
                        </a:rPr>
                        <a:t>15810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39.4609541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0.1247105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0.0599178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47802747"/>
                  </a:ext>
                </a:extLst>
              </a:tr>
              <a:tr h="725728">
                <a:tc>
                  <a:txBody>
                    <a:bodyPr/>
                    <a:lstStyle/>
                    <a:p>
                      <a:pPr algn="ctr" fontAlgn="b"/>
                      <a:r>
                        <a:rPr lang="en-US" sz="3200" b="0" i="0" u="none" strike="noStrike" dirty="0">
                          <a:solidFill>
                            <a:srgbClr val="000000"/>
                          </a:solidFill>
                          <a:effectLst/>
                          <a:latin typeface="Calibri" panose="020F0502020204030204" pitchFamily="34" charset="0"/>
                        </a:rPr>
                        <a:t>15836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36.4850721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0.0712616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0.0857137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18294052"/>
                  </a:ext>
                </a:extLst>
              </a:tr>
              <a:tr h="725728">
                <a:tc>
                  <a:txBody>
                    <a:bodyPr/>
                    <a:lstStyle/>
                    <a:p>
                      <a:pPr algn="ctr" fontAlgn="b"/>
                      <a:r>
                        <a:rPr lang="en-US" sz="3200" b="0" i="0" u="none" strike="noStrike" dirty="0">
                          <a:solidFill>
                            <a:srgbClr val="000000"/>
                          </a:solidFill>
                          <a:effectLst/>
                          <a:latin typeface="Calibri" panose="020F050202020403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en-US" sz="32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en-US" sz="32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en-US" sz="32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2784159"/>
                  </a:ext>
                </a:extLst>
              </a:tr>
              <a:tr h="725728">
                <a:tc>
                  <a:txBody>
                    <a:bodyPr/>
                    <a:lstStyle/>
                    <a:p>
                      <a:pPr algn="ctr" fontAlgn="b"/>
                      <a:r>
                        <a:rPr lang="en-US" sz="3200" b="0" i="0" u="none" strike="noStrike" dirty="0">
                          <a:solidFill>
                            <a:srgbClr val="000000"/>
                          </a:solidFill>
                          <a:effectLst/>
                          <a:latin typeface="Calibri" panose="020F0502020204030204" pitchFamily="34" charset="0"/>
                        </a:rPr>
                        <a:t>2015RS24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8.22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40.4187896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0.0988933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70376219"/>
                  </a:ext>
                </a:extLst>
              </a:tr>
              <a:tr h="725728">
                <a:tc>
                  <a:txBody>
                    <a:bodyPr/>
                    <a:lstStyle/>
                    <a:p>
                      <a:pPr algn="ctr" fontAlgn="b"/>
                      <a:r>
                        <a:rPr lang="en-US" sz="3200" b="0" i="0" u="none" strike="noStrike">
                          <a:solidFill>
                            <a:srgbClr val="000000"/>
                          </a:solidFill>
                          <a:effectLst/>
                          <a:latin typeface="Calibri" panose="020F0502020204030204" pitchFamily="34" charset="0"/>
                        </a:rPr>
                        <a:t>2015UK84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49.6112986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0.247131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0.3800829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3312377"/>
                  </a:ext>
                </a:extLst>
              </a:tr>
              <a:tr h="725728">
                <a:tc>
                  <a:txBody>
                    <a:bodyPr/>
                    <a:lstStyle/>
                    <a:p>
                      <a:pPr algn="ctr" fontAlgn="b"/>
                      <a:r>
                        <a:rPr lang="en-US" sz="3200" b="0" i="0" u="none" strike="noStrike">
                          <a:solidFill>
                            <a:srgbClr val="000000"/>
                          </a:solidFill>
                          <a:effectLst/>
                          <a:latin typeface="Calibri" panose="020F0502020204030204" pitchFamily="34" charset="0"/>
                        </a:rPr>
                        <a:t>2016BP81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43.7265793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0.064597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0.0616415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67313141"/>
                  </a:ext>
                </a:extLst>
              </a:tr>
              <a:tr h="725728">
                <a:tc>
                  <a:txBody>
                    <a:bodyPr/>
                    <a:lstStyle/>
                    <a:p>
                      <a:pPr algn="ctr" fontAlgn="b"/>
                      <a:r>
                        <a:rPr lang="en-US" sz="3200" b="0" i="0" u="none" strike="noStrike">
                          <a:solidFill>
                            <a:srgbClr val="000000"/>
                          </a:solidFill>
                          <a:effectLst/>
                          <a:latin typeface="Calibri" panose="020F0502020204030204" pitchFamily="34" charset="0"/>
                        </a:rPr>
                        <a:t>2016FP59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46.6368753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0.1604549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0.090706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62234096"/>
                  </a:ext>
                </a:extLst>
              </a:tr>
              <a:tr h="725728">
                <a:tc>
                  <a:txBody>
                    <a:bodyPr/>
                    <a:lstStyle/>
                    <a:p>
                      <a:pPr algn="ctr" fontAlgn="b"/>
                      <a:r>
                        <a:rPr lang="en-US" sz="3200" b="0" i="0" u="none" strike="noStrike" dirty="0">
                          <a:solidFill>
                            <a:srgbClr val="000000"/>
                          </a:solidFill>
                          <a:effectLst/>
                          <a:latin typeface="Calibri" panose="020F0502020204030204" pitchFamily="34" charset="0"/>
                        </a:rPr>
                        <a:t>2016FW59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43.4338484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0.0762106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0.142732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47954127"/>
                  </a:ext>
                </a:extLst>
              </a:tr>
            </a:tbl>
          </a:graphicData>
        </a:graphic>
      </p:graphicFrame>
    </p:spTree>
    <p:extLst>
      <p:ext uri="{BB962C8B-B14F-4D97-AF65-F5344CB8AC3E}">
        <p14:creationId xmlns:p14="http://schemas.microsoft.com/office/powerpoint/2010/main" val="204255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8000" b="1" dirty="0">
                <a:solidFill>
                  <a:schemeClr val="dk2"/>
                </a:solidFill>
                <a:latin typeface="Montserrat"/>
                <a:ea typeface="Montserrat"/>
                <a:cs typeface="Montserrat"/>
                <a:sym typeface="Montserrat"/>
              </a:rPr>
              <a:t>Result: Proper Orbital Elements Plotted</a:t>
            </a:r>
          </a:p>
        </p:txBody>
      </p:sp>
      <p:pic>
        <p:nvPicPr>
          <p:cNvPr id="3" name="Picture 2">
            <a:extLst>
              <a:ext uri="{FF2B5EF4-FFF2-40B4-BE49-F238E27FC236}">
                <a16:creationId xmlns:a16="http://schemas.microsoft.com/office/drawing/2014/main" id="{7CF5CE3F-F89D-B14B-B555-EA13F46D033F}"/>
              </a:ext>
            </a:extLst>
          </p:cNvPr>
          <p:cNvPicPr>
            <a:picLocks noChangeAspect="1"/>
          </p:cNvPicPr>
          <p:nvPr/>
        </p:nvPicPr>
        <p:blipFill rotWithShape="1">
          <a:blip r:embed="rId3"/>
          <a:srcRect t="4934" r="4934"/>
          <a:stretch/>
        </p:blipFill>
        <p:spPr>
          <a:xfrm>
            <a:off x="795485" y="3117107"/>
            <a:ext cx="7946647" cy="5959986"/>
          </a:xfrm>
          <a:prstGeom prst="rect">
            <a:avLst/>
          </a:prstGeom>
        </p:spPr>
      </p:pic>
      <p:pic>
        <p:nvPicPr>
          <p:cNvPr id="29" name="Picture 28">
            <a:extLst>
              <a:ext uri="{FF2B5EF4-FFF2-40B4-BE49-F238E27FC236}">
                <a16:creationId xmlns:a16="http://schemas.microsoft.com/office/drawing/2014/main" id="{D7D949AA-1BA8-5144-ABDC-05AE0AFD40DC}"/>
              </a:ext>
            </a:extLst>
          </p:cNvPr>
          <p:cNvPicPr>
            <a:picLocks noChangeAspect="1"/>
          </p:cNvPicPr>
          <p:nvPr/>
        </p:nvPicPr>
        <p:blipFill rotWithShape="1">
          <a:blip r:embed="rId4"/>
          <a:srcRect l="5537" t="3221" r="8028" b="4725"/>
          <a:stretch/>
        </p:blipFill>
        <p:spPr>
          <a:xfrm>
            <a:off x="8813730" y="3127326"/>
            <a:ext cx="7043964" cy="5626448"/>
          </a:xfrm>
          <a:prstGeom prst="rect">
            <a:avLst/>
          </a:prstGeom>
        </p:spPr>
      </p:pic>
      <p:pic>
        <p:nvPicPr>
          <p:cNvPr id="31" name="Picture 30">
            <a:extLst>
              <a:ext uri="{FF2B5EF4-FFF2-40B4-BE49-F238E27FC236}">
                <a16:creationId xmlns:a16="http://schemas.microsoft.com/office/drawing/2014/main" id="{7763271B-B686-5A44-8BCE-58DF051069FC}"/>
              </a:ext>
            </a:extLst>
          </p:cNvPr>
          <p:cNvPicPr>
            <a:picLocks noChangeAspect="1"/>
          </p:cNvPicPr>
          <p:nvPr/>
        </p:nvPicPr>
        <p:blipFill rotWithShape="1">
          <a:blip r:embed="rId5"/>
          <a:srcRect l="6105" t="3499" r="6250" b="3864"/>
          <a:stretch/>
        </p:blipFill>
        <p:spPr>
          <a:xfrm>
            <a:off x="16175584" y="3168501"/>
            <a:ext cx="7043964" cy="5583771"/>
          </a:xfrm>
          <a:prstGeom prst="rect">
            <a:avLst/>
          </a:prstGeom>
        </p:spPr>
      </p:pic>
      <p:sp>
        <p:nvSpPr>
          <p:cNvPr id="35" name="Shape 84">
            <a:extLst>
              <a:ext uri="{FF2B5EF4-FFF2-40B4-BE49-F238E27FC236}">
                <a16:creationId xmlns:a16="http://schemas.microsoft.com/office/drawing/2014/main" id="{F35C22DE-9254-C64F-A483-8E5E6C7D52EC}"/>
              </a:ext>
            </a:extLst>
          </p:cNvPr>
          <p:cNvSpPr txBox="1"/>
          <p:nvPr/>
        </p:nvSpPr>
        <p:spPr>
          <a:xfrm>
            <a:off x="1759630" y="8752272"/>
            <a:ext cx="20068739" cy="4196986"/>
          </a:xfrm>
          <a:prstGeom prst="rect">
            <a:avLst/>
          </a:prstGeom>
          <a:noFill/>
          <a:ln>
            <a:noFill/>
          </a:ln>
        </p:spPr>
        <p:txBody>
          <a:bodyPr lIns="91425" tIns="45700" rIns="91425" bIns="45700" anchor="t" anchorCtr="0">
            <a:noAutofit/>
          </a:bodyPr>
          <a:lstStyle/>
          <a:p>
            <a:pPr lvl="0">
              <a:lnSpc>
                <a:spcPct val="150000"/>
              </a:lnSpc>
              <a:buSzPct val="25000"/>
            </a:pPr>
            <a:r>
              <a:rPr lang="en-US" sz="3200" dirty="0">
                <a:solidFill>
                  <a:schemeClr val="dk1"/>
                </a:solidFill>
                <a:latin typeface="Montserrat"/>
                <a:ea typeface="Montserrat"/>
                <a:cs typeface="Montserrat"/>
                <a:sym typeface="Montserrat"/>
              </a:rPr>
              <a:t>The lines seen in the graphs ‘a vs e’ and ‘a vs </a:t>
            </a:r>
            <a:r>
              <a:rPr lang="en-US" sz="3200" dirty="0" err="1">
                <a:solidFill>
                  <a:schemeClr val="dk1"/>
                </a:solidFill>
                <a:latin typeface="Montserrat"/>
                <a:ea typeface="Montserrat"/>
                <a:cs typeface="Montserrat"/>
                <a:sym typeface="Montserrat"/>
              </a:rPr>
              <a:t>i</a:t>
            </a:r>
            <a:r>
              <a:rPr lang="en-US" sz="3200" dirty="0">
                <a:solidFill>
                  <a:schemeClr val="dk1"/>
                </a:solidFill>
                <a:latin typeface="Montserrat"/>
                <a:ea typeface="Montserrat"/>
                <a:cs typeface="Montserrat"/>
                <a:sym typeface="Montserrat"/>
              </a:rPr>
              <a:t>’, are called resonances. Resonances are created when the ratio of an object’s orbit and the orbit of Neptune match up, the object becomes synchronized with Neptune’s gravity. Therefore, the reason why plots graphed with ‘a’ (semi-major axis) display resonances.</a:t>
            </a:r>
          </a:p>
        </p:txBody>
      </p:sp>
    </p:spTree>
    <p:extLst>
      <p:ext uri="{BB962C8B-B14F-4D97-AF65-F5344CB8AC3E}">
        <p14:creationId xmlns:p14="http://schemas.microsoft.com/office/powerpoint/2010/main" val="3291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Shape 84"/>
          <p:cNvSpPr txBox="1"/>
          <p:nvPr/>
        </p:nvSpPr>
        <p:spPr>
          <a:xfrm>
            <a:off x="1759630" y="2955258"/>
            <a:ext cx="10393137" cy="9994000"/>
          </a:xfrm>
          <a:prstGeom prst="rect">
            <a:avLst/>
          </a:prstGeom>
          <a:noFill/>
          <a:ln>
            <a:noFill/>
          </a:ln>
        </p:spPr>
        <p:txBody>
          <a:bodyPr lIns="91425" tIns="45700" rIns="91425" bIns="45700" anchor="t" anchorCtr="0">
            <a:noAutofit/>
          </a:bodyPr>
          <a:lstStyle/>
          <a:p>
            <a:pPr lvl="0">
              <a:lnSpc>
                <a:spcPct val="150000"/>
              </a:lnSpc>
              <a:buSzPct val="25000"/>
            </a:pPr>
            <a:r>
              <a:rPr lang="en-US" sz="3200" b="1" dirty="0">
                <a:solidFill>
                  <a:srgbClr val="011893"/>
                </a:solidFill>
                <a:latin typeface="Cambria Math" panose="02040503050406030204" pitchFamily="18" charset="0"/>
                <a:ea typeface="Montserrat"/>
                <a:cs typeface="Montserrat"/>
                <a:sym typeface="Montserrat"/>
              </a:rPr>
              <a:t>Expiation:</a:t>
            </a:r>
          </a:p>
          <a:p>
            <a:pPr lvl="0">
              <a:lnSpc>
                <a:spcPct val="150000"/>
              </a:lnSpc>
              <a:buSzPct val="25000"/>
            </a:pPr>
            <a:r>
              <a:rPr lang="en-US" sz="3200" dirty="0">
                <a:solidFill>
                  <a:schemeClr val="tx1"/>
                </a:solidFill>
                <a:latin typeface="Cambria Math" panose="02040503050406030204" pitchFamily="18" charset="0"/>
                <a:ea typeface="Montserrat"/>
                <a:cs typeface="Montserrat"/>
                <a:sym typeface="Montserrat"/>
              </a:rPr>
              <a:t>In a center based algorithm, the number of clusters (k) are predefined. The clusters start out at random positions on the graph, the clusters are then moved to and adjusted until each object’s distance from the cluster’s center is the closest to itself. This iteration is repeated until all objects are located in the cluster closest to their position.</a:t>
            </a:r>
          </a:p>
          <a:p>
            <a:pPr>
              <a:lnSpc>
                <a:spcPct val="150000"/>
              </a:lnSpc>
              <a:buSzPct val="25000"/>
            </a:pPr>
            <a:r>
              <a:rPr lang="en-US" sz="3200" b="1" dirty="0">
                <a:solidFill>
                  <a:srgbClr val="011893"/>
                </a:solidFill>
                <a:latin typeface="Cambria Math" panose="02040503050406030204" pitchFamily="18" charset="0"/>
                <a:ea typeface="Montserrat"/>
                <a:cs typeface="Montserrat"/>
                <a:sym typeface="Montserrat"/>
              </a:rPr>
              <a:t>Example:</a:t>
            </a:r>
          </a:p>
        </p:txBody>
      </p:sp>
      <p:sp>
        <p:nvSpPr>
          <p:cNvPr id="85" name="Shape 85"/>
          <p:cNvSpPr txBox="1"/>
          <p:nvPr/>
        </p:nvSpPr>
        <p:spPr>
          <a:xfrm>
            <a:off x="1759630" y="766742"/>
            <a:ext cx="20949557" cy="1907234"/>
          </a:xfrm>
          <a:prstGeom prst="rect">
            <a:avLst/>
          </a:prstGeom>
          <a:solidFill>
            <a:srgbClr val="EEEEEE"/>
          </a:solidFill>
          <a:ln>
            <a:noFill/>
          </a:ln>
        </p:spPr>
        <p:txBody>
          <a:bodyPr lIns="91425" tIns="45700" rIns="91425" bIns="45700" anchor="ctr" anchorCtr="0">
            <a:noAutofit/>
          </a:bodyPr>
          <a:lstStyle/>
          <a:p>
            <a:pPr lvl="0" algn="ctr">
              <a:buSzPct val="25000"/>
            </a:pPr>
            <a:r>
              <a:rPr lang="en-US" sz="7200" b="1" dirty="0">
                <a:solidFill>
                  <a:schemeClr val="dk2"/>
                </a:solidFill>
                <a:latin typeface="Montserrat"/>
                <a:ea typeface="Montserrat"/>
                <a:cs typeface="Montserrat"/>
                <a:sym typeface="Montserrat"/>
              </a:rPr>
              <a:t>K-means Clustering Algorithm</a:t>
            </a:r>
          </a:p>
        </p:txBody>
      </p:sp>
      <mc:AlternateContent xmlns:mc="http://schemas.openxmlformats.org/markup-compatibility/2006" xmlns:a14="http://schemas.microsoft.com/office/drawing/2010/main">
        <mc:Choice Requires="a14">
          <p:sp>
            <p:nvSpPr>
              <p:cNvPr id="6" name="Shape 84">
                <a:extLst>
                  <a:ext uri="{FF2B5EF4-FFF2-40B4-BE49-F238E27FC236}">
                    <a16:creationId xmlns:a16="http://schemas.microsoft.com/office/drawing/2014/main" id="{1529DD82-F05B-904C-A7A9-47E457EEFC3F}"/>
                  </a:ext>
                </a:extLst>
              </p:cNvPr>
              <p:cNvSpPr txBox="1"/>
              <p:nvPr/>
            </p:nvSpPr>
            <p:spPr>
              <a:xfrm>
                <a:off x="12234408" y="2955258"/>
                <a:ext cx="10595403" cy="9994000"/>
              </a:xfrm>
              <a:prstGeom prst="rect">
                <a:avLst/>
              </a:prstGeom>
              <a:noFill/>
              <a:ln>
                <a:noFill/>
              </a:ln>
            </p:spPr>
            <p:txBody>
              <a:bodyPr lIns="91425" tIns="45700" rIns="91425" bIns="45700" anchor="t" anchorCtr="0">
                <a:noAutofit/>
              </a:bodyPr>
              <a:lstStyle/>
              <a:p>
                <a:pPr lvl="0">
                  <a:lnSpc>
                    <a:spcPct val="150000"/>
                  </a:lnSpc>
                  <a:buSzPct val="25000"/>
                </a:pPr>
                <a:r>
                  <a:rPr lang="en-US" sz="3200" b="1" dirty="0">
                    <a:solidFill>
                      <a:srgbClr val="011893"/>
                    </a:solidFill>
                    <a:latin typeface="Cambria Math" panose="02040503050406030204" pitchFamily="18" charset="0"/>
                    <a:ea typeface="Montserrat"/>
                    <a:cs typeface="Montserrat"/>
                    <a:sym typeface="Montserrat"/>
                  </a:rPr>
                  <a:t>Algorithm:</a:t>
                </a:r>
                <a:endParaRPr lang="en-US" sz="3200" dirty="0">
                  <a:solidFill>
                    <a:srgbClr val="011893"/>
                  </a:solidFill>
                  <a:latin typeface="Cambria Math" panose="02040503050406030204" pitchFamily="18" charset="0"/>
                  <a:ea typeface="Montserrat"/>
                  <a:cs typeface="Montserrat"/>
                  <a:sym typeface="Montserrat"/>
                </a:endParaRPr>
              </a:p>
              <a:p>
                <a:pPr>
                  <a:buSzPct val="25000"/>
                </a:pPr>
                <a14:m>
                  <m:oMathPara xmlns:m="http://schemas.openxmlformats.org/officeDocument/2006/math">
                    <m:oMathParaPr>
                      <m:jc m:val="left"/>
                    </m:oMathParaPr>
                    <m:oMath xmlns:m="http://schemas.openxmlformats.org/officeDocument/2006/math">
                      <m:r>
                        <a:rPr lang="en-US" sz="3200" i="1">
                          <a:solidFill>
                            <a:schemeClr val="dk1"/>
                          </a:solidFill>
                          <a:latin typeface="Cambria Math" panose="02040503050406030204" pitchFamily="18" charset="0"/>
                          <a:ea typeface="Montserrat"/>
                          <a:cs typeface="Montserrat"/>
                          <a:sym typeface="Montserrat"/>
                        </a:rPr>
                        <m:t>𝑑</m:t>
                      </m:r>
                      <m:r>
                        <a:rPr lang="en-US" sz="3200" i="1">
                          <a:solidFill>
                            <a:schemeClr val="dk1"/>
                          </a:solidFill>
                          <a:latin typeface="Cambria Math" panose="02040503050406030204" pitchFamily="18" charset="0"/>
                          <a:ea typeface="Montserrat"/>
                          <a:cs typeface="Montserrat"/>
                          <a:sym typeface="Montserrat"/>
                        </a:rPr>
                        <m:t>=|</m:t>
                      </m:r>
                      <m:d>
                        <m:dPr>
                          <m:ctrlPr>
                            <a:rPr lang="en-US" sz="3200" i="1">
                              <a:solidFill>
                                <a:schemeClr val="dk1"/>
                              </a:solidFill>
                              <a:latin typeface="Cambria Math" panose="02040503050406030204" pitchFamily="18" charset="0"/>
                              <a:sym typeface="Montserrat"/>
                            </a:rPr>
                          </m:ctrlPr>
                        </m:dPr>
                        <m:e>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𝑘</m:t>
                              </m:r>
                            </m:e>
                            <m:sub>
                              <m:r>
                                <a:rPr lang="en-US" sz="3200" i="1">
                                  <a:solidFill>
                                    <a:schemeClr val="dk1"/>
                                  </a:solidFill>
                                  <a:latin typeface="Cambria Math" panose="02040503050406030204" pitchFamily="18" charset="0"/>
                                  <a:sym typeface="Montserrat"/>
                                </a:rPr>
                                <m:t>𝑎</m:t>
                              </m:r>
                            </m:sub>
                          </m:sSub>
                          <m:r>
                            <a:rPr lang="en-US" sz="3200" i="1">
                              <a:solidFill>
                                <a:schemeClr val="dk1"/>
                              </a:solidFill>
                              <a:latin typeface="Cambria Math" panose="02040503050406030204" pitchFamily="18" charset="0"/>
                              <a:sym typeface="Montserrat"/>
                            </a:rPr>
                            <m:t>−</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𝑎</m:t>
                              </m:r>
                            </m:e>
                            <m:sub>
                              <m:r>
                                <a:rPr lang="en-US" sz="3200" i="1">
                                  <a:solidFill>
                                    <a:schemeClr val="dk1"/>
                                  </a:solidFill>
                                  <a:latin typeface="Cambria Math" panose="02040503050406030204" pitchFamily="18" charset="0"/>
                                  <a:sym typeface="Montserrat"/>
                                </a:rPr>
                                <m:t>𝑃</m:t>
                              </m:r>
                            </m:sub>
                          </m:sSub>
                        </m:e>
                      </m:d>
                      <m:r>
                        <a:rPr lang="en-US" sz="3200">
                          <a:solidFill>
                            <a:schemeClr val="dk1"/>
                          </a:solidFill>
                          <a:latin typeface="Cambria Math" panose="02040503050406030204" pitchFamily="18" charset="0"/>
                          <a:sym typeface="Montserrat"/>
                        </a:rPr>
                        <m:t>+</m:t>
                      </m:r>
                      <m:d>
                        <m:dPr>
                          <m:ctrlPr>
                            <a:rPr lang="en-US" sz="3200" i="1">
                              <a:solidFill>
                                <a:schemeClr val="dk1"/>
                              </a:solidFill>
                              <a:latin typeface="Cambria Math" panose="02040503050406030204" pitchFamily="18" charset="0"/>
                              <a:sym typeface="Montserrat"/>
                            </a:rPr>
                          </m:ctrlPr>
                        </m:dPr>
                        <m:e>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𝑘</m:t>
                              </m:r>
                            </m:e>
                            <m:sub>
                              <m:r>
                                <a:rPr lang="en-US" sz="3200" i="1">
                                  <a:solidFill>
                                    <a:schemeClr val="dk1"/>
                                  </a:solidFill>
                                  <a:latin typeface="Cambria Math" panose="02040503050406030204" pitchFamily="18" charset="0"/>
                                  <a:sym typeface="Montserrat"/>
                                </a:rPr>
                                <m:t>𝑒</m:t>
                              </m:r>
                            </m:sub>
                          </m:sSub>
                          <m:r>
                            <a:rPr lang="en-US" sz="3200" i="1">
                              <a:solidFill>
                                <a:schemeClr val="dk1"/>
                              </a:solidFill>
                              <a:latin typeface="Cambria Math" panose="02040503050406030204" pitchFamily="18" charset="0"/>
                              <a:sym typeface="Montserrat"/>
                            </a:rPr>
                            <m:t>−</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𝑎</m:t>
                              </m:r>
                            </m:e>
                            <m:sub>
                              <m:r>
                                <a:rPr lang="en-US" sz="3200" i="1">
                                  <a:solidFill>
                                    <a:schemeClr val="dk1"/>
                                  </a:solidFill>
                                  <a:latin typeface="Cambria Math" panose="02040503050406030204" pitchFamily="18" charset="0"/>
                                  <a:sym typeface="Montserrat"/>
                                </a:rPr>
                                <m:t>𝑒</m:t>
                              </m:r>
                            </m:sub>
                          </m:sSub>
                        </m:e>
                      </m:d>
                      <m:r>
                        <a:rPr lang="en-US" sz="3200" i="1">
                          <a:solidFill>
                            <a:schemeClr val="dk1"/>
                          </a:solidFill>
                          <a:latin typeface="Cambria Math" panose="02040503050406030204" pitchFamily="18" charset="0"/>
                          <a:sym typeface="Montserrat"/>
                        </a:rPr>
                        <m:t>+</m:t>
                      </m:r>
                      <m:d>
                        <m:dPr>
                          <m:ctrlPr>
                            <a:rPr lang="en-US" sz="3200" i="1">
                              <a:solidFill>
                                <a:schemeClr val="dk1"/>
                              </a:solidFill>
                              <a:latin typeface="Cambria Math" panose="02040503050406030204" pitchFamily="18" charset="0"/>
                              <a:sym typeface="Montserrat"/>
                            </a:rPr>
                          </m:ctrlPr>
                        </m:dPr>
                        <m:e>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𝑘</m:t>
                              </m:r>
                            </m:e>
                            <m:sub>
                              <m:r>
                                <a:rPr lang="en-US" sz="3200" i="1">
                                  <a:solidFill>
                                    <a:schemeClr val="dk1"/>
                                  </a:solidFill>
                                  <a:latin typeface="Cambria Math" panose="02040503050406030204" pitchFamily="18" charset="0"/>
                                  <a:sym typeface="Montserrat"/>
                                </a:rPr>
                                <m:t>𝑖</m:t>
                              </m:r>
                            </m:sub>
                          </m:sSub>
                          <m:r>
                            <a:rPr lang="en-US" sz="3200" i="1">
                              <a:solidFill>
                                <a:schemeClr val="dk1"/>
                              </a:solidFill>
                              <a:latin typeface="Cambria Math" panose="02040503050406030204" pitchFamily="18" charset="0"/>
                              <a:sym typeface="Montserrat"/>
                            </a:rPr>
                            <m:t>−</m:t>
                          </m:r>
                          <m:sSub>
                            <m:sSubPr>
                              <m:ctrlPr>
                                <a:rPr lang="en-US" sz="3200" i="1">
                                  <a:solidFill>
                                    <a:schemeClr val="dk1"/>
                                  </a:solidFill>
                                  <a:latin typeface="Cambria Math" panose="02040503050406030204" pitchFamily="18" charset="0"/>
                                  <a:sym typeface="Montserrat"/>
                                </a:rPr>
                              </m:ctrlPr>
                            </m:sSubPr>
                            <m:e>
                              <m:r>
                                <a:rPr lang="en-US" sz="3200" i="1">
                                  <a:solidFill>
                                    <a:schemeClr val="dk1"/>
                                  </a:solidFill>
                                  <a:latin typeface="Cambria Math" panose="02040503050406030204" pitchFamily="18" charset="0"/>
                                  <a:sym typeface="Montserrat"/>
                                </a:rPr>
                                <m:t>𝑎</m:t>
                              </m:r>
                            </m:e>
                            <m:sub>
                              <m:r>
                                <a:rPr lang="en-US" sz="3200" i="1">
                                  <a:solidFill>
                                    <a:schemeClr val="dk1"/>
                                  </a:solidFill>
                                  <a:latin typeface="Cambria Math" panose="02040503050406030204" pitchFamily="18" charset="0"/>
                                  <a:sym typeface="Montserrat"/>
                                </a:rPr>
                                <m:t>𝑖</m:t>
                              </m:r>
                            </m:sub>
                          </m:sSub>
                        </m:e>
                      </m:d>
                      <m:r>
                        <a:rPr lang="en-US" sz="3200" i="1">
                          <a:solidFill>
                            <a:schemeClr val="dk1"/>
                          </a:solidFill>
                          <a:latin typeface="Cambria Math" panose="02040503050406030204" pitchFamily="18" charset="0"/>
                          <a:sym typeface="Montserrat"/>
                        </a:rPr>
                        <m:t>|</m:t>
                      </m:r>
                    </m:oMath>
                  </m:oMathPara>
                </a14:m>
                <a:endParaRPr lang="en-US" sz="3200" dirty="0">
                  <a:solidFill>
                    <a:schemeClr val="dk1"/>
                  </a:solidFill>
                  <a:latin typeface="Montserrat"/>
                  <a:ea typeface="Montserrat"/>
                  <a:sym typeface="Montserrat"/>
                </a:endParaRPr>
              </a:p>
              <a:p>
                <a:pPr lvl="0">
                  <a:buSzPct val="25000"/>
                </a:pPr>
                <a:r>
                  <a:rPr lang="en-US" sz="2400" dirty="0">
                    <a:solidFill>
                      <a:schemeClr val="dk1"/>
                    </a:solidFill>
                    <a:latin typeface="Montserrat"/>
                    <a:ea typeface="Montserrat"/>
                    <a:cs typeface="Montserrat"/>
                    <a:sym typeface="Montserrat"/>
                  </a:rPr>
                  <a:t>where:</a:t>
                </a:r>
              </a:p>
              <a:p>
                <a:pPr lvl="0">
                  <a:buSzPct val="25000"/>
                </a:pPr>
                <a:r>
                  <a:rPr lang="en-US" sz="2000" dirty="0">
                    <a:solidFill>
                      <a:schemeClr val="dk1"/>
                    </a:solidFill>
                    <a:latin typeface="Montserrat"/>
                    <a:ea typeface="Montserrat"/>
                    <a:cs typeface="Montserrat"/>
                    <a:sym typeface="Montserrat"/>
                  </a:rPr>
                  <a:t>	</a:t>
                </a:r>
                <a:r>
                  <a:rPr lang="en-US" sz="2000" dirty="0">
                    <a:solidFill>
                      <a:schemeClr val="dk1"/>
                    </a:solidFill>
                    <a:ea typeface="Montserrat"/>
                    <a:cs typeface="Montserrat"/>
                    <a:sym typeface="Montserrat"/>
                  </a:rPr>
                  <a:t> </a:t>
                </a:r>
                <a14:m>
                  <m:oMath xmlns:m="http://schemas.openxmlformats.org/officeDocument/2006/math">
                    <m:r>
                      <a:rPr lang="en-US" sz="2800" i="1">
                        <a:solidFill>
                          <a:schemeClr val="dk1"/>
                        </a:solidFill>
                        <a:latin typeface="Cambria Math" panose="02040503050406030204" pitchFamily="18" charset="0"/>
                        <a:ea typeface="Montserrat"/>
                        <a:cs typeface="Montserrat"/>
                        <a:sym typeface="Montserrat"/>
                      </a:rPr>
                      <m:t>𝑑</m:t>
                    </m:r>
                  </m:oMath>
                </a14:m>
                <a:r>
                  <a:rPr lang="en-US" sz="20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distance from the cluster center</a:t>
                </a:r>
              </a:p>
              <a:p>
                <a:pPr lvl="0">
                  <a:buSzPct val="25000"/>
                </a:pPr>
                <a:r>
                  <a:rPr lang="en-US" sz="2000" dirty="0">
                    <a:solidFill>
                      <a:schemeClr val="dk1"/>
                    </a:solidFill>
                    <a:latin typeface="Montserrat"/>
                    <a:ea typeface="Montserrat"/>
                    <a:cs typeface="Montserrat"/>
                    <a:sym typeface="Montserrat"/>
                  </a:rPr>
                  <a:t>	</a:t>
                </a:r>
                <a:r>
                  <a:rPr lang="en-US" sz="20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𝑎</m:t>
                        </m:r>
                      </m:e>
                      <m:sub>
                        <m:r>
                          <a:rPr lang="en-US" sz="2800" i="1">
                            <a:solidFill>
                              <a:schemeClr val="dk1"/>
                            </a:solidFill>
                            <a:latin typeface="Cambria Math" panose="02040503050406030204" pitchFamily="18" charset="0"/>
                            <a:sym typeface="Montserrat"/>
                          </a:rPr>
                          <m:t>𝑃</m:t>
                        </m:r>
                      </m:sub>
                    </m:sSub>
                  </m:oMath>
                </a14:m>
                <a:r>
                  <a:rPr lang="en-US" sz="28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semi-major axis of the object (p implies proper) </a:t>
                </a:r>
              </a:p>
              <a:p>
                <a:pPr>
                  <a:buSzPct val="25000"/>
                </a:pPr>
                <a:r>
                  <a:rPr lang="en-US" sz="2000" dirty="0">
                    <a:solidFill>
                      <a:schemeClr val="dk1"/>
                    </a:solidFill>
                    <a:latin typeface="Montserrat"/>
                    <a:ea typeface="Montserrat"/>
                    <a:cs typeface="Montserrat"/>
                    <a:sym typeface="Montserrat"/>
                  </a:rPr>
                  <a:t>	</a:t>
                </a: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𝑒</m:t>
                        </m:r>
                      </m:e>
                      <m:sub>
                        <m:r>
                          <a:rPr lang="en-US" sz="2800" i="1">
                            <a:solidFill>
                              <a:schemeClr val="dk1"/>
                            </a:solidFill>
                            <a:latin typeface="Cambria Math" panose="02040503050406030204" pitchFamily="18" charset="0"/>
                            <a:sym typeface="Montserrat"/>
                          </a:rPr>
                          <m:t>𝑃</m:t>
                        </m:r>
                      </m:sub>
                    </m:sSub>
                  </m:oMath>
                </a14:m>
                <a:r>
                  <a:rPr lang="en-US" sz="28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eccentricity of the object (p implies proper) </a:t>
                </a:r>
              </a:p>
              <a:p>
                <a:pPr>
                  <a:buSzPct val="25000"/>
                </a:pPr>
                <a:r>
                  <a:rPr lang="en-US" sz="2000" dirty="0">
                    <a:solidFill>
                      <a:schemeClr val="dk1"/>
                    </a:solidFill>
                    <a:latin typeface="Montserrat"/>
                    <a:ea typeface="Montserrat"/>
                    <a:cs typeface="Montserrat"/>
                    <a:sym typeface="Montserrat"/>
                  </a:rPr>
                  <a:t>	</a:t>
                </a: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𝑖</m:t>
                        </m:r>
                      </m:e>
                      <m:sub>
                        <m:r>
                          <a:rPr lang="en-US" sz="2800" i="1">
                            <a:solidFill>
                              <a:schemeClr val="dk1"/>
                            </a:solidFill>
                            <a:latin typeface="Cambria Math" panose="02040503050406030204" pitchFamily="18" charset="0"/>
                            <a:sym typeface="Montserrat"/>
                          </a:rPr>
                          <m:t>𝑃</m:t>
                        </m:r>
                      </m:sub>
                    </m:sSub>
                  </m:oMath>
                </a14:m>
                <a:r>
                  <a:rPr lang="en-US" sz="28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inclination of the object (p implies proper) </a:t>
                </a:r>
              </a:p>
              <a:p>
                <a:pPr lvl="0">
                  <a:buSzPct val="25000"/>
                </a:pP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𝑘</m:t>
                        </m:r>
                      </m:e>
                      <m:sub>
                        <m:r>
                          <a:rPr lang="en-US" sz="2800" i="1">
                            <a:solidFill>
                              <a:schemeClr val="dk1"/>
                            </a:solidFill>
                            <a:latin typeface="Cambria Math" panose="02040503050406030204" pitchFamily="18" charset="0"/>
                            <a:sym typeface="Montserrat"/>
                          </a:rPr>
                          <m:t>𝑎</m:t>
                        </m:r>
                      </m:sub>
                    </m:sSub>
                  </m:oMath>
                </a14:m>
                <a:r>
                  <a:rPr lang="en-US" sz="20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is the semi-major axis value of center of the cluster</a:t>
                </a:r>
              </a:p>
              <a:p>
                <a:pPr>
                  <a:buSzPct val="25000"/>
                </a:pP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𝑘</m:t>
                        </m:r>
                      </m:e>
                      <m:sub>
                        <m:r>
                          <a:rPr lang="en-US" sz="2800" i="1">
                            <a:solidFill>
                              <a:schemeClr val="dk1"/>
                            </a:solidFill>
                            <a:latin typeface="Cambria Math" panose="02040503050406030204" pitchFamily="18" charset="0"/>
                            <a:sym typeface="Montserrat"/>
                          </a:rPr>
                          <m:t>𝑒</m:t>
                        </m:r>
                      </m:sub>
                    </m:sSub>
                  </m:oMath>
                </a14:m>
                <a:r>
                  <a:rPr lang="en-US" sz="20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is the eccentricity value of center of the cluster</a:t>
                </a:r>
              </a:p>
              <a:p>
                <a:pPr>
                  <a:buSzPct val="25000"/>
                </a:pPr>
                <a:r>
                  <a:rPr lang="en-US" sz="2800" dirty="0">
                    <a:solidFill>
                      <a:schemeClr val="dk1"/>
                    </a:solidFill>
                    <a:sym typeface="Montserrat"/>
                  </a:rPr>
                  <a:t>	</a:t>
                </a:r>
                <a14:m>
                  <m:oMath xmlns:m="http://schemas.openxmlformats.org/officeDocument/2006/math">
                    <m:sSub>
                      <m:sSubPr>
                        <m:ctrlPr>
                          <a:rPr lang="en-US" sz="2800" i="1">
                            <a:solidFill>
                              <a:schemeClr val="dk1"/>
                            </a:solidFill>
                            <a:latin typeface="Cambria Math" panose="02040503050406030204" pitchFamily="18" charset="0"/>
                            <a:sym typeface="Montserrat"/>
                          </a:rPr>
                        </m:ctrlPr>
                      </m:sSubPr>
                      <m:e>
                        <m:r>
                          <a:rPr lang="en-US" sz="2800" i="1">
                            <a:solidFill>
                              <a:schemeClr val="dk1"/>
                            </a:solidFill>
                            <a:latin typeface="Cambria Math" panose="02040503050406030204" pitchFamily="18" charset="0"/>
                            <a:sym typeface="Montserrat"/>
                          </a:rPr>
                          <m:t>𝑘</m:t>
                        </m:r>
                      </m:e>
                      <m:sub>
                        <m:r>
                          <a:rPr lang="en-US" sz="2800" i="1">
                            <a:solidFill>
                              <a:schemeClr val="dk1"/>
                            </a:solidFill>
                            <a:latin typeface="Cambria Math" panose="02040503050406030204" pitchFamily="18" charset="0"/>
                            <a:sym typeface="Montserrat"/>
                          </a:rPr>
                          <m:t>𝑖</m:t>
                        </m:r>
                      </m:sub>
                    </m:sSub>
                  </m:oMath>
                </a14:m>
                <a:r>
                  <a:rPr lang="en-US" sz="2000" dirty="0">
                    <a:solidFill>
                      <a:schemeClr val="dk1"/>
                    </a:solidFill>
                    <a:latin typeface="Montserrat"/>
                    <a:ea typeface="Montserrat"/>
                    <a:cs typeface="Montserrat"/>
                    <a:sym typeface="Montserrat"/>
                  </a:rPr>
                  <a:t> </a:t>
                </a:r>
                <a:r>
                  <a:rPr lang="en-US" sz="2400" dirty="0">
                    <a:solidFill>
                      <a:schemeClr val="dk1"/>
                    </a:solidFill>
                    <a:latin typeface="Montserrat"/>
                    <a:ea typeface="Montserrat"/>
                    <a:cs typeface="Montserrat"/>
                    <a:sym typeface="Montserrat"/>
                  </a:rPr>
                  <a:t>is the is the inclination value of center of the cluster</a:t>
                </a:r>
              </a:p>
              <a:p>
                <a:pPr lvl="0">
                  <a:buSzPct val="25000"/>
                </a:pPr>
                <a:endParaRPr lang="en-US" sz="2800" dirty="0">
                  <a:solidFill>
                    <a:schemeClr val="dk1"/>
                  </a:solidFill>
                  <a:latin typeface="Montserrat"/>
                  <a:ea typeface="Montserrat"/>
                  <a:cs typeface="Montserrat"/>
                  <a:sym typeface="Montserrat"/>
                </a:endParaRPr>
              </a:p>
              <a:p>
                <a:pPr lvl="0">
                  <a:lnSpc>
                    <a:spcPct val="150000"/>
                  </a:lnSpc>
                  <a:buSzPct val="25000"/>
                </a:pPr>
                <a:r>
                  <a:rPr lang="en-US" sz="3200" b="1" dirty="0">
                    <a:solidFill>
                      <a:srgbClr val="011893"/>
                    </a:solidFill>
                    <a:latin typeface="Cambria Math" panose="02040503050406030204" pitchFamily="18" charset="0"/>
                    <a:ea typeface="Montserrat"/>
                    <a:cs typeface="Montserrat"/>
                    <a:sym typeface="Montserrat"/>
                  </a:rPr>
                  <a:t>Implementation (python):</a:t>
                </a:r>
              </a:p>
              <a:p>
                <a:pPr lvl="0">
                  <a:lnSpc>
                    <a:spcPct val="150000"/>
                  </a:lnSpc>
                  <a:buSzPct val="25000"/>
                </a:pPr>
                <a:r>
                  <a:rPr lang="en-US" sz="2400" dirty="0" err="1">
                    <a:solidFill>
                      <a:schemeClr val="dk1"/>
                    </a:solidFill>
                    <a:latin typeface="Montserrat"/>
                    <a:sym typeface="Montserrat"/>
                  </a:rPr>
                  <a:t>dist</a:t>
                </a:r>
                <a:r>
                  <a:rPr lang="en-US" sz="2400" dirty="0">
                    <a:solidFill>
                      <a:schemeClr val="dk1"/>
                    </a:solidFill>
                    <a:latin typeface="Montserrat"/>
                    <a:sym typeface="Montserrat"/>
                  </a:rPr>
                  <a:t> = </a:t>
                </a:r>
                <a:r>
                  <a:rPr lang="en-US" sz="2400" dirty="0" err="1">
                    <a:solidFill>
                      <a:schemeClr val="dk1"/>
                    </a:solidFill>
                    <a:latin typeface="Montserrat"/>
                    <a:sym typeface="Montserrat"/>
                  </a:rPr>
                  <a:t>np.abs</a:t>
                </a:r>
                <a:r>
                  <a:rPr lang="en-US" sz="2400" dirty="0">
                    <a:solidFill>
                      <a:schemeClr val="dk1"/>
                    </a:solidFill>
                    <a:latin typeface="Montserrat"/>
                    <a:sym typeface="Montserrat"/>
                  </a:rPr>
                  <a:t>((centroids[labels[</a:t>
                </a:r>
                <a:r>
                  <a:rPr lang="en-US" sz="2400" dirty="0" err="1">
                    <a:solidFill>
                      <a:schemeClr val="dk1"/>
                    </a:solidFill>
                    <a:latin typeface="Montserrat"/>
                    <a:sym typeface="Montserrat"/>
                  </a:rPr>
                  <a:t>i</a:t>
                </a:r>
                <a:r>
                  <a:rPr lang="en-US" sz="2400" dirty="0">
                    <a:solidFill>
                      <a:schemeClr val="dk1"/>
                    </a:solidFill>
                    <a:latin typeface="Montserrat"/>
                    <a:sym typeface="Montserrat"/>
                  </a:rPr>
                  <a:t>]][0] - X[</a:t>
                </a:r>
                <a:r>
                  <a:rPr lang="en-US" sz="2400" dirty="0" err="1">
                    <a:solidFill>
                      <a:schemeClr val="dk1"/>
                    </a:solidFill>
                    <a:latin typeface="Montserrat"/>
                    <a:sym typeface="Montserrat"/>
                  </a:rPr>
                  <a:t>i</a:t>
                </a:r>
                <a:r>
                  <a:rPr lang="en-US" sz="2400" dirty="0">
                    <a:solidFill>
                      <a:schemeClr val="dk1"/>
                    </a:solidFill>
                    <a:latin typeface="Montserrat"/>
                    <a:sym typeface="Montserrat"/>
                  </a:rPr>
                  <a:t>][0]) + (centroids[labels[</a:t>
                </a:r>
                <a:r>
                  <a:rPr lang="en-US" sz="2400" dirty="0" err="1">
                    <a:solidFill>
                      <a:schemeClr val="dk1"/>
                    </a:solidFill>
                    <a:latin typeface="Montserrat"/>
                    <a:sym typeface="Montserrat"/>
                  </a:rPr>
                  <a:t>i</a:t>
                </a:r>
                <a:r>
                  <a:rPr lang="en-US" sz="2400" dirty="0">
                    <a:solidFill>
                      <a:schemeClr val="dk1"/>
                    </a:solidFill>
                    <a:latin typeface="Montserrat"/>
                    <a:sym typeface="Montserrat"/>
                  </a:rPr>
                  <a:t>]][1] - X[</a:t>
                </a:r>
                <a:r>
                  <a:rPr lang="en-US" sz="2400" dirty="0" err="1">
                    <a:solidFill>
                      <a:schemeClr val="dk1"/>
                    </a:solidFill>
                    <a:latin typeface="Montserrat"/>
                    <a:sym typeface="Montserrat"/>
                  </a:rPr>
                  <a:t>i</a:t>
                </a:r>
                <a:r>
                  <a:rPr lang="en-US" sz="2400" dirty="0">
                    <a:solidFill>
                      <a:schemeClr val="dk1"/>
                    </a:solidFill>
                    <a:latin typeface="Montserrat"/>
                    <a:sym typeface="Montserrat"/>
                  </a:rPr>
                  <a:t>][1]) + (centroids[labels[</a:t>
                </a:r>
                <a:r>
                  <a:rPr lang="en-US" sz="2400" dirty="0" err="1">
                    <a:solidFill>
                      <a:schemeClr val="dk1"/>
                    </a:solidFill>
                    <a:latin typeface="Montserrat"/>
                    <a:sym typeface="Montserrat"/>
                  </a:rPr>
                  <a:t>i</a:t>
                </a:r>
                <a:r>
                  <a:rPr lang="en-US" sz="2400" dirty="0">
                    <a:solidFill>
                      <a:schemeClr val="dk1"/>
                    </a:solidFill>
                    <a:latin typeface="Montserrat"/>
                    <a:sym typeface="Montserrat"/>
                  </a:rPr>
                  <a:t>]][2] - X[</a:t>
                </a:r>
                <a:r>
                  <a:rPr lang="en-US" sz="2400" dirty="0" err="1">
                    <a:solidFill>
                      <a:schemeClr val="dk1"/>
                    </a:solidFill>
                    <a:latin typeface="Montserrat"/>
                    <a:sym typeface="Montserrat"/>
                  </a:rPr>
                  <a:t>i</a:t>
                </a:r>
                <a:r>
                  <a:rPr lang="en-US" sz="2400" dirty="0">
                    <a:solidFill>
                      <a:schemeClr val="dk1"/>
                    </a:solidFill>
                    <a:latin typeface="Montserrat"/>
                    <a:sym typeface="Montserrat"/>
                  </a:rPr>
                  <a:t>][2]))</a:t>
                </a:r>
              </a:p>
              <a:p>
                <a:pPr lvl="0">
                  <a:buSzPct val="25000"/>
                </a:pPr>
                <a:endParaRPr lang="en-US" sz="2800" dirty="0">
                  <a:solidFill>
                    <a:schemeClr val="dk1"/>
                  </a:solidFill>
                  <a:latin typeface="Montserrat"/>
                  <a:ea typeface="Montserrat"/>
                  <a:cs typeface="Montserrat"/>
                  <a:sym typeface="Montserrat"/>
                </a:endParaRPr>
              </a:p>
              <a:p>
                <a:pPr lvl="0">
                  <a:buSzPct val="25000"/>
                </a:pPr>
                <a:endParaRPr lang="en-US" sz="2800" dirty="0">
                  <a:solidFill>
                    <a:schemeClr val="dk1"/>
                  </a:solidFill>
                  <a:latin typeface="Montserrat"/>
                  <a:ea typeface="Montserrat"/>
                  <a:cs typeface="Montserrat"/>
                  <a:sym typeface="Montserrat"/>
                </a:endParaRPr>
              </a:p>
              <a:p>
                <a:pPr lvl="0">
                  <a:buSzPct val="25000"/>
                </a:pPr>
                <a:r>
                  <a:rPr lang="en-US" sz="2800" dirty="0">
                    <a:solidFill>
                      <a:schemeClr val="dk1"/>
                    </a:solidFill>
                    <a:latin typeface="Montserrat"/>
                    <a:ea typeface="Montserrat"/>
                    <a:cs typeface="Montserrat"/>
                    <a:sym typeface="Montserrat"/>
                  </a:rPr>
                  <a:t>	</a:t>
                </a:r>
                <a:endParaRPr lang="en-US" sz="3600" dirty="0">
                  <a:solidFill>
                    <a:schemeClr val="dk1"/>
                  </a:solidFill>
                  <a:latin typeface="Montserrat"/>
                  <a:ea typeface="Montserrat"/>
                  <a:cs typeface="Montserrat"/>
                  <a:sym typeface="Montserrat"/>
                </a:endParaRPr>
              </a:p>
              <a:p>
                <a:pPr>
                  <a:buSzPct val="25000"/>
                </a:pPr>
                <a:endParaRPr lang="en-US" sz="2800" dirty="0">
                  <a:solidFill>
                    <a:schemeClr val="dk1"/>
                  </a:solidFill>
                  <a:latin typeface="Montserrat"/>
                  <a:ea typeface="Montserrat"/>
                  <a:cs typeface="Montserrat"/>
                  <a:sym typeface="Montserrat"/>
                </a:endParaRPr>
              </a:p>
              <a:p>
                <a:pPr lvl="0">
                  <a:buSzPct val="25000"/>
                </a:pPr>
                <a:r>
                  <a:rPr lang="en-US" sz="2800" dirty="0">
                    <a:solidFill>
                      <a:schemeClr val="dk1"/>
                    </a:solidFill>
                    <a:latin typeface="Montserrat"/>
                    <a:ea typeface="Montserrat"/>
                    <a:cs typeface="Montserrat"/>
                    <a:sym typeface="Montserrat"/>
                  </a:rPr>
                  <a:t>	</a:t>
                </a:r>
              </a:p>
              <a:p>
                <a:pPr lvl="0">
                  <a:buSzPct val="25000"/>
                </a:pPr>
                <a:endParaRPr lang="en-US" sz="2400" dirty="0">
                  <a:solidFill>
                    <a:schemeClr val="dk1"/>
                  </a:solidFill>
                  <a:latin typeface="Montserrat"/>
                  <a:ea typeface="Montserrat"/>
                  <a:cs typeface="Montserrat"/>
                  <a:sym typeface="Montserrat"/>
                </a:endParaRPr>
              </a:p>
              <a:p>
                <a:pPr lvl="0">
                  <a:buSzPct val="25000"/>
                </a:pPr>
                <a:endParaRPr lang="en-US" sz="2400" dirty="0">
                  <a:solidFill>
                    <a:schemeClr val="dk1"/>
                  </a:solidFill>
                  <a:latin typeface="Montserrat"/>
                  <a:ea typeface="Montserrat"/>
                  <a:cs typeface="Montserrat"/>
                  <a:sym typeface="Montserrat"/>
                </a:endParaRPr>
              </a:p>
              <a:p>
                <a:pPr lvl="0">
                  <a:buSzPct val="25000"/>
                </a:pPr>
                <a:r>
                  <a:rPr lang="en-US" sz="2400" dirty="0">
                    <a:solidFill>
                      <a:schemeClr val="dk1"/>
                    </a:solidFill>
                    <a:latin typeface="Montserrat"/>
                    <a:ea typeface="Montserrat"/>
                    <a:cs typeface="Montserrat"/>
                    <a:sym typeface="Montserrat"/>
                  </a:rPr>
                  <a:t>	</a:t>
                </a:r>
                <a:endParaRPr lang="en-US" sz="3200" dirty="0">
                  <a:solidFill>
                    <a:schemeClr val="dk1"/>
                  </a:solidFill>
                  <a:latin typeface="Montserrat"/>
                  <a:ea typeface="Montserrat"/>
                  <a:cs typeface="Montserrat"/>
                  <a:sym typeface="Montserrat"/>
                </a:endParaRPr>
              </a:p>
            </p:txBody>
          </p:sp>
        </mc:Choice>
        <mc:Fallback xmlns="">
          <p:sp>
            <p:nvSpPr>
              <p:cNvPr id="6" name="Shape 84">
                <a:extLst>
                  <a:ext uri="{FF2B5EF4-FFF2-40B4-BE49-F238E27FC236}">
                    <a16:creationId xmlns:a16="http://schemas.microsoft.com/office/drawing/2014/main" id="{1529DD82-F05B-904C-A7A9-47E457EEFC3F}"/>
                  </a:ext>
                </a:extLst>
              </p:cNvPr>
              <p:cNvSpPr txBox="1">
                <a:spLocks noRot="1" noChangeAspect="1" noMove="1" noResize="1" noEditPoints="1" noAdjustHandles="1" noChangeArrowheads="1" noChangeShapeType="1" noTextEdit="1"/>
              </p:cNvSpPr>
              <p:nvPr/>
            </p:nvSpPr>
            <p:spPr>
              <a:xfrm>
                <a:off x="12234408" y="2955258"/>
                <a:ext cx="10595403" cy="9994000"/>
              </a:xfrm>
              <a:prstGeom prst="rect">
                <a:avLst/>
              </a:prstGeom>
              <a:blipFill>
                <a:blip r:embed="rId3"/>
                <a:stretch>
                  <a:fillRect l="-1316"/>
                </a:stretch>
              </a:blipFill>
              <a:ln>
                <a:noFill/>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F5C64A39-951B-6040-9C9C-4F255ABDCFAF}"/>
              </a:ext>
            </a:extLst>
          </p:cNvPr>
          <p:cNvPicPr>
            <a:picLocks noChangeAspect="1"/>
          </p:cNvPicPr>
          <p:nvPr/>
        </p:nvPicPr>
        <p:blipFill>
          <a:blip r:embed="rId4"/>
          <a:stretch>
            <a:fillRect/>
          </a:stretch>
        </p:blipFill>
        <p:spPr>
          <a:xfrm>
            <a:off x="1557363" y="8784764"/>
            <a:ext cx="3291840" cy="2468880"/>
          </a:xfrm>
          <a:prstGeom prst="rect">
            <a:avLst/>
          </a:prstGeom>
        </p:spPr>
      </p:pic>
      <p:pic>
        <p:nvPicPr>
          <p:cNvPr id="8" name="Picture 7">
            <a:extLst>
              <a:ext uri="{FF2B5EF4-FFF2-40B4-BE49-F238E27FC236}">
                <a16:creationId xmlns:a16="http://schemas.microsoft.com/office/drawing/2014/main" id="{F8DEAD7E-FCC4-194D-986E-38ED055E14F1}"/>
              </a:ext>
            </a:extLst>
          </p:cNvPr>
          <p:cNvPicPr>
            <a:picLocks noChangeAspect="1"/>
          </p:cNvPicPr>
          <p:nvPr/>
        </p:nvPicPr>
        <p:blipFill>
          <a:blip r:embed="rId5"/>
          <a:stretch>
            <a:fillRect/>
          </a:stretch>
        </p:blipFill>
        <p:spPr>
          <a:xfrm>
            <a:off x="4820660" y="8784764"/>
            <a:ext cx="3291840" cy="2468880"/>
          </a:xfrm>
          <a:prstGeom prst="rect">
            <a:avLst/>
          </a:prstGeom>
        </p:spPr>
      </p:pic>
      <p:pic>
        <p:nvPicPr>
          <p:cNvPr id="12" name="Picture 11">
            <a:extLst>
              <a:ext uri="{FF2B5EF4-FFF2-40B4-BE49-F238E27FC236}">
                <a16:creationId xmlns:a16="http://schemas.microsoft.com/office/drawing/2014/main" id="{EE767B21-FBEF-DE45-B7FF-1A5017E6638C}"/>
              </a:ext>
            </a:extLst>
          </p:cNvPr>
          <p:cNvPicPr>
            <a:picLocks noChangeAspect="1"/>
          </p:cNvPicPr>
          <p:nvPr/>
        </p:nvPicPr>
        <p:blipFill>
          <a:blip r:embed="rId6"/>
          <a:stretch>
            <a:fillRect/>
          </a:stretch>
        </p:blipFill>
        <p:spPr>
          <a:xfrm>
            <a:off x="1543981" y="11120842"/>
            <a:ext cx="3291840" cy="2468880"/>
          </a:xfrm>
          <a:prstGeom prst="rect">
            <a:avLst/>
          </a:prstGeom>
        </p:spPr>
      </p:pic>
      <p:pic>
        <p:nvPicPr>
          <p:cNvPr id="24" name="Picture 23">
            <a:extLst>
              <a:ext uri="{FF2B5EF4-FFF2-40B4-BE49-F238E27FC236}">
                <a16:creationId xmlns:a16="http://schemas.microsoft.com/office/drawing/2014/main" id="{78F1F365-FD62-594D-A446-CEC2F66B612A}"/>
              </a:ext>
            </a:extLst>
          </p:cNvPr>
          <p:cNvPicPr>
            <a:picLocks noChangeAspect="1"/>
          </p:cNvPicPr>
          <p:nvPr/>
        </p:nvPicPr>
        <p:blipFill>
          <a:blip r:embed="rId7"/>
          <a:stretch>
            <a:fillRect/>
          </a:stretch>
        </p:blipFill>
        <p:spPr>
          <a:xfrm>
            <a:off x="4820660" y="11120842"/>
            <a:ext cx="3291840" cy="2468880"/>
          </a:xfrm>
          <a:prstGeom prst="rect">
            <a:avLst/>
          </a:prstGeom>
        </p:spPr>
      </p:pic>
      <p:sp>
        <p:nvSpPr>
          <p:cNvPr id="27" name="Shape 84">
            <a:extLst>
              <a:ext uri="{FF2B5EF4-FFF2-40B4-BE49-F238E27FC236}">
                <a16:creationId xmlns:a16="http://schemas.microsoft.com/office/drawing/2014/main" id="{F0F7F8B1-F689-7941-B3B4-A122B695C6D5}"/>
              </a:ext>
            </a:extLst>
          </p:cNvPr>
          <p:cNvSpPr txBox="1"/>
          <p:nvPr/>
        </p:nvSpPr>
        <p:spPr>
          <a:xfrm>
            <a:off x="5232111" y="9007224"/>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2</a:t>
            </a:r>
          </a:p>
          <a:p>
            <a:pPr lvl="0">
              <a:lnSpc>
                <a:spcPct val="150000"/>
              </a:lnSpc>
              <a:buSzPct val="25000"/>
            </a:pPr>
            <a:endParaRPr lang="en-US" sz="3200" dirty="0">
              <a:solidFill>
                <a:schemeClr val="tx1"/>
              </a:solidFill>
              <a:latin typeface="Montserrat"/>
              <a:ea typeface="Montserrat"/>
              <a:cs typeface="Montserrat"/>
              <a:sym typeface="Montserrat"/>
            </a:endParaRPr>
          </a:p>
        </p:txBody>
      </p:sp>
      <p:sp>
        <p:nvSpPr>
          <p:cNvPr id="28" name="Shape 84">
            <a:extLst>
              <a:ext uri="{FF2B5EF4-FFF2-40B4-BE49-F238E27FC236}">
                <a16:creationId xmlns:a16="http://schemas.microsoft.com/office/drawing/2014/main" id="{82F16C74-57DC-D547-883A-18278CC784AB}"/>
              </a:ext>
            </a:extLst>
          </p:cNvPr>
          <p:cNvSpPr txBox="1"/>
          <p:nvPr/>
        </p:nvSpPr>
        <p:spPr>
          <a:xfrm>
            <a:off x="1991568" y="9013377"/>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1</a:t>
            </a:r>
          </a:p>
          <a:p>
            <a:pPr lvl="0">
              <a:lnSpc>
                <a:spcPct val="150000"/>
              </a:lnSpc>
              <a:buSzPct val="25000"/>
            </a:pPr>
            <a:endParaRPr lang="en-US" sz="3200" dirty="0">
              <a:solidFill>
                <a:schemeClr val="tx1"/>
              </a:solidFill>
              <a:latin typeface="Montserrat"/>
              <a:ea typeface="Montserrat"/>
              <a:cs typeface="Montserrat"/>
              <a:sym typeface="Montserrat"/>
            </a:endParaRPr>
          </a:p>
        </p:txBody>
      </p:sp>
      <p:sp>
        <p:nvSpPr>
          <p:cNvPr id="29" name="Shape 84">
            <a:extLst>
              <a:ext uri="{FF2B5EF4-FFF2-40B4-BE49-F238E27FC236}">
                <a16:creationId xmlns:a16="http://schemas.microsoft.com/office/drawing/2014/main" id="{7E1529D8-330F-7A4A-9ACF-247E2F82F03B}"/>
              </a:ext>
            </a:extLst>
          </p:cNvPr>
          <p:cNvSpPr txBox="1"/>
          <p:nvPr/>
        </p:nvSpPr>
        <p:spPr>
          <a:xfrm>
            <a:off x="1948645" y="11360324"/>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3</a:t>
            </a:r>
          </a:p>
          <a:p>
            <a:pPr lvl="0">
              <a:lnSpc>
                <a:spcPct val="150000"/>
              </a:lnSpc>
              <a:buSzPct val="25000"/>
            </a:pPr>
            <a:endParaRPr lang="en-US" sz="3200" dirty="0">
              <a:solidFill>
                <a:schemeClr val="tx1"/>
              </a:solidFill>
              <a:latin typeface="Montserrat"/>
              <a:ea typeface="Montserrat"/>
              <a:cs typeface="Montserrat"/>
              <a:sym typeface="Montserrat"/>
            </a:endParaRPr>
          </a:p>
        </p:txBody>
      </p:sp>
      <p:sp>
        <p:nvSpPr>
          <p:cNvPr id="30" name="Shape 84">
            <a:extLst>
              <a:ext uri="{FF2B5EF4-FFF2-40B4-BE49-F238E27FC236}">
                <a16:creationId xmlns:a16="http://schemas.microsoft.com/office/drawing/2014/main" id="{4C09B345-A0DC-8744-9EB4-1A2899D5F81D}"/>
              </a:ext>
            </a:extLst>
          </p:cNvPr>
          <p:cNvSpPr txBox="1"/>
          <p:nvPr/>
        </p:nvSpPr>
        <p:spPr>
          <a:xfrm>
            <a:off x="5240485" y="11372494"/>
            <a:ext cx="1798320" cy="616124"/>
          </a:xfrm>
          <a:prstGeom prst="rect">
            <a:avLst/>
          </a:prstGeom>
          <a:noFill/>
          <a:ln>
            <a:noFill/>
          </a:ln>
        </p:spPr>
        <p:txBody>
          <a:bodyPr lIns="91425" tIns="45700" rIns="91425" bIns="45700" anchor="t" anchorCtr="0">
            <a:noAutofit/>
          </a:bodyPr>
          <a:lstStyle/>
          <a:p>
            <a:pPr lvl="0">
              <a:lnSpc>
                <a:spcPct val="150000"/>
              </a:lnSpc>
              <a:buSzPct val="25000"/>
            </a:pPr>
            <a:r>
              <a:rPr lang="en-US" sz="2400" dirty="0">
                <a:solidFill>
                  <a:schemeClr val="tx1"/>
                </a:solidFill>
                <a:latin typeface="Montserrat"/>
                <a:ea typeface="Montserrat"/>
                <a:cs typeface="Montserrat"/>
                <a:sym typeface="Montserrat"/>
              </a:rPr>
              <a:t>Iteration 4</a:t>
            </a:r>
          </a:p>
          <a:p>
            <a:pPr lvl="0">
              <a:lnSpc>
                <a:spcPct val="150000"/>
              </a:lnSpc>
              <a:buSzPct val="25000"/>
            </a:pPr>
            <a:endParaRPr lang="en-US" sz="3200"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272093018"/>
      </p:ext>
    </p:extLst>
  </p:cSld>
  <p:clrMapOvr>
    <a:masterClrMapping/>
  </p:clrMapOvr>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1166</Words>
  <Application>Microsoft Office PowerPoint</Application>
  <PresentationFormat>Custom</PresentationFormat>
  <Paragraphs>189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Kendre</cp:lastModifiedBy>
  <cp:revision>119</cp:revision>
  <dcterms:modified xsi:type="dcterms:W3CDTF">2019-02-21T20:24:01Z</dcterms:modified>
</cp:coreProperties>
</file>