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72" r:id="rId3"/>
    <p:sldId id="264" r:id="rId4"/>
    <p:sldId id="265" r:id="rId5"/>
    <p:sldId id="268" r:id="rId6"/>
    <p:sldId id="267"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00FF"/>
    <a:srgbClr val="408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7AD7D-268F-BF49-BD6F-58DEE083E863}" v="10" dt="2019-02-20T19:38:44.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5991" autoAdjust="0"/>
  </p:normalViewPr>
  <p:slideViewPr>
    <p:cSldViewPr snapToGrid="0">
      <p:cViewPr>
        <p:scale>
          <a:sx n="74" d="100"/>
          <a:sy n="74" d="100"/>
        </p:scale>
        <p:origin x="1768" y="13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34a0a8fb3f6cd9c7" providerId="LiveId" clId="{59A7AD7D-268F-BF49-BD6F-58DEE083E863}"/>
    <pc:docChg chg="undo addSld delSld modSld">
      <pc:chgData name="Aditya Kendre" userId="34a0a8fb3f6cd9c7" providerId="LiveId" clId="{59A7AD7D-268F-BF49-BD6F-58DEE083E863}" dt="2019-02-20T20:30:49.147" v="32" actId="2696"/>
      <pc:docMkLst>
        <pc:docMk/>
      </pc:docMkLst>
      <pc:sldChg chg="del">
        <pc:chgData name="Aditya Kendre" userId="34a0a8fb3f6cd9c7" providerId="LiveId" clId="{59A7AD7D-268F-BF49-BD6F-58DEE083E863}" dt="2019-02-20T06:16:49.628" v="28" actId="2696"/>
        <pc:sldMkLst>
          <pc:docMk/>
          <pc:sldMk cId="1860246992" sldId="262"/>
        </pc:sldMkLst>
      </pc:sldChg>
      <pc:sldChg chg="modSp">
        <pc:chgData name="Aditya Kendre" userId="34a0a8fb3f6cd9c7" providerId="LiveId" clId="{59A7AD7D-268F-BF49-BD6F-58DEE083E863}" dt="2019-02-19T16:34:39.193" v="1" actId="20577"/>
        <pc:sldMkLst>
          <pc:docMk/>
          <pc:sldMk cId="4005412194" sldId="267"/>
        </pc:sldMkLst>
        <pc:spChg chg="mod">
          <ac:chgData name="Aditya Kendre" userId="34a0a8fb3f6cd9c7" providerId="LiveId" clId="{59A7AD7D-268F-BF49-BD6F-58DEE083E863}" dt="2019-02-19T16:34:39.193" v="1" actId="20577"/>
          <ac:spMkLst>
            <pc:docMk/>
            <pc:sldMk cId="4005412194" sldId="267"/>
            <ac:spMk id="9" creationId="{85D14B46-9747-5940-841C-90E0BD4B57CB}"/>
          </ac:spMkLst>
        </pc:spChg>
      </pc:sldChg>
      <pc:sldChg chg="addSp modSp">
        <pc:chgData name="Aditya Kendre" userId="34a0a8fb3f6cd9c7" providerId="LiveId" clId="{59A7AD7D-268F-BF49-BD6F-58DEE083E863}" dt="2019-02-20T05:25:35.004" v="27" actId="20577"/>
        <pc:sldMkLst>
          <pc:docMk/>
          <pc:sldMk cId="898790707" sldId="268"/>
        </pc:sldMkLst>
        <pc:spChg chg="add mod">
          <ac:chgData name="Aditya Kendre" userId="34a0a8fb3f6cd9c7" providerId="LiveId" clId="{59A7AD7D-268F-BF49-BD6F-58DEE083E863}" dt="2019-02-20T04:56:59.086" v="19" actId="208"/>
          <ac:spMkLst>
            <pc:docMk/>
            <pc:sldMk cId="898790707" sldId="268"/>
            <ac:spMk id="2" creationId="{9A63B08A-2A48-534D-BECC-5817752E9821}"/>
          </ac:spMkLst>
        </pc:spChg>
        <pc:spChg chg="mod">
          <ac:chgData name="Aditya Kendre" userId="34a0a8fb3f6cd9c7" providerId="LiveId" clId="{59A7AD7D-268F-BF49-BD6F-58DEE083E863}" dt="2019-02-20T05:25:35.004" v="27" actId="20577"/>
          <ac:spMkLst>
            <pc:docMk/>
            <pc:sldMk cId="898790707" sldId="268"/>
            <ac:spMk id="6" creationId="{B8D63D08-6E18-0B43-8AF0-8F53CA935682}"/>
          </ac:spMkLst>
        </pc:spChg>
      </pc:sldChg>
      <pc:sldChg chg="add del">
        <pc:chgData name="Aditya Kendre" userId="34a0a8fb3f6cd9c7" providerId="LiveId" clId="{59A7AD7D-268F-BF49-BD6F-58DEE083E863}" dt="2019-02-20T20:30:49.147" v="32" actId="2696"/>
        <pc:sldMkLst>
          <pc:docMk/>
          <pc:sldMk cId="4125401075" sldId="271"/>
        </pc:sldMkLst>
      </pc:sldChg>
      <pc:sldChg chg="add del">
        <pc:chgData name="Aditya Kendre" userId="34a0a8fb3f6cd9c7" providerId="LiveId" clId="{59A7AD7D-268F-BF49-BD6F-58DEE083E863}" dt="2019-02-20T19:38:44.333" v="31"/>
        <pc:sldMkLst>
          <pc:docMk/>
          <pc:sldMk cId="2576691504" sldId="27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5ED17-416B-4083-A6B3-B23D2AC2171C}" type="datetimeFigureOut">
              <a:rPr lang="en-US" smtClean="0"/>
              <a:t>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F9531-3326-4057-9EBA-1F5D68C6F04A}" type="slidenum">
              <a:rPr lang="en-US" smtClean="0"/>
              <a:t>‹#›</a:t>
            </a:fld>
            <a:endParaRPr lang="en-US"/>
          </a:p>
        </p:txBody>
      </p:sp>
    </p:spTree>
    <p:extLst>
      <p:ext uri="{BB962C8B-B14F-4D97-AF65-F5344CB8AC3E}">
        <p14:creationId xmlns:p14="http://schemas.microsoft.com/office/powerpoint/2010/main" val="283025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1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19.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2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6825" y="7296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29300" y="1324470"/>
                <a:ext cx="246600" cy="65160"/>
              </a:xfrm>
              <a:prstGeom prst="rect">
                <a:avLst/>
              </a:prstGeom>
            </p:spPr>
          </p:pic>
        </mc:Fallback>
      </mc:AlternateContent>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r>
              <a:rPr lang="en-US" dirty="0"/>
              <a:t>CLICK TO EDIT MASTER TITLE STYLE</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1220" y="4829594"/>
                <a:ext cx="25596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0925" y="114765"/>
                <a:ext cx="4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696125" y="7258821"/>
                <a:ext cx="37080" cy="26730"/>
              </a:xfrm>
              <a:prstGeom prst="rect">
                <a:avLst/>
              </a:prstGeom>
            </p:spPr>
          </p:pic>
        </mc:Fallback>
      </mc:AlternateContent>
    </p:spTree>
    <p:extLst>
      <p:ext uri="{BB962C8B-B14F-4D97-AF65-F5344CB8AC3E}">
        <p14:creationId xmlns:p14="http://schemas.microsoft.com/office/powerpoint/2010/main" val="70071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C925-8B44-44C6-A649-F0FB17E73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067D9-9E44-4E2F-BB85-39F25AF8A996}"/>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4" name="Footer Placeholder 3">
            <a:extLst>
              <a:ext uri="{FF2B5EF4-FFF2-40B4-BE49-F238E27FC236}">
                <a16:creationId xmlns:a16="http://schemas.microsoft.com/office/drawing/2014/main" id="{D0695C9A-F3D4-4CAF-BD9C-9A781B281D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D576E-E81F-4A82-BCA1-6B1E01BA5B42}"/>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1998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60874-81B9-450F-B82A-8EB5D1206CDC}"/>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3" name="Footer Placeholder 2">
            <a:extLst>
              <a:ext uri="{FF2B5EF4-FFF2-40B4-BE49-F238E27FC236}">
                <a16:creationId xmlns:a16="http://schemas.microsoft.com/office/drawing/2014/main" id="{3CF7C3AE-3A6B-4C8B-B32A-82D82E596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DF9F8A-E694-41C4-963B-E3E4EC703FD4}"/>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2051892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2C95-0AD4-4269-8C2B-C4797C4EC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06414-765F-4A8B-92F6-D0646CCCA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ECD27-EF94-470B-8EFE-BDD4BAA71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20F99-C49A-4BDA-8E4E-70AA217962BD}"/>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6" name="Footer Placeholder 5">
            <a:extLst>
              <a:ext uri="{FF2B5EF4-FFF2-40B4-BE49-F238E27FC236}">
                <a16:creationId xmlns:a16="http://schemas.microsoft.com/office/drawing/2014/main" id="{F4BE342F-D088-48DF-BF68-ED3DCA16F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B5186-5A08-4217-B8C8-E3C89DE56517}"/>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88299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A0E-257C-428F-8220-4F7319A3E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CFB04-60BA-40B2-9683-87578BD0D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90FF038-F1C0-4D94-B562-F30100354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14D5EB-717A-432F-9FCB-41F026C35E99}"/>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6" name="Footer Placeholder 5">
            <a:extLst>
              <a:ext uri="{FF2B5EF4-FFF2-40B4-BE49-F238E27FC236}">
                <a16:creationId xmlns:a16="http://schemas.microsoft.com/office/drawing/2014/main" id="{1FA96424-0E11-4259-9FFE-96E424A21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24721-6543-486D-A232-9E51E9FB47D6}"/>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300293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A876-E09F-447C-AC70-625615722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D81AE2-C534-4018-8D54-BFAC1D2E43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E8180-78B8-4034-88AA-BF38D54756A7}"/>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5" name="Footer Placeholder 4">
            <a:extLst>
              <a:ext uri="{FF2B5EF4-FFF2-40B4-BE49-F238E27FC236}">
                <a16:creationId xmlns:a16="http://schemas.microsoft.com/office/drawing/2014/main" id="{E902CEA7-6339-43F1-8258-E91DD61E2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3B7F-3DD1-4A58-A7A1-90D3371C9DD8}"/>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154296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8BB54-5323-4DD3-9DB8-5CA26A517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0E1A9-E35B-44AB-8190-B6A7A068DB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AF8D8-7764-4D06-AE50-0B151AE659FB}"/>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5" name="Footer Placeholder 4">
            <a:extLst>
              <a:ext uri="{FF2B5EF4-FFF2-40B4-BE49-F238E27FC236}">
                <a16:creationId xmlns:a16="http://schemas.microsoft.com/office/drawing/2014/main" id="{2022F050-008F-40E2-AA46-8DD0CD8CB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63763-705B-464F-AB8B-F02AFAC92A82}"/>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246871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6825" y="7296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29300" y="1324470"/>
                <a:ext cx="2466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1220" y="4829594"/>
                <a:ext cx="25596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0925" y="114765"/>
                <a:ext cx="4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696125" y="7258821"/>
                <a:ext cx="37080" cy="26730"/>
              </a:xfrm>
              <a:prstGeom prst="rect">
                <a:avLst/>
              </a:prstGeom>
            </p:spPr>
          </p:pic>
        </mc:Fallback>
      </mc:AlternateContent>
      <p:pic>
        <p:nvPicPr>
          <p:cNvPr id="11" name="Picture 10">
            <a:extLst>
              <a:ext uri="{FF2B5EF4-FFF2-40B4-BE49-F238E27FC236}">
                <a16:creationId xmlns:a16="http://schemas.microsoft.com/office/drawing/2014/main" id="{BD312742-FF8F-405A-9B03-FA3BE36135F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13"/>
            <a:stretch>
              <a:fillRect/>
            </a:stretch>
          </a:blipFill>
        </p:spPr>
      </p:pic>
    </p:spTree>
    <p:extLst>
      <p:ext uri="{BB962C8B-B14F-4D97-AF65-F5344CB8AC3E}">
        <p14:creationId xmlns:p14="http://schemas.microsoft.com/office/powerpoint/2010/main" val="112087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6825" y="7296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29300" y="1324470"/>
                <a:ext cx="2466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1220" y="4829594"/>
                <a:ext cx="25596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0925" y="114765"/>
                <a:ext cx="4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696125" y="7258821"/>
                <a:ext cx="37080" cy="26730"/>
              </a:xfrm>
              <a:prstGeom prst="rect">
                <a:avLst/>
              </a:prstGeom>
            </p:spPr>
          </p:pic>
        </mc:Fallback>
      </mc:AlternateContent>
      <p:sp>
        <p:nvSpPr>
          <p:cNvPr id="11" name="Subtitle 2">
            <a:extLst>
              <a:ext uri="{FF2B5EF4-FFF2-40B4-BE49-F238E27FC236}">
                <a16:creationId xmlns:a16="http://schemas.microsoft.com/office/drawing/2014/main" id="{34C0FACC-90E6-4A01-8792-8FA91B7D3E15}"/>
              </a:ext>
            </a:extLst>
          </p:cNvPr>
          <p:cNvSpPr>
            <a:spLocks noGrp="1"/>
          </p:cNvSpPr>
          <p:nvPr>
            <p:ph type="subTitle" idx="1" hasCustomPrompt="1"/>
          </p:nvPr>
        </p:nvSpPr>
        <p:spPr>
          <a:xfrm>
            <a:off x="963827" y="2543436"/>
            <a:ext cx="3760738" cy="4021205"/>
          </a:xfrm>
        </p:spPr>
        <p:txBody>
          <a:bodyPr>
            <a:normAutofit/>
          </a:bodyPr>
          <a:lstStyle>
            <a:lvl1pPr marL="0" indent="0" algn="l">
              <a:lnSpc>
                <a:spcPct val="110000"/>
              </a:lnSpc>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Power for the computers and scientific instruments onboard is provided by two 2.45 x 7.56m solar panels. The power generated by the panels is also used to charge six nickel-hydrogen batteries that provide power to the spacecraft for about 25 minutes per orbit while Hubble flies through the Earth’s shadow.</a:t>
            </a:r>
          </a:p>
        </p:txBody>
      </p:sp>
      <p:sp>
        <p:nvSpPr>
          <p:cNvPr id="12" name="Title 1">
            <a:extLst>
              <a:ext uri="{FF2B5EF4-FFF2-40B4-BE49-F238E27FC236}">
                <a16:creationId xmlns:a16="http://schemas.microsoft.com/office/drawing/2014/main" id="{884C55E0-4986-474A-BC74-1B4E8A2F7D16}"/>
              </a:ext>
            </a:extLst>
          </p:cNvPr>
          <p:cNvSpPr>
            <a:spLocks noGrp="1"/>
          </p:cNvSpPr>
          <p:nvPr>
            <p:ph type="ctrTitle" hasCustomPrompt="1"/>
          </p:nvPr>
        </p:nvSpPr>
        <p:spPr>
          <a:xfrm>
            <a:off x="963827" y="1921433"/>
            <a:ext cx="9144000" cy="495232"/>
          </a:xfrm>
        </p:spPr>
        <p:txBody>
          <a:bodyPr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r>
              <a:rPr lang="en-US" dirty="0"/>
              <a:t>SOLAR PANELS</a:t>
            </a:r>
          </a:p>
        </p:txBody>
      </p:sp>
      <p:grpSp>
        <p:nvGrpSpPr>
          <p:cNvPr id="14" name="Group 13">
            <a:extLst>
              <a:ext uri="{FF2B5EF4-FFF2-40B4-BE49-F238E27FC236}">
                <a16:creationId xmlns:a16="http://schemas.microsoft.com/office/drawing/2014/main" id="{27E37D6D-34CE-4FE3-A6C6-4FC22C72F7A0}"/>
              </a:ext>
            </a:extLst>
          </p:cNvPr>
          <p:cNvGrpSpPr/>
          <p:nvPr userDrawn="1"/>
        </p:nvGrpSpPr>
        <p:grpSpPr>
          <a:xfrm>
            <a:off x="1013641" y="2259110"/>
            <a:ext cx="5513866" cy="276225"/>
            <a:chOff x="1557338" y="1458610"/>
            <a:chExt cx="5513866" cy="276225"/>
          </a:xfrm>
        </p:grpSpPr>
        <p:cxnSp>
          <p:nvCxnSpPr>
            <p:cNvPr id="15" name="Straight Connector 14">
              <a:extLst>
                <a:ext uri="{FF2B5EF4-FFF2-40B4-BE49-F238E27FC236}">
                  <a16:creationId xmlns:a16="http://schemas.microsoft.com/office/drawing/2014/main" id="{71CBDA1B-9FA8-429D-A07D-655D394A1C71}"/>
                </a:ext>
              </a:extLst>
            </p:cNvPr>
            <p:cNvCxnSpPr/>
            <p:nvPr/>
          </p:nvCxnSpPr>
          <p:spPr>
            <a:xfrm>
              <a:off x="1557338" y="1589020"/>
              <a:ext cx="5362574" cy="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5FBA15E-A7E6-483D-9298-EC007237A71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94979" y="1458610"/>
              <a:ext cx="276225" cy="276225"/>
            </a:xfrm>
            <a:prstGeom prst="rect">
              <a:avLst/>
            </a:prstGeom>
          </p:spPr>
        </p:pic>
      </p:grpSp>
    </p:spTree>
    <p:extLst>
      <p:ext uri="{BB962C8B-B14F-4D97-AF65-F5344CB8AC3E}">
        <p14:creationId xmlns:p14="http://schemas.microsoft.com/office/powerpoint/2010/main" val="486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6825" y="7296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29300" y="1324470"/>
                <a:ext cx="246600" cy="65160"/>
              </a:xfrm>
              <a:prstGeom prst="rect">
                <a:avLst/>
              </a:prstGeom>
            </p:spPr>
          </p:pic>
        </mc:Fallback>
      </mc:AlternateContent>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r>
              <a:rPr lang="en-US" dirty="0"/>
              <a:t>CLICK TO EDIT MASTER TITLE STYLE</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1220" y="4829594"/>
                <a:ext cx="25596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0925" y="114765"/>
                <a:ext cx="4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696125" y="7258821"/>
                <a:ext cx="37080" cy="26730"/>
              </a:xfrm>
              <a:prstGeom prst="rect">
                <a:avLst/>
              </a:prstGeom>
            </p:spPr>
          </p:pic>
        </mc:Fallback>
      </mc:AlternateContent>
      <p:sp>
        <p:nvSpPr>
          <p:cNvPr id="10" name="Rectangle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705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6825" y="7296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29300" y="1324470"/>
                <a:ext cx="246600" cy="65160"/>
              </a:xfrm>
              <a:prstGeom prst="rect">
                <a:avLst/>
              </a:prstGeom>
            </p:spPr>
          </p:pic>
        </mc:Fallback>
      </mc:AlternateContent>
      <p:sp>
        <p:nvSpPr>
          <p:cNvPr id="2" name="Title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r>
              <a:rPr lang="en-US" dirty="0"/>
              <a:t>CLICK TO EDIT MASTER TITLE STYLE</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1220" y="4829594"/>
                <a:ext cx="25596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0925" y="114765"/>
                <a:ext cx="4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696125" y="7258821"/>
                <a:ext cx="37080" cy="26730"/>
              </a:xfrm>
              <a:prstGeom prst="rect">
                <a:avLst/>
              </a:prstGeom>
            </p:spPr>
          </p:pic>
        </mc:Fallback>
      </mc:AlternateContent>
      <p:sp>
        <p:nvSpPr>
          <p:cNvPr id="10" name="Rectangle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752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2A5-4A94-4AD1-8E4A-1EA129F98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FE6721-7958-497F-BDBF-202EA49F19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C0A16-F783-4588-B672-5058DF08C081}"/>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5" name="Footer Placeholder 4">
            <a:extLst>
              <a:ext uri="{FF2B5EF4-FFF2-40B4-BE49-F238E27FC236}">
                <a16:creationId xmlns:a16="http://schemas.microsoft.com/office/drawing/2014/main" id="{BD350778-6411-40BC-969D-A8D237EDD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D5302-3190-447A-93C9-69054625D96A}"/>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167634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5D5-7F7F-4923-B13A-FB14C9079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DA3E33-C1C5-4903-B6A0-5DCA0E5DA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CEEB41-7B20-4E9D-854C-61E519F596A9}"/>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5" name="Footer Placeholder 4">
            <a:extLst>
              <a:ext uri="{FF2B5EF4-FFF2-40B4-BE49-F238E27FC236}">
                <a16:creationId xmlns:a16="http://schemas.microsoft.com/office/drawing/2014/main" id="{B15B4E84-AF49-469B-BA25-009B696C4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71073-1660-4665-AD08-B1F6EEEC6D09}"/>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423182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4BBC-F386-4C51-801D-CF55F338F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1EA36-CB65-4957-AC4D-117C8B55F5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1E4BF-C484-4876-8267-5595D14331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81A05-B3B3-484A-B9A2-C693BFC1850D}"/>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6" name="Footer Placeholder 5">
            <a:extLst>
              <a:ext uri="{FF2B5EF4-FFF2-40B4-BE49-F238E27FC236}">
                <a16:creationId xmlns:a16="http://schemas.microsoft.com/office/drawing/2014/main" id="{C4A2926F-1DF1-4A3A-B966-52626B39B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902F3-1A49-445A-A094-55BF9A3AAF1A}"/>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32665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405-2652-4BEF-A9E4-BCBF252A1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998658-AC9F-419A-9D28-703117D9C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7BF43B-ACB8-4022-9478-4B58FB2AC8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7381A-DF82-4E57-86F2-79DDC1FDB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95A9D4-5434-4053-BEF7-D8D6112F6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203A2-768C-4C32-B8C9-5731FBE96FE5}"/>
              </a:ext>
            </a:extLst>
          </p:cNvPr>
          <p:cNvSpPr>
            <a:spLocks noGrp="1"/>
          </p:cNvSpPr>
          <p:nvPr>
            <p:ph type="dt" sz="half" idx="10"/>
          </p:nvPr>
        </p:nvSpPr>
        <p:spPr/>
        <p:txBody>
          <a:bodyPr/>
          <a:lstStyle/>
          <a:p>
            <a:fld id="{9A6BF23A-3D24-42D3-8F1A-75A13C888DEA}" type="datetimeFigureOut">
              <a:rPr lang="en-US" smtClean="0"/>
              <a:t>2/19/19</a:t>
            </a:fld>
            <a:endParaRPr lang="en-US"/>
          </a:p>
        </p:txBody>
      </p:sp>
      <p:sp>
        <p:nvSpPr>
          <p:cNvPr id="8" name="Footer Placeholder 7">
            <a:extLst>
              <a:ext uri="{FF2B5EF4-FFF2-40B4-BE49-F238E27FC236}">
                <a16:creationId xmlns:a16="http://schemas.microsoft.com/office/drawing/2014/main" id="{217F5DD0-FF5E-4C8E-BF51-AAA6F15FF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B89CD3-37F2-4CFC-B1A1-898657145547}"/>
              </a:ext>
            </a:extLst>
          </p:cNvPr>
          <p:cNvSpPr>
            <a:spLocks noGrp="1"/>
          </p:cNvSpPr>
          <p:nvPr>
            <p:ph type="sldNum" sz="quarter" idx="12"/>
          </p:nvPr>
        </p:nvSpPr>
        <p:spPr/>
        <p:txBody>
          <a:bodyPr/>
          <a:lstStyle/>
          <a:p>
            <a:fld id="{8A717781-12D9-4CDB-9AAE-83636CBD66D6}" type="slidenum">
              <a:rPr lang="en-US" smtClean="0"/>
              <a:t>‹#›</a:t>
            </a:fld>
            <a:endParaRPr lang="en-US"/>
          </a:p>
        </p:txBody>
      </p:sp>
    </p:spTree>
    <p:extLst>
      <p:ext uri="{BB962C8B-B14F-4D97-AF65-F5344CB8AC3E}">
        <p14:creationId xmlns:p14="http://schemas.microsoft.com/office/powerpoint/2010/main" val="378450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9A825-7557-4500-8CCD-1373C95FF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4F931-B635-4B85-BE10-74008338E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E95C-FC17-478C-AA9E-710213A4F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BF23A-3D24-42D3-8F1A-75A13C888DEA}" type="datetimeFigureOut">
              <a:rPr lang="en-US" smtClean="0"/>
              <a:t>2/19/19</a:t>
            </a:fld>
            <a:endParaRPr lang="en-US"/>
          </a:p>
        </p:txBody>
      </p:sp>
      <p:sp>
        <p:nvSpPr>
          <p:cNvPr id="5" name="Footer Placeholder 4">
            <a:extLst>
              <a:ext uri="{FF2B5EF4-FFF2-40B4-BE49-F238E27FC236}">
                <a16:creationId xmlns:a16="http://schemas.microsoft.com/office/drawing/2014/main" id="{15D4E31F-5B11-490E-AD3F-BE92E0F2D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DD7FA-F9F4-4DC4-9791-ACD49568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17781-12D9-4CDB-9AAE-83636CBD66D6}" type="slidenum">
              <a:rPr lang="en-US" smtClean="0"/>
              <a:t>‹#›</a:t>
            </a:fld>
            <a:endParaRPr lang="en-US"/>
          </a:p>
        </p:txBody>
      </p:sp>
    </p:spTree>
    <p:extLst>
      <p:ext uri="{BB962C8B-B14F-4D97-AF65-F5344CB8AC3E}">
        <p14:creationId xmlns:p14="http://schemas.microsoft.com/office/powerpoint/2010/main" val="10342481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A15C6-46BB-6D45-ABAA-7F1A11AD2ADD}"/>
              </a:ext>
            </a:extLst>
          </p:cNvPr>
          <p:cNvSpPr>
            <a:spLocks noGrp="1"/>
          </p:cNvSpPr>
          <p:nvPr>
            <p:ph type="ctrTitle"/>
          </p:nvPr>
        </p:nvSpPr>
        <p:spPr>
          <a:xfrm>
            <a:off x="880946" y="735980"/>
            <a:ext cx="10437542" cy="4125951"/>
          </a:xfrm>
        </p:spPr>
        <p:txBody>
          <a:bodyPr anchor="ctr">
            <a:normAutofit/>
          </a:bodyPr>
          <a:lstStyle/>
          <a:p>
            <a:pPr algn="ctr"/>
            <a:r>
              <a:rPr lang="en-US" sz="5400" dirty="0"/>
              <a:t>A Novel Approach for Identifying Collision Asteroid Families in the Kuiper Belt</a:t>
            </a:r>
          </a:p>
        </p:txBody>
      </p:sp>
      <p:sp>
        <p:nvSpPr>
          <p:cNvPr id="9" name="Subtitle 8">
            <a:extLst>
              <a:ext uri="{FF2B5EF4-FFF2-40B4-BE49-F238E27FC236}">
                <a16:creationId xmlns:a16="http://schemas.microsoft.com/office/drawing/2014/main" id="{8CAA6DEA-450C-484C-8BFA-6B828A88E6A6}"/>
              </a:ext>
            </a:extLst>
          </p:cNvPr>
          <p:cNvSpPr>
            <a:spLocks noGrp="1"/>
          </p:cNvSpPr>
          <p:nvPr>
            <p:ph type="subTitle" idx="1"/>
          </p:nvPr>
        </p:nvSpPr>
        <p:spPr>
          <a:xfrm>
            <a:off x="1524000" y="5586761"/>
            <a:ext cx="9144000" cy="904142"/>
          </a:xfrm>
        </p:spPr>
        <p:txBody>
          <a:bodyPr>
            <a:normAutofit/>
          </a:bodyPr>
          <a:lstStyle/>
          <a:p>
            <a:pPr algn="ctr"/>
            <a:r>
              <a:rPr lang="en-US" sz="2000" dirty="0"/>
              <a:t>Aditya </a:t>
            </a:r>
            <a:r>
              <a:rPr lang="en-US" sz="2000" dirty="0" err="1"/>
              <a:t>Kendre</a:t>
            </a:r>
            <a:endParaRPr lang="en-US" sz="2000" dirty="0"/>
          </a:p>
        </p:txBody>
      </p:sp>
    </p:spTree>
    <p:extLst>
      <p:ext uri="{BB962C8B-B14F-4D97-AF65-F5344CB8AC3E}">
        <p14:creationId xmlns:p14="http://schemas.microsoft.com/office/powerpoint/2010/main" val="290900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Statement of </a:t>
            </a:r>
            <a:r>
              <a:rPr lang="en-US" sz="4800" dirty="0"/>
              <a:t>Purpose</a:t>
            </a:r>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698810" y="1418397"/>
            <a:ext cx="10697734" cy="4986310"/>
          </a:xfrm>
        </p:spPr>
        <p:txBody>
          <a:bodyPr anchor="t">
            <a:normAutofit/>
          </a:bodyPr>
          <a:lstStyle/>
          <a:p>
            <a:pPr lvl="0" algn="ctr"/>
            <a:r>
              <a:rPr lang="en-US" sz="3200" dirty="0"/>
              <a:t>The purpose of this investigation is to explore the evolution of Kuiper belt objects, shed light on new methods of finding new asteroid family.</a:t>
            </a:r>
          </a:p>
        </p:txBody>
      </p:sp>
    </p:spTree>
    <p:extLst>
      <p:ext uri="{BB962C8B-B14F-4D97-AF65-F5344CB8AC3E}">
        <p14:creationId xmlns:p14="http://schemas.microsoft.com/office/powerpoint/2010/main" val="3961572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Question</a:t>
            </a:r>
            <a:endParaRPr lang="en-US" sz="4800" dirty="0"/>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698810" y="1418397"/>
            <a:ext cx="10697734" cy="4986310"/>
          </a:xfrm>
        </p:spPr>
        <p:txBody>
          <a:bodyPr anchor="t">
            <a:normAutofit/>
          </a:bodyPr>
          <a:lstStyle/>
          <a:p>
            <a:pPr lvl="0" algn="ctr">
              <a:buClr>
                <a:schemeClr val="dk1"/>
              </a:buClr>
              <a:buSzPts val="3000"/>
            </a:pPr>
            <a:r>
              <a:rPr lang="en-US" sz="3200" dirty="0"/>
              <a:t>Can the Haumea asteroid collisional family can be distinguished from the background objects in the Kuiper belt, and which clustering techniques and/or algorithms are the most efficient in identifying the Haumea family? Can these techniques be used to distinguish other families? </a:t>
            </a:r>
          </a:p>
        </p:txBody>
      </p:sp>
    </p:spTree>
    <p:extLst>
      <p:ext uri="{BB962C8B-B14F-4D97-AF65-F5344CB8AC3E}">
        <p14:creationId xmlns:p14="http://schemas.microsoft.com/office/powerpoint/2010/main" val="428276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Hypothesis</a:t>
            </a:r>
            <a:endParaRPr lang="en-US" sz="4800" dirty="0"/>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698810" y="1418397"/>
            <a:ext cx="10697734" cy="4986310"/>
          </a:xfrm>
        </p:spPr>
        <p:txBody>
          <a:bodyPr anchor="t">
            <a:normAutofit/>
          </a:bodyPr>
          <a:lstStyle/>
          <a:p>
            <a:pPr algn="ctr">
              <a:buClr>
                <a:schemeClr val="dk1"/>
              </a:buClr>
              <a:buSzPts val="3000"/>
            </a:pPr>
            <a:r>
              <a:rPr lang="en-US" sz="3200" dirty="0"/>
              <a:t>Collisional families located will be able to be distinguished from background objects in the Kuiper belt, and the Hierarchical Clustering method will be the most efficient way in distinguishing the Haumea asteroid collisional family from the background objects in the Kuiper belt.</a:t>
            </a:r>
          </a:p>
        </p:txBody>
      </p:sp>
    </p:spTree>
    <p:extLst>
      <p:ext uri="{BB962C8B-B14F-4D97-AF65-F5344CB8AC3E}">
        <p14:creationId xmlns:p14="http://schemas.microsoft.com/office/powerpoint/2010/main" val="316590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Proper Elements </a:t>
            </a:r>
            <a:endParaRPr lang="en-US" sz="4800" dirty="0"/>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5977054" y="1418397"/>
            <a:ext cx="5419490" cy="2904221"/>
          </a:xfrm>
        </p:spPr>
        <p:txBody>
          <a:bodyPr anchor="t">
            <a:normAutofit/>
          </a:bodyPr>
          <a:lstStyle/>
          <a:p>
            <a:pPr marL="342900" indent="-342900">
              <a:buClr>
                <a:schemeClr val="bg1"/>
              </a:buClr>
              <a:buSzPts val="3000"/>
              <a:buFont typeface="Arial" panose="020B0604020202020204" pitchFamily="34" charset="0"/>
              <a:buChar char="•"/>
            </a:pPr>
            <a:r>
              <a:rPr lang="en-US" sz="2400" b="1" dirty="0"/>
              <a:t>Eccentricity (e)</a:t>
            </a:r>
            <a:r>
              <a:rPr lang="en-US" sz="2400" dirty="0"/>
              <a:t> – elliptical shape of the orbit, described in a range between 0 – 1, where 0 is a perfect circle</a:t>
            </a:r>
          </a:p>
          <a:p>
            <a:pPr marL="342900" indent="-342900">
              <a:buClr>
                <a:schemeClr val="bg1"/>
              </a:buClr>
              <a:buSzPts val="3000"/>
              <a:buFont typeface="Arial" panose="020B0604020202020204" pitchFamily="34" charset="0"/>
              <a:buChar char="•"/>
            </a:pPr>
            <a:r>
              <a:rPr lang="en-US" sz="2400" b="1" dirty="0"/>
              <a:t>Semi-major axis (a)</a:t>
            </a:r>
            <a:r>
              <a:rPr lang="en-US" sz="2400" dirty="0"/>
              <a:t> – greater distance from center of an ellipse to the outer.</a:t>
            </a:r>
          </a:p>
          <a:p>
            <a:pPr marL="342900" indent="-342900">
              <a:buClr>
                <a:schemeClr val="bg1"/>
              </a:buClr>
              <a:buSzPts val="3000"/>
              <a:buFont typeface="Arial" panose="020B0604020202020204" pitchFamily="34" charset="0"/>
              <a:buChar char="•"/>
            </a:pPr>
            <a:r>
              <a:rPr lang="en-US" sz="2400" b="1" dirty="0"/>
              <a:t>Inclination (</a:t>
            </a:r>
            <a:r>
              <a:rPr lang="en-US" sz="2400" b="1" dirty="0" err="1"/>
              <a:t>i</a:t>
            </a:r>
            <a:r>
              <a:rPr lang="en-US" sz="2400" b="1" dirty="0"/>
              <a:t>)</a:t>
            </a:r>
            <a:r>
              <a:rPr lang="en-US" sz="2400" dirty="0"/>
              <a:t> – the vertical tilt of the orbit</a:t>
            </a:r>
          </a:p>
          <a:p>
            <a:pPr marL="342900" indent="-342900">
              <a:buClr>
                <a:schemeClr val="bg1"/>
              </a:buClr>
              <a:buSzPts val="30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1E90C1A1-18AB-BF4B-BA1E-7332B75E8ECA}"/>
              </a:ext>
            </a:extLst>
          </p:cNvPr>
          <p:cNvPicPr>
            <a:picLocks noChangeAspect="1"/>
          </p:cNvPicPr>
          <p:nvPr/>
        </p:nvPicPr>
        <p:blipFill>
          <a:blip r:embed="rId2"/>
          <a:stretch>
            <a:fillRect/>
          </a:stretch>
        </p:blipFill>
        <p:spPr>
          <a:xfrm>
            <a:off x="0" y="1418397"/>
            <a:ext cx="5919365" cy="5332761"/>
          </a:xfrm>
          <a:prstGeom prst="rect">
            <a:avLst/>
          </a:prstGeom>
        </p:spPr>
      </p:pic>
      <p:sp>
        <p:nvSpPr>
          <p:cNvPr id="14" name="TextBox 13">
            <a:extLst>
              <a:ext uri="{FF2B5EF4-FFF2-40B4-BE49-F238E27FC236}">
                <a16:creationId xmlns:a16="http://schemas.microsoft.com/office/drawing/2014/main" id="{E5B4806E-A298-7D4F-B830-6802FD2564D5}"/>
              </a:ext>
            </a:extLst>
          </p:cNvPr>
          <p:cNvSpPr txBox="1"/>
          <p:nvPr/>
        </p:nvSpPr>
        <p:spPr>
          <a:xfrm>
            <a:off x="2876554" y="3190295"/>
            <a:ext cx="1973104" cy="369332"/>
          </a:xfrm>
          <a:prstGeom prst="rect">
            <a:avLst/>
          </a:prstGeom>
          <a:noFill/>
        </p:spPr>
        <p:txBody>
          <a:bodyPr wrap="none" rtlCol="0">
            <a:spAutoFit/>
          </a:bodyPr>
          <a:lstStyle/>
          <a:p>
            <a:r>
              <a:rPr lang="en-US" dirty="0">
                <a:solidFill>
                  <a:srgbClr val="7C00FF"/>
                </a:solidFill>
              </a:rPr>
              <a:t>Semi-major axis (a)</a:t>
            </a:r>
          </a:p>
        </p:txBody>
      </p:sp>
      <p:sp>
        <p:nvSpPr>
          <p:cNvPr id="18" name="TextBox 17">
            <a:extLst>
              <a:ext uri="{FF2B5EF4-FFF2-40B4-BE49-F238E27FC236}">
                <a16:creationId xmlns:a16="http://schemas.microsoft.com/office/drawing/2014/main" id="{6167C256-59D6-8048-BF8E-04D207DE675D}"/>
              </a:ext>
            </a:extLst>
          </p:cNvPr>
          <p:cNvSpPr txBox="1"/>
          <p:nvPr/>
        </p:nvSpPr>
        <p:spPr>
          <a:xfrm>
            <a:off x="-2134" y="3542220"/>
            <a:ext cx="1595180" cy="369332"/>
          </a:xfrm>
          <a:prstGeom prst="rect">
            <a:avLst/>
          </a:prstGeom>
          <a:noFill/>
        </p:spPr>
        <p:txBody>
          <a:bodyPr wrap="none" rtlCol="0">
            <a:spAutoFit/>
          </a:bodyPr>
          <a:lstStyle/>
          <a:p>
            <a:r>
              <a:rPr lang="en-US" b="1" dirty="0"/>
              <a:t>Eccentricity (e)</a:t>
            </a:r>
          </a:p>
        </p:txBody>
      </p:sp>
      <p:sp>
        <p:nvSpPr>
          <p:cNvPr id="2" name="Oval 1">
            <a:extLst>
              <a:ext uri="{FF2B5EF4-FFF2-40B4-BE49-F238E27FC236}">
                <a16:creationId xmlns:a16="http://schemas.microsoft.com/office/drawing/2014/main" id="{9A63B08A-2A48-534D-BECC-5817752E9821}"/>
              </a:ext>
            </a:extLst>
          </p:cNvPr>
          <p:cNvSpPr/>
          <p:nvPr/>
        </p:nvSpPr>
        <p:spPr>
          <a:xfrm>
            <a:off x="2514413" y="1682496"/>
            <a:ext cx="182880" cy="1828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9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Methods</a:t>
            </a:r>
            <a:endParaRPr lang="en-US" sz="4800" dirty="0"/>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698810" y="1418397"/>
            <a:ext cx="10697734" cy="4986310"/>
          </a:xfrm>
        </p:spPr>
        <p:txBody>
          <a:bodyPr anchor="t">
            <a:normAutofit/>
          </a:bodyPr>
          <a:lstStyle/>
          <a:p>
            <a:pPr marL="514350" indent="-514350">
              <a:buClr>
                <a:schemeClr val="bg1"/>
              </a:buClr>
              <a:buSzPts val="3000"/>
              <a:buFont typeface="+mj-lt"/>
              <a:buAutoNum type="arabicPeriod"/>
            </a:pPr>
            <a:endParaRPr lang="en-US" sz="3200" dirty="0"/>
          </a:p>
        </p:txBody>
      </p:sp>
    </p:spTree>
    <p:extLst>
      <p:ext uri="{BB962C8B-B14F-4D97-AF65-F5344CB8AC3E}">
        <p14:creationId xmlns:p14="http://schemas.microsoft.com/office/powerpoint/2010/main" val="4005412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63D08-6E18-0B43-8AF0-8F53CA935682}"/>
              </a:ext>
            </a:extLst>
          </p:cNvPr>
          <p:cNvSpPr>
            <a:spLocks noGrp="1"/>
          </p:cNvSpPr>
          <p:nvPr>
            <p:ph type="ctrTitle"/>
          </p:nvPr>
        </p:nvSpPr>
        <p:spPr>
          <a:xfrm>
            <a:off x="698810" y="453293"/>
            <a:ext cx="10697735" cy="907156"/>
          </a:xfrm>
        </p:spPr>
        <p:txBody>
          <a:bodyPr anchor="ctr">
            <a:normAutofit/>
          </a:bodyPr>
          <a:lstStyle/>
          <a:p>
            <a:r>
              <a:rPr lang="en-US" sz="4800" dirty="0">
                <a:sym typeface="Arial"/>
              </a:rPr>
              <a:t>Problems</a:t>
            </a:r>
            <a:endParaRPr lang="en-US" sz="4800" dirty="0"/>
          </a:p>
        </p:txBody>
      </p:sp>
      <p:sp>
        <p:nvSpPr>
          <p:cNvPr id="9" name="Subtitle 8">
            <a:extLst>
              <a:ext uri="{FF2B5EF4-FFF2-40B4-BE49-F238E27FC236}">
                <a16:creationId xmlns:a16="http://schemas.microsoft.com/office/drawing/2014/main" id="{85D14B46-9747-5940-841C-90E0BD4B57CB}"/>
              </a:ext>
            </a:extLst>
          </p:cNvPr>
          <p:cNvSpPr>
            <a:spLocks noGrp="1"/>
          </p:cNvSpPr>
          <p:nvPr>
            <p:ph type="subTitle" idx="1"/>
          </p:nvPr>
        </p:nvSpPr>
        <p:spPr>
          <a:xfrm>
            <a:off x="698810" y="1418397"/>
            <a:ext cx="10697734" cy="4986310"/>
          </a:xfrm>
        </p:spPr>
        <p:txBody>
          <a:bodyPr anchor="t">
            <a:normAutofit/>
          </a:bodyPr>
          <a:lstStyle/>
          <a:p>
            <a:pPr marL="514350" indent="-514350">
              <a:buClr>
                <a:schemeClr val="bg1"/>
              </a:buClr>
              <a:buSzPts val="3000"/>
              <a:buFont typeface="+mj-lt"/>
              <a:buAutoNum type="arabicPeriod"/>
            </a:pPr>
            <a:endParaRPr lang="en-US" sz="3200" dirty="0"/>
          </a:p>
        </p:txBody>
      </p:sp>
    </p:spTree>
    <p:extLst>
      <p:ext uri="{BB962C8B-B14F-4D97-AF65-F5344CB8AC3E}">
        <p14:creationId xmlns:p14="http://schemas.microsoft.com/office/powerpoint/2010/main" val="1489423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40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 PowerPoint presentation (Hubble Telescope model).potx" id="{E867D21D-CB29-427C-ADDF-863C72796688}" vid="{C6229812-62DB-4023-B175-C9C90C755D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60863</TotalTime>
  <Words>202</Words>
  <Application>Microsoft Macintosh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Calibri</vt:lpstr>
      <vt:lpstr>Calibri Light</vt:lpstr>
      <vt:lpstr>Segoe UI Light</vt:lpstr>
      <vt:lpstr>Office Theme</vt:lpstr>
      <vt:lpstr>A Novel Approach for Identifying Collision Asteroid Families in the Kuiper Belt</vt:lpstr>
      <vt:lpstr>Statement of Purpose</vt:lpstr>
      <vt:lpstr>Question</vt:lpstr>
      <vt:lpstr>Hypothesis</vt:lpstr>
      <vt:lpstr>Proper Elements </vt:lpstr>
      <vt:lpstr>Methods</vt:lpstr>
      <vt:lpstr>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Kendre</dc:creator>
  <cp:lastModifiedBy>Aditya Kendre</cp:lastModifiedBy>
  <cp:revision>19</cp:revision>
  <dcterms:created xsi:type="dcterms:W3CDTF">2019-01-09T04:35:27Z</dcterms:created>
  <dcterms:modified xsi:type="dcterms:W3CDTF">2019-02-20T20:30:59Z</dcterms:modified>
</cp:coreProperties>
</file>