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14" y="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CD166-A63A-438E-B160-70E83272A754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0175-259E-481A-AF24-BF22A8AE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1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A0175-259E-481A-AF24-BF22A8AE65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7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48923" y="3251703"/>
            <a:ext cx="16006253" cy="85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13462" y="2507851"/>
            <a:ext cx="8297545" cy="7712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573" y="4205811"/>
            <a:ext cx="7098953" cy="2639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85017" y="2430785"/>
            <a:ext cx="17134064" cy="7061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chopen.com/online-first/diagnosing-" TargetMode="External"/><Relationship Id="rId2" Type="http://schemas.openxmlformats.org/officeDocument/2006/relationships/hyperlink" Target="http://deeplearning.net/tutorial/lenet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yoclinic.org/diseases-conditions/heart-arrhythmia/symptoms-causes/syc-" TargetMode="External"/><Relationship Id="rId2" Type="http://schemas.openxmlformats.org/officeDocument/2006/relationships/hyperlink" Target="http://www.frontiersin.org/articles/10.3389/fphy.2019.00103/fu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cbi.nlm.nih.gov/pmc/articles/PMC6020177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6745" y="4476377"/>
            <a:ext cx="11525250" cy="22421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60"/>
              </a:spcBef>
            </a:pPr>
            <a:r>
              <a:rPr sz="7250" b="1" dirty="0">
                <a:latin typeface="Calibri"/>
                <a:cs typeface="Calibri"/>
              </a:rPr>
              <a:t>A </a:t>
            </a:r>
            <a:r>
              <a:rPr sz="7250" b="1" spc="-5" dirty="0">
                <a:latin typeface="Calibri"/>
                <a:cs typeface="Calibri"/>
              </a:rPr>
              <a:t>Deep </a:t>
            </a:r>
            <a:r>
              <a:rPr sz="7250" b="1" dirty="0">
                <a:latin typeface="Calibri"/>
                <a:cs typeface="Calibri"/>
              </a:rPr>
              <a:t>Learning Approach</a:t>
            </a:r>
            <a:r>
              <a:rPr sz="7250" b="1" spc="-70" dirty="0">
                <a:latin typeface="Calibri"/>
                <a:cs typeface="Calibri"/>
              </a:rPr>
              <a:t> </a:t>
            </a:r>
            <a:r>
              <a:rPr sz="7250" b="1" spc="-5" dirty="0">
                <a:latin typeface="Calibri"/>
                <a:cs typeface="Calibri"/>
              </a:rPr>
              <a:t>for  Arrhythmia</a:t>
            </a:r>
            <a:r>
              <a:rPr sz="7250" b="1" dirty="0">
                <a:latin typeface="Calibri"/>
                <a:cs typeface="Calibri"/>
              </a:rPr>
              <a:t> </a:t>
            </a:r>
            <a:r>
              <a:rPr sz="7250" b="1" spc="-5" dirty="0">
                <a:latin typeface="Calibri"/>
                <a:cs typeface="Calibri"/>
              </a:rPr>
              <a:t>Detection</a:t>
            </a:r>
            <a:endParaRPr sz="725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21411" y="4344558"/>
            <a:ext cx="687070" cy="0"/>
          </a:xfrm>
          <a:custGeom>
            <a:avLst/>
            <a:gdLst/>
            <a:ahLst/>
            <a:cxnLst/>
            <a:rect l="l" t="t" r="r" b="b"/>
            <a:pathLst>
              <a:path w="687069">
                <a:moveTo>
                  <a:pt x="0" y="0"/>
                </a:moveTo>
                <a:lnTo>
                  <a:pt x="686879" y="0"/>
                </a:lnTo>
              </a:path>
            </a:pathLst>
          </a:custGeom>
          <a:ln w="73296">
            <a:solidFill>
              <a:srgbClr val="3F8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48923" y="3251703"/>
            <a:ext cx="13079094" cy="854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50" spc="-5" dirty="0">
                <a:latin typeface="Calibri"/>
                <a:cs typeface="Calibri"/>
              </a:rPr>
              <a:t>ECG-Based </a:t>
            </a:r>
            <a:r>
              <a:rPr sz="5450" spc="-10" dirty="0">
                <a:latin typeface="Calibri"/>
                <a:cs typeface="Calibri"/>
              </a:rPr>
              <a:t>Abnormal </a:t>
            </a:r>
            <a:r>
              <a:rPr sz="5450" spc="-5" dirty="0">
                <a:latin typeface="Calibri"/>
                <a:cs typeface="Calibri"/>
              </a:rPr>
              <a:t>Heartbeat</a:t>
            </a:r>
            <a:r>
              <a:rPr sz="5450" spc="-65" dirty="0">
                <a:latin typeface="Calibri"/>
                <a:cs typeface="Calibri"/>
              </a:rPr>
              <a:t> </a:t>
            </a:r>
            <a:r>
              <a:rPr sz="5450" spc="-10" dirty="0">
                <a:latin typeface="Calibri"/>
                <a:cs typeface="Calibri"/>
              </a:rPr>
              <a:t>Identification:</a:t>
            </a:r>
            <a:endParaRPr sz="545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91592" y="4256268"/>
            <a:ext cx="18795455" cy="5503497"/>
            <a:chOff x="791592" y="4256268"/>
            <a:chExt cx="18795455" cy="5503497"/>
          </a:xfrm>
        </p:grpSpPr>
        <p:sp>
          <p:nvSpPr>
            <p:cNvPr id="6" name="object 6"/>
            <p:cNvSpPr/>
            <p:nvPr/>
          </p:nvSpPr>
          <p:spPr>
            <a:xfrm>
              <a:off x="16535622" y="4256268"/>
              <a:ext cx="3051425" cy="55034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1592" y="7529697"/>
              <a:ext cx="15772130" cy="0"/>
            </a:xfrm>
            <a:custGeom>
              <a:avLst/>
              <a:gdLst/>
              <a:ahLst/>
              <a:cxnLst/>
              <a:rect l="l" t="t" r="r" b="b"/>
              <a:pathLst>
                <a:path w="15772130">
                  <a:moveTo>
                    <a:pt x="15771882" y="0"/>
                  </a:moveTo>
                  <a:lnTo>
                    <a:pt x="0" y="0"/>
                  </a:lnTo>
                </a:path>
              </a:pathLst>
            </a:custGeom>
            <a:ln w="83767">
              <a:solidFill>
                <a:srgbClr val="F001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7923" y="7875079"/>
            <a:ext cx="19650842" cy="3380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772" y="632127"/>
            <a:ext cx="17272635" cy="157289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635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00"/>
              </a:spcBef>
            </a:pPr>
            <a:r>
              <a:rPr spc="5" dirty="0"/>
              <a:t>Evaluation</a:t>
            </a:r>
            <a:r>
              <a:rPr spc="-5" dirty="0"/>
              <a:t> </a:t>
            </a:r>
            <a:r>
              <a:rPr spc="5" dirty="0"/>
              <a:t>Metrics</a:t>
            </a:r>
          </a:p>
        </p:txBody>
      </p:sp>
      <p:sp>
        <p:nvSpPr>
          <p:cNvPr id="4" name="object 4"/>
          <p:cNvSpPr/>
          <p:nvPr/>
        </p:nvSpPr>
        <p:spPr>
          <a:xfrm>
            <a:off x="4336203" y="4598708"/>
            <a:ext cx="697865" cy="310515"/>
          </a:xfrm>
          <a:custGeom>
            <a:avLst/>
            <a:gdLst/>
            <a:ahLst/>
            <a:cxnLst/>
            <a:rect l="l" t="t" r="r" b="b"/>
            <a:pathLst>
              <a:path w="697864" h="310514">
                <a:moveTo>
                  <a:pt x="598704" y="0"/>
                </a:moveTo>
                <a:lnTo>
                  <a:pt x="594285" y="12596"/>
                </a:lnTo>
                <a:lnTo>
                  <a:pt x="612251" y="20392"/>
                </a:lnTo>
                <a:lnTo>
                  <a:pt x="627702" y="31184"/>
                </a:lnTo>
                <a:lnTo>
                  <a:pt x="651058" y="61757"/>
                </a:lnTo>
                <a:lnTo>
                  <a:pt x="664799" y="103007"/>
                </a:lnTo>
                <a:lnTo>
                  <a:pt x="669382" y="153618"/>
                </a:lnTo>
                <a:lnTo>
                  <a:pt x="668232" y="180994"/>
                </a:lnTo>
                <a:lnTo>
                  <a:pt x="659028" y="228198"/>
                </a:lnTo>
                <a:lnTo>
                  <a:pt x="640559" y="265061"/>
                </a:lnTo>
                <a:lnTo>
                  <a:pt x="594777" y="297760"/>
                </a:lnTo>
                <a:lnTo>
                  <a:pt x="598704" y="310357"/>
                </a:lnTo>
                <a:lnTo>
                  <a:pt x="641034" y="290499"/>
                </a:lnTo>
                <a:lnTo>
                  <a:pt x="672157" y="256128"/>
                </a:lnTo>
                <a:lnTo>
                  <a:pt x="691302" y="210089"/>
                </a:lnTo>
                <a:lnTo>
                  <a:pt x="697685" y="155262"/>
                </a:lnTo>
                <a:lnTo>
                  <a:pt x="696085" y="126806"/>
                </a:lnTo>
                <a:lnTo>
                  <a:pt x="683284" y="76373"/>
                </a:lnTo>
                <a:lnTo>
                  <a:pt x="657891" y="35318"/>
                </a:lnTo>
                <a:lnTo>
                  <a:pt x="621201" y="8122"/>
                </a:lnTo>
                <a:lnTo>
                  <a:pt x="598704" y="0"/>
                </a:lnTo>
                <a:close/>
              </a:path>
              <a:path w="697864" h="310514">
                <a:moveTo>
                  <a:pt x="98981" y="0"/>
                </a:moveTo>
                <a:lnTo>
                  <a:pt x="56746" y="19894"/>
                </a:lnTo>
                <a:lnTo>
                  <a:pt x="25601" y="54396"/>
                </a:lnTo>
                <a:lnTo>
                  <a:pt x="6400" y="100510"/>
                </a:lnTo>
                <a:lnTo>
                  <a:pt x="0" y="155262"/>
                </a:lnTo>
                <a:lnTo>
                  <a:pt x="1594" y="183775"/>
                </a:lnTo>
                <a:lnTo>
                  <a:pt x="14352" y="234205"/>
                </a:lnTo>
                <a:lnTo>
                  <a:pt x="39680" y="275126"/>
                </a:lnTo>
                <a:lnTo>
                  <a:pt x="76413" y="302243"/>
                </a:lnTo>
                <a:lnTo>
                  <a:pt x="98981" y="310357"/>
                </a:lnTo>
                <a:lnTo>
                  <a:pt x="102907" y="297760"/>
                </a:lnTo>
                <a:lnTo>
                  <a:pt x="85224" y="289928"/>
                </a:lnTo>
                <a:lnTo>
                  <a:pt x="69963" y="279029"/>
                </a:lnTo>
                <a:lnTo>
                  <a:pt x="46710" y="248023"/>
                </a:lnTo>
                <a:lnTo>
                  <a:pt x="32904" y="205854"/>
                </a:lnTo>
                <a:lnTo>
                  <a:pt x="28302" y="153618"/>
                </a:lnTo>
                <a:lnTo>
                  <a:pt x="29453" y="127143"/>
                </a:lnTo>
                <a:lnTo>
                  <a:pt x="38657" y="81211"/>
                </a:lnTo>
                <a:lnTo>
                  <a:pt x="57155" y="44973"/>
                </a:lnTo>
                <a:lnTo>
                  <a:pt x="103399" y="12596"/>
                </a:lnTo>
                <a:lnTo>
                  <a:pt x="989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80987" y="4744860"/>
            <a:ext cx="1319530" cy="20955"/>
          </a:xfrm>
          <a:custGeom>
            <a:avLst/>
            <a:gdLst/>
            <a:ahLst/>
            <a:cxnLst/>
            <a:rect l="l" t="t" r="r" b="b"/>
            <a:pathLst>
              <a:path w="1319529" h="20954">
                <a:moveTo>
                  <a:pt x="1319331" y="0"/>
                </a:moveTo>
                <a:lnTo>
                  <a:pt x="0" y="0"/>
                </a:lnTo>
                <a:lnTo>
                  <a:pt x="0" y="20941"/>
                </a:lnTo>
                <a:lnTo>
                  <a:pt x="1319331" y="20941"/>
                </a:lnTo>
                <a:lnTo>
                  <a:pt x="13193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53389" y="4638049"/>
            <a:ext cx="67564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900" spc="97" baseline="-17094" dirty="0">
                <a:latin typeface="Cambria Math"/>
                <a:cs typeface="Cambria Math"/>
              </a:rPr>
              <a:t>𝑒</a:t>
            </a:r>
            <a:r>
              <a:rPr sz="1900" spc="65" dirty="0">
                <a:latin typeface="Cambria Math"/>
                <a:cs typeface="Cambria Math"/>
              </a:rPr>
              <a:t>*[/]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9952" y="2207966"/>
            <a:ext cx="8395335" cy="45745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35"/>
              </a:spcBef>
            </a:pPr>
            <a:r>
              <a:rPr sz="2600" b="1" spc="15" dirty="0">
                <a:latin typeface="Calibri"/>
                <a:cs typeface="Calibri"/>
              </a:rPr>
              <a:t>Cross-Entropy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b="1" spc="10" dirty="0">
                <a:latin typeface="Calibri"/>
                <a:cs typeface="Calibri"/>
              </a:rPr>
              <a:t>Loss:</a:t>
            </a:r>
            <a:endParaRPr sz="2600" dirty="0">
              <a:latin typeface="Calibri"/>
              <a:cs typeface="Calibri"/>
            </a:endParaRPr>
          </a:p>
          <a:p>
            <a:pPr marL="452755" marR="441325" indent="-377190">
              <a:lnSpc>
                <a:spcPts val="3210"/>
              </a:lnSpc>
              <a:spcBef>
                <a:spcPts val="60"/>
              </a:spcBef>
              <a:buFont typeface="Wingdings"/>
              <a:buChar char=""/>
              <a:tabLst>
                <a:tab pos="452755" algn="l"/>
                <a:tab pos="453390" algn="l"/>
              </a:tabLst>
            </a:pPr>
            <a:r>
              <a:rPr sz="2600" spc="15" dirty="0">
                <a:latin typeface="Calibri"/>
                <a:cs typeface="Calibri"/>
              </a:rPr>
              <a:t>Measures </a:t>
            </a:r>
            <a:r>
              <a:rPr sz="2600" spc="20" dirty="0">
                <a:latin typeface="Calibri"/>
                <a:cs typeface="Calibri"/>
              </a:rPr>
              <a:t>how </a:t>
            </a:r>
            <a:r>
              <a:rPr sz="2600" spc="15" dirty="0">
                <a:latin typeface="Calibri"/>
                <a:cs typeface="Calibri"/>
              </a:rPr>
              <a:t>good a prediction from the </a:t>
            </a:r>
            <a:r>
              <a:rPr sz="2600" spc="20" dirty="0">
                <a:latin typeface="Calibri"/>
                <a:cs typeface="Calibri"/>
              </a:rPr>
              <a:t>CNN </a:t>
            </a:r>
            <a:r>
              <a:rPr sz="2600" spc="15" dirty="0">
                <a:latin typeface="Calibri"/>
                <a:cs typeface="Calibri"/>
              </a:rPr>
              <a:t>does </a:t>
            </a:r>
            <a:r>
              <a:rPr sz="2600" spc="10" dirty="0">
                <a:latin typeface="Calibri"/>
                <a:cs typeface="Calibri"/>
              </a:rPr>
              <a:t>in  </a:t>
            </a:r>
            <a:r>
              <a:rPr sz="2600" spc="15" dirty="0">
                <a:latin typeface="Calibri"/>
                <a:cs typeface="Calibri"/>
              </a:rPr>
              <a:t>terms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spc="15" dirty="0">
                <a:latin typeface="Calibri"/>
                <a:cs typeface="Calibri"/>
              </a:rPr>
              <a:t>being able to </a:t>
            </a:r>
            <a:r>
              <a:rPr sz="2600" spc="10" dirty="0">
                <a:latin typeface="Calibri"/>
                <a:cs typeface="Calibri"/>
              </a:rPr>
              <a:t>predict </a:t>
            </a:r>
            <a:r>
              <a:rPr sz="2600" spc="15" dirty="0">
                <a:latin typeface="Calibri"/>
                <a:cs typeface="Calibri"/>
              </a:rPr>
              <a:t>the </a:t>
            </a:r>
            <a:r>
              <a:rPr sz="2600" spc="10" dirty="0">
                <a:latin typeface="Calibri"/>
                <a:cs typeface="Calibri"/>
              </a:rPr>
              <a:t>expected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outcome.</a:t>
            </a:r>
            <a:endParaRPr sz="2600" dirty="0">
              <a:latin typeface="Calibri"/>
              <a:cs typeface="Calibri"/>
            </a:endParaRPr>
          </a:p>
          <a:p>
            <a:pPr marL="452755" indent="-377190">
              <a:lnSpc>
                <a:spcPts val="3000"/>
              </a:lnSpc>
              <a:buFont typeface="Wingdings"/>
              <a:buChar char=""/>
              <a:tabLst>
                <a:tab pos="452755" algn="l"/>
                <a:tab pos="453390" algn="l"/>
              </a:tabLst>
            </a:pPr>
            <a:r>
              <a:rPr sz="2600" spc="15" dirty="0">
                <a:latin typeface="Calibri"/>
                <a:cs typeface="Calibri"/>
              </a:rPr>
              <a:t>Aids the </a:t>
            </a:r>
            <a:r>
              <a:rPr sz="2600" spc="20" dirty="0">
                <a:latin typeface="Calibri"/>
                <a:cs typeface="Calibri"/>
              </a:rPr>
              <a:t>CNN </a:t>
            </a:r>
            <a:r>
              <a:rPr sz="2600" spc="10" dirty="0">
                <a:latin typeface="Calibri"/>
                <a:cs typeface="Calibri"/>
              </a:rPr>
              <a:t>in </a:t>
            </a:r>
            <a:r>
              <a:rPr sz="2600" spc="15" dirty="0">
                <a:latin typeface="Calibri"/>
                <a:cs typeface="Calibri"/>
              </a:rPr>
              <a:t>adjusting the weights </a:t>
            </a:r>
            <a:r>
              <a:rPr sz="2600" spc="20" dirty="0">
                <a:latin typeface="Calibri"/>
                <a:cs typeface="Calibri"/>
              </a:rPr>
              <a:t>and </a:t>
            </a:r>
            <a:r>
              <a:rPr sz="2600" spc="15" dirty="0">
                <a:latin typeface="Calibri"/>
                <a:cs typeface="Calibri"/>
              </a:rPr>
              <a:t>bias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spc="15" dirty="0">
                <a:latin typeface="Calibri"/>
                <a:cs typeface="Calibri"/>
              </a:rPr>
              <a:t>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model</a:t>
            </a:r>
            <a:endParaRPr sz="2600" dirty="0">
              <a:latin typeface="Calibri"/>
              <a:cs typeface="Calibri"/>
            </a:endParaRPr>
          </a:p>
          <a:p>
            <a:pPr marL="76200">
              <a:lnSpc>
                <a:spcPts val="2755"/>
              </a:lnSpc>
              <a:spcBef>
                <a:spcPts val="105"/>
              </a:spcBef>
            </a:pPr>
            <a:r>
              <a:rPr sz="2600" b="1" spc="10" dirty="0">
                <a:latin typeface="Calibri"/>
                <a:cs typeface="Calibri"/>
              </a:rPr>
              <a:t>Equation:</a:t>
            </a:r>
            <a:endParaRPr sz="2600" dirty="0">
              <a:latin typeface="Calibri"/>
              <a:cs typeface="Calibri"/>
            </a:endParaRPr>
          </a:p>
          <a:p>
            <a:pPr marL="4965700">
              <a:lnSpc>
                <a:spcPts val="2680"/>
              </a:lnSpc>
            </a:pPr>
            <a:r>
              <a:rPr sz="3900" spc="367" baseline="-20299" dirty="0">
                <a:latin typeface="Cambria Math"/>
                <a:cs typeface="Cambria Math"/>
              </a:rPr>
              <a:t>𝑒</a:t>
            </a:r>
            <a:r>
              <a:rPr sz="1900" spc="245" dirty="0">
                <a:latin typeface="Cambria Math"/>
                <a:cs typeface="Cambria Math"/>
              </a:rPr>
              <a:t>*[,]</a:t>
            </a:r>
            <a:endParaRPr sz="1900" dirty="0">
              <a:latin typeface="Cambria Math"/>
              <a:cs typeface="Cambria Math"/>
            </a:endParaRPr>
          </a:p>
          <a:p>
            <a:pPr marR="684530" algn="ctr">
              <a:lnSpc>
                <a:spcPts val="3045"/>
              </a:lnSpc>
              <a:tabLst>
                <a:tab pos="346710" algn="l"/>
                <a:tab pos="1057275" algn="l"/>
              </a:tabLst>
            </a:pPr>
            <a:r>
              <a:rPr sz="2600" spc="20" dirty="0">
                <a:latin typeface="Cambria Math"/>
                <a:cs typeface="Cambria Math"/>
              </a:rPr>
              <a:t>ℒ	</a:t>
            </a:r>
            <a:r>
              <a:rPr sz="2600" spc="50" dirty="0">
                <a:latin typeface="Cambria Math"/>
                <a:cs typeface="Cambria Math"/>
              </a:rPr>
              <a:t>𝑥,</a:t>
            </a:r>
            <a:r>
              <a:rPr sz="2600" spc="-130" dirty="0">
                <a:latin typeface="Cambria Math"/>
                <a:cs typeface="Cambria Math"/>
              </a:rPr>
              <a:t> </a:t>
            </a:r>
            <a:r>
              <a:rPr sz="2600" spc="15" dirty="0">
                <a:latin typeface="Cambria Math"/>
                <a:cs typeface="Cambria Math"/>
              </a:rPr>
              <a:t>𝑐	</a:t>
            </a:r>
            <a:r>
              <a:rPr sz="2600" spc="25" dirty="0">
                <a:latin typeface="Cambria Math"/>
                <a:cs typeface="Cambria Math"/>
              </a:rPr>
              <a:t>= </a:t>
            </a:r>
            <a:r>
              <a:rPr sz="2600" spc="20" dirty="0">
                <a:latin typeface="Cambria Math"/>
                <a:cs typeface="Cambria Math"/>
              </a:rPr>
              <a:t>−ln</a:t>
            </a:r>
            <a:r>
              <a:rPr sz="2600" spc="-10" dirty="0">
                <a:latin typeface="Cambria Math"/>
                <a:cs typeface="Cambria Math"/>
              </a:rPr>
              <a:t> </a:t>
            </a:r>
            <a:r>
              <a:rPr sz="3900" spc="300" baseline="-37393" dirty="0">
                <a:latin typeface="Cambria Math"/>
                <a:cs typeface="Cambria Math"/>
              </a:rPr>
              <a:t>∑</a:t>
            </a:r>
            <a:r>
              <a:rPr sz="2850" spc="300" baseline="-26315" dirty="0">
                <a:latin typeface="Cambria Math"/>
                <a:cs typeface="Cambria Math"/>
              </a:rPr>
              <a:t>2</a:t>
            </a:r>
            <a:endParaRPr sz="2850" baseline="-26315" dirty="0">
              <a:latin typeface="Cambria Math"/>
              <a:cs typeface="Cambria Math"/>
            </a:endParaRPr>
          </a:p>
          <a:p>
            <a:pPr marL="4871085">
              <a:lnSpc>
                <a:spcPts val="2045"/>
              </a:lnSpc>
              <a:spcBef>
                <a:spcPts val="175"/>
              </a:spcBef>
            </a:pPr>
            <a:r>
              <a:rPr sz="1900" spc="65" dirty="0">
                <a:latin typeface="Cambria Math"/>
                <a:cs typeface="Cambria Math"/>
              </a:rPr>
              <a:t>/01</a:t>
            </a:r>
            <a:endParaRPr sz="1900" dirty="0">
              <a:latin typeface="Cambria Math"/>
              <a:cs typeface="Cambria Math"/>
            </a:endParaRPr>
          </a:p>
          <a:p>
            <a:pPr marL="829944">
              <a:lnSpc>
                <a:spcPts val="2885"/>
              </a:lnSpc>
            </a:pPr>
            <a:r>
              <a:rPr sz="2600" i="1" spc="20" dirty="0">
                <a:latin typeface="Calibri"/>
                <a:cs typeface="Calibri"/>
              </a:rPr>
              <a:t>where</a:t>
            </a:r>
            <a:r>
              <a:rPr sz="2600" i="1" spc="20" dirty="0">
                <a:latin typeface="Arial"/>
                <a:cs typeface="Arial"/>
              </a:rPr>
              <a:t>…</a:t>
            </a:r>
            <a:endParaRPr sz="2600" dirty="0">
              <a:latin typeface="Arial"/>
              <a:cs typeface="Arial"/>
            </a:endParaRPr>
          </a:p>
          <a:p>
            <a:pPr marL="1583690">
              <a:lnSpc>
                <a:spcPct val="100000"/>
              </a:lnSpc>
              <a:spcBef>
                <a:spcPts val="5"/>
              </a:spcBef>
            </a:pPr>
            <a:r>
              <a:rPr sz="2600" spc="25" dirty="0">
                <a:latin typeface="Cambria Math"/>
                <a:cs typeface="Cambria Math"/>
              </a:rPr>
              <a:t>N = </a:t>
            </a:r>
            <a:r>
              <a:rPr sz="2600" spc="15" dirty="0">
                <a:latin typeface="Cambria Math"/>
                <a:cs typeface="Cambria Math"/>
              </a:rPr>
              <a:t>Number of</a:t>
            </a:r>
            <a:r>
              <a:rPr sz="2600" spc="235" dirty="0">
                <a:latin typeface="Cambria Math"/>
                <a:cs typeface="Cambria Math"/>
              </a:rPr>
              <a:t> </a:t>
            </a:r>
            <a:r>
              <a:rPr sz="2600" spc="10" dirty="0">
                <a:latin typeface="Cambria Math"/>
                <a:cs typeface="Cambria Math"/>
              </a:rPr>
              <a:t>classes</a:t>
            </a:r>
            <a:endParaRPr sz="2600" dirty="0">
              <a:latin typeface="Cambria Math"/>
              <a:cs typeface="Cambria Math"/>
            </a:endParaRPr>
          </a:p>
          <a:p>
            <a:pPr marL="1583690">
              <a:lnSpc>
                <a:spcPct val="100000"/>
              </a:lnSpc>
              <a:spcBef>
                <a:spcPts val="105"/>
              </a:spcBef>
            </a:pPr>
            <a:r>
              <a:rPr sz="2600" spc="15" dirty="0">
                <a:latin typeface="Cambria Math"/>
                <a:cs typeface="Cambria Math"/>
              </a:rPr>
              <a:t>c </a:t>
            </a:r>
            <a:r>
              <a:rPr sz="2600" spc="25" dirty="0">
                <a:latin typeface="Cambria Math"/>
                <a:cs typeface="Cambria Math"/>
              </a:rPr>
              <a:t>= </a:t>
            </a:r>
            <a:r>
              <a:rPr sz="2600" spc="10" dirty="0">
                <a:latin typeface="Cambria Math"/>
                <a:cs typeface="Cambria Math"/>
              </a:rPr>
              <a:t>Index </a:t>
            </a:r>
            <a:r>
              <a:rPr sz="2600" spc="15" dirty="0">
                <a:latin typeface="Cambria Math"/>
                <a:cs typeface="Cambria Math"/>
              </a:rPr>
              <a:t>of the </a:t>
            </a:r>
            <a:r>
              <a:rPr sz="2600" spc="10" dirty="0">
                <a:latin typeface="Cambria Math"/>
                <a:cs typeface="Cambria Math"/>
              </a:rPr>
              <a:t>correct</a:t>
            </a:r>
            <a:r>
              <a:rPr sz="2600" spc="240" dirty="0">
                <a:latin typeface="Cambria Math"/>
                <a:cs typeface="Cambria Math"/>
              </a:rPr>
              <a:t> </a:t>
            </a:r>
            <a:r>
              <a:rPr sz="2600" spc="10" dirty="0">
                <a:latin typeface="Cambria Math"/>
                <a:cs typeface="Cambria Math"/>
              </a:rPr>
              <a:t>class</a:t>
            </a:r>
            <a:endParaRPr sz="2600" dirty="0">
              <a:latin typeface="Cambria Math"/>
              <a:cs typeface="Cambria Math"/>
            </a:endParaRPr>
          </a:p>
          <a:p>
            <a:pPr marL="1583690">
              <a:lnSpc>
                <a:spcPct val="100000"/>
              </a:lnSpc>
              <a:spcBef>
                <a:spcPts val="5"/>
              </a:spcBef>
            </a:pPr>
            <a:r>
              <a:rPr sz="2600" spc="20" dirty="0">
                <a:latin typeface="Cambria Math"/>
                <a:cs typeface="Cambria Math"/>
              </a:rPr>
              <a:t>𝑥 </a:t>
            </a:r>
            <a:r>
              <a:rPr sz="2600" spc="25" dirty="0">
                <a:latin typeface="Cambria Math"/>
                <a:cs typeface="Cambria Math"/>
              </a:rPr>
              <a:t>= </a:t>
            </a:r>
            <a:r>
              <a:rPr sz="2600" spc="-20" dirty="0">
                <a:latin typeface="Cambria Math"/>
                <a:cs typeface="Cambria Math"/>
              </a:rPr>
              <a:t>Vector </a:t>
            </a:r>
            <a:r>
              <a:rPr sz="2600" spc="15" dirty="0">
                <a:latin typeface="Cambria Math"/>
                <a:cs typeface="Cambria Math"/>
              </a:rPr>
              <a:t>of </a:t>
            </a:r>
            <a:r>
              <a:rPr sz="2600" spc="5" dirty="0">
                <a:latin typeface="Cambria Math"/>
                <a:cs typeface="Cambria Math"/>
              </a:rPr>
              <a:t>predicted probability </a:t>
            </a:r>
            <a:r>
              <a:rPr sz="2600" spc="15" dirty="0">
                <a:latin typeface="Cambria Math"/>
                <a:cs typeface="Cambria Math"/>
              </a:rPr>
              <a:t>of</a:t>
            </a:r>
            <a:r>
              <a:rPr sz="2600" spc="-245" dirty="0">
                <a:latin typeface="Cambria Math"/>
                <a:cs typeface="Cambria Math"/>
              </a:rPr>
              <a:t> </a:t>
            </a:r>
            <a:r>
              <a:rPr sz="2600" spc="10" dirty="0">
                <a:latin typeface="Cambria Math"/>
                <a:cs typeface="Cambria Math"/>
              </a:rPr>
              <a:t>classes</a:t>
            </a:r>
            <a:endParaRPr sz="2600" dirty="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99030" y="10849377"/>
            <a:ext cx="2334260" cy="435609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690245" marR="5080" indent="-678180">
              <a:lnSpc>
                <a:spcPct val="105300"/>
              </a:lnSpc>
              <a:spcBef>
                <a:spcPts val="35"/>
              </a:spcBef>
            </a:pPr>
            <a:r>
              <a:rPr sz="1300" b="1" spc="5" dirty="0">
                <a:latin typeface="Times New Roman"/>
                <a:cs typeface="Times New Roman"/>
              </a:rPr>
              <a:t>Figure 3.7: </a:t>
            </a:r>
            <a:r>
              <a:rPr sz="1300" spc="5" dirty="0">
                <a:latin typeface="Times New Roman"/>
                <a:cs typeface="Times New Roman"/>
              </a:rPr>
              <a:t>Ideal graph for loss as  a model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trains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83345" y="2207966"/>
            <a:ext cx="8396605" cy="163131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0" dirty="0">
                <a:latin typeface="Calibri"/>
                <a:cs typeface="Calibri"/>
              </a:rPr>
              <a:t>Accuracy:</a:t>
            </a:r>
            <a:endParaRPr sz="2600" dirty="0">
              <a:latin typeface="Calibri"/>
              <a:cs typeface="Calibri"/>
            </a:endParaRPr>
          </a:p>
          <a:p>
            <a:pPr marL="389255" marR="5080" indent="-377190">
              <a:lnSpc>
                <a:spcPts val="3210"/>
              </a:lnSpc>
              <a:spcBef>
                <a:spcPts val="60"/>
              </a:spcBef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sz="2600" spc="15" dirty="0">
                <a:latin typeface="Calibri"/>
                <a:cs typeface="Calibri"/>
              </a:rPr>
              <a:t>Measures the </a:t>
            </a:r>
            <a:r>
              <a:rPr sz="2600" spc="10" dirty="0">
                <a:latin typeface="Calibri"/>
                <a:cs typeface="Calibri"/>
              </a:rPr>
              <a:t>correctness of </a:t>
            </a:r>
            <a:r>
              <a:rPr sz="2600" spc="15" dirty="0">
                <a:latin typeface="Calibri"/>
                <a:cs typeface="Calibri"/>
              </a:rPr>
              <a:t>the CNN’s prediction with the  </a:t>
            </a:r>
            <a:r>
              <a:rPr sz="2600" spc="20" dirty="0">
                <a:latin typeface="Calibri"/>
                <a:cs typeface="Calibri"/>
              </a:rPr>
              <a:t>ground </a:t>
            </a:r>
            <a:r>
              <a:rPr sz="2600" spc="15" dirty="0">
                <a:latin typeface="Calibri"/>
                <a:cs typeface="Calibri"/>
              </a:rPr>
              <a:t>truth (provided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annotation)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ts val="3000"/>
              </a:lnSpc>
            </a:pPr>
            <a:r>
              <a:rPr sz="2600" b="1" spc="10" dirty="0">
                <a:latin typeface="Calibri"/>
                <a:cs typeface="Calibri"/>
              </a:rPr>
              <a:t>Equation: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400115" y="4074724"/>
            <a:ext cx="220345" cy="20955"/>
          </a:xfrm>
          <a:custGeom>
            <a:avLst/>
            <a:gdLst/>
            <a:ahLst/>
            <a:cxnLst/>
            <a:rect l="l" t="t" r="r" b="b"/>
            <a:pathLst>
              <a:path w="220344" h="20954">
                <a:moveTo>
                  <a:pt x="219888" y="0"/>
                </a:moveTo>
                <a:lnTo>
                  <a:pt x="0" y="0"/>
                </a:lnTo>
                <a:lnTo>
                  <a:pt x="0" y="20941"/>
                </a:lnTo>
                <a:lnTo>
                  <a:pt x="219888" y="20941"/>
                </a:lnTo>
                <a:lnTo>
                  <a:pt x="2198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387415" y="4029900"/>
            <a:ext cx="58420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ambria Math"/>
                <a:cs typeface="Cambria Math"/>
              </a:rPr>
              <a:t>𝐴</a:t>
            </a:r>
            <a:r>
              <a:rPr sz="2600" spc="95" dirty="0">
                <a:latin typeface="Cambria Math"/>
                <a:cs typeface="Cambria Math"/>
              </a:rPr>
              <a:t> </a:t>
            </a:r>
            <a:r>
              <a:rPr sz="2600" spc="25" dirty="0">
                <a:latin typeface="Cambria Math"/>
                <a:cs typeface="Cambria Math"/>
              </a:rPr>
              <a:t>=</a:t>
            </a:r>
            <a:endParaRPr sz="2600" dirty="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049309" y="4273670"/>
            <a:ext cx="1393190" cy="20955"/>
          </a:xfrm>
          <a:custGeom>
            <a:avLst/>
            <a:gdLst/>
            <a:ahLst/>
            <a:cxnLst/>
            <a:rect l="l" t="t" r="r" b="b"/>
            <a:pathLst>
              <a:path w="1393190" h="20954">
                <a:moveTo>
                  <a:pt x="1392627" y="0"/>
                </a:moveTo>
                <a:lnTo>
                  <a:pt x="0" y="0"/>
                </a:lnTo>
                <a:lnTo>
                  <a:pt x="0" y="20941"/>
                </a:lnTo>
                <a:lnTo>
                  <a:pt x="1392627" y="20941"/>
                </a:lnTo>
                <a:lnTo>
                  <a:pt x="13926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086809" y="3700694"/>
            <a:ext cx="1259840" cy="98044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9370" algn="ctr">
              <a:lnSpc>
                <a:spcPct val="100000"/>
              </a:lnSpc>
              <a:spcBef>
                <a:spcPts val="730"/>
              </a:spcBef>
            </a:pPr>
            <a:r>
              <a:rPr sz="2600" spc="75" dirty="0">
                <a:latin typeface="Cambria Math"/>
                <a:cs typeface="Cambria Math"/>
              </a:rPr>
              <a:t>2𝑋</a:t>
            </a:r>
            <a:r>
              <a:rPr sz="2850" spc="112" baseline="-16081" dirty="0">
                <a:latin typeface="Cambria Math"/>
                <a:cs typeface="Cambria Math"/>
              </a:rPr>
              <a:t>*</a:t>
            </a:r>
            <a:endParaRPr sz="2850" baseline="-16081" dirty="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3900" spc="300" baseline="2136" dirty="0">
                <a:latin typeface="Cambria Math"/>
                <a:cs typeface="Cambria Math"/>
              </a:rPr>
              <a:t>∑</a:t>
            </a:r>
            <a:r>
              <a:rPr sz="2850" spc="300" baseline="-20467" dirty="0">
                <a:latin typeface="Cambria Math"/>
                <a:cs typeface="Cambria Math"/>
              </a:rPr>
              <a:t>2 </a:t>
            </a:r>
            <a:r>
              <a:rPr sz="2600" spc="25" dirty="0">
                <a:latin typeface="Cambria Math"/>
                <a:cs typeface="Cambria Math"/>
              </a:rPr>
              <a:t>+</a:t>
            </a:r>
            <a:r>
              <a:rPr sz="2600" spc="-320" dirty="0">
                <a:latin typeface="Cambria Math"/>
                <a:cs typeface="Cambria Math"/>
              </a:rPr>
              <a:t> </a:t>
            </a:r>
            <a:r>
              <a:rPr sz="3900" spc="37" baseline="2136" dirty="0">
                <a:latin typeface="Cambria Math"/>
                <a:cs typeface="Cambria Math"/>
              </a:rPr>
              <a:t>∑</a:t>
            </a:r>
            <a:r>
              <a:rPr sz="2850" spc="37" baseline="-16081" dirty="0">
                <a:latin typeface="Cambria Math"/>
                <a:cs typeface="Cambria Math"/>
              </a:rPr>
              <a:t>K</a:t>
            </a:r>
            <a:endParaRPr sz="2850" baseline="-16081" dirty="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37228" y="4658153"/>
            <a:ext cx="120777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i="1" spc="20" dirty="0">
                <a:latin typeface="Calibri"/>
                <a:cs typeface="Calibri"/>
              </a:rPr>
              <a:t>wh</a:t>
            </a:r>
            <a:r>
              <a:rPr sz="2600" i="1" spc="10" dirty="0">
                <a:latin typeface="Calibri"/>
                <a:cs typeface="Calibri"/>
              </a:rPr>
              <a:t>ere</a:t>
            </a:r>
            <a:r>
              <a:rPr sz="2600" i="1" spc="35" dirty="0">
                <a:latin typeface="Arial"/>
                <a:cs typeface="Arial"/>
              </a:rPr>
              <a:t>…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53476" y="7724865"/>
            <a:ext cx="173736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10" dirty="0">
                <a:latin typeface="Calibri"/>
                <a:cs typeface="Calibri"/>
              </a:rPr>
              <a:t>Ideal Loss</a:t>
            </a:r>
            <a:r>
              <a:rPr sz="1950" b="1" spc="-85" dirty="0">
                <a:latin typeface="Calibri"/>
                <a:cs typeface="Calibri"/>
              </a:rPr>
              <a:t> </a:t>
            </a:r>
            <a:r>
              <a:rPr sz="1950" b="1" spc="10" dirty="0">
                <a:latin typeface="Calibri"/>
                <a:cs typeface="Calibri"/>
              </a:rPr>
              <a:t>Graph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938992" y="7697222"/>
            <a:ext cx="222885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5" dirty="0">
                <a:latin typeface="Calibri"/>
                <a:cs typeface="Calibri"/>
              </a:rPr>
              <a:t>Ideal Accuracy</a:t>
            </a:r>
            <a:r>
              <a:rPr sz="1950" b="1" spc="-35" dirty="0">
                <a:latin typeface="Calibri"/>
                <a:cs typeface="Calibri"/>
              </a:rPr>
              <a:t> </a:t>
            </a:r>
            <a:r>
              <a:rPr sz="1950" b="1" spc="10" dirty="0">
                <a:latin typeface="Calibri"/>
                <a:cs typeface="Calibri"/>
              </a:rPr>
              <a:t>Graph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420813" y="5065060"/>
            <a:ext cx="8002290" cy="25784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772" y="632127"/>
            <a:ext cx="17272635" cy="157289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635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00"/>
              </a:spcBef>
            </a:pPr>
            <a:r>
              <a:rPr spc="5" dirty="0"/>
              <a:t>Loss </a:t>
            </a:r>
            <a:r>
              <a:rPr spc="10" dirty="0"/>
              <a:t>and</a:t>
            </a:r>
            <a:r>
              <a:rPr spc="-5" dirty="0"/>
              <a:t> </a:t>
            </a:r>
            <a:r>
              <a:rPr spc="5" dirty="0"/>
              <a:t>Accuracy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815290" y="2292296"/>
          <a:ext cx="11906882" cy="893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6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9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8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84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34535">
                <a:tc gridSpan="7">
                  <a:txBody>
                    <a:bodyPr/>
                    <a:lstStyle/>
                    <a:p>
                      <a:pPr marL="780415">
                        <a:lnSpc>
                          <a:spcPts val="1735"/>
                        </a:lnSpc>
                        <a:spcBef>
                          <a:spcPts val="1250"/>
                        </a:spcBef>
                        <a:tabLst>
                          <a:tab pos="2346325" algn="l"/>
                          <a:tab pos="5438140" algn="l"/>
                          <a:tab pos="7596505" algn="l"/>
                          <a:tab pos="9778365" algn="l"/>
                        </a:tabLst>
                      </a:pPr>
                      <a:r>
                        <a:rPr sz="1950" b="1" spc="10" dirty="0">
                          <a:latin typeface="Calibri"/>
                          <a:cs typeface="Calibri"/>
                        </a:rPr>
                        <a:t>Epochs	</a:t>
                      </a:r>
                      <a:r>
                        <a:rPr sz="1950" b="1" spc="5" dirty="0">
                          <a:latin typeface="Calibri"/>
                          <a:cs typeface="Calibri"/>
                        </a:rPr>
                        <a:t>Training </a:t>
                      </a:r>
                      <a:r>
                        <a:rPr sz="1950" b="1" spc="10" dirty="0">
                          <a:latin typeface="Calibri"/>
                          <a:cs typeface="Calibri"/>
                        </a:rPr>
                        <a:t>Set</a:t>
                      </a:r>
                      <a:r>
                        <a:rPr sz="195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b="1" spc="5" dirty="0">
                          <a:latin typeface="Calibri"/>
                          <a:cs typeface="Calibri"/>
                        </a:rPr>
                        <a:t>Accuracy</a:t>
                      </a:r>
                      <a:r>
                        <a:rPr sz="1950" b="1" spc="10" dirty="0">
                          <a:latin typeface="Calibri"/>
                          <a:cs typeface="Calibri"/>
                        </a:rPr>
                        <a:t> (%)	</a:t>
                      </a:r>
                      <a:r>
                        <a:rPr sz="2925" b="1" spc="15" baseline="34188" dirty="0">
                          <a:latin typeface="Calibri"/>
                          <a:cs typeface="Calibri"/>
                        </a:rPr>
                        <a:t>Validation</a:t>
                      </a:r>
                      <a:r>
                        <a:rPr sz="2925" b="1" spc="7" baseline="34188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25" b="1" spc="15" baseline="34188" dirty="0">
                          <a:latin typeface="Calibri"/>
                          <a:cs typeface="Calibri"/>
                        </a:rPr>
                        <a:t>Set	</a:t>
                      </a:r>
                      <a:r>
                        <a:rPr sz="1950" b="1" spc="5" dirty="0">
                          <a:latin typeface="Calibri"/>
                          <a:cs typeface="Calibri"/>
                        </a:rPr>
                        <a:t>Training </a:t>
                      </a:r>
                      <a:r>
                        <a:rPr sz="1950" b="1" spc="10" dirty="0">
                          <a:latin typeface="Calibri"/>
                          <a:cs typeface="Calibri"/>
                        </a:rPr>
                        <a:t>Set Loss	Validation Set</a:t>
                      </a:r>
                      <a:r>
                        <a:rPr sz="195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b="1" spc="10" dirty="0">
                          <a:latin typeface="Calibri"/>
                          <a:cs typeface="Calibri"/>
                        </a:rPr>
                        <a:t>Loss</a:t>
                      </a:r>
                      <a:endParaRPr sz="1950">
                        <a:latin typeface="Calibri"/>
                        <a:cs typeface="Calibri"/>
                      </a:endParaRPr>
                    </a:p>
                    <a:p>
                      <a:pPr marL="433705" algn="ctr">
                        <a:lnSpc>
                          <a:spcPts val="1735"/>
                        </a:lnSpc>
                      </a:pPr>
                      <a:r>
                        <a:rPr sz="1950" b="1" spc="5" dirty="0">
                          <a:latin typeface="Calibri"/>
                          <a:cs typeface="Calibri"/>
                        </a:rPr>
                        <a:t>Accuracy</a:t>
                      </a:r>
                      <a:r>
                        <a:rPr sz="195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b="1" spc="10" dirty="0">
                          <a:latin typeface="Calibri"/>
                          <a:cs typeface="Calibri"/>
                        </a:rPr>
                        <a:t>(%)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158750" marB="0"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9525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0.25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0.23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1.3876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1.3773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0.44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1.1488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1.1835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10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0.54</a:t>
                      </a:r>
                      <a:endParaRPr sz="1950" dirty="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0.51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1.0705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1.086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15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0.58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0.57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1.0162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1.0405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20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0.6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0.57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0.9802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1.0227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25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0.61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0.54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0.9513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1.0055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30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0.62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0.53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0.9309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1.0013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35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0.63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0.9047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1.0159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40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0.63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0.49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0.8849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1.0114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45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0.65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0.8546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1.0546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50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0.67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0.52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0.8288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1.0533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55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0.67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0.52</a:t>
                      </a:r>
                      <a:endParaRPr sz="1950" dirty="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0.8121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1.0662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60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0.66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0.53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0.8307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1.0484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65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0.69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0.7906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1.0668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70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0.68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0.49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1694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0.784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1.0693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75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0.69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1694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0.778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1.0442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80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0.52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0.7595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1.0377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85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0.52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1694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0.752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1.0387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90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0.56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0.7471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1.0332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95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0.69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0.52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0.7615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1.0433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288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100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0.71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0.46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0.7288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1.0854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636167">
                <a:tc>
                  <a:txBody>
                    <a:bodyPr/>
                    <a:lstStyle/>
                    <a:p>
                      <a:pPr marL="414655" marR="408305" indent="118110">
                        <a:lnSpc>
                          <a:spcPts val="2320"/>
                        </a:lnSpc>
                        <a:spcBef>
                          <a:spcPts val="155"/>
                        </a:spcBef>
                      </a:pPr>
                      <a:r>
                        <a:rPr sz="1950" b="1" spc="5" dirty="0">
                          <a:latin typeface="Calibri"/>
                          <a:cs typeface="Calibri"/>
                        </a:rPr>
                        <a:t>ΔTraining </a:t>
                      </a:r>
                      <a:r>
                        <a:rPr sz="1950" b="1" spc="20" dirty="0">
                          <a:latin typeface="Calibri"/>
                          <a:cs typeface="Calibri"/>
                        </a:rPr>
                        <a:t>&amp;  </a:t>
                      </a:r>
                      <a:r>
                        <a:rPr sz="1950" b="1" spc="10" dirty="0">
                          <a:latin typeface="Calibri"/>
                          <a:cs typeface="Calibri"/>
                        </a:rPr>
                        <a:t>Validation</a:t>
                      </a:r>
                      <a:r>
                        <a:rPr sz="195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b="1" spc="10" dirty="0">
                          <a:latin typeface="Calibri"/>
                          <a:cs typeface="Calibri"/>
                        </a:rPr>
                        <a:t>Set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0.13099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15875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0.19536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15875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92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950" b="1" spc="10" dirty="0">
                          <a:latin typeface="Calibri"/>
                          <a:cs typeface="Calibri"/>
                        </a:rPr>
                        <a:t>Standard</a:t>
                      </a:r>
                      <a:r>
                        <a:rPr sz="195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b="1" spc="10" dirty="0">
                          <a:latin typeface="Calibri"/>
                          <a:cs typeface="Calibri"/>
                        </a:rPr>
                        <a:t>Deviation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0.07001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0.03646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5367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0.13428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0.0498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330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b="1" spc="15" dirty="0">
                          <a:latin typeface="Calibri"/>
                          <a:cs typeface="Calibri"/>
                        </a:rPr>
                        <a:t>Max</a:t>
                      </a:r>
                      <a:r>
                        <a:rPr sz="195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b="1" spc="10" dirty="0">
                          <a:latin typeface="Calibri"/>
                          <a:cs typeface="Calibri"/>
                        </a:rPr>
                        <a:t>Value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0.8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0.59</a:t>
                      </a:r>
                      <a:endParaRPr sz="1950" dirty="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0.7138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1.0414</a:t>
                      </a:r>
                      <a:endParaRPr sz="1950" dirty="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88214" y="2285030"/>
            <a:ext cx="4918075" cy="395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390" marR="64135" algn="ctr">
              <a:lnSpc>
                <a:spcPct val="100000"/>
              </a:lnSpc>
              <a:spcBef>
                <a:spcPts val="95"/>
              </a:spcBef>
            </a:pPr>
            <a:r>
              <a:rPr sz="3300" b="1" spc="-5" dirty="0">
                <a:latin typeface="Calibri"/>
                <a:cs typeface="Calibri"/>
              </a:rPr>
              <a:t>Table 4.1</a:t>
            </a:r>
            <a:r>
              <a:rPr sz="3300" spc="-5" dirty="0">
                <a:latin typeface="Calibri"/>
                <a:cs typeface="Calibri"/>
              </a:rPr>
              <a:t>: Raw data table</a:t>
            </a:r>
            <a:r>
              <a:rPr sz="3300" spc="-90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of  the CNN metrics </a:t>
            </a:r>
            <a:r>
              <a:rPr sz="3300" b="1" spc="-5" dirty="0">
                <a:latin typeface="Calibri"/>
                <a:cs typeface="Calibri"/>
              </a:rPr>
              <a:t>without  </a:t>
            </a:r>
            <a:r>
              <a:rPr sz="3300" spc="-5" dirty="0">
                <a:latin typeface="Calibri"/>
                <a:cs typeface="Calibri"/>
              </a:rPr>
              <a:t>data</a:t>
            </a:r>
            <a:r>
              <a:rPr sz="3300" spc="-20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augmentation</a:t>
            </a:r>
            <a:endParaRPr sz="3300" dirty="0">
              <a:latin typeface="Calibri"/>
              <a:cs typeface="Calibri"/>
            </a:endParaRPr>
          </a:p>
          <a:p>
            <a:pPr marL="12700" marR="5080" algn="ctr">
              <a:lnSpc>
                <a:spcPct val="101800"/>
              </a:lnSpc>
              <a:spcBef>
                <a:spcPts val="3190"/>
              </a:spcBef>
            </a:pPr>
            <a:r>
              <a:rPr sz="2600" spc="15" dirty="0">
                <a:latin typeface="Calibri"/>
                <a:cs typeface="Calibri"/>
              </a:rPr>
              <a:t>Table 1 shows both the training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and  </a:t>
            </a:r>
            <a:r>
              <a:rPr sz="2600" spc="15" dirty="0">
                <a:latin typeface="Calibri"/>
                <a:cs typeface="Calibri"/>
              </a:rPr>
              <a:t>validation </a:t>
            </a:r>
            <a:r>
              <a:rPr sz="2600" spc="10" dirty="0">
                <a:latin typeface="Calibri"/>
                <a:cs typeface="Calibri"/>
              </a:rPr>
              <a:t>set accuracy </a:t>
            </a:r>
            <a:r>
              <a:rPr sz="2600" spc="20" dirty="0">
                <a:latin typeface="Calibri"/>
                <a:cs typeface="Calibri"/>
              </a:rPr>
              <a:t>and </a:t>
            </a:r>
            <a:r>
              <a:rPr sz="2600" spc="10" dirty="0">
                <a:latin typeface="Calibri"/>
                <a:cs typeface="Calibri"/>
              </a:rPr>
              <a:t>loss of  </a:t>
            </a:r>
            <a:r>
              <a:rPr sz="2600" spc="15" dirty="0">
                <a:latin typeface="Calibri"/>
                <a:cs typeface="Calibri"/>
              </a:rPr>
              <a:t>the trained Convolution Neural  Network without data  augmentation.</a:t>
            </a:r>
            <a:endParaRPr sz="26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04835" y="6754548"/>
          <a:ext cx="4485640" cy="2563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951">
                <a:tc gridSpan="2"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Layer</a:t>
                      </a:r>
                      <a:endParaRPr sz="1950" dirty="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Hyperparameter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50" spc="10" dirty="0">
                          <a:latin typeface="Calibri"/>
                          <a:cs typeface="Calibri"/>
                        </a:rPr>
                        <a:t>Layer</a:t>
                      </a:r>
                      <a:r>
                        <a:rPr sz="19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spc="10" dirty="0">
                          <a:latin typeface="Calibri"/>
                          <a:cs typeface="Calibri"/>
                        </a:rPr>
                        <a:t>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45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50" spc="10" dirty="0">
                          <a:latin typeface="Calibri"/>
                          <a:cs typeface="Calibri"/>
                        </a:rPr>
                        <a:t>Layer</a:t>
                      </a:r>
                      <a:r>
                        <a:rPr sz="19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spc="10" dirty="0">
                          <a:latin typeface="Calibri"/>
                          <a:cs typeface="Calibri"/>
                        </a:rPr>
                        <a:t>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90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50" spc="10" dirty="0">
                          <a:latin typeface="Calibri"/>
                          <a:cs typeface="Calibri"/>
                        </a:rPr>
                        <a:t>Layer</a:t>
                      </a:r>
                      <a:r>
                        <a:rPr sz="19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spc="10" dirty="0">
                          <a:latin typeface="Calibri"/>
                          <a:cs typeface="Calibri"/>
                        </a:rPr>
                        <a:t>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180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50" spc="10" dirty="0">
                          <a:latin typeface="Calibri"/>
                          <a:cs typeface="Calibri"/>
                        </a:rPr>
                        <a:t>Layer</a:t>
                      </a:r>
                      <a:r>
                        <a:rPr sz="19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spc="10" dirty="0">
                          <a:latin typeface="Calibri"/>
                          <a:cs typeface="Calibri"/>
                        </a:rPr>
                        <a:t>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85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222250">
                        <a:lnSpc>
                          <a:spcPct val="100000"/>
                        </a:lnSpc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Hype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238760" indent="111760">
                        <a:lnSpc>
                          <a:spcPct val="102299"/>
                        </a:lnSpc>
                        <a:spcBef>
                          <a:spcPts val="95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Total  </a:t>
                      </a:r>
                      <a:r>
                        <a:rPr sz="1950" dirty="0">
                          <a:latin typeface="Calibri"/>
                          <a:cs typeface="Calibri"/>
                        </a:rPr>
                        <a:t>rpara</a:t>
                      </a:r>
                      <a:r>
                        <a:rPr sz="195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9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95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950" dirty="0">
                          <a:latin typeface="Calibri"/>
                          <a:cs typeface="Calibri"/>
                        </a:rPr>
                        <a:t>ers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950" b="1" spc="5" dirty="0">
                          <a:latin typeface="Calibri"/>
                          <a:cs typeface="Calibri"/>
                        </a:rPr>
                        <a:t>319</a:t>
                      </a:r>
                      <a:endParaRPr sz="1950" dirty="0">
                        <a:latin typeface="Calibri"/>
                        <a:cs typeface="Calibri"/>
                      </a:endParaRPr>
                    </a:p>
                  </a:txBody>
                  <a:tcPr marL="0" marR="0" marT="169545" marB="0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336843" y="9354135"/>
            <a:ext cx="2211705" cy="6337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2699"/>
              </a:lnSpc>
              <a:spcBef>
                <a:spcPts val="75"/>
              </a:spcBef>
            </a:pPr>
            <a:r>
              <a:rPr sz="1300" b="1" spc="5" dirty="0">
                <a:latin typeface="Times New Roman"/>
                <a:cs typeface="Times New Roman"/>
              </a:rPr>
              <a:t>Table 4.2: </a:t>
            </a:r>
            <a:r>
              <a:rPr sz="1300" spc="5" dirty="0">
                <a:latin typeface="Times New Roman"/>
                <a:cs typeface="Times New Roman"/>
              </a:rPr>
              <a:t>Data table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conveying  the amount of layers and  hyperparameters in the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CNN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772" y="632127"/>
            <a:ext cx="17272635" cy="157289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635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00"/>
              </a:spcBef>
            </a:pPr>
            <a:r>
              <a:rPr spc="5" dirty="0"/>
              <a:t>Loss </a:t>
            </a:r>
            <a:r>
              <a:rPr spc="10" dirty="0"/>
              <a:t>and</a:t>
            </a:r>
            <a:r>
              <a:rPr spc="-5" dirty="0"/>
              <a:t> </a:t>
            </a:r>
            <a:r>
              <a:rPr spc="5" dirty="0"/>
              <a:t>Accuracy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8571" y="2285030"/>
            <a:ext cx="4958080" cy="557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3300" b="1" spc="-5" dirty="0">
                <a:latin typeface="Calibri"/>
                <a:cs typeface="Calibri"/>
              </a:rPr>
              <a:t>Figure </a:t>
            </a:r>
            <a:r>
              <a:rPr sz="3300" b="1" spc="-10" dirty="0">
                <a:latin typeface="Calibri"/>
                <a:cs typeface="Calibri"/>
              </a:rPr>
              <a:t>4.3</a:t>
            </a:r>
            <a:r>
              <a:rPr sz="3300" spc="-10" dirty="0">
                <a:latin typeface="Calibri"/>
                <a:cs typeface="Calibri"/>
              </a:rPr>
              <a:t>: </a:t>
            </a:r>
            <a:r>
              <a:rPr sz="3300" spc="-5" dirty="0">
                <a:latin typeface="Calibri"/>
                <a:cs typeface="Calibri"/>
              </a:rPr>
              <a:t>Graph of the CNN  metrics </a:t>
            </a:r>
            <a:r>
              <a:rPr sz="3300" b="1" spc="-5" dirty="0">
                <a:latin typeface="Calibri"/>
                <a:cs typeface="Calibri"/>
              </a:rPr>
              <a:t>without </a:t>
            </a:r>
            <a:r>
              <a:rPr sz="3300" spc="-5" dirty="0">
                <a:latin typeface="Calibri"/>
                <a:cs typeface="Calibri"/>
              </a:rPr>
              <a:t>data  augmentation</a:t>
            </a:r>
            <a:endParaRPr sz="3300">
              <a:latin typeface="Calibri"/>
              <a:cs typeface="Calibri"/>
            </a:endParaRPr>
          </a:p>
          <a:p>
            <a:pPr marL="137160" marR="128905" algn="ctr">
              <a:lnSpc>
                <a:spcPct val="101499"/>
              </a:lnSpc>
              <a:spcBef>
                <a:spcPts val="3200"/>
              </a:spcBef>
            </a:pPr>
            <a:r>
              <a:rPr sz="2600" spc="15" dirty="0">
                <a:latin typeface="Calibri"/>
                <a:cs typeface="Calibri"/>
              </a:rPr>
              <a:t>Figure 3.1 shows that the CNN’s  accuracy resembles a logarithmic  </a:t>
            </a:r>
            <a:r>
              <a:rPr sz="2600" spc="10" dirty="0">
                <a:latin typeface="Calibri"/>
                <a:cs typeface="Calibri"/>
              </a:rPr>
              <a:t>curve. </a:t>
            </a:r>
            <a:r>
              <a:rPr sz="2600" spc="15" dirty="0">
                <a:latin typeface="Calibri"/>
                <a:cs typeface="Calibri"/>
              </a:rPr>
              <a:t>As the validation </a:t>
            </a:r>
            <a:r>
              <a:rPr sz="2600" spc="10" dirty="0">
                <a:latin typeface="Calibri"/>
                <a:cs typeface="Calibri"/>
              </a:rPr>
              <a:t>set’s  </a:t>
            </a:r>
            <a:r>
              <a:rPr sz="2600" spc="15" dirty="0">
                <a:latin typeface="Calibri"/>
                <a:cs typeface="Calibri"/>
              </a:rPr>
              <a:t>accuracy approaches a </a:t>
            </a:r>
            <a:r>
              <a:rPr sz="2600" spc="10" dirty="0">
                <a:latin typeface="Calibri"/>
                <a:cs typeface="Calibri"/>
              </a:rPr>
              <a:t>horizontal  </a:t>
            </a:r>
            <a:r>
              <a:rPr sz="2600" spc="15" dirty="0">
                <a:latin typeface="Calibri"/>
                <a:cs typeface="Calibri"/>
              </a:rPr>
              <a:t>asymptote at </a:t>
            </a:r>
            <a:r>
              <a:rPr sz="2600" spc="20" dirty="0">
                <a:latin typeface="Calibri"/>
                <a:cs typeface="Calibri"/>
              </a:rPr>
              <a:t>60% and </a:t>
            </a:r>
            <a:r>
              <a:rPr sz="2600" spc="15" dirty="0">
                <a:latin typeface="Calibri"/>
                <a:cs typeface="Calibri"/>
              </a:rPr>
              <a:t>a point of  </a:t>
            </a:r>
            <a:r>
              <a:rPr sz="2600" spc="10" dirty="0">
                <a:latin typeface="Calibri"/>
                <a:cs typeface="Calibri"/>
              </a:rPr>
              <a:t>inflection, </a:t>
            </a:r>
            <a:r>
              <a:rPr sz="2600" spc="15" dirty="0">
                <a:latin typeface="Calibri"/>
                <a:cs typeface="Calibri"/>
              </a:rPr>
              <a:t>the accuracy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decreases.</a:t>
            </a:r>
            <a:endParaRPr sz="2600">
              <a:latin typeface="Calibri"/>
              <a:cs typeface="Calibri"/>
            </a:endParaRPr>
          </a:p>
          <a:p>
            <a:pPr marL="159385" marR="151765" algn="ctr">
              <a:lnSpc>
                <a:spcPct val="101800"/>
              </a:lnSpc>
              <a:spcBef>
                <a:spcPts val="50"/>
              </a:spcBef>
            </a:pPr>
            <a:r>
              <a:rPr sz="2600" spc="10" dirty="0">
                <a:latin typeface="Calibri"/>
                <a:cs typeface="Calibri"/>
              </a:rPr>
              <a:t>Likewise, </a:t>
            </a:r>
            <a:r>
              <a:rPr sz="2600" spc="15" dirty="0">
                <a:latin typeface="Calibri"/>
                <a:cs typeface="Calibri"/>
              </a:rPr>
              <a:t>the </a:t>
            </a:r>
            <a:r>
              <a:rPr sz="2600" spc="10" dirty="0">
                <a:latin typeface="Calibri"/>
                <a:cs typeface="Calibri"/>
              </a:rPr>
              <a:t>loss </a:t>
            </a:r>
            <a:r>
              <a:rPr sz="2600" spc="15" dirty="0">
                <a:latin typeface="Calibri"/>
                <a:cs typeface="Calibri"/>
              </a:rPr>
              <a:t>curve mimics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an  exponential </a:t>
            </a:r>
            <a:r>
              <a:rPr sz="2600" spc="10" dirty="0">
                <a:latin typeface="Calibri"/>
                <a:cs typeface="Calibri"/>
              </a:rPr>
              <a:t>curve, </a:t>
            </a:r>
            <a:r>
              <a:rPr sz="2600" spc="15" dirty="0">
                <a:latin typeface="Calibri"/>
                <a:cs typeface="Calibri"/>
              </a:rPr>
              <a:t>approaching a  </a:t>
            </a:r>
            <a:r>
              <a:rPr sz="2600" spc="25" dirty="0">
                <a:latin typeface="Calibri"/>
                <a:cs typeface="Calibri"/>
              </a:rPr>
              <a:t>minimum </a:t>
            </a:r>
            <a:r>
              <a:rPr sz="2600" spc="10" dirty="0">
                <a:latin typeface="Calibri"/>
                <a:cs typeface="Calibri"/>
              </a:rPr>
              <a:t>loss of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1.0.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6554" y="2204636"/>
            <a:ext cx="12156645" cy="8722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8214" y="2285030"/>
            <a:ext cx="4919345" cy="3559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390" marR="65405" algn="ctr">
              <a:lnSpc>
                <a:spcPct val="100000"/>
              </a:lnSpc>
              <a:spcBef>
                <a:spcPts val="95"/>
              </a:spcBef>
            </a:pPr>
            <a:r>
              <a:rPr sz="3300" b="1" spc="-5" dirty="0">
                <a:latin typeface="Calibri"/>
                <a:cs typeface="Calibri"/>
              </a:rPr>
              <a:t>Table 4.4</a:t>
            </a:r>
            <a:r>
              <a:rPr sz="3300" spc="-5" dirty="0">
                <a:latin typeface="Calibri"/>
                <a:cs typeface="Calibri"/>
              </a:rPr>
              <a:t>: Raw data table</a:t>
            </a:r>
            <a:r>
              <a:rPr sz="3300" spc="-90" dirty="0">
                <a:latin typeface="Calibri"/>
                <a:cs typeface="Calibri"/>
              </a:rPr>
              <a:t> </a:t>
            </a:r>
            <a:r>
              <a:rPr sz="3300" spc="-5" dirty="0">
                <a:latin typeface="Calibri"/>
                <a:cs typeface="Calibri"/>
              </a:rPr>
              <a:t>of  the CNN metrics </a:t>
            </a:r>
            <a:r>
              <a:rPr sz="3300" b="1" spc="-5" dirty="0">
                <a:latin typeface="Calibri"/>
                <a:cs typeface="Calibri"/>
              </a:rPr>
              <a:t>with </a:t>
            </a:r>
            <a:r>
              <a:rPr sz="3300" spc="-5" dirty="0">
                <a:latin typeface="Calibri"/>
                <a:cs typeface="Calibri"/>
              </a:rPr>
              <a:t>data  augmentation</a:t>
            </a:r>
            <a:endParaRPr sz="3300">
              <a:latin typeface="Calibri"/>
              <a:cs typeface="Calibri"/>
            </a:endParaRPr>
          </a:p>
          <a:p>
            <a:pPr marL="12700" marR="5715" algn="ctr">
              <a:lnSpc>
                <a:spcPct val="102299"/>
              </a:lnSpc>
              <a:spcBef>
                <a:spcPts val="3175"/>
              </a:spcBef>
            </a:pPr>
            <a:r>
              <a:rPr sz="2600" spc="15" dirty="0">
                <a:latin typeface="Calibri"/>
                <a:cs typeface="Calibri"/>
              </a:rPr>
              <a:t>Table 3 shows both the training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and  </a:t>
            </a:r>
            <a:r>
              <a:rPr sz="2600" spc="15" dirty="0">
                <a:latin typeface="Calibri"/>
                <a:cs typeface="Calibri"/>
              </a:rPr>
              <a:t>validation </a:t>
            </a:r>
            <a:r>
              <a:rPr sz="2600" spc="10" dirty="0">
                <a:latin typeface="Calibri"/>
                <a:cs typeface="Calibri"/>
              </a:rPr>
              <a:t>set accuracy </a:t>
            </a:r>
            <a:r>
              <a:rPr sz="2600" spc="20" dirty="0">
                <a:latin typeface="Calibri"/>
                <a:cs typeface="Calibri"/>
              </a:rPr>
              <a:t>and </a:t>
            </a:r>
            <a:r>
              <a:rPr sz="2600" spc="10" dirty="0">
                <a:latin typeface="Calibri"/>
                <a:cs typeface="Calibri"/>
              </a:rPr>
              <a:t>loss of  </a:t>
            </a:r>
            <a:r>
              <a:rPr sz="2600" spc="15" dirty="0">
                <a:latin typeface="Calibri"/>
                <a:cs typeface="Calibri"/>
              </a:rPr>
              <a:t>the trained Convolution Neural  Network with data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augmentation.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772" y="632127"/>
            <a:ext cx="17272635" cy="157289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635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00"/>
              </a:spcBef>
            </a:pPr>
            <a:r>
              <a:rPr spc="5" dirty="0"/>
              <a:t>Loss </a:t>
            </a:r>
            <a:r>
              <a:rPr spc="10" dirty="0"/>
              <a:t>and</a:t>
            </a:r>
            <a:r>
              <a:rPr spc="-5" dirty="0"/>
              <a:t> </a:t>
            </a:r>
            <a:r>
              <a:rPr spc="5" dirty="0"/>
              <a:t>Accuracy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815290" y="2292296"/>
          <a:ext cx="11906882" cy="893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6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9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8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84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34535">
                <a:tc gridSpan="7">
                  <a:txBody>
                    <a:bodyPr/>
                    <a:lstStyle/>
                    <a:p>
                      <a:pPr marL="780415">
                        <a:lnSpc>
                          <a:spcPts val="1735"/>
                        </a:lnSpc>
                        <a:spcBef>
                          <a:spcPts val="1250"/>
                        </a:spcBef>
                        <a:tabLst>
                          <a:tab pos="2346325" algn="l"/>
                          <a:tab pos="5438140" algn="l"/>
                          <a:tab pos="7596505" algn="l"/>
                          <a:tab pos="9778365" algn="l"/>
                        </a:tabLst>
                      </a:pPr>
                      <a:r>
                        <a:rPr sz="1950" b="1" spc="10" dirty="0">
                          <a:latin typeface="Calibri"/>
                          <a:cs typeface="Calibri"/>
                        </a:rPr>
                        <a:t>Epochs	</a:t>
                      </a:r>
                      <a:r>
                        <a:rPr sz="1950" b="1" spc="5" dirty="0">
                          <a:latin typeface="Calibri"/>
                          <a:cs typeface="Calibri"/>
                        </a:rPr>
                        <a:t>Training </a:t>
                      </a:r>
                      <a:r>
                        <a:rPr sz="1950" b="1" spc="10" dirty="0">
                          <a:latin typeface="Calibri"/>
                          <a:cs typeface="Calibri"/>
                        </a:rPr>
                        <a:t>Set</a:t>
                      </a:r>
                      <a:r>
                        <a:rPr sz="195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b="1" spc="5" dirty="0">
                          <a:latin typeface="Calibri"/>
                          <a:cs typeface="Calibri"/>
                        </a:rPr>
                        <a:t>Accuracy</a:t>
                      </a:r>
                      <a:r>
                        <a:rPr sz="1950" b="1" spc="10" dirty="0">
                          <a:latin typeface="Calibri"/>
                          <a:cs typeface="Calibri"/>
                        </a:rPr>
                        <a:t> (%)	</a:t>
                      </a:r>
                      <a:r>
                        <a:rPr sz="2925" b="1" spc="15" baseline="34188" dirty="0">
                          <a:latin typeface="Calibri"/>
                          <a:cs typeface="Calibri"/>
                        </a:rPr>
                        <a:t>Validation</a:t>
                      </a:r>
                      <a:r>
                        <a:rPr sz="2925" b="1" spc="7" baseline="34188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25" b="1" spc="15" baseline="34188" dirty="0">
                          <a:latin typeface="Calibri"/>
                          <a:cs typeface="Calibri"/>
                        </a:rPr>
                        <a:t>Set	</a:t>
                      </a:r>
                      <a:r>
                        <a:rPr sz="1950" b="1" spc="5" dirty="0">
                          <a:latin typeface="Calibri"/>
                          <a:cs typeface="Calibri"/>
                        </a:rPr>
                        <a:t>Training </a:t>
                      </a:r>
                      <a:r>
                        <a:rPr sz="1950" b="1" spc="10" dirty="0">
                          <a:latin typeface="Calibri"/>
                          <a:cs typeface="Calibri"/>
                        </a:rPr>
                        <a:t>Set Loss	Validation Set</a:t>
                      </a:r>
                      <a:r>
                        <a:rPr sz="195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b="1" spc="10" dirty="0">
                          <a:latin typeface="Calibri"/>
                          <a:cs typeface="Calibri"/>
                        </a:rPr>
                        <a:t>Loss</a:t>
                      </a:r>
                      <a:endParaRPr sz="1950">
                        <a:latin typeface="Calibri"/>
                        <a:cs typeface="Calibri"/>
                      </a:endParaRPr>
                    </a:p>
                    <a:p>
                      <a:pPr marL="433705" algn="ctr">
                        <a:lnSpc>
                          <a:spcPts val="1735"/>
                        </a:lnSpc>
                      </a:pPr>
                      <a:r>
                        <a:rPr sz="1950" b="1" spc="5" dirty="0">
                          <a:latin typeface="Calibri"/>
                          <a:cs typeface="Calibri"/>
                        </a:rPr>
                        <a:t>Accuracy</a:t>
                      </a:r>
                      <a:r>
                        <a:rPr sz="195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b="1" spc="10" dirty="0">
                          <a:latin typeface="Calibri"/>
                          <a:cs typeface="Calibri"/>
                        </a:rPr>
                        <a:t>(%)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158750" marB="0"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0.26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0.35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1.3898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1.3703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0.72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0.75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0.7206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0.709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10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0.78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0.83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0.5783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0.5382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15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0.83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0.85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0.4604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0.4303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20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0.89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0.88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0.3313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0.3619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25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0.88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0.9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0.3084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0.2827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30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0.89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0.9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0.2741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0.2673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35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0.89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0.87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0.2632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0.3667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40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0.93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0.9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0.1946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0.2877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45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0.94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0.91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0.1614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0.2158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50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0.95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0.93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0.1202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0.2112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55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0.96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0.93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0.0966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0.2344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60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0.97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0.91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0.0877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0.312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65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0.95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0.85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0.1289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0.4028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70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0.97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0.96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0.0781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0.2223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75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0.97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0.91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0.0879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0.2079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80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0.97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0.95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0.0788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0.1301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85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0.97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0.91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0.0793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0.2103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90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0.97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0.89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0.0895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0.2366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32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95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0.98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0.97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0.0554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0.0833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288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100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0.97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0.94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1694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0.085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0.1738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636167">
                <a:tc>
                  <a:txBody>
                    <a:bodyPr/>
                    <a:lstStyle/>
                    <a:p>
                      <a:pPr marL="414655" marR="408305" indent="118110">
                        <a:lnSpc>
                          <a:spcPts val="2320"/>
                        </a:lnSpc>
                        <a:spcBef>
                          <a:spcPts val="155"/>
                        </a:spcBef>
                      </a:pPr>
                      <a:r>
                        <a:rPr sz="1950" b="1" spc="5" dirty="0">
                          <a:latin typeface="Calibri"/>
                          <a:cs typeface="Calibri"/>
                        </a:rPr>
                        <a:t>ΔTraining </a:t>
                      </a:r>
                      <a:r>
                        <a:rPr sz="1950" b="1" spc="20" dirty="0">
                          <a:latin typeface="Calibri"/>
                          <a:cs typeface="Calibri"/>
                        </a:rPr>
                        <a:t>&amp;  </a:t>
                      </a:r>
                      <a:r>
                        <a:rPr sz="1950" b="1" spc="10" dirty="0">
                          <a:latin typeface="Calibri"/>
                          <a:cs typeface="Calibri"/>
                        </a:rPr>
                        <a:t>Validation</a:t>
                      </a:r>
                      <a:r>
                        <a:rPr sz="195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b="1" spc="10" dirty="0">
                          <a:latin typeface="Calibri"/>
                          <a:cs typeface="Calibri"/>
                        </a:rPr>
                        <a:t>Set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0.03051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15875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0.08152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15875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92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950" b="1" spc="10" dirty="0">
                          <a:latin typeface="Calibri"/>
                          <a:cs typeface="Calibri"/>
                        </a:rPr>
                        <a:t>Standard</a:t>
                      </a:r>
                      <a:r>
                        <a:rPr sz="195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b="1" spc="10" dirty="0">
                          <a:latin typeface="Calibri"/>
                          <a:cs typeface="Calibri"/>
                        </a:rPr>
                        <a:t>Deviation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0.09851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0.08767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5367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0.22844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0.2023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330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b="1" spc="15" dirty="0">
                          <a:latin typeface="Calibri"/>
                          <a:cs typeface="Calibri"/>
                        </a:rPr>
                        <a:t>Best</a:t>
                      </a:r>
                      <a:r>
                        <a:rPr sz="195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b="1" spc="10" dirty="0">
                          <a:latin typeface="Calibri"/>
                          <a:cs typeface="Calibri"/>
                        </a:rPr>
                        <a:t>Value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9057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457834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0.99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0.0554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0.0833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04835" y="6526617"/>
          <a:ext cx="4485640" cy="3694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951">
                <a:tc gridSpan="2"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9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Layer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95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Hyperparameter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950" spc="10" dirty="0">
                          <a:latin typeface="Calibri"/>
                          <a:cs typeface="Calibri"/>
                        </a:rPr>
                        <a:t>Layer</a:t>
                      </a:r>
                      <a:r>
                        <a:rPr sz="19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spc="10" dirty="0">
                          <a:latin typeface="Calibri"/>
                          <a:cs typeface="Calibri"/>
                        </a:rPr>
                        <a:t>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180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950" spc="10" dirty="0">
                          <a:latin typeface="Calibri"/>
                          <a:cs typeface="Calibri"/>
                        </a:rPr>
                        <a:t>Layer</a:t>
                      </a:r>
                      <a:r>
                        <a:rPr sz="19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spc="10" dirty="0">
                          <a:latin typeface="Calibri"/>
                          <a:cs typeface="Calibri"/>
                        </a:rPr>
                        <a:t>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150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950" spc="10" dirty="0">
                          <a:latin typeface="Calibri"/>
                          <a:cs typeface="Calibri"/>
                        </a:rPr>
                        <a:t>Layer</a:t>
                      </a:r>
                      <a:r>
                        <a:rPr sz="19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spc="10" dirty="0">
                          <a:latin typeface="Calibri"/>
                          <a:cs typeface="Calibri"/>
                        </a:rPr>
                        <a:t>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120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950" spc="10" dirty="0">
                          <a:latin typeface="Calibri"/>
                          <a:cs typeface="Calibri"/>
                        </a:rPr>
                        <a:t>Layer</a:t>
                      </a:r>
                      <a:r>
                        <a:rPr sz="19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spc="10" dirty="0">
                          <a:latin typeface="Calibri"/>
                          <a:cs typeface="Calibri"/>
                        </a:rPr>
                        <a:t>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90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950" spc="10" dirty="0">
                          <a:latin typeface="Calibri"/>
                          <a:cs typeface="Calibri"/>
                        </a:rPr>
                        <a:t>Layer</a:t>
                      </a:r>
                      <a:r>
                        <a:rPr sz="19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spc="10" dirty="0">
                          <a:latin typeface="Calibri"/>
                          <a:cs typeface="Calibri"/>
                        </a:rPr>
                        <a:t>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45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950" spc="10" dirty="0">
                          <a:latin typeface="Calibri"/>
                          <a:cs typeface="Calibri"/>
                        </a:rPr>
                        <a:t>Layer</a:t>
                      </a:r>
                      <a:r>
                        <a:rPr sz="19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spc="10" dirty="0">
                          <a:latin typeface="Calibri"/>
                          <a:cs typeface="Calibri"/>
                        </a:rPr>
                        <a:t>6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64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950" spc="10" dirty="0">
                          <a:latin typeface="Calibri"/>
                          <a:cs typeface="Calibri"/>
                        </a:rPr>
                        <a:t>Layer</a:t>
                      </a:r>
                      <a:r>
                        <a:rPr sz="19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spc="10" dirty="0">
                          <a:latin typeface="Calibri"/>
                          <a:cs typeface="Calibri"/>
                        </a:rPr>
                        <a:t>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85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222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Hype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38760" indent="111760">
                        <a:lnSpc>
                          <a:spcPct val="102299"/>
                        </a:lnSpc>
                        <a:spcBef>
                          <a:spcPts val="110"/>
                        </a:spcBef>
                      </a:pPr>
                      <a:r>
                        <a:rPr sz="1950" spc="5" dirty="0">
                          <a:latin typeface="Calibri"/>
                          <a:cs typeface="Calibri"/>
                        </a:rPr>
                        <a:t>Total  </a:t>
                      </a:r>
                      <a:r>
                        <a:rPr sz="1950" dirty="0">
                          <a:latin typeface="Calibri"/>
                          <a:cs typeface="Calibri"/>
                        </a:rPr>
                        <a:t>rpara</a:t>
                      </a:r>
                      <a:r>
                        <a:rPr sz="195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9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95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950" dirty="0">
                          <a:latin typeface="Calibri"/>
                          <a:cs typeface="Calibri"/>
                        </a:rPr>
                        <a:t>ers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950" b="1" spc="5" dirty="0">
                          <a:latin typeface="Calibri"/>
                          <a:cs typeface="Calibri"/>
                        </a:rPr>
                        <a:t>653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171450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336843" y="10248767"/>
            <a:ext cx="2211705" cy="6337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2699"/>
              </a:lnSpc>
              <a:spcBef>
                <a:spcPts val="75"/>
              </a:spcBef>
            </a:pPr>
            <a:r>
              <a:rPr sz="1300" b="1" spc="5" dirty="0">
                <a:latin typeface="Times New Roman"/>
                <a:cs typeface="Times New Roman"/>
              </a:rPr>
              <a:t>Table 4.5: </a:t>
            </a:r>
            <a:r>
              <a:rPr sz="1300" spc="5" dirty="0">
                <a:latin typeface="Times New Roman"/>
                <a:cs typeface="Times New Roman"/>
              </a:rPr>
              <a:t>Data table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conveying  the amount of layers and  hyperparameters in the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CNN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772" y="632127"/>
            <a:ext cx="17272635" cy="157289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635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00"/>
              </a:spcBef>
            </a:pPr>
            <a:r>
              <a:rPr spc="5" dirty="0"/>
              <a:t>Loss </a:t>
            </a:r>
            <a:r>
              <a:rPr spc="10" dirty="0"/>
              <a:t>and</a:t>
            </a:r>
            <a:r>
              <a:rPr spc="-5" dirty="0"/>
              <a:t> </a:t>
            </a:r>
            <a:r>
              <a:rPr spc="5" dirty="0"/>
              <a:t>Accuracy</a:t>
            </a:r>
          </a:p>
        </p:txBody>
      </p:sp>
      <p:sp>
        <p:nvSpPr>
          <p:cNvPr id="3" name="object 3"/>
          <p:cNvSpPr/>
          <p:nvPr/>
        </p:nvSpPr>
        <p:spPr>
          <a:xfrm>
            <a:off x="6566554" y="2204636"/>
            <a:ext cx="12156645" cy="8722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3702" y="2285030"/>
            <a:ext cx="5008245" cy="5967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 marR="30480" algn="ctr">
              <a:lnSpc>
                <a:spcPct val="100000"/>
              </a:lnSpc>
              <a:spcBef>
                <a:spcPts val="95"/>
              </a:spcBef>
            </a:pPr>
            <a:r>
              <a:rPr sz="3300" b="1" spc="-5" dirty="0">
                <a:latin typeface="Calibri"/>
                <a:cs typeface="Calibri"/>
              </a:rPr>
              <a:t>Figure </a:t>
            </a:r>
            <a:r>
              <a:rPr sz="3300" b="1" spc="-10" dirty="0">
                <a:latin typeface="Calibri"/>
                <a:cs typeface="Calibri"/>
              </a:rPr>
              <a:t>4.6</a:t>
            </a:r>
            <a:r>
              <a:rPr sz="3300" spc="-10" dirty="0">
                <a:latin typeface="Calibri"/>
                <a:cs typeface="Calibri"/>
              </a:rPr>
              <a:t>: </a:t>
            </a:r>
            <a:r>
              <a:rPr sz="3300" spc="-5" dirty="0">
                <a:latin typeface="Calibri"/>
                <a:cs typeface="Calibri"/>
              </a:rPr>
              <a:t>Graph of the CNN  metrics </a:t>
            </a:r>
            <a:r>
              <a:rPr sz="3300" b="1" spc="-5" dirty="0">
                <a:latin typeface="Calibri"/>
                <a:cs typeface="Calibri"/>
              </a:rPr>
              <a:t>with </a:t>
            </a:r>
            <a:r>
              <a:rPr sz="3300" spc="-5" dirty="0">
                <a:latin typeface="Calibri"/>
                <a:cs typeface="Calibri"/>
              </a:rPr>
              <a:t>data  augmentation</a:t>
            </a:r>
            <a:endParaRPr sz="3300">
              <a:latin typeface="Calibri"/>
              <a:cs typeface="Calibri"/>
            </a:endParaRPr>
          </a:p>
          <a:p>
            <a:pPr marL="12065" marR="5080" algn="ctr">
              <a:lnSpc>
                <a:spcPct val="101800"/>
              </a:lnSpc>
              <a:spcBef>
                <a:spcPts val="3190"/>
              </a:spcBef>
            </a:pPr>
            <a:r>
              <a:rPr sz="2600" spc="15" dirty="0">
                <a:latin typeface="Calibri"/>
                <a:cs typeface="Calibri"/>
              </a:rPr>
              <a:t>Figure 3.2 </a:t>
            </a:r>
            <a:r>
              <a:rPr sz="2600" spc="10" dirty="0">
                <a:latin typeface="Calibri"/>
                <a:cs typeface="Calibri"/>
              </a:rPr>
              <a:t>illustrates </a:t>
            </a:r>
            <a:r>
              <a:rPr sz="2600" spc="15" dirty="0">
                <a:latin typeface="Calibri"/>
                <a:cs typeface="Calibri"/>
              </a:rPr>
              <a:t>that the CNN’s  training </a:t>
            </a:r>
            <a:r>
              <a:rPr sz="2600" spc="20" dirty="0">
                <a:latin typeface="Calibri"/>
                <a:cs typeface="Calibri"/>
              </a:rPr>
              <a:t>and </a:t>
            </a:r>
            <a:r>
              <a:rPr sz="2600" spc="15" dirty="0">
                <a:latin typeface="Calibri"/>
                <a:cs typeface="Calibri"/>
              </a:rPr>
              <a:t>validation </a:t>
            </a:r>
            <a:r>
              <a:rPr sz="2600" spc="10" dirty="0">
                <a:latin typeface="Calibri"/>
                <a:cs typeface="Calibri"/>
              </a:rPr>
              <a:t>set  accuracies correlation </a:t>
            </a:r>
            <a:r>
              <a:rPr sz="2600" spc="15" dirty="0">
                <a:latin typeface="Calibri"/>
                <a:cs typeface="Calibri"/>
              </a:rPr>
              <a:t>to each </a:t>
            </a:r>
            <a:r>
              <a:rPr sz="2600" spc="10" dirty="0">
                <a:latin typeface="Calibri"/>
                <a:cs typeface="Calibri"/>
              </a:rPr>
              <a:t>other,  </a:t>
            </a:r>
            <a:r>
              <a:rPr sz="2600" spc="15" dirty="0">
                <a:latin typeface="Calibri"/>
                <a:cs typeface="Calibri"/>
              </a:rPr>
              <a:t>implying the </a:t>
            </a:r>
            <a:r>
              <a:rPr sz="2600" spc="20" dirty="0">
                <a:latin typeface="Calibri"/>
                <a:cs typeface="Calibri"/>
              </a:rPr>
              <a:t>CNN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spc="15" dirty="0">
                <a:latin typeface="Calibri"/>
                <a:cs typeface="Calibri"/>
              </a:rPr>
              <a:t>learning, rather  </a:t>
            </a:r>
            <a:r>
              <a:rPr sz="2600" spc="20" dirty="0">
                <a:latin typeface="Calibri"/>
                <a:cs typeface="Calibri"/>
              </a:rPr>
              <a:t>than </a:t>
            </a:r>
            <a:r>
              <a:rPr sz="2600" spc="15" dirty="0">
                <a:latin typeface="Calibri"/>
                <a:cs typeface="Calibri"/>
              </a:rPr>
              <a:t>memorizing the training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data.</a:t>
            </a:r>
            <a:endParaRPr sz="26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2600" spc="15" dirty="0">
                <a:latin typeface="Calibri"/>
                <a:cs typeface="Calibri"/>
              </a:rPr>
              <a:t>Furthermore, both curves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converge</a:t>
            </a:r>
            <a:endParaRPr sz="2600">
              <a:latin typeface="Calibri"/>
              <a:cs typeface="Calibri"/>
            </a:endParaRPr>
          </a:p>
          <a:p>
            <a:pPr marL="229870" marR="222250" algn="ctr">
              <a:lnSpc>
                <a:spcPct val="101299"/>
              </a:lnSpc>
              <a:spcBef>
                <a:spcPts val="65"/>
              </a:spcBef>
            </a:pPr>
            <a:r>
              <a:rPr sz="2600" spc="15" dirty="0">
                <a:latin typeface="Calibri"/>
                <a:cs typeface="Calibri"/>
              </a:rPr>
              <a:t>at 100%. Although, 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validation  </a:t>
            </a:r>
            <a:r>
              <a:rPr sz="2600" spc="10" dirty="0">
                <a:latin typeface="Calibri"/>
                <a:cs typeface="Calibri"/>
              </a:rPr>
              <a:t>loss </a:t>
            </a:r>
            <a:r>
              <a:rPr sz="2600" spc="15" dirty="0">
                <a:latin typeface="Calibri"/>
                <a:cs typeface="Calibri"/>
              </a:rPr>
              <a:t>curve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spc="15" dirty="0">
                <a:latin typeface="Calibri"/>
                <a:cs typeface="Calibri"/>
              </a:rPr>
              <a:t>more </a:t>
            </a:r>
            <a:r>
              <a:rPr sz="2600" spc="10" dirty="0">
                <a:latin typeface="Calibri"/>
                <a:cs typeface="Calibri"/>
              </a:rPr>
              <a:t>sporadic, </a:t>
            </a:r>
            <a:r>
              <a:rPr sz="2600" spc="15" dirty="0">
                <a:latin typeface="Calibri"/>
                <a:cs typeface="Calibri"/>
              </a:rPr>
              <a:t>both  </a:t>
            </a:r>
            <a:r>
              <a:rPr sz="2600" spc="10" dirty="0">
                <a:latin typeface="Calibri"/>
                <a:cs typeface="Calibri"/>
              </a:rPr>
              <a:t>loss </a:t>
            </a:r>
            <a:r>
              <a:rPr sz="2600" spc="15" dirty="0">
                <a:latin typeface="Calibri"/>
                <a:cs typeface="Calibri"/>
              </a:rPr>
              <a:t>curves </a:t>
            </a:r>
            <a:r>
              <a:rPr sz="2600" spc="10" dirty="0">
                <a:latin typeface="Calibri"/>
                <a:cs typeface="Calibri"/>
              </a:rPr>
              <a:t>tread similarly, </a:t>
            </a:r>
            <a:r>
              <a:rPr sz="2600" spc="20" dirty="0">
                <a:latin typeface="Calibri"/>
                <a:cs typeface="Calibri"/>
              </a:rPr>
              <a:t>and  </a:t>
            </a:r>
            <a:r>
              <a:rPr sz="2600" spc="15" dirty="0">
                <a:latin typeface="Calibri"/>
                <a:cs typeface="Calibri"/>
              </a:rPr>
              <a:t>approach a </a:t>
            </a:r>
            <a:r>
              <a:rPr sz="2600" spc="10" dirty="0">
                <a:latin typeface="Calibri"/>
                <a:cs typeface="Calibri"/>
              </a:rPr>
              <a:t>loss </a:t>
            </a:r>
            <a:r>
              <a:rPr sz="2600" spc="15" dirty="0">
                <a:latin typeface="Calibri"/>
                <a:cs typeface="Calibri"/>
              </a:rPr>
              <a:t>of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0.1.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 marR="5080" indent="-283210">
              <a:lnSpc>
                <a:spcPct val="100000"/>
              </a:lnSpc>
              <a:spcBef>
                <a:spcPts val="95"/>
              </a:spcBef>
              <a:buSzPts val="800"/>
              <a:buFont typeface="Arial"/>
              <a:buChar char="•"/>
              <a:tabLst>
                <a:tab pos="323850" algn="l"/>
                <a:tab pos="324485" algn="l"/>
              </a:tabLst>
            </a:pPr>
            <a:r>
              <a:rPr spc="-5" dirty="0"/>
              <a:t>Heart arrhythmias are irregular rhythms in heartbeats that affect 3 million people worldwide every  year. Due to the increasing rate of ECGs recording for diagnosis, it is now possible to devolve a  Convolutional Neural Network to identify arrhythmias in ECGs. A CNN was developed and </a:t>
            </a:r>
            <a:r>
              <a:rPr spc="-10" dirty="0"/>
              <a:t>trained,  </a:t>
            </a:r>
            <a:r>
              <a:rPr spc="-5" dirty="0"/>
              <a:t>to achieve high accuracy in identifying arrhythmias in </a:t>
            </a:r>
            <a:r>
              <a:rPr dirty="0"/>
              <a:t>ECGs. </a:t>
            </a:r>
            <a:r>
              <a:rPr spc="-5" dirty="0"/>
              <a:t>The 1D Convolution Neural Network  not only surpassed the accuracy of cardiologists in identifying Atrial Fibrillation, but also achieved  an overall top accuracy of 99%, and a constant accuracy of 96%. Furthermore, the CNN was </a:t>
            </a:r>
            <a:r>
              <a:rPr dirty="0"/>
              <a:t>cross-  </a:t>
            </a:r>
            <a:r>
              <a:rPr spc="-5" dirty="0"/>
              <a:t>validated against a new </a:t>
            </a:r>
            <a:r>
              <a:rPr spc="-10" dirty="0"/>
              <a:t>dataset </a:t>
            </a:r>
            <a:r>
              <a:rPr spc="-5" dirty="0"/>
              <a:t>that the model had never seen before to ensure no overfitting  occurred during the training process. On this test, the CNN model achieved an accuracy of 96%.  The key to achieving such </a:t>
            </a:r>
            <a:r>
              <a:rPr spc="-10" dirty="0"/>
              <a:t>success </a:t>
            </a:r>
            <a:r>
              <a:rPr spc="-5" dirty="0"/>
              <a:t>is due to the large annotated </a:t>
            </a:r>
            <a:r>
              <a:rPr spc="-10" dirty="0"/>
              <a:t>dataset </a:t>
            </a:r>
            <a:r>
              <a:rPr spc="-5" dirty="0"/>
              <a:t>(PhysioNet), and data  augmentation </a:t>
            </a:r>
            <a:r>
              <a:rPr spc="-10" dirty="0"/>
              <a:t>techniques. </a:t>
            </a:r>
            <a:r>
              <a:rPr spc="-5" dirty="0"/>
              <a:t>Originally, training a shallow CNN with few parameters were thought to  create less complexly in learning, and make the CNN faster in training. Doing that merely did </a:t>
            </a:r>
            <a:r>
              <a:rPr spc="-10" dirty="0"/>
              <a:t>the  </a:t>
            </a:r>
            <a:r>
              <a:rPr spc="-5" dirty="0"/>
              <a:t>opposite, the model did not learn fast, as the CNN started to overfit to the training data. </a:t>
            </a:r>
            <a:r>
              <a:rPr spc="-10" dirty="0"/>
              <a:t>Adding  </a:t>
            </a:r>
            <a:r>
              <a:rPr spc="-5" dirty="0"/>
              <a:t>data augmentation not only fixed the issue of overfitting, but also increased the </a:t>
            </a:r>
            <a:r>
              <a:rPr spc="-10" dirty="0"/>
              <a:t>dataset </a:t>
            </a:r>
            <a:r>
              <a:rPr spc="-5" dirty="0"/>
              <a:t>size;  conversely, this increased the time the CNN took to</a:t>
            </a:r>
            <a:r>
              <a:rPr spc="-35" dirty="0"/>
              <a:t> </a:t>
            </a:r>
            <a:r>
              <a:rPr spc="-5" dirty="0"/>
              <a:t>train.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772" y="632127"/>
            <a:ext cx="17272635" cy="157289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736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80"/>
              </a:spcBef>
            </a:pPr>
            <a:r>
              <a:rPr spc="5" dirty="0"/>
              <a:t>Discussion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772" y="632127"/>
            <a:ext cx="17272635" cy="157289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33350" rIns="0" bIns="0" rtlCol="0">
            <a:spAutoFit/>
          </a:bodyPr>
          <a:lstStyle/>
          <a:p>
            <a:pPr marL="1160780">
              <a:lnSpc>
                <a:spcPct val="100000"/>
              </a:lnSpc>
              <a:spcBef>
                <a:spcPts val="1050"/>
              </a:spcBef>
            </a:pPr>
            <a:r>
              <a:rPr sz="7900" dirty="0"/>
              <a:t>Further Exploration and</a:t>
            </a:r>
            <a:r>
              <a:rPr sz="7900" spc="45" dirty="0"/>
              <a:t> </a:t>
            </a:r>
            <a:r>
              <a:rPr sz="7900" dirty="0"/>
              <a:t>Application</a:t>
            </a:r>
            <a:endParaRPr sz="79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9255" marR="267970" indent="-377190">
              <a:lnSpc>
                <a:spcPct val="100000"/>
              </a:lnSpc>
              <a:spcBef>
                <a:spcPts val="114"/>
              </a:spcBef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spc="5" dirty="0"/>
              <a:t>Implementing larger datasets with multiple</a:t>
            </a:r>
            <a:r>
              <a:rPr spc="-100" dirty="0"/>
              <a:t> </a:t>
            </a:r>
            <a:r>
              <a:rPr spc="5" dirty="0"/>
              <a:t>nodes  that record </a:t>
            </a:r>
            <a:r>
              <a:rPr dirty="0"/>
              <a:t>the heart’s electrical activity  </a:t>
            </a:r>
            <a:r>
              <a:rPr spc="5" dirty="0"/>
              <a:t>simultaneous</a:t>
            </a:r>
          </a:p>
          <a:p>
            <a:pPr marL="766445" lvl="1" indent="-377825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766445" algn="l"/>
                <a:tab pos="767080" algn="l"/>
              </a:tabLst>
            </a:pPr>
            <a:r>
              <a:rPr sz="2950" spc="5" dirty="0">
                <a:latin typeface="Calibri"/>
                <a:cs typeface="Calibri"/>
              </a:rPr>
              <a:t>Apnea-ECG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Database</a:t>
            </a:r>
            <a:endParaRPr sz="2950">
              <a:latin typeface="Calibri"/>
              <a:cs typeface="Calibri"/>
            </a:endParaRPr>
          </a:p>
          <a:p>
            <a:pPr marL="766445" marR="1330325" lvl="1" indent="-377190">
              <a:lnSpc>
                <a:spcPts val="3640"/>
              </a:lnSpc>
              <a:spcBef>
                <a:spcPts val="35"/>
              </a:spcBef>
              <a:buFont typeface="Wingdings"/>
              <a:buChar char=""/>
              <a:tabLst>
                <a:tab pos="766445" algn="l"/>
                <a:tab pos="767080" algn="l"/>
              </a:tabLst>
            </a:pPr>
            <a:r>
              <a:rPr sz="2950" spc="5" dirty="0">
                <a:latin typeface="Calibri"/>
                <a:cs typeface="Calibri"/>
              </a:rPr>
              <a:t>CTU-UHB Intrapartum</a:t>
            </a:r>
            <a:r>
              <a:rPr sz="2950" spc="-7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Cardiotocography  Database</a:t>
            </a:r>
            <a:endParaRPr sz="2950">
              <a:latin typeface="Calibri"/>
              <a:cs typeface="Calibri"/>
            </a:endParaRPr>
          </a:p>
          <a:p>
            <a:pPr marL="766445" lvl="1" indent="-377825">
              <a:lnSpc>
                <a:spcPts val="3404"/>
              </a:lnSpc>
              <a:buFont typeface="Wingdings"/>
              <a:buChar char=""/>
              <a:tabLst>
                <a:tab pos="766445" algn="l"/>
                <a:tab pos="767080" algn="l"/>
              </a:tabLst>
            </a:pPr>
            <a:r>
              <a:rPr sz="2950" dirty="0">
                <a:latin typeface="Calibri"/>
                <a:cs typeface="Calibri"/>
              </a:rPr>
              <a:t>Fantasia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Database</a:t>
            </a:r>
            <a:endParaRPr sz="2950">
              <a:latin typeface="Calibri"/>
              <a:cs typeface="Calibri"/>
            </a:endParaRPr>
          </a:p>
          <a:p>
            <a:pPr marL="766445" lvl="1" indent="-37782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766445" algn="l"/>
                <a:tab pos="767080" algn="l"/>
              </a:tabLst>
            </a:pPr>
            <a:r>
              <a:rPr sz="2950" spc="5" dirty="0">
                <a:latin typeface="Calibri"/>
                <a:cs typeface="Calibri"/>
              </a:rPr>
              <a:t>MIT-BIH Polysomnographic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Database</a:t>
            </a:r>
            <a:endParaRPr sz="2950">
              <a:latin typeface="Calibri"/>
              <a:cs typeface="Calibri"/>
            </a:endParaRPr>
          </a:p>
          <a:p>
            <a:pPr marL="766445" lvl="1" indent="-377825">
              <a:lnSpc>
                <a:spcPct val="100000"/>
              </a:lnSpc>
              <a:buFont typeface="Wingdings"/>
              <a:buChar char=""/>
              <a:tabLst>
                <a:tab pos="766445" algn="l"/>
                <a:tab pos="767080" algn="l"/>
              </a:tabLst>
            </a:pPr>
            <a:r>
              <a:rPr sz="2950" spc="5" dirty="0">
                <a:latin typeface="Calibri"/>
                <a:cs typeface="Calibri"/>
              </a:rPr>
              <a:t>OB-1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Database</a:t>
            </a:r>
            <a:endParaRPr sz="2950">
              <a:latin typeface="Calibri"/>
              <a:cs typeface="Calibri"/>
            </a:endParaRPr>
          </a:p>
          <a:p>
            <a:pPr marL="389255" marR="5080" indent="-377190">
              <a:lnSpc>
                <a:spcPts val="3640"/>
              </a:lnSpc>
              <a:spcBef>
                <a:spcPts val="40"/>
              </a:spcBef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dirty="0"/>
              <a:t>Optimizing the time </a:t>
            </a:r>
            <a:r>
              <a:rPr spc="5" dirty="0"/>
              <a:t>taken </a:t>
            </a:r>
            <a:r>
              <a:rPr dirty="0"/>
              <a:t>to identify </a:t>
            </a:r>
            <a:r>
              <a:rPr spc="5" dirty="0"/>
              <a:t>an </a:t>
            </a:r>
            <a:r>
              <a:rPr dirty="0"/>
              <a:t>arrhythmia  </a:t>
            </a:r>
            <a:r>
              <a:rPr spc="10" dirty="0"/>
              <a:t>ECG</a:t>
            </a:r>
          </a:p>
          <a:p>
            <a:pPr marL="766445" lvl="1" indent="-377825">
              <a:lnSpc>
                <a:spcPts val="3404"/>
              </a:lnSpc>
              <a:buFont typeface="Wingdings"/>
              <a:buChar char=""/>
              <a:tabLst>
                <a:tab pos="766445" algn="l"/>
                <a:tab pos="767080" algn="l"/>
              </a:tabLst>
            </a:pPr>
            <a:r>
              <a:rPr sz="2950" spc="5" dirty="0">
                <a:latin typeface="Calibri"/>
                <a:cs typeface="Calibri"/>
              </a:rPr>
              <a:t>Allows for </a:t>
            </a:r>
            <a:r>
              <a:rPr sz="2950" dirty="0">
                <a:latin typeface="Calibri"/>
                <a:cs typeface="Calibri"/>
              </a:rPr>
              <a:t>faster training </a:t>
            </a:r>
            <a:r>
              <a:rPr sz="2950" spc="5" dirty="0">
                <a:latin typeface="Calibri"/>
                <a:cs typeface="Calibri"/>
              </a:rPr>
              <a:t>and response</a:t>
            </a:r>
            <a:r>
              <a:rPr sz="2950" spc="-3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times</a:t>
            </a:r>
            <a:endParaRPr sz="2950">
              <a:latin typeface="Calibri"/>
              <a:cs typeface="Calibri"/>
            </a:endParaRPr>
          </a:p>
          <a:p>
            <a:pPr marL="389255" marR="116205" indent="-37719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spc="5" dirty="0"/>
              <a:t>Apply </a:t>
            </a:r>
            <a:r>
              <a:rPr dirty="0"/>
              <a:t>the </a:t>
            </a:r>
            <a:r>
              <a:rPr spc="10" dirty="0"/>
              <a:t>CNN </a:t>
            </a:r>
            <a:r>
              <a:rPr spc="5" dirty="0"/>
              <a:t>to an Electroencephalogram (EEG),  which measures </a:t>
            </a:r>
            <a:r>
              <a:rPr dirty="0"/>
              <a:t>neural electrical activity </a:t>
            </a:r>
            <a:r>
              <a:rPr spc="5" dirty="0"/>
              <a:t>to </a:t>
            </a:r>
            <a:r>
              <a:rPr dirty="0"/>
              <a:t>predict  </a:t>
            </a:r>
            <a:r>
              <a:rPr spc="5" dirty="0"/>
              <a:t>body movement, and</a:t>
            </a:r>
            <a:r>
              <a:rPr spc="-20" dirty="0"/>
              <a:t> </a:t>
            </a:r>
            <a:r>
              <a:rPr dirty="0"/>
              <a:t>thought.</a:t>
            </a:r>
          </a:p>
          <a:p>
            <a:pPr marL="389255" marR="238125" indent="-37719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dirty="0"/>
              <a:t>Creating </a:t>
            </a:r>
            <a:r>
              <a:rPr spc="5" dirty="0"/>
              <a:t>a </a:t>
            </a:r>
            <a:r>
              <a:rPr dirty="0"/>
              <a:t>portable handheld device that </a:t>
            </a:r>
            <a:r>
              <a:rPr spc="5" dirty="0"/>
              <a:t>can read  and </a:t>
            </a:r>
            <a:r>
              <a:rPr dirty="0"/>
              <a:t>identify if arrhythmias are present in </a:t>
            </a:r>
            <a:r>
              <a:rPr spc="5" dirty="0"/>
              <a:t>an </a:t>
            </a:r>
            <a:r>
              <a:rPr spc="10" dirty="0"/>
              <a:t>ECG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16049" y="2507851"/>
            <a:ext cx="8467725" cy="36391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83234" marR="483234" indent="-471170">
              <a:lnSpc>
                <a:spcPct val="100000"/>
              </a:lnSpc>
              <a:spcBef>
                <a:spcPts val="114"/>
              </a:spcBef>
              <a:buFont typeface="Wingdings"/>
              <a:buChar char=""/>
              <a:tabLst>
                <a:tab pos="483234" algn="l"/>
                <a:tab pos="483870" algn="l"/>
              </a:tabLst>
            </a:pPr>
            <a:r>
              <a:rPr sz="2950" spc="5" dirty="0">
                <a:latin typeface="Calibri"/>
                <a:cs typeface="Calibri"/>
              </a:rPr>
              <a:t>Aid </a:t>
            </a:r>
            <a:r>
              <a:rPr sz="2950" dirty="0">
                <a:latin typeface="Calibri"/>
                <a:cs typeface="Calibri"/>
              </a:rPr>
              <a:t>experts </a:t>
            </a:r>
            <a:r>
              <a:rPr sz="2950" spc="5" dirty="0">
                <a:latin typeface="Calibri"/>
                <a:cs typeface="Calibri"/>
              </a:rPr>
              <a:t>in diagnosing cardiovascular diseases  which can be seen from </a:t>
            </a:r>
            <a:r>
              <a:rPr sz="2950" spc="10" dirty="0">
                <a:latin typeface="Calibri"/>
                <a:cs typeface="Calibri"/>
              </a:rPr>
              <a:t>ECG</a:t>
            </a:r>
            <a:r>
              <a:rPr sz="2950" spc="-5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signals.</a:t>
            </a:r>
            <a:endParaRPr sz="2950">
              <a:latin typeface="Calibri"/>
              <a:cs typeface="Calibri"/>
            </a:endParaRPr>
          </a:p>
          <a:p>
            <a:pPr marL="483234" marR="5080" indent="-47117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83234" algn="l"/>
                <a:tab pos="483870" algn="l"/>
              </a:tabLst>
            </a:pPr>
            <a:r>
              <a:rPr sz="2950" spc="5" dirty="0">
                <a:latin typeface="Calibri"/>
                <a:cs typeface="Calibri"/>
              </a:rPr>
              <a:t>Discovering new methods in </a:t>
            </a:r>
            <a:r>
              <a:rPr sz="2950" dirty="0">
                <a:latin typeface="Calibri"/>
                <a:cs typeface="Calibri"/>
              </a:rPr>
              <a:t>identifying arrhythmias  in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spc="10" dirty="0">
                <a:latin typeface="Calibri"/>
                <a:cs typeface="Calibri"/>
              </a:rPr>
              <a:t>ECGs</a:t>
            </a:r>
            <a:endParaRPr sz="2950">
              <a:latin typeface="Calibri"/>
              <a:cs typeface="Calibri"/>
            </a:endParaRPr>
          </a:p>
          <a:p>
            <a:pPr marL="483234" marR="365760" indent="-471170">
              <a:lnSpc>
                <a:spcPts val="3640"/>
              </a:lnSpc>
              <a:spcBef>
                <a:spcPts val="40"/>
              </a:spcBef>
              <a:buFont typeface="Wingdings"/>
              <a:buChar char=""/>
              <a:tabLst>
                <a:tab pos="483234" algn="l"/>
                <a:tab pos="483870" algn="l"/>
              </a:tabLst>
            </a:pPr>
            <a:r>
              <a:rPr sz="2950" spc="5" dirty="0">
                <a:latin typeface="Calibri"/>
                <a:cs typeface="Calibri"/>
              </a:rPr>
              <a:t>Implement model </a:t>
            </a:r>
            <a:r>
              <a:rPr sz="2950" dirty="0">
                <a:latin typeface="Calibri"/>
                <a:cs typeface="Calibri"/>
              </a:rPr>
              <a:t>in </a:t>
            </a:r>
            <a:r>
              <a:rPr sz="2950" spc="10" dirty="0">
                <a:latin typeface="Calibri"/>
                <a:cs typeface="Calibri"/>
              </a:rPr>
              <a:t>ECG </a:t>
            </a:r>
            <a:r>
              <a:rPr sz="2950" dirty="0">
                <a:latin typeface="Calibri"/>
                <a:cs typeface="Calibri"/>
              </a:rPr>
              <a:t>reader </a:t>
            </a:r>
            <a:r>
              <a:rPr sz="2950" spc="5" dirty="0">
                <a:latin typeface="Calibri"/>
                <a:cs typeface="Calibri"/>
              </a:rPr>
              <a:t>to autonomously  </a:t>
            </a:r>
            <a:r>
              <a:rPr sz="2950" dirty="0">
                <a:latin typeface="Calibri"/>
                <a:cs typeface="Calibri"/>
              </a:rPr>
              <a:t>identify arrhythmias in </a:t>
            </a:r>
            <a:r>
              <a:rPr sz="2950" spc="5" dirty="0">
                <a:latin typeface="Calibri"/>
                <a:cs typeface="Calibri"/>
              </a:rPr>
              <a:t>emergency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situations</a:t>
            </a:r>
            <a:endParaRPr sz="2950">
              <a:latin typeface="Calibri"/>
              <a:cs typeface="Calibri"/>
            </a:endParaRPr>
          </a:p>
          <a:p>
            <a:pPr marL="483234" indent="-471170">
              <a:lnSpc>
                <a:spcPts val="3404"/>
              </a:lnSpc>
              <a:buFont typeface="Wingdings"/>
              <a:buChar char=""/>
              <a:tabLst>
                <a:tab pos="483234" algn="l"/>
                <a:tab pos="483870" algn="l"/>
              </a:tabLst>
            </a:pPr>
            <a:r>
              <a:rPr sz="2950" spc="5" dirty="0">
                <a:latin typeface="Calibri"/>
                <a:cs typeface="Calibri"/>
              </a:rPr>
              <a:t>Decrease </a:t>
            </a:r>
            <a:r>
              <a:rPr sz="2950" dirty="0">
                <a:latin typeface="Calibri"/>
                <a:cs typeface="Calibri"/>
              </a:rPr>
              <a:t>the number </a:t>
            </a:r>
            <a:r>
              <a:rPr sz="2950" spc="5" dirty="0">
                <a:latin typeface="Calibri"/>
                <a:cs typeface="Calibri"/>
              </a:rPr>
              <a:t>of misdiagnosis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in</a:t>
            </a:r>
            <a:endParaRPr sz="2950">
              <a:latin typeface="Calibri"/>
              <a:cs typeface="Calibri"/>
            </a:endParaRPr>
          </a:p>
          <a:p>
            <a:pPr marL="483234">
              <a:lnSpc>
                <a:spcPct val="100000"/>
              </a:lnSpc>
              <a:spcBef>
                <a:spcPts val="5"/>
              </a:spcBef>
            </a:pPr>
            <a:r>
              <a:rPr sz="2950" dirty="0">
                <a:latin typeface="Calibri"/>
                <a:cs typeface="Calibri"/>
              </a:rPr>
              <a:t>arrhythmias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772" y="632127"/>
            <a:ext cx="17272635" cy="157289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33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sz="7900" dirty="0"/>
              <a:t>Figures</a:t>
            </a:r>
            <a:endParaRPr sz="7900"/>
          </a:p>
        </p:txBody>
      </p:sp>
      <p:sp>
        <p:nvSpPr>
          <p:cNvPr id="3" name="object 3"/>
          <p:cNvSpPr txBox="1"/>
          <p:nvPr/>
        </p:nvSpPr>
        <p:spPr>
          <a:xfrm>
            <a:off x="1905744" y="2347018"/>
            <a:ext cx="1289050" cy="832104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2450" spc="5" dirty="0">
                <a:latin typeface="Calibri"/>
                <a:cs typeface="Calibri"/>
              </a:rPr>
              <a:t>Figure</a:t>
            </a:r>
            <a:r>
              <a:rPr sz="2450" spc="-8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1.1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450" spc="5" dirty="0">
                <a:latin typeface="Calibri"/>
                <a:cs typeface="Calibri"/>
              </a:rPr>
              <a:t>Figure</a:t>
            </a:r>
            <a:r>
              <a:rPr sz="2450" spc="-8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1.2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450" spc="5" dirty="0">
                <a:latin typeface="Calibri"/>
                <a:cs typeface="Calibri"/>
              </a:rPr>
              <a:t>Figure</a:t>
            </a:r>
            <a:r>
              <a:rPr sz="2450" spc="-8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2.1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2450" spc="5" dirty="0">
                <a:latin typeface="Calibri"/>
                <a:cs typeface="Calibri"/>
              </a:rPr>
              <a:t>Figure</a:t>
            </a:r>
            <a:r>
              <a:rPr sz="2450" spc="-8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3.1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450" spc="5" dirty="0">
                <a:latin typeface="Calibri"/>
                <a:cs typeface="Calibri"/>
              </a:rPr>
              <a:t>Figure</a:t>
            </a:r>
            <a:r>
              <a:rPr sz="2450" spc="-8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3.2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450" spc="5" dirty="0">
                <a:latin typeface="Calibri"/>
                <a:cs typeface="Calibri"/>
              </a:rPr>
              <a:t>Figure</a:t>
            </a:r>
            <a:r>
              <a:rPr sz="2450" spc="-8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3.3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450" spc="5" dirty="0">
                <a:latin typeface="Calibri"/>
                <a:cs typeface="Calibri"/>
              </a:rPr>
              <a:t>Figure</a:t>
            </a:r>
            <a:r>
              <a:rPr sz="2450" spc="-8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3.4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450" spc="5" dirty="0">
                <a:latin typeface="Calibri"/>
                <a:cs typeface="Calibri"/>
              </a:rPr>
              <a:t>Figure</a:t>
            </a:r>
            <a:r>
              <a:rPr sz="2450" spc="-8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3.5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2450" spc="5" dirty="0">
                <a:latin typeface="Calibri"/>
                <a:cs typeface="Calibri"/>
              </a:rPr>
              <a:t>Figure</a:t>
            </a:r>
            <a:r>
              <a:rPr sz="2450" spc="-8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3.6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450" spc="5" dirty="0">
                <a:latin typeface="Calibri"/>
                <a:cs typeface="Calibri"/>
              </a:rPr>
              <a:t>Figure</a:t>
            </a:r>
            <a:r>
              <a:rPr sz="2450" spc="-8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3.7</a:t>
            </a:r>
            <a:endParaRPr sz="2450">
              <a:latin typeface="Calibri"/>
              <a:cs typeface="Calibri"/>
            </a:endParaRPr>
          </a:p>
          <a:p>
            <a:pPr marL="61594">
              <a:lnSpc>
                <a:spcPct val="100000"/>
              </a:lnSpc>
              <a:spcBef>
                <a:spcPts val="720"/>
              </a:spcBef>
            </a:pPr>
            <a:r>
              <a:rPr sz="2450" spc="5" dirty="0">
                <a:latin typeface="Calibri"/>
                <a:cs typeface="Calibri"/>
              </a:rPr>
              <a:t>Table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4.1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450" spc="5" dirty="0">
                <a:latin typeface="Calibri"/>
                <a:cs typeface="Calibri"/>
              </a:rPr>
              <a:t>Figure</a:t>
            </a:r>
            <a:r>
              <a:rPr sz="2450" spc="-8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4.2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450" spc="5" dirty="0">
                <a:latin typeface="Calibri"/>
                <a:cs typeface="Calibri"/>
              </a:rPr>
              <a:t>Figure</a:t>
            </a:r>
            <a:r>
              <a:rPr sz="2450" spc="-8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4.3</a:t>
            </a:r>
            <a:endParaRPr sz="2450">
              <a:latin typeface="Calibri"/>
              <a:cs typeface="Calibri"/>
            </a:endParaRPr>
          </a:p>
          <a:p>
            <a:pPr marL="61594">
              <a:lnSpc>
                <a:spcPct val="100000"/>
              </a:lnSpc>
              <a:spcBef>
                <a:spcPts val="740"/>
              </a:spcBef>
            </a:pPr>
            <a:r>
              <a:rPr sz="2450" spc="5" dirty="0">
                <a:latin typeface="Calibri"/>
                <a:cs typeface="Calibri"/>
              </a:rPr>
              <a:t>Table</a:t>
            </a:r>
            <a:r>
              <a:rPr sz="2450" spc="-7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4.4</a:t>
            </a:r>
            <a:endParaRPr sz="2450">
              <a:latin typeface="Calibri"/>
              <a:cs typeface="Calibri"/>
            </a:endParaRPr>
          </a:p>
          <a:p>
            <a:pPr marL="61594">
              <a:lnSpc>
                <a:spcPct val="100000"/>
              </a:lnSpc>
              <a:spcBef>
                <a:spcPts val="1235"/>
              </a:spcBef>
            </a:pPr>
            <a:r>
              <a:rPr sz="2450" spc="5" dirty="0">
                <a:latin typeface="Calibri"/>
                <a:cs typeface="Calibri"/>
              </a:rPr>
              <a:t>Table</a:t>
            </a:r>
            <a:r>
              <a:rPr sz="2450" spc="-7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4.5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50" spc="5" dirty="0">
                <a:latin typeface="Calibri"/>
                <a:cs typeface="Calibri"/>
              </a:rPr>
              <a:t>Figure</a:t>
            </a:r>
            <a:r>
              <a:rPr sz="2450" spc="-6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4.6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6739" y="2274140"/>
            <a:ext cx="9782810" cy="8394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18690" marR="2208530" algn="ctr">
              <a:lnSpc>
                <a:spcPct val="142000"/>
              </a:lnSpc>
              <a:spcBef>
                <a:spcPts val="95"/>
              </a:spcBef>
            </a:pPr>
            <a:r>
              <a:rPr sz="2450" spc="10" dirty="0">
                <a:latin typeface="Calibri"/>
                <a:cs typeface="Calibri"/>
              </a:rPr>
              <a:t>Diagram </a:t>
            </a:r>
            <a:r>
              <a:rPr sz="2450" spc="5" dirty="0">
                <a:latin typeface="Calibri"/>
                <a:cs typeface="Calibri"/>
              </a:rPr>
              <a:t>of classes in </a:t>
            </a:r>
            <a:r>
              <a:rPr sz="2450" dirty="0">
                <a:latin typeface="Calibri"/>
                <a:cs typeface="Calibri"/>
              </a:rPr>
              <a:t>Artificial Intelligence  </a:t>
            </a:r>
            <a:r>
              <a:rPr sz="2450" spc="5" dirty="0">
                <a:latin typeface="Calibri"/>
                <a:cs typeface="Calibri"/>
              </a:rPr>
              <a:t>Example Neural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Network</a:t>
            </a:r>
            <a:endParaRPr sz="245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810"/>
              </a:spcBef>
            </a:pPr>
            <a:r>
              <a:rPr sz="2450" spc="5" dirty="0">
                <a:latin typeface="Calibri"/>
                <a:cs typeface="Calibri"/>
              </a:rPr>
              <a:t>Flowchart of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methods</a:t>
            </a:r>
            <a:endParaRPr sz="24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sz="2450" spc="5" dirty="0">
                <a:latin typeface="Calibri"/>
                <a:cs typeface="Calibri"/>
              </a:rPr>
              <a:t>Histogram </a:t>
            </a:r>
            <a:r>
              <a:rPr sz="2450" spc="10" dirty="0">
                <a:latin typeface="Calibri"/>
                <a:cs typeface="Calibri"/>
              </a:rPr>
              <a:t>graph </a:t>
            </a:r>
            <a:r>
              <a:rPr sz="2450" spc="5" dirty="0">
                <a:latin typeface="Calibri"/>
                <a:cs typeface="Calibri"/>
              </a:rPr>
              <a:t>of frequency </a:t>
            </a:r>
            <a:r>
              <a:rPr sz="2450" spc="10" dirty="0">
                <a:latin typeface="Calibri"/>
                <a:cs typeface="Calibri"/>
              </a:rPr>
              <a:t>and </a:t>
            </a:r>
            <a:r>
              <a:rPr sz="2450" spc="5" dirty="0">
                <a:latin typeface="Calibri"/>
                <a:cs typeface="Calibri"/>
              </a:rPr>
              <a:t>sequence length of the PhysioNet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dataset</a:t>
            </a:r>
            <a:endParaRPr sz="2450">
              <a:latin typeface="Calibri"/>
              <a:cs typeface="Calibri"/>
            </a:endParaRPr>
          </a:p>
          <a:p>
            <a:pPr marL="2077720" marR="2068830" algn="ctr">
              <a:lnSpc>
                <a:spcPct val="142000"/>
              </a:lnSpc>
            </a:pPr>
            <a:r>
              <a:rPr sz="2450" spc="5" dirty="0">
                <a:latin typeface="Calibri"/>
                <a:cs typeface="Calibri"/>
              </a:rPr>
              <a:t>Example data </a:t>
            </a:r>
            <a:r>
              <a:rPr sz="2450" spc="10" dirty="0">
                <a:latin typeface="Calibri"/>
                <a:cs typeface="Calibri"/>
              </a:rPr>
              <a:t>from </a:t>
            </a:r>
            <a:r>
              <a:rPr sz="2450" spc="5" dirty="0">
                <a:latin typeface="Calibri"/>
                <a:cs typeface="Calibri"/>
              </a:rPr>
              <a:t>dataset for each class  Graph of </a:t>
            </a:r>
            <a:r>
              <a:rPr sz="2450" spc="10" dirty="0">
                <a:latin typeface="Calibri"/>
                <a:cs typeface="Calibri"/>
              </a:rPr>
              <a:t>ECG </a:t>
            </a:r>
            <a:r>
              <a:rPr sz="2450" spc="5" dirty="0">
                <a:latin typeface="Calibri"/>
                <a:cs typeface="Calibri"/>
              </a:rPr>
              <a:t>sequence with length of </a:t>
            </a:r>
            <a:r>
              <a:rPr sz="2450" spc="10" dirty="0">
                <a:latin typeface="Calibri"/>
                <a:cs typeface="Calibri"/>
              </a:rPr>
              <a:t>600  </a:t>
            </a:r>
            <a:r>
              <a:rPr sz="2450" spc="5" dirty="0">
                <a:latin typeface="Calibri"/>
                <a:cs typeface="Calibri"/>
              </a:rPr>
              <a:t>Pie chart illustrating the dataset</a:t>
            </a:r>
            <a:r>
              <a:rPr sz="2450" spc="-9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distribution  Example of augmented </a:t>
            </a:r>
            <a:r>
              <a:rPr sz="2450" spc="10" dirty="0">
                <a:latin typeface="Calibri"/>
                <a:cs typeface="Calibri"/>
              </a:rPr>
              <a:t>ECG </a:t>
            </a:r>
            <a:r>
              <a:rPr sz="2450" spc="5" dirty="0">
                <a:latin typeface="Calibri"/>
                <a:cs typeface="Calibri"/>
              </a:rPr>
              <a:t>for each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class</a:t>
            </a:r>
            <a:endParaRPr sz="2450">
              <a:latin typeface="Calibri"/>
              <a:cs typeface="Calibri"/>
            </a:endParaRPr>
          </a:p>
          <a:p>
            <a:pPr marL="1187450" marR="1179830" algn="ctr">
              <a:lnSpc>
                <a:spcPts val="4190"/>
              </a:lnSpc>
              <a:spcBef>
                <a:spcPts val="334"/>
              </a:spcBef>
            </a:pPr>
            <a:r>
              <a:rPr sz="2450" spc="5" dirty="0">
                <a:latin typeface="Calibri"/>
                <a:cs typeface="Calibri"/>
              </a:rPr>
              <a:t>Flowchart mapping out the Convolutional Neural </a:t>
            </a:r>
            <a:r>
              <a:rPr sz="2450" spc="10" dirty="0">
                <a:latin typeface="Calibri"/>
                <a:cs typeface="Calibri"/>
              </a:rPr>
              <a:t>Network  </a:t>
            </a:r>
            <a:r>
              <a:rPr sz="2450" spc="5" dirty="0">
                <a:latin typeface="Calibri"/>
                <a:cs typeface="Calibri"/>
              </a:rPr>
              <a:t>Ideal </a:t>
            </a:r>
            <a:r>
              <a:rPr sz="2450" spc="10" dirty="0">
                <a:latin typeface="Calibri"/>
                <a:cs typeface="Calibri"/>
              </a:rPr>
              <a:t>graph </a:t>
            </a:r>
            <a:r>
              <a:rPr sz="2450" spc="5" dirty="0">
                <a:latin typeface="Calibri"/>
                <a:cs typeface="Calibri"/>
              </a:rPr>
              <a:t>for loss </a:t>
            </a:r>
            <a:r>
              <a:rPr sz="2450" spc="10" dirty="0">
                <a:latin typeface="Calibri"/>
                <a:cs typeface="Calibri"/>
              </a:rPr>
              <a:t>as a </a:t>
            </a:r>
            <a:r>
              <a:rPr sz="2450" spc="5" dirty="0">
                <a:latin typeface="Calibri"/>
                <a:cs typeface="Calibri"/>
              </a:rPr>
              <a:t>model</a:t>
            </a:r>
            <a:r>
              <a:rPr sz="2450" spc="-5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trains</a:t>
            </a:r>
            <a:endParaRPr sz="245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950"/>
              </a:spcBef>
            </a:pPr>
            <a:r>
              <a:rPr sz="2450" spc="10" dirty="0">
                <a:latin typeface="Calibri"/>
                <a:cs typeface="Calibri"/>
              </a:rPr>
              <a:t>Raw </a:t>
            </a:r>
            <a:r>
              <a:rPr sz="2450" spc="5" dirty="0">
                <a:latin typeface="Calibri"/>
                <a:cs typeface="Calibri"/>
              </a:rPr>
              <a:t>data table of the </a:t>
            </a:r>
            <a:r>
              <a:rPr sz="2450" spc="10" dirty="0">
                <a:latin typeface="Calibri"/>
                <a:cs typeface="Calibri"/>
              </a:rPr>
              <a:t>CNN </a:t>
            </a:r>
            <a:r>
              <a:rPr sz="2450" spc="5" dirty="0">
                <a:latin typeface="Calibri"/>
                <a:cs typeface="Calibri"/>
              </a:rPr>
              <a:t>metrics without data</a:t>
            </a:r>
            <a:r>
              <a:rPr sz="2450" spc="-5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augmentation</a:t>
            </a:r>
            <a:endParaRPr sz="24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2450" spc="5" dirty="0">
                <a:latin typeface="Calibri"/>
                <a:cs typeface="Calibri"/>
              </a:rPr>
              <a:t>Data table conveying the </a:t>
            </a:r>
            <a:r>
              <a:rPr sz="2450" spc="10" dirty="0">
                <a:latin typeface="Calibri"/>
                <a:cs typeface="Calibri"/>
              </a:rPr>
              <a:t>amount </a:t>
            </a:r>
            <a:r>
              <a:rPr sz="2450" spc="5" dirty="0">
                <a:latin typeface="Calibri"/>
                <a:cs typeface="Calibri"/>
              </a:rPr>
              <a:t>of layers </a:t>
            </a:r>
            <a:r>
              <a:rPr sz="2450" spc="10" dirty="0">
                <a:latin typeface="Calibri"/>
                <a:cs typeface="Calibri"/>
              </a:rPr>
              <a:t>and </a:t>
            </a:r>
            <a:r>
              <a:rPr sz="2450" spc="5" dirty="0">
                <a:latin typeface="Calibri"/>
                <a:cs typeface="Calibri"/>
              </a:rPr>
              <a:t>hyperparameters in the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CNN</a:t>
            </a:r>
            <a:endParaRPr sz="2450">
              <a:latin typeface="Calibri"/>
              <a:cs typeface="Calibri"/>
            </a:endParaRPr>
          </a:p>
          <a:p>
            <a:pPr marL="1118870" marR="1110615" indent="340360">
              <a:lnSpc>
                <a:spcPts val="4250"/>
              </a:lnSpc>
              <a:spcBef>
                <a:spcPts val="285"/>
              </a:spcBef>
            </a:pPr>
            <a:r>
              <a:rPr sz="2450" spc="5" dirty="0">
                <a:latin typeface="Calibri"/>
                <a:cs typeface="Calibri"/>
              </a:rPr>
              <a:t>Graph of the </a:t>
            </a:r>
            <a:r>
              <a:rPr sz="2450" spc="10" dirty="0">
                <a:latin typeface="Calibri"/>
                <a:cs typeface="Calibri"/>
              </a:rPr>
              <a:t>CNN </a:t>
            </a:r>
            <a:r>
              <a:rPr sz="2450" spc="5" dirty="0">
                <a:latin typeface="Calibri"/>
                <a:cs typeface="Calibri"/>
              </a:rPr>
              <a:t>metrics without data augmentation  </a:t>
            </a:r>
            <a:r>
              <a:rPr sz="2450" spc="10" dirty="0">
                <a:latin typeface="Calibri"/>
                <a:cs typeface="Calibri"/>
              </a:rPr>
              <a:t>Raw </a:t>
            </a:r>
            <a:r>
              <a:rPr sz="2450" spc="5" dirty="0">
                <a:latin typeface="Calibri"/>
                <a:cs typeface="Calibri"/>
              </a:rPr>
              <a:t>data table of the </a:t>
            </a:r>
            <a:r>
              <a:rPr sz="2450" spc="10" dirty="0">
                <a:latin typeface="Calibri"/>
                <a:cs typeface="Calibri"/>
              </a:rPr>
              <a:t>CNN </a:t>
            </a:r>
            <a:r>
              <a:rPr sz="2450" spc="5" dirty="0">
                <a:latin typeface="Calibri"/>
                <a:cs typeface="Calibri"/>
              </a:rPr>
              <a:t>metrics with data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augmentation</a:t>
            </a:r>
            <a:endParaRPr sz="24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2450" spc="5" dirty="0">
                <a:latin typeface="Calibri"/>
                <a:cs typeface="Calibri"/>
              </a:rPr>
              <a:t>Data table conveying the </a:t>
            </a:r>
            <a:r>
              <a:rPr sz="2450" spc="10" dirty="0">
                <a:latin typeface="Calibri"/>
                <a:cs typeface="Calibri"/>
              </a:rPr>
              <a:t>amount </a:t>
            </a:r>
            <a:r>
              <a:rPr sz="2450" spc="5" dirty="0">
                <a:latin typeface="Calibri"/>
                <a:cs typeface="Calibri"/>
              </a:rPr>
              <a:t>of layers </a:t>
            </a:r>
            <a:r>
              <a:rPr sz="2450" spc="10" dirty="0">
                <a:latin typeface="Calibri"/>
                <a:cs typeface="Calibri"/>
              </a:rPr>
              <a:t>and </a:t>
            </a:r>
            <a:r>
              <a:rPr sz="2450" spc="5" dirty="0">
                <a:latin typeface="Calibri"/>
                <a:cs typeface="Calibri"/>
              </a:rPr>
              <a:t>hyperparameters in the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CNN</a:t>
            </a:r>
            <a:endParaRPr sz="245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1295"/>
              </a:spcBef>
            </a:pPr>
            <a:r>
              <a:rPr sz="2450" spc="5" dirty="0">
                <a:latin typeface="Calibri"/>
                <a:cs typeface="Calibri"/>
              </a:rPr>
              <a:t>Graph of the </a:t>
            </a:r>
            <a:r>
              <a:rPr sz="2450" spc="10" dirty="0">
                <a:latin typeface="Calibri"/>
                <a:cs typeface="Calibri"/>
              </a:rPr>
              <a:t>CNN </a:t>
            </a:r>
            <a:r>
              <a:rPr sz="2450" spc="5" dirty="0">
                <a:latin typeface="Calibri"/>
                <a:cs typeface="Calibri"/>
              </a:rPr>
              <a:t>metrics with data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augmentation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3452" y="2661144"/>
            <a:ext cx="17170400" cy="8170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latin typeface="Times New Roman"/>
                <a:cs typeface="Times New Roman"/>
              </a:rPr>
              <a:t>Awerdich. (2020, January 5). awerdich/physionet. </a:t>
            </a:r>
            <a:r>
              <a:rPr sz="1950" spc="5" dirty="0">
                <a:latin typeface="Times New Roman"/>
                <a:cs typeface="Times New Roman"/>
              </a:rPr>
              <a:t>Retrieved </a:t>
            </a:r>
            <a:r>
              <a:rPr sz="1950" spc="10" dirty="0">
                <a:latin typeface="Times New Roman"/>
                <a:cs typeface="Times New Roman"/>
              </a:rPr>
              <a:t>from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https://github.com/awerdich/physionet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10" dirty="0">
                <a:latin typeface="Times New Roman"/>
                <a:cs typeface="Times New Roman"/>
              </a:rPr>
              <a:t>Awni. (2019, January 15). </a:t>
            </a:r>
            <a:r>
              <a:rPr sz="1950" spc="5" dirty="0">
                <a:latin typeface="Times New Roman"/>
                <a:cs typeface="Times New Roman"/>
              </a:rPr>
              <a:t>awni/ecg. Retrieved </a:t>
            </a:r>
            <a:r>
              <a:rPr sz="1950" spc="10" dirty="0">
                <a:latin typeface="Times New Roman"/>
                <a:cs typeface="Times New Roman"/>
              </a:rPr>
              <a:t>from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https://github.com/awni/ecg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50" spc="10" dirty="0">
                <a:latin typeface="Times New Roman"/>
                <a:cs typeface="Times New Roman"/>
              </a:rPr>
              <a:t>Brownlee, </a:t>
            </a:r>
            <a:r>
              <a:rPr sz="1950" spc="5" dirty="0">
                <a:latin typeface="Times New Roman"/>
                <a:cs typeface="Times New Roman"/>
              </a:rPr>
              <a:t>J. </a:t>
            </a:r>
            <a:r>
              <a:rPr sz="1950" spc="10" dirty="0">
                <a:latin typeface="Times New Roman"/>
                <a:cs typeface="Times New Roman"/>
              </a:rPr>
              <a:t>(2019, December 19). What </a:t>
            </a:r>
            <a:r>
              <a:rPr sz="1950" spc="5" dirty="0">
                <a:latin typeface="Times New Roman"/>
                <a:cs typeface="Times New Roman"/>
              </a:rPr>
              <a:t>is </a:t>
            </a:r>
            <a:r>
              <a:rPr sz="1950" spc="10" dirty="0">
                <a:latin typeface="Times New Roman"/>
                <a:cs typeface="Times New Roman"/>
              </a:rPr>
              <a:t>Deep Learning? </a:t>
            </a:r>
            <a:r>
              <a:rPr sz="1950" spc="5" dirty="0">
                <a:latin typeface="Times New Roman"/>
                <a:cs typeface="Times New Roman"/>
              </a:rPr>
              <a:t>Retrieved </a:t>
            </a:r>
            <a:r>
              <a:rPr sz="1950" spc="10" dirty="0">
                <a:latin typeface="Times New Roman"/>
                <a:cs typeface="Times New Roman"/>
              </a:rPr>
              <a:t>from</a:t>
            </a:r>
            <a:r>
              <a:rPr sz="1950" spc="5" dirty="0">
                <a:latin typeface="Times New Roman"/>
                <a:cs typeface="Times New Roman"/>
              </a:rPr>
              <a:t> https://machinelearningmastery.com/what-is-deep-learning/</a:t>
            </a:r>
            <a:endParaRPr sz="1950">
              <a:latin typeface="Times New Roman"/>
              <a:cs typeface="Times New Roman"/>
            </a:endParaRPr>
          </a:p>
          <a:p>
            <a:pPr marL="766445" marR="5080" indent="-754380">
              <a:lnSpc>
                <a:spcPct val="203799"/>
              </a:lnSpc>
              <a:spcBef>
                <a:spcPts val="20"/>
              </a:spcBef>
            </a:pPr>
            <a:r>
              <a:rPr sz="1950" spc="10" dirty="0">
                <a:latin typeface="Times New Roman"/>
                <a:cs typeface="Times New Roman"/>
              </a:rPr>
              <a:t>Brownlee, </a:t>
            </a:r>
            <a:r>
              <a:rPr sz="1950" spc="5" dirty="0">
                <a:latin typeface="Times New Roman"/>
                <a:cs typeface="Times New Roman"/>
              </a:rPr>
              <a:t>J. </a:t>
            </a:r>
            <a:r>
              <a:rPr sz="1950" spc="10" dirty="0">
                <a:latin typeface="Times New Roman"/>
                <a:cs typeface="Times New Roman"/>
              </a:rPr>
              <a:t>(2019, August 6). </a:t>
            </a:r>
            <a:r>
              <a:rPr sz="1950" spc="20" dirty="0">
                <a:latin typeface="Times New Roman"/>
                <a:cs typeface="Times New Roman"/>
              </a:rPr>
              <a:t>A </a:t>
            </a:r>
            <a:r>
              <a:rPr sz="1950" spc="10" dirty="0">
                <a:latin typeface="Times New Roman"/>
                <a:cs typeface="Times New Roman"/>
              </a:rPr>
              <a:t>Gentle Introduction </a:t>
            </a:r>
            <a:r>
              <a:rPr sz="1950" spc="5" dirty="0">
                <a:latin typeface="Times New Roman"/>
                <a:cs typeface="Times New Roman"/>
              </a:rPr>
              <a:t>to </a:t>
            </a:r>
            <a:r>
              <a:rPr sz="1950" spc="10" dirty="0">
                <a:latin typeface="Times New Roman"/>
                <a:cs typeface="Times New Roman"/>
              </a:rPr>
              <a:t>the </a:t>
            </a:r>
            <a:r>
              <a:rPr sz="1950" spc="5" dirty="0">
                <a:latin typeface="Times New Roman"/>
                <a:cs typeface="Times New Roman"/>
              </a:rPr>
              <a:t>Rectified Linear </a:t>
            </a:r>
            <a:r>
              <a:rPr sz="1950" spc="10" dirty="0">
                <a:latin typeface="Times New Roman"/>
                <a:cs typeface="Times New Roman"/>
              </a:rPr>
              <a:t>Unit (ReLU). </a:t>
            </a:r>
            <a:r>
              <a:rPr sz="1950" spc="5" dirty="0">
                <a:latin typeface="Times New Roman"/>
                <a:cs typeface="Times New Roman"/>
              </a:rPr>
              <a:t>Retrieved </a:t>
            </a:r>
            <a:r>
              <a:rPr sz="1950" spc="10" dirty="0">
                <a:latin typeface="Times New Roman"/>
                <a:cs typeface="Times New Roman"/>
              </a:rPr>
              <a:t>from </a:t>
            </a:r>
            <a:r>
              <a:rPr sz="195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https://machinelearningmastery.com/rectified-linear-activation- 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function-for-deep-learning-neural-networks/</a:t>
            </a:r>
            <a:endParaRPr sz="1950">
              <a:latin typeface="Times New Roman"/>
              <a:cs typeface="Times New Roman"/>
            </a:endParaRPr>
          </a:p>
          <a:p>
            <a:pPr marL="766445" marR="247015" indent="-754380">
              <a:lnSpc>
                <a:spcPts val="4770"/>
              </a:lnSpc>
              <a:spcBef>
                <a:spcPts val="500"/>
              </a:spcBef>
            </a:pPr>
            <a:r>
              <a:rPr sz="1950" spc="10" dirty="0">
                <a:latin typeface="Times New Roman"/>
                <a:cs typeface="Times New Roman"/>
              </a:rPr>
              <a:t>Bushaev, V. (2018, October 24). </a:t>
            </a:r>
            <a:r>
              <a:rPr sz="1950" spc="5" dirty="0">
                <a:latin typeface="Times New Roman"/>
                <a:cs typeface="Times New Roman"/>
              </a:rPr>
              <a:t>Adam - latest </a:t>
            </a:r>
            <a:r>
              <a:rPr sz="1950" spc="10" dirty="0">
                <a:latin typeface="Times New Roman"/>
                <a:cs typeface="Times New Roman"/>
              </a:rPr>
              <a:t>trends </a:t>
            </a:r>
            <a:r>
              <a:rPr sz="1950" spc="5" dirty="0">
                <a:latin typeface="Times New Roman"/>
                <a:cs typeface="Times New Roman"/>
              </a:rPr>
              <a:t>in </a:t>
            </a:r>
            <a:r>
              <a:rPr sz="1950" spc="10" dirty="0">
                <a:latin typeface="Times New Roman"/>
                <a:cs typeface="Times New Roman"/>
              </a:rPr>
              <a:t>deep </a:t>
            </a:r>
            <a:r>
              <a:rPr sz="1950" spc="5" dirty="0">
                <a:latin typeface="Times New Roman"/>
                <a:cs typeface="Times New Roman"/>
              </a:rPr>
              <a:t>learning optimization. Retrieved </a:t>
            </a:r>
            <a:r>
              <a:rPr sz="1950" spc="10" dirty="0">
                <a:latin typeface="Times New Roman"/>
                <a:cs typeface="Times New Roman"/>
              </a:rPr>
              <a:t>from </a:t>
            </a:r>
            <a:r>
              <a:rPr sz="195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https://towardsdatascience.com/adam-latest-trends-in-deep-learning- 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optimization-6be9a291375c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1950" spc="10" dirty="0">
                <a:latin typeface="Times New Roman"/>
                <a:cs typeface="Times New Roman"/>
              </a:rPr>
              <a:t>C-Labpl. (2018, April 30). </a:t>
            </a:r>
            <a:r>
              <a:rPr sz="1950" spc="5" dirty="0">
                <a:latin typeface="Times New Roman"/>
                <a:cs typeface="Times New Roman"/>
              </a:rPr>
              <a:t>c-labpl/qrs_detector. Retrieved </a:t>
            </a:r>
            <a:r>
              <a:rPr sz="1950" spc="10" dirty="0">
                <a:latin typeface="Times New Roman"/>
                <a:cs typeface="Times New Roman"/>
              </a:rPr>
              <a:t>from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https://github.com/c-labpl/qrs_detector</a:t>
            </a:r>
            <a:endParaRPr sz="1950">
              <a:latin typeface="Times New Roman"/>
              <a:cs typeface="Times New Roman"/>
            </a:endParaRPr>
          </a:p>
          <a:p>
            <a:pPr marL="766445" marR="983615" indent="-754380">
              <a:lnSpc>
                <a:spcPct val="203799"/>
              </a:lnSpc>
              <a:spcBef>
                <a:spcPts val="20"/>
              </a:spcBef>
            </a:pPr>
            <a:r>
              <a:rPr sz="1950" spc="10" dirty="0">
                <a:latin typeface="Times New Roman"/>
                <a:cs typeface="Times New Roman"/>
              </a:rPr>
              <a:t>Cao, P., </a:t>
            </a:r>
            <a:r>
              <a:rPr sz="1950" spc="5" dirty="0">
                <a:latin typeface="Times New Roman"/>
                <a:cs typeface="Times New Roman"/>
              </a:rPr>
              <a:t>Li, </a:t>
            </a:r>
            <a:r>
              <a:rPr sz="1950" spc="10" dirty="0">
                <a:latin typeface="Times New Roman"/>
                <a:cs typeface="Times New Roman"/>
              </a:rPr>
              <a:t>X., Mao, K., Lu, F., Ning, G., Fang, </a:t>
            </a:r>
            <a:r>
              <a:rPr sz="1950" spc="5" dirty="0">
                <a:latin typeface="Times New Roman"/>
                <a:cs typeface="Times New Roman"/>
              </a:rPr>
              <a:t>L., </a:t>
            </a:r>
            <a:r>
              <a:rPr sz="1950" spc="20" dirty="0">
                <a:latin typeface="Times New Roman"/>
                <a:cs typeface="Times New Roman"/>
              </a:rPr>
              <a:t>&amp; </a:t>
            </a:r>
            <a:r>
              <a:rPr sz="1950" spc="10" dirty="0">
                <a:latin typeface="Times New Roman"/>
                <a:cs typeface="Times New Roman"/>
              </a:rPr>
              <a:t>Pan, Q. (2020). </a:t>
            </a:r>
            <a:r>
              <a:rPr sz="1950" spc="20" dirty="0">
                <a:latin typeface="Times New Roman"/>
                <a:cs typeface="Times New Roman"/>
              </a:rPr>
              <a:t>A </a:t>
            </a:r>
            <a:r>
              <a:rPr sz="1950" spc="10" dirty="0">
                <a:latin typeface="Times New Roman"/>
                <a:cs typeface="Times New Roman"/>
              </a:rPr>
              <a:t>novel </a:t>
            </a:r>
            <a:r>
              <a:rPr sz="1950" spc="5" dirty="0">
                <a:latin typeface="Times New Roman"/>
                <a:cs typeface="Times New Roman"/>
              </a:rPr>
              <a:t>data </a:t>
            </a:r>
            <a:r>
              <a:rPr sz="1950" spc="10" dirty="0">
                <a:latin typeface="Times New Roman"/>
                <a:cs typeface="Times New Roman"/>
              </a:rPr>
              <a:t>augmentation method </a:t>
            </a:r>
            <a:r>
              <a:rPr sz="1950" spc="5" dirty="0">
                <a:latin typeface="Times New Roman"/>
                <a:cs typeface="Times New Roman"/>
              </a:rPr>
              <a:t>to </a:t>
            </a:r>
            <a:r>
              <a:rPr sz="1950" spc="10" dirty="0">
                <a:latin typeface="Times New Roman"/>
                <a:cs typeface="Times New Roman"/>
              </a:rPr>
              <a:t>enhance deep neural networks for </a:t>
            </a:r>
            <a:r>
              <a:rPr sz="1950" spc="5" dirty="0">
                <a:latin typeface="Times New Roman"/>
                <a:cs typeface="Times New Roman"/>
              </a:rPr>
              <a:t>detection </a:t>
            </a:r>
            <a:r>
              <a:rPr sz="1950" spc="10" dirty="0">
                <a:latin typeface="Times New Roman"/>
                <a:cs typeface="Times New Roman"/>
              </a:rPr>
              <a:t>of </a:t>
            </a:r>
            <a:r>
              <a:rPr sz="1950" spc="5" dirty="0">
                <a:latin typeface="Times New Roman"/>
                <a:cs typeface="Times New Roman"/>
              </a:rPr>
              <a:t>atrial  fibrillation. </a:t>
            </a:r>
            <a:r>
              <a:rPr sz="1950" i="1" spc="10" dirty="0">
                <a:latin typeface="Times New Roman"/>
                <a:cs typeface="Times New Roman"/>
              </a:rPr>
              <a:t>Biomedical Signal Processing and Control</a:t>
            </a:r>
            <a:r>
              <a:rPr sz="1950" spc="10" dirty="0">
                <a:latin typeface="Times New Roman"/>
                <a:cs typeface="Times New Roman"/>
              </a:rPr>
              <a:t>, </a:t>
            </a:r>
            <a:r>
              <a:rPr sz="1950" i="1" spc="10" dirty="0">
                <a:latin typeface="Times New Roman"/>
                <a:cs typeface="Times New Roman"/>
              </a:rPr>
              <a:t>56</a:t>
            </a:r>
            <a:r>
              <a:rPr sz="1950" spc="10" dirty="0">
                <a:latin typeface="Times New Roman"/>
                <a:cs typeface="Times New Roman"/>
              </a:rPr>
              <a:t>, 101675. </a:t>
            </a:r>
            <a:r>
              <a:rPr sz="1950" spc="5" dirty="0">
                <a:latin typeface="Times New Roman"/>
                <a:cs typeface="Times New Roman"/>
              </a:rPr>
              <a:t>doi:</a:t>
            </a:r>
            <a:r>
              <a:rPr sz="1950" spc="-4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10.1016/j.bspc.2019.101675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10" dirty="0">
                <a:latin typeface="Times New Roman"/>
                <a:cs typeface="Times New Roman"/>
              </a:rPr>
              <a:t>Convolutional Neural Networks (LeNet). </a:t>
            </a:r>
            <a:r>
              <a:rPr sz="1950" spc="5" dirty="0">
                <a:latin typeface="Times New Roman"/>
                <a:cs typeface="Times New Roman"/>
              </a:rPr>
              <a:t>(n.d.). Retrieved </a:t>
            </a:r>
            <a:r>
              <a:rPr sz="1950" spc="10" dirty="0">
                <a:latin typeface="Times New Roman"/>
                <a:cs typeface="Times New Roman"/>
              </a:rPr>
              <a:t>from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  <a:hlinkClick r:id="rId2"/>
              </a:rPr>
              <a:t>http://deeplearning.net/tutorial/lenet.html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10" dirty="0">
                <a:latin typeface="Times New Roman"/>
                <a:cs typeface="Times New Roman"/>
              </a:rPr>
              <a:t>CVxTz. (2019, </a:t>
            </a:r>
            <a:r>
              <a:rPr sz="1950" spc="15" dirty="0">
                <a:latin typeface="Times New Roman"/>
                <a:cs typeface="Times New Roman"/>
              </a:rPr>
              <a:t>May </a:t>
            </a:r>
            <a:r>
              <a:rPr sz="1950" spc="10" dirty="0">
                <a:latin typeface="Times New Roman"/>
                <a:cs typeface="Times New Roman"/>
              </a:rPr>
              <a:t>17). CVxTz/ECG_Heartbeat_Classification. </a:t>
            </a:r>
            <a:r>
              <a:rPr sz="1950" spc="5" dirty="0">
                <a:latin typeface="Times New Roman"/>
                <a:cs typeface="Times New Roman"/>
              </a:rPr>
              <a:t>Retrieved </a:t>
            </a:r>
            <a:r>
              <a:rPr sz="1950" spc="10" dirty="0">
                <a:latin typeface="Times New Roman"/>
                <a:cs typeface="Times New Roman"/>
              </a:rPr>
              <a:t>from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https://github.com/CVxTz/ECG_Heartbeat_Classification</a:t>
            </a:r>
            <a:endParaRPr sz="1950">
              <a:latin typeface="Times New Roman"/>
              <a:cs typeface="Times New Roman"/>
            </a:endParaRPr>
          </a:p>
          <a:p>
            <a:pPr marL="766445" marR="770255" indent="-754380">
              <a:lnSpc>
                <a:spcPts val="4790"/>
              </a:lnSpc>
              <a:spcBef>
                <a:spcPts val="490"/>
              </a:spcBef>
            </a:pPr>
            <a:r>
              <a:rPr sz="1950" spc="10" dirty="0">
                <a:latin typeface="Times New Roman"/>
                <a:cs typeface="Times New Roman"/>
              </a:rPr>
              <a:t>Gao, X. (2019, April 3). Diagnosing Abnormal </a:t>
            </a:r>
            <a:r>
              <a:rPr sz="1950" spc="5" dirty="0">
                <a:latin typeface="Times New Roman"/>
                <a:cs typeface="Times New Roman"/>
              </a:rPr>
              <a:t>Electrocardiogram </a:t>
            </a:r>
            <a:r>
              <a:rPr sz="1950" spc="10" dirty="0">
                <a:latin typeface="Times New Roman"/>
                <a:cs typeface="Times New Roman"/>
              </a:rPr>
              <a:t>(ECG) via Deep Learning. </a:t>
            </a:r>
            <a:r>
              <a:rPr sz="1950" spc="5" dirty="0">
                <a:latin typeface="Times New Roman"/>
                <a:cs typeface="Times New Roman"/>
              </a:rPr>
              <a:t>Retrieved </a:t>
            </a:r>
            <a:r>
              <a:rPr sz="1950" spc="10" dirty="0">
                <a:latin typeface="Times New Roman"/>
                <a:cs typeface="Times New Roman"/>
              </a:rPr>
              <a:t>from </a:t>
            </a:r>
            <a:r>
              <a:rPr sz="195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https://</a:t>
            </a:r>
            <a:r>
              <a:rPr sz="195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www.intechopen.com/online-first/diagnosing- </a:t>
            </a:r>
            <a:r>
              <a:rPr sz="1950" spc="5" dirty="0">
                <a:latin typeface="Times New Roman"/>
                <a:cs typeface="Times New Roman"/>
              </a:rPr>
              <a:t> abnormal-electrocardiogram-ecg-via-deep-learning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772" y="632127"/>
            <a:ext cx="17272635" cy="157289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635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00"/>
              </a:spcBef>
            </a:pPr>
            <a:r>
              <a:rPr spc="10" dirty="0"/>
              <a:t>References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3452" y="2661144"/>
            <a:ext cx="17294860" cy="6964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latin typeface="Times New Roman"/>
                <a:cs typeface="Times New Roman"/>
              </a:rPr>
              <a:t>Gao, X. (2019). Diagnosing Abnormal </a:t>
            </a:r>
            <a:r>
              <a:rPr sz="1950" spc="5" dirty="0">
                <a:latin typeface="Times New Roman"/>
                <a:cs typeface="Times New Roman"/>
              </a:rPr>
              <a:t>Electrocardiogram </a:t>
            </a:r>
            <a:r>
              <a:rPr sz="1950" spc="10" dirty="0">
                <a:latin typeface="Times New Roman"/>
                <a:cs typeface="Times New Roman"/>
              </a:rPr>
              <a:t>(ECG) via Deep Learning. </a:t>
            </a:r>
            <a:r>
              <a:rPr sz="1950" i="1" spc="10" dirty="0">
                <a:latin typeface="Times New Roman"/>
                <a:cs typeface="Times New Roman"/>
              </a:rPr>
              <a:t>Electrocardiography [Working </a:t>
            </a:r>
            <a:r>
              <a:rPr sz="1950" i="1" spc="5" dirty="0">
                <a:latin typeface="Times New Roman"/>
                <a:cs typeface="Times New Roman"/>
              </a:rPr>
              <a:t>Title]</a:t>
            </a:r>
            <a:r>
              <a:rPr sz="1950" spc="5" dirty="0">
                <a:latin typeface="Times New Roman"/>
                <a:cs typeface="Times New Roman"/>
              </a:rPr>
              <a:t>. doi: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10.5772/intechopen.85509</a:t>
            </a:r>
            <a:endParaRPr sz="1950">
              <a:latin typeface="Times New Roman"/>
              <a:cs typeface="Times New Roman"/>
            </a:endParaRPr>
          </a:p>
          <a:p>
            <a:pPr marL="766445" marR="5080" indent="-754380">
              <a:lnSpc>
                <a:spcPct val="201300"/>
              </a:lnSpc>
              <a:spcBef>
                <a:spcPts val="60"/>
              </a:spcBef>
            </a:pPr>
            <a:r>
              <a:rPr sz="1950" spc="10" dirty="0">
                <a:latin typeface="Times New Roman"/>
                <a:cs typeface="Times New Roman"/>
              </a:rPr>
              <a:t>Huang, </a:t>
            </a:r>
            <a:r>
              <a:rPr sz="1950" spc="5" dirty="0">
                <a:latin typeface="Times New Roman"/>
                <a:cs typeface="Times New Roman"/>
              </a:rPr>
              <a:t>L., </a:t>
            </a:r>
            <a:r>
              <a:rPr sz="1950" spc="10" dirty="0">
                <a:latin typeface="Times New Roman"/>
                <a:cs typeface="Times New Roman"/>
              </a:rPr>
              <a:t>Pan, W., Zhang, Y., Qian, </a:t>
            </a:r>
            <a:r>
              <a:rPr sz="1950" spc="5" dirty="0">
                <a:latin typeface="Times New Roman"/>
                <a:cs typeface="Times New Roman"/>
              </a:rPr>
              <a:t>L., </a:t>
            </a:r>
            <a:r>
              <a:rPr sz="1950" spc="10" dirty="0">
                <a:latin typeface="Times New Roman"/>
                <a:cs typeface="Times New Roman"/>
              </a:rPr>
              <a:t>Gao, N., </a:t>
            </a:r>
            <a:r>
              <a:rPr sz="1950" spc="20" dirty="0">
                <a:latin typeface="Times New Roman"/>
                <a:cs typeface="Times New Roman"/>
              </a:rPr>
              <a:t>&amp; </a:t>
            </a:r>
            <a:r>
              <a:rPr sz="1950" spc="10" dirty="0">
                <a:latin typeface="Times New Roman"/>
                <a:cs typeface="Times New Roman"/>
              </a:rPr>
              <a:t>Wu, Y. (2020). Data Augmentation for Deep Learning-Based Radio Modulation </a:t>
            </a:r>
            <a:r>
              <a:rPr sz="1950" spc="5" dirty="0">
                <a:latin typeface="Times New Roman"/>
                <a:cs typeface="Times New Roman"/>
              </a:rPr>
              <a:t>Classification. </a:t>
            </a:r>
            <a:r>
              <a:rPr sz="1950" i="1" spc="10" dirty="0">
                <a:latin typeface="Times New Roman"/>
                <a:cs typeface="Times New Roman"/>
              </a:rPr>
              <a:t>IEEE </a:t>
            </a:r>
            <a:r>
              <a:rPr sz="1950" i="1" spc="5" dirty="0">
                <a:latin typeface="Times New Roman"/>
                <a:cs typeface="Times New Roman"/>
              </a:rPr>
              <a:t>Access</a:t>
            </a:r>
            <a:r>
              <a:rPr sz="1950" spc="5" dirty="0">
                <a:latin typeface="Times New Roman"/>
                <a:cs typeface="Times New Roman"/>
              </a:rPr>
              <a:t>, </a:t>
            </a:r>
            <a:r>
              <a:rPr sz="1950" i="1" spc="10" dirty="0">
                <a:latin typeface="Times New Roman"/>
                <a:cs typeface="Times New Roman"/>
              </a:rPr>
              <a:t>8</a:t>
            </a:r>
            <a:r>
              <a:rPr sz="1950" spc="10" dirty="0">
                <a:latin typeface="Times New Roman"/>
                <a:cs typeface="Times New Roman"/>
              </a:rPr>
              <a:t>, 1498–  1506. </a:t>
            </a:r>
            <a:r>
              <a:rPr sz="1950" spc="5" dirty="0">
                <a:latin typeface="Times New Roman"/>
                <a:cs typeface="Times New Roman"/>
              </a:rPr>
              <a:t>doi: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1912.03026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10" dirty="0">
                <a:latin typeface="Times New Roman"/>
                <a:cs typeface="Times New Roman"/>
              </a:rPr>
              <a:t>Krylatov-Pavel. (2019, August 19). </a:t>
            </a:r>
            <a:r>
              <a:rPr sz="1950" spc="5" dirty="0">
                <a:latin typeface="Times New Roman"/>
                <a:cs typeface="Times New Roman"/>
              </a:rPr>
              <a:t>krylatov-pavel/aibolit-ECG. Retrieved </a:t>
            </a:r>
            <a:r>
              <a:rPr sz="1950" spc="10" dirty="0">
                <a:latin typeface="Times New Roman"/>
                <a:cs typeface="Times New Roman"/>
              </a:rPr>
              <a:t>from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https://github.com/krylatov-pavel/aibolit-ECG</a:t>
            </a:r>
            <a:endParaRPr sz="1950">
              <a:latin typeface="Times New Roman"/>
              <a:cs typeface="Times New Roman"/>
            </a:endParaRPr>
          </a:p>
          <a:p>
            <a:pPr marL="766445" marR="1489710" indent="-754380">
              <a:lnSpc>
                <a:spcPct val="201300"/>
              </a:lnSpc>
              <a:spcBef>
                <a:spcPts val="60"/>
              </a:spcBef>
            </a:pPr>
            <a:r>
              <a:rPr sz="1950" spc="5" dirty="0">
                <a:latin typeface="Times New Roman"/>
                <a:cs typeface="Times New Roman"/>
              </a:rPr>
              <a:t>Pyakillya, B., </a:t>
            </a:r>
            <a:r>
              <a:rPr sz="1950" spc="10" dirty="0">
                <a:latin typeface="Times New Roman"/>
                <a:cs typeface="Times New Roman"/>
              </a:rPr>
              <a:t>Kazachenko, N., </a:t>
            </a:r>
            <a:r>
              <a:rPr sz="1950" spc="20" dirty="0">
                <a:latin typeface="Times New Roman"/>
                <a:cs typeface="Times New Roman"/>
              </a:rPr>
              <a:t>&amp; </a:t>
            </a:r>
            <a:r>
              <a:rPr sz="1950" spc="10" dirty="0">
                <a:latin typeface="Times New Roman"/>
                <a:cs typeface="Times New Roman"/>
              </a:rPr>
              <a:t>Mikhailovsky, N. (2017). Deep Learning for </a:t>
            </a:r>
            <a:r>
              <a:rPr sz="1950" spc="15" dirty="0">
                <a:latin typeface="Times New Roman"/>
                <a:cs typeface="Times New Roman"/>
              </a:rPr>
              <a:t>ECG </a:t>
            </a:r>
            <a:r>
              <a:rPr sz="1950" spc="5" dirty="0">
                <a:latin typeface="Times New Roman"/>
                <a:cs typeface="Times New Roman"/>
              </a:rPr>
              <a:t>Classification. </a:t>
            </a:r>
            <a:r>
              <a:rPr sz="1950" i="1" spc="10" dirty="0">
                <a:latin typeface="Times New Roman"/>
                <a:cs typeface="Times New Roman"/>
              </a:rPr>
              <a:t>Journal of </a:t>
            </a:r>
            <a:r>
              <a:rPr sz="1950" i="1" spc="5" dirty="0">
                <a:latin typeface="Times New Roman"/>
                <a:cs typeface="Times New Roman"/>
              </a:rPr>
              <a:t>Physics: </a:t>
            </a:r>
            <a:r>
              <a:rPr sz="1950" i="1" spc="10" dirty="0">
                <a:latin typeface="Times New Roman"/>
                <a:cs typeface="Times New Roman"/>
              </a:rPr>
              <a:t>Conference </a:t>
            </a:r>
            <a:r>
              <a:rPr sz="1950" i="1" spc="5" dirty="0">
                <a:latin typeface="Times New Roman"/>
                <a:cs typeface="Times New Roman"/>
              </a:rPr>
              <a:t>Series</a:t>
            </a:r>
            <a:r>
              <a:rPr sz="1950" spc="5" dirty="0">
                <a:latin typeface="Times New Roman"/>
                <a:cs typeface="Times New Roman"/>
              </a:rPr>
              <a:t>, </a:t>
            </a:r>
            <a:r>
              <a:rPr sz="1950" i="1" spc="10" dirty="0">
                <a:latin typeface="Times New Roman"/>
                <a:cs typeface="Times New Roman"/>
              </a:rPr>
              <a:t>913</a:t>
            </a:r>
            <a:r>
              <a:rPr sz="1950" spc="10" dirty="0">
                <a:latin typeface="Times New Roman"/>
                <a:cs typeface="Times New Roman"/>
              </a:rPr>
              <a:t>, 012004. </a:t>
            </a:r>
            <a:r>
              <a:rPr sz="1950" spc="5" dirty="0">
                <a:latin typeface="Times New Roman"/>
                <a:cs typeface="Times New Roman"/>
              </a:rPr>
              <a:t>doi:  </a:t>
            </a:r>
            <a:r>
              <a:rPr sz="1950" spc="10" dirty="0">
                <a:latin typeface="Times New Roman"/>
                <a:cs typeface="Times New Roman"/>
              </a:rPr>
              <a:t>10.1088/1742-6596/913/1/012004</a:t>
            </a:r>
            <a:endParaRPr sz="1950">
              <a:latin typeface="Times New Roman"/>
              <a:cs typeface="Times New Roman"/>
            </a:endParaRPr>
          </a:p>
          <a:p>
            <a:pPr marL="766445" marR="308610" indent="-754380">
              <a:lnSpc>
                <a:spcPct val="201300"/>
              </a:lnSpc>
              <a:spcBef>
                <a:spcPts val="55"/>
              </a:spcBef>
            </a:pPr>
            <a:r>
              <a:rPr sz="1950" spc="5" dirty="0">
                <a:latin typeface="Times New Roman"/>
                <a:cs typeface="Times New Roman"/>
              </a:rPr>
              <a:t>Sakai, </a:t>
            </a:r>
            <a:r>
              <a:rPr sz="1950" spc="10" dirty="0">
                <a:latin typeface="Times New Roman"/>
                <a:cs typeface="Times New Roman"/>
              </a:rPr>
              <a:t>A., Minoda, Y., </a:t>
            </a:r>
            <a:r>
              <a:rPr sz="1950" spc="20" dirty="0">
                <a:latin typeface="Times New Roman"/>
                <a:cs typeface="Times New Roman"/>
              </a:rPr>
              <a:t>&amp; </a:t>
            </a:r>
            <a:r>
              <a:rPr sz="1950" spc="10" dirty="0">
                <a:latin typeface="Times New Roman"/>
                <a:cs typeface="Times New Roman"/>
              </a:rPr>
              <a:t>Morikawa, K. (2017). Data augmentation methods for machine-learning-based </a:t>
            </a:r>
            <a:r>
              <a:rPr sz="1950" spc="5" dirty="0">
                <a:latin typeface="Times New Roman"/>
                <a:cs typeface="Times New Roman"/>
              </a:rPr>
              <a:t>classification </a:t>
            </a:r>
            <a:r>
              <a:rPr sz="1950" spc="10" dirty="0">
                <a:latin typeface="Times New Roman"/>
                <a:cs typeface="Times New Roman"/>
              </a:rPr>
              <a:t>of </a:t>
            </a:r>
            <a:r>
              <a:rPr sz="1950" spc="5" dirty="0">
                <a:latin typeface="Times New Roman"/>
                <a:cs typeface="Times New Roman"/>
              </a:rPr>
              <a:t>bio-signals. </a:t>
            </a:r>
            <a:r>
              <a:rPr sz="1950" i="1" spc="10" dirty="0">
                <a:latin typeface="Times New Roman"/>
                <a:cs typeface="Times New Roman"/>
              </a:rPr>
              <a:t>2017 10th Biomedical Engineering  International Conference (BMEiCON)</a:t>
            </a:r>
            <a:r>
              <a:rPr sz="1950" spc="10" dirty="0">
                <a:latin typeface="Times New Roman"/>
                <a:cs typeface="Times New Roman"/>
              </a:rPr>
              <a:t>. </a:t>
            </a:r>
            <a:r>
              <a:rPr sz="1950" spc="5" dirty="0">
                <a:latin typeface="Times New Roman"/>
                <a:cs typeface="Times New Roman"/>
              </a:rPr>
              <a:t>doi:</a:t>
            </a:r>
            <a:r>
              <a:rPr sz="1950" spc="-2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10.1109/bmeicon.2017.8229109</a:t>
            </a:r>
            <a:endParaRPr sz="1950">
              <a:latin typeface="Times New Roman"/>
              <a:cs typeface="Times New Roman"/>
            </a:endParaRPr>
          </a:p>
          <a:p>
            <a:pPr marL="766445" marR="322580" indent="-754380">
              <a:lnSpc>
                <a:spcPct val="203799"/>
              </a:lnSpc>
              <a:spcBef>
                <a:spcPts val="20"/>
              </a:spcBef>
            </a:pPr>
            <a:r>
              <a:rPr sz="1950" spc="5" dirty="0">
                <a:latin typeface="Times New Roman"/>
                <a:cs typeface="Times New Roman"/>
              </a:rPr>
              <a:t>Skalski, </a:t>
            </a:r>
            <a:r>
              <a:rPr sz="1950" spc="10" dirty="0">
                <a:latin typeface="Times New Roman"/>
                <a:cs typeface="Times New Roman"/>
              </a:rPr>
              <a:t>P. (2019, January 4). Preventing Deep Neural Network from </a:t>
            </a:r>
            <a:r>
              <a:rPr sz="1950" spc="5" dirty="0">
                <a:latin typeface="Times New Roman"/>
                <a:cs typeface="Times New Roman"/>
              </a:rPr>
              <a:t>Overfitting. Retrieved </a:t>
            </a:r>
            <a:r>
              <a:rPr sz="1950" spc="10" dirty="0">
                <a:latin typeface="Times New Roman"/>
                <a:cs typeface="Times New Roman"/>
              </a:rPr>
              <a:t>from </a:t>
            </a:r>
            <a:r>
              <a:rPr sz="195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https://towardsdatascience.com/preventing-deep-neural-network-from- 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overfitting-953458db800a</a:t>
            </a:r>
            <a:endParaRPr sz="1950">
              <a:latin typeface="Times New Roman"/>
              <a:cs typeface="Times New Roman"/>
            </a:endParaRPr>
          </a:p>
          <a:p>
            <a:pPr marL="766445" marR="509905" indent="-754380">
              <a:lnSpc>
                <a:spcPts val="4770"/>
              </a:lnSpc>
              <a:spcBef>
                <a:spcPts val="505"/>
              </a:spcBef>
            </a:pPr>
            <a:r>
              <a:rPr sz="1950" spc="10" dirty="0">
                <a:latin typeface="Times New Roman"/>
                <a:cs typeface="Times New Roman"/>
              </a:rPr>
              <a:t>Wathen, </a:t>
            </a:r>
            <a:r>
              <a:rPr sz="1950" spc="5" dirty="0">
                <a:latin typeface="Times New Roman"/>
                <a:cs typeface="Times New Roman"/>
              </a:rPr>
              <a:t>J. E., </a:t>
            </a:r>
            <a:r>
              <a:rPr sz="1950" spc="10" dirty="0">
                <a:latin typeface="Times New Roman"/>
                <a:cs typeface="Times New Roman"/>
              </a:rPr>
              <a:t>Rewers, A. </a:t>
            </a:r>
            <a:r>
              <a:rPr sz="1950" spc="5" dirty="0">
                <a:latin typeface="Times New Roman"/>
                <a:cs typeface="Times New Roman"/>
              </a:rPr>
              <a:t>B., </a:t>
            </a:r>
            <a:r>
              <a:rPr sz="1950" spc="10" dirty="0">
                <a:latin typeface="Times New Roman"/>
                <a:cs typeface="Times New Roman"/>
              </a:rPr>
              <a:t>Yetman, A. </a:t>
            </a:r>
            <a:r>
              <a:rPr sz="1950" spc="5" dirty="0">
                <a:latin typeface="Times New Roman"/>
                <a:cs typeface="Times New Roman"/>
              </a:rPr>
              <a:t>T., </a:t>
            </a:r>
            <a:r>
              <a:rPr sz="1950" spc="20" dirty="0">
                <a:latin typeface="Times New Roman"/>
                <a:cs typeface="Times New Roman"/>
              </a:rPr>
              <a:t>&amp; </a:t>
            </a:r>
            <a:r>
              <a:rPr sz="1950" spc="5" dirty="0">
                <a:latin typeface="Times New Roman"/>
                <a:cs typeface="Times New Roman"/>
              </a:rPr>
              <a:t>Schaffer, </a:t>
            </a:r>
            <a:r>
              <a:rPr sz="1950" spc="15" dirty="0">
                <a:latin typeface="Times New Roman"/>
                <a:cs typeface="Times New Roman"/>
              </a:rPr>
              <a:t>M. </a:t>
            </a:r>
            <a:r>
              <a:rPr sz="1950" spc="10" dirty="0">
                <a:latin typeface="Times New Roman"/>
                <a:cs typeface="Times New Roman"/>
              </a:rPr>
              <a:t>S. (2005). Accuracy of </a:t>
            </a:r>
            <a:r>
              <a:rPr sz="1950" spc="15" dirty="0">
                <a:latin typeface="Times New Roman"/>
                <a:cs typeface="Times New Roman"/>
              </a:rPr>
              <a:t>ECG </a:t>
            </a:r>
            <a:r>
              <a:rPr sz="1950" spc="5" dirty="0">
                <a:latin typeface="Times New Roman"/>
                <a:cs typeface="Times New Roman"/>
              </a:rPr>
              <a:t>Interpretation in </a:t>
            </a:r>
            <a:r>
              <a:rPr sz="1950" spc="10" dirty="0">
                <a:latin typeface="Times New Roman"/>
                <a:cs typeface="Times New Roman"/>
              </a:rPr>
              <a:t>the </a:t>
            </a:r>
            <a:r>
              <a:rPr sz="1950" spc="5" dirty="0">
                <a:latin typeface="Times New Roman"/>
                <a:cs typeface="Times New Roman"/>
              </a:rPr>
              <a:t>Pediatric </a:t>
            </a:r>
            <a:r>
              <a:rPr sz="1950" spc="10" dirty="0">
                <a:latin typeface="Times New Roman"/>
                <a:cs typeface="Times New Roman"/>
              </a:rPr>
              <a:t>Emergency Department. </a:t>
            </a:r>
            <a:r>
              <a:rPr sz="1950" i="1" spc="10" dirty="0">
                <a:latin typeface="Times New Roman"/>
                <a:cs typeface="Times New Roman"/>
              </a:rPr>
              <a:t>Annals of Emergency  </a:t>
            </a:r>
            <a:r>
              <a:rPr sz="1950" i="1" spc="5" dirty="0">
                <a:latin typeface="Times New Roman"/>
                <a:cs typeface="Times New Roman"/>
              </a:rPr>
              <a:t>Medicine</a:t>
            </a:r>
            <a:r>
              <a:rPr sz="1950" spc="5" dirty="0">
                <a:latin typeface="Times New Roman"/>
                <a:cs typeface="Times New Roman"/>
              </a:rPr>
              <a:t>, </a:t>
            </a:r>
            <a:r>
              <a:rPr sz="1950" i="1" spc="10" dirty="0">
                <a:latin typeface="Times New Roman"/>
                <a:cs typeface="Times New Roman"/>
              </a:rPr>
              <a:t>46</a:t>
            </a:r>
            <a:r>
              <a:rPr sz="1950" spc="10" dirty="0">
                <a:latin typeface="Times New Roman"/>
                <a:cs typeface="Times New Roman"/>
              </a:rPr>
              <a:t>(6), 507–511. </a:t>
            </a:r>
            <a:r>
              <a:rPr sz="1950" spc="5" dirty="0">
                <a:latin typeface="Times New Roman"/>
                <a:cs typeface="Times New Roman"/>
              </a:rPr>
              <a:t>doi: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10.1016/j.annemergmed.2005.03.013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772" y="632127"/>
            <a:ext cx="17272635" cy="157289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635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00"/>
              </a:spcBef>
            </a:pPr>
            <a:r>
              <a:rPr spc="10" dirty="0"/>
              <a:t>References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853" y="0"/>
            <a:ext cx="10069195" cy="11324590"/>
            <a:chOff x="-7853" y="0"/>
            <a:chExt cx="10069195" cy="113245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0053955" cy="11308715"/>
            </a:xfrm>
            <a:custGeom>
              <a:avLst/>
              <a:gdLst/>
              <a:ahLst/>
              <a:cxnLst/>
              <a:rect l="l" t="t" r="r" b="b"/>
              <a:pathLst>
                <a:path w="10053955" h="11308715">
                  <a:moveTo>
                    <a:pt x="10053358" y="0"/>
                  </a:moveTo>
                  <a:lnTo>
                    <a:pt x="0" y="0"/>
                  </a:lnTo>
                  <a:lnTo>
                    <a:pt x="0" y="11308555"/>
                  </a:lnTo>
                  <a:lnTo>
                    <a:pt x="10053358" y="11308555"/>
                  </a:lnTo>
                  <a:lnTo>
                    <a:pt x="10053358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0053955" cy="11308715"/>
            </a:xfrm>
            <a:custGeom>
              <a:avLst/>
              <a:gdLst/>
              <a:ahLst/>
              <a:cxnLst/>
              <a:rect l="l" t="t" r="r" b="b"/>
              <a:pathLst>
                <a:path w="10053955" h="11308715">
                  <a:moveTo>
                    <a:pt x="0" y="0"/>
                  </a:moveTo>
                  <a:lnTo>
                    <a:pt x="10053374" y="0"/>
                  </a:lnTo>
                  <a:lnTo>
                    <a:pt x="10053374" y="11308561"/>
                  </a:lnTo>
                  <a:lnTo>
                    <a:pt x="0" y="11308561"/>
                  </a:lnTo>
                  <a:lnTo>
                    <a:pt x="0" y="0"/>
                  </a:lnTo>
                  <a:close/>
                </a:path>
              </a:pathLst>
            </a:custGeom>
            <a:ln w="15706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153464" y="4422766"/>
            <a:ext cx="5744845" cy="1759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350" b="1" spc="5" dirty="0">
                <a:latin typeface="Calibri"/>
                <a:cs typeface="Calibri"/>
              </a:rPr>
              <a:t>Objective</a:t>
            </a:r>
            <a:endParaRPr sz="1135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505618" y="766334"/>
            <a:ext cx="145732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dirty="0">
                <a:solidFill>
                  <a:srgbClr val="3F88C5"/>
                </a:solidFill>
              </a:rPr>
              <a:t>Problem:</a:t>
            </a:r>
            <a:endParaRPr sz="2950" dirty="0"/>
          </a:p>
        </p:txBody>
      </p:sp>
      <p:sp>
        <p:nvSpPr>
          <p:cNvPr id="7" name="object 7"/>
          <p:cNvSpPr txBox="1"/>
          <p:nvPr/>
        </p:nvSpPr>
        <p:spPr>
          <a:xfrm>
            <a:off x="11259522" y="1216999"/>
            <a:ext cx="8442325" cy="2847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</a:pPr>
            <a:r>
              <a:rPr sz="2300" b="1" dirty="0">
                <a:latin typeface="Calibri"/>
                <a:cs typeface="Calibri"/>
              </a:rPr>
              <a:t>Electrocardiograms </a:t>
            </a:r>
            <a:r>
              <a:rPr sz="2300" dirty="0">
                <a:latin typeface="Calibri"/>
                <a:cs typeface="Calibri"/>
              </a:rPr>
              <a:t>(ECG) have created a profound impact in the </a:t>
            </a:r>
            <a:r>
              <a:rPr sz="2300" spc="-5" dirty="0">
                <a:latin typeface="Calibri"/>
                <a:cs typeface="Calibri"/>
              </a:rPr>
              <a:t>field  </a:t>
            </a:r>
            <a:r>
              <a:rPr sz="2300" dirty="0">
                <a:latin typeface="Calibri"/>
                <a:cs typeface="Calibri"/>
              </a:rPr>
              <a:t>of </a:t>
            </a:r>
            <a:r>
              <a:rPr sz="2300" spc="-5" dirty="0">
                <a:latin typeface="Calibri"/>
                <a:cs typeface="Calibri"/>
              </a:rPr>
              <a:t>cardiology, </a:t>
            </a:r>
            <a:r>
              <a:rPr sz="2300" dirty="0">
                <a:latin typeface="Calibri"/>
                <a:cs typeface="Calibri"/>
              </a:rPr>
              <a:t>specifically in recognizing </a:t>
            </a:r>
            <a:r>
              <a:rPr sz="2300" b="1" dirty="0">
                <a:latin typeface="Calibri"/>
                <a:cs typeface="Calibri"/>
              </a:rPr>
              <a:t>heart arrhythmias</a:t>
            </a:r>
            <a:r>
              <a:rPr sz="2300" dirty="0">
                <a:latin typeface="Calibri"/>
                <a:cs typeface="Calibri"/>
              </a:rPr>
              <a:t>, a problem  with the rhythm of one’s heartbeat. Non-invasive arrhythmia </a:t>
            </a:r>
            <a:r>
              <a:rPr sz="2300" spc="-5" dirty="0">
                <a:latin typeface="Calibri"/>
                <a:cs typeface="Calibri"/>
              </a:rPr>
              <a:t>analysis  </a:t>
            </a:r>
            <a:r>
              <a:rPr sz="2300" dirty="0">
                <a:latin typeface="Calibri"/>
                <a:cs typeface="Calibri"/>
              </a:rPr>
              <a:t>is based on multiple electrodes that </a:t>
            </a:r>
            <a:r>
              <a:rPr sz="2300" spc="-5" dirty="0">
                <a:latin typeface="Calibri"/>
                <a:cs typeface="Calibri"/>
              </a:rPr>
              <a:t>reflect </a:t>
            </a:r>
            <a:r>
              <a:rPr sz="2300" dirty="0">
                <a:latin typeface="Calibri"/>
                <a:cs typeface="Calibri"/>
              </a:rPr>
              <a:t>the </a:t>
            </a:r>
            <a:r>
              <a:rPr sz="2300" spc="-5" dirty="0">
                <a:latin typeface="Calibri"/>
                <a:cs typeface="Calibri"/>
              </a:rPr>
              <a:t>electrical activity </a:t>
            </a:r>
            <a:r>
              <a:rPr sz="2300" dirty="0">
                <a:latin typeface="Calibri"/>
                <a:cs typeface="Calibri"/>
              </a:rPr>
              <a:t>on  ECGs. An estimated </a:t>
            </a:r>
            <a:r>
              <a:rPr sz="2300" b="1" dirty="0">
                <a:latin typeface="Calibri"/>
                <a:cs typeface="Calibri"/>
              </a:rPr>
              <a:t>three </a:t>
            </a:r>
            <a:r>
              <a:rPr sz="2300" b="1" spc="-5" dirty="0">
                <a:latin typeface="Calibri"/>
                <a:cs typeface="Calibri"/>
              </a:rPr>
              <a:t>million </a:t>
            </a:r>
            <a:r>
              <a:rPr sz="2300" b="1" dirty="0">
                <a:latin typeface="Calibri"/>
                <a:cs typeface="Calibri"/>
              </a:rPr>
              <a:t>cases </a:t>
            </a:r>
            <a:r>
              <a:rPr sz="2300" dirty="0">
                <a:latin typeface="Calibri"/>
                <a:cs typeface="Calibri"/>
              </a:rPr>
              <a:t>of arrhythmia occur in the  United States </a:t>
            </a:r>
            <a:r>
              <a:rPr sz="2300" spc="-5" dirty="0">
                <a:latin typeface="Calibri"/>
                <a:cs typeface="Calibri"/>
              </a:rPr>
              <a:t>yearly </a:t>
            </a:r>
            <a:r>
              <a:rPr sz="2300" dirty="0">
                <a:latin typeface="Calibri"/>
                <a:cs typeface="Calibri"/>
              </a:rPr>
              <a:t>(Mayo </a:t>
            </a:r>
            <a:r>
              <a:rPr sz="2300" spc="-5" dirty="0">
                <a:latin typeface="Calibri"/>
                <a:cs typeface="Calibri"/>
              </a:rPr>
              <a:t>Clinic). </a:t>
            </a:r>
            <a:r>
              <a:rPr sz="2300" dirty="0">
                <a:latin typeface="Calibri"/>
                <a:cs typeface="Calibri"/>
              </a:rPr>
              <a:t>Diagnosing this disease </a:t>
            </a:r>
            <a:r>
              <a:rPr sz="2300" spc="-5" dirty="0">
                <a:latin typeface="Calibri"/>
                <a:cs typeface="Calibri"/>
              </a:rPr>
              <a:t>early </a:t>
            </a:r>
            <a:r>
              <a:rPr sz="2300" dirty="0">
                <a:latin typeface="Calibri"/>
                <a:cs typeface="Calibri"/>
              </a:rPr>
              <a:t>is the  key to one’s wellness, yet </a:t>
            </a:r>
            <a:r>
              <a:rPr sz="2300" b="1" spc="5" dirty="0">
                <a:latin typeface="Calibri"/>
                <a:cs typeface="Calibri"/>
              </a:rPr>
              <a:t>18% </a:t>
            </a:r>
            <a:r>
              <a:rPr sz="2300" dirty="0">
                <a:latin typeface="Calibri"/>
                <a:cs typeface="Calibri"/>
              </a:rPr>
              <a:t>of </a:t>
            </a:r>
            <a:r>
              <a:rPr sz="2300" spc="-5" dirty="0">
                <a:latin typeface="Calibri"/>
                <a:cs typeface="Calibri"/>
              </a:rPr>
              <a:t>ECGs </a:t>
            </a:r>
            <a:r>
              <a:rPr sz="2300" dirty="0">
                <a:latin typeface="Calibri"/>
                <a:cs typeface="Calibri"/>
              </a:rPr>
              <a:t>containing </a:t>
            </a:r>
            <a:r>
              <a:rPr sz="2300" spc="-5" dirty="0">
                <a:latin typeface="Calibri"/>
                <a:cs typeface="Calibri"/>
              </a:rPr>
              <a:t>Atrial Fibrillation </a:t>
            </a:r>
            <a:r>
              <a:rPr sz="2300" dirty="0">
                <a:latin typeface="Calibri"/>
                <a:cs typeface="Calibri"/>
              </a:rPr>
              <a:t>are  misinterpreted by </a:t>
            </a:r>
            <a:r>
              <a:rPr sz="2300" spc="-5" dirty="0">
                <a:latin typeface="Calibri"/>
                <a:cs typeface="Calibri"/>
              </a:rPr>
              <a:t>cardiologists </a:t>
            </a:r>
            <a:r>
              <a:rPr sz="2300" dirty="0">
                <a:latin typeface="Calibri"/>
                <a:cs typeface="Calibri"/>
              </a:rPr>
              <a:t>(Anh et </a:t>
            </a:r>
            <a:r>
              <a:rPr sz="2300" spc="-5" dirty="0">
                <a:latin typeface="Calibri"/>
                <a:cs typeface="Calibri"/>
              </a:rPr>
              <a:t>al,</a:t>
            </a:r>
            <a:r>
              <a:rPr sz="2300" spc="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2006).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505618" y="4483079"/>
            <a:ext cx="9150350" cy="25971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5" dirty="0">
                <a:solidFill>
                  <a:srgbClr val="3F88C5"/>
                </a:solidFill>
                <a:latin typeface="Calibri"/>
                <a:cs typeface="Calibri"/>
              </a:rPr>
              <a:t>Purpose:</a:t>
            </a:r>
            <a:endParaRPr sz="2950" dirty="0">
              <a:latin typeface="Calibri"/>
              <a:cs typeface="Calibri"/>
            </a:endParaRPr>
          </a:p>
          <a:p>
            <a:pPr marL="766445" marR="5080">
              <a:lnSpc>
                <a:spcPct val="100400"/>
              </a:lnSpc>
              <a:spcBef>
                <a:spcPts val="70"/>
              </a:spcBef>
            </a:pPr>
            <a:r>
              <a:rPr sz="2300" dirty="0">
                <a:latin typeface="Calibri"/>
                <a:cs typeface="Calibri"/>
              </a:rPr>
              <a:t>With the recent advancements in technology, Machine Learning  </a:t>
            </a:r>
            <a:r>
              <a:rPr sz="2300" spc="-5" dirty="0">
                <a:latin typeface="Calibri"/>
                <a:cs typeface="Calibri"/>
              </a:rPr>
              <a:t>algorithms </a:t>
            </a:r>
            <a:r>
              <a:rPr sz="2300" dirty="0">
                <a:latin typeface="Calibri"/>
                <a:cs typeface="Calibri"/>
              </a:rPr>
              <a:t>such as </a:t>
            </a:r>
            <a:r>
              <a:rPr sz="2300" b="1" dirty="0">
                <a:latin typeface="Calibri"/>
                <a:cs typeface="Calibri"/>
              </a:rPr>
              <a:t>Deep Neural Networks </a:t>
            </a:r>
            <a:r>
              <a:rPr sz="2300" dirty="0">
                <a:latin typeface="Calibri"/>
                <a:cs typeface="Calibri"/>
              </a:rPr>
              <a:t>(DNNs) and </a:t>
            </a:r>
            <a:r>
              <a:rPr sz="2300" b="1" spc="-5" dirty="0">
                <a:latin typeface="Calibri"/>
                <a:cs typeface="Calibri"/>
              </a:rPr>
              <a:t>Convolutional  </a:t>
            </a:r>
            <a:r>
              <a:rPr sz="2300" b="1" dirty="0">
                <a:latin typeface="Calibri"/>
                <a:cs typeface="Calibri"/>
              </a:rPr>
              <a:t>Neural Networks </a:t>
            </a:r>
            <a:r>
              <a:rPr sz="2300" dirty="0">
                <a:latin typeface="Calibri"/>
                <a:cs typeface="Calibri"/>
              </a:rPr>
              <a:t>(CNNs), </a:t>
            </a:r>
            <a:r>
              <a:rPr sz="2300" spc="-5" dirty="0">
                <a:latin typeface="Calibri"/>
                <a:cs typeface="Calibri"/>
              </a:rPr>
              <a:t>allow </a:t>
            </a:r>
            <a:r>
              <a:rPr sz="2300" dirty="0">
                <a:latin typeface="Calibri"/>
                <a:cs typeface="Calibri"/>
              </a:rPr>
              <a:t>a mathematical model to </a:t>
            </a:r>
            <a:r>
              <a:rPr sz="2300" spc="-5" dirty="0">
                <a:latin typeface="Calibri"/>
                <a:cs typeface="Calibri"/>
              </a:rPr>
              <a:t>learn  features </a:t>
            </a:r>
            <a:r>
              <a:rPr sz="2300" dirty="0">
                <a:latin typeface="Calibri"/>
                <a:cs typeface="Calibri"/>
              </a:rPr>
              <a:t>and identify patterns within a </a:t>
            </a:r>
            <a:r>
              <a:rPr sz="2300" spc="-5" dirty="0">
                <a:latin typeface="Calibri"/>
                <a:cs typeface="Calibri"/>
              </a:rPr>
              <a:t>given </a:t>
            </a:r>
            <a:r>
              <a:rPr sz="2300" dirty="0">
                <a:latin typeface="Calibri"/>
                <a:cs typeface="Calibri"/>
              </a:rPr>
              <a:t>dataset. Hence, making </a:t>
            </a:r>
            <a:r>
              <a:rPr sz="2300" spc="-5" dirty="0">
                <a:latin typeface="Calibri"/>
                <a:cs typeface="Calibri"/>
              </a:rPr>
              <a:t>it  </a:t>
            </a:r>
            <a:r>
              <a:rPr sz="2300" dirty="0">
                <a:latin typeface="Calibri"/>
                <a:cs typeface="Calibri"/>
              </a:rPr>
              <a:t>possible to </a:t>
            </a:r>
            <a:r>
              <a:rPr sz="2300" b="1" dirty="0">
                <a:latin typeface="Calibri"/>
                <a:cs typeface="Calibri"/>
              </a:rPr>
              <a:t>autonomously </a:t>
            </a:r>
            <a:r>
              <a:rPr sz="2300" dirty="0">
                <a:latin typeface="Calibri"/>
                <a:cs typeface="Calibri"/>
              </a:rPr>
              <a:t>recognize diseases in ECGs, capable of  </a:t>
            </a:r>
            <a:r>
              <a:rPr sz="2300" spc="-5" dirty="0">
                <a:latin typeface="Calibri"/>
                <a:cs typeface="Calibri"/>
              </a:rPr>
              <a:t>identifying </a:t>
            </a:r>
            <a:r>
              <a:rPr sz="2300" dirty="0">
                <a:latin typeface="Calibri"/>
                <a:cs typeface="Calibri"/>
              </a:rPr>
              <a:t>arrhythmias to the </a:t>
            </a:r>
            <a:r>
              <a:rPr sz="2300" b="1" dirty="0">
                <a:latin typeface="Calibri"/>
                <a:cs typeface="Calibri"/>
              </a:rPr>
              <a:t>accuracy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Cardiologists.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05618" y="7395660"/>
            <a:ext cx="9048750" cy="30473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5" dirty="0">
                <a:solidFill>
                  <a:srgbClr val="3F88C5"/>
                </a:solidFill>
                <a:latin typeface="Calibri"/>
                <a:cs typeface="Calibri"/>
              </a:rPr>
              <a:t>Question:</a:t>
            </a:r>
            <a:endParaRPr sz="2950" dirty="0">
              <a:latin typeface="Calibri"/>
              <a:cs typeface="Calibri"/>
            </a:endParaRPr>
          </a:p>
          <a:p>
            <a:pPr marL="766445">
              <a:lnSpc>
                <a:spcPct val="100000"/>
              </a:lnSpc>
              <a:spcBef>
                <a:spcPts val="80"/>
              </a:spcBef>
            </a:pPr>
            <a:r>
              <a:rPr sz="2300" dirty="0">
                <a:latin typeface="Calibri"/>
                <a:cs typeface="Calibri"/>
              </a:rPr>
              <a:t>Is </a:t>
            </a:r>
            <a:r>
              <a:rPr sz="2300" spc="-5" dirty="0">
                <a:latin typeface="Calibri"/>
                <a:cs typeface="Calibri"/>
              </a:rPr>
              <a:t>it </a:t>
            </a:r>
            <a:r>
              <a:rPr sz="2300" dirty="0">
                <a:latin typeface="Calibri"/>
                <a:cs typeface="Calibri"/>
              </a:rPr>
              <a:t>possible to create a model capable of </a:t>
            </a:r>
            <a:r>
              <a:rPr sz="2300" b="1" dirty="0">
                <a:latin typeface="Calibri"/>
                <a:cs typeface="Calibri"/>
              </a:rPr>
              <a:t>surpassing </a:t>
            </a:r>
            <a:r>
              <a:rPr sz="2300" dirty="0">
                <a:latin typeface="Calibri"/>
                <a:cs typeface="Calibri"/>
              </a:rPr>
              <a:t>the </a:t>
            </a:r>
            <a:r>
              <a:rPr sz="2300" b="1" dirty="0">
                <a:latin typeface="Calibri"/>
                <a:cs typeface="Calibri"/>
              </a:rPr>
              <a:t>accuracy</a:t>
            </a:r>
            <a:r>
              <a:rPr sz="2300" b="1" spc="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of</a:t>
            </a:r>
            <a:endParaRPr sz="2300" dirty="0">
              <a:latin typeface="Calibri"/>
              <a:cs typeface="Calibri"/>
            </a:endParaRPr>
          </a:p>
          <a:p>
            <a:pPr marL="766445">
              <a:lnSpc>
                <a:spcPct val="100000"/>
              </a:lnSpc>
              <a:spcBef>
                <a:spcPts val="30"/>
              </a:spcBef>
            </a:pPr>
            <a:r>
              <a:rPr sz="2300" b="1" spc="-5" dirty="0">
                <a:latin typeface="Calibri"/>
                <a:cs typeface="Calibri"/>
              </a:rPr>
              <a:t>Cardiologists </a:t>
            </a:r>
            <a:r>
              <a:rPr sz="2300" dirty="0">
                <a:latin typeface="Calibri"/>
                <a:cs typeface="Calibri"/>
              </a:rPr>
              <a:t>in </a:t>
            </a:r>
            <a:r>
              <a:rPr sz="2300" spc="-5" dirty="0">
                <a:latin typeface="Calibri"/>
                <a:cs typeface="Calibri"/>
              </a:rPr>
              <a:t>identifying </a:t>
            </a:r>
            <a:r>
              <a:rPr sz="2300" dirty="0">
                <a:latin typeface="Calibri"/>
                <a:cs typeface="Calibri"/>
              </a:rPr>
              <a:t>heart </a:t>
            </a:r>
            <a:r>
              <a:rPr sz="2300" b="1" dirty="0">
                <a:latin typeface="Calibri"/>
                <a:cs typeface="Calibri"/>
              </a:rPr>
              <a:t>arrhythmias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Electrocardiograms?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950" b="1" spc="5" dirty="0">
                <a:solidFill>
                  <a:srgbClr val="3F88C5"/>
                </a:solidFill>
                <a:latin typeface="Calibri"/>
                <a:cs typeface="Calibri"/>
              </a:rPr>
              <a:t>Hypothesis</a:t>
            </a:r>
            <a:r>
              <a:rPr sz="2950" spc="5" dirty="0">
                <a:solidFill>
                  <a:srgbClr val="3F88C5"/>
                </a:solidFill>
                <a:latin typeface="Calibri"/>
                <a:cs typeface="Calibri"/>
              </a:rPr>
              <a:t>:</a:t>
            </a:r>
            <a:endParaRPr sz="2950" dirty="0">
              <a:latin typeface="Calibri"/>
              <a:cs typeface="Calibri"/>
            </a:endParaRPr>
          </a:p>
          <a:p>
            <a:pPr marL="766445" marR="5080">
              <a:lnSpc>
                <a:spcPct val="100000"/>
              </a:lnSpc>
              <a:spcBef>
                <a:spcPts val="75"/>
              </a:spcBef>
            </a:pPr>
            <a:r>
              <a:rPr sz="2300" dirty="0">
                <a:latin typeface="Calibri"/>
                <a:cs typeface="Calibri"/>
              </a:rPr>
              <a:t>It is </a:t>
            </a:r>
            <a:r>
              <a:rPr sz="2300" b="1" spc="-5" dirty="0">
                <a:latin typeface="Calibri"/>
                <a:cs typeface="Calibri"/>
              </a:rPr>
              <a:t>possible </a:t>
            </a:r>
            <a:r>
              <a:rPr sz="2300" dirty="0">
                <a:latin typeface="Calibri"/>
                <a:cs typeface="Calibri"/>
              </a:rPr>
              <a:t>to </a:t>
            </a:r>
            <a:r>
              <a:rPr sz="2300" b="1" dirty="0">
                <a:latin typeface="Calibri"/>
                <a:cs typeface="Calibri"/>
              </a:rPr>
              <a:t>exceed </a:t>
            </a:r>
            <a:r>
              <a:rPr sz="2300" dirty="0">
                <a:latin typeface="Calibri"/>
                <a:cs typeface="Calibri"/>
              </a:rPr>
              <a:t>the </a:t>
            </a:r>
            <a:r>
              <a:rPr sz="2300" b="1" dirty="0">
                <a:latin typeface="Calibri"/>
                <a:cs typeface="Calibri"/>
              </a:rPr>
              <a:t>accuracy </a:t>
            </a:r>
            <a:r>
              <a:rPr sz="2300" dirty="0">
                <a:latin typeface="Calibri"/>
                <a:cs typeface="Calibri"/>
              </a:rPr>
              <a:t>of </a:t>
            </a:r>
            <a:r>
              <a:rPr sz="2300" b="1" spc="-5" dirty="0">
                <a:latin typeface="Calibri"/>
                <a:cs typeface="Calibri"/>
              </a:rPr>
              <a:t>Cardiologists </a:t>
            </a:r>
            <a:r>
              <a:rPr sz="2300" dirty="0">
                <a:latin typeface="Calibri"/>
                <a:cs typeface="Calibri"/>
              </a:rPr>
              <a:t>when compared  to that of a </a:t>
            </a:r>
            <a:r>
              <a:rPr sz="2300" spc="-5" dirty="0">
                <a:latin typeface="Calibri"/>
                <a:cs typeface="Calibri"/>
              </a:rPr>
              <a:t>Convolutional </a:t>
            </a:r>
            <a:r>
              <a:rPr sz="2300" dirty="0">
                <a:latin typeface="Calibri"/>
                <a:cs typeface="Calibri"/>
              </a:rPr>
              <a:t>Neural Network</a:t>
            </a:r>
            <a:r>
              <a:rPr sz="2300" dirty="0">
                <a:latin typeface="Arial"/>
                <a:cs typeface="Arial"/>
              </a:rPr>
              <a:t>‘</a:t>
            </a:r>
            <a:r>
              <a:rPr sz="2300" dirty="0">
                <a:latin typeface="Calibri"/>
                <a:cs typeface="Calibri"/>
              </a:rPr>
              <a:t>s, to identify </a:t>
            </a:r>
            <a:r>
              <a:rPr sz="2300" spc="-5" dirty="0">
                <a:latin typeface="Calibri"/>
                <a:cs typeface="Calibri"/>
              </a:rPr>
              <a:t>heart  </a:t>
            </a:r>
            <a:r>
              <a:rPr sz="2300" dirty="0">
                <a:latin typeface="Calibri"/>
                <a:cs typeface="Calibri"/>
              </a:rPr>
              <a:t>arrhythmias in </a:t>
            </a:r>
            <a:r>
              <a:rPr sz="2300" spc="-5" dirty="0">
                <a:latin typeface="Calibri"/>
                <a:cs typeface="Calibri"/>
              </a:rPr>
              <a:t>Electrocardiograms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(ECGs).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3452" y="2661144"/>
            <a:ext cx="17289780" cy="6964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latin typeface="Times New Roman"/>
                <a:cs typeface="Times New Roman"/>
              </a:rPr>
              <a:t>Zhang, X.-R., </a:t>
            </a:r>
            <a:r>
              <a:rPr sz="1950" spc="5" dirty="0">
                <a:latin typeface="Times New Roman"/>
                <a:cs typeface="Times New Roman"/>
              </a:rPr>
              <a:t>Lei, </a:t>
            </a:r>
            <a:r>
              <a:rPr sz="1950" spc="10" dirty="0">
                <a:latin typeface="Times New Roman"/>
                <a:cs typeface="Times New Roman"/>
              </a:rPr>
              <a:t>M.-Y., </a:t>
            </a:r>
            <a:r>
              <a:rPr sz="1950" spc="20" dirty="0">
                <a:latin typeface="Times New Roman"/>
                <a:cs typeface="Times New Roman"/>
              </a:rPr>
              <a:t>&amp; </a:t>
            </a:r>
            <a:r>
              <a:rPr sz="1950" spc="5" dirty="0">
                <a:latin typeface="Times New Roman"/>
                <a:cs typeface="Times New Roman"/>
              </a:rPr>
              <a:t>Li, </a:t>
            </a:r>
            <a:r>
              <a:rPr sz="1950" spc="10" dirty="0">
                <a:latin typeface="Times New Roman"/>
                <a:cs typeface="Times New Roman"/>
              </a:rPr>
              <a:t>Y. (2018). </a:t>
            </a:r>
            <a:r>
              <a:rPr sz="1950" spc="15" dirty="0">
                <a:latin typeface="Times New Roman"/>
                <a:cs typeface="Times New Roman"/>
              </a:rPr>
              <a:t>An </a:t>
            </a:r>
            <a:r>
              <a:rPr sz="1950" spc="10" dirty="0">
                <a:latin typeface="Times New Roman"/>
                <a:cs typeface="Times New Roman"/>
              </a:rPr>
              <a:t>Amplitudes-Perturbation Data Augmentation Method </a:t>
            </a:r>
            <a:r>
              <a:rPr sz="1950" spc="5" dirty="0">
                <a:latin typeface="Times New Roman"/>
                <a:cs typeface="Times New Roman"/>
              </a:rPr>
              <a:t>in </a:t>
            </a:r>
            <a:r>
              <a:rPr sz="1950" spc="10" dirty="0">
                <a:latin typeface="Times New Roman"/>
                <a:cs typeface="Times New Roman"/>
              </a:rPr>
              <a:t>Convolutional Neural Networks for </a:t>
            </a:r>
            <a:r>
              <a:rPr sz="1950" spc="15" dirty="0">
                <a:latin typeface="Times New Roman"/>
                <a:cs typeface="Times New Roman"/>
              </a:rPr>
              <a:t>EEG </a:t>
            </a:r>
            <a:r>
              <a:rPr sz="1950" spc="10" dirty="0">
                <a:latin typeface="Times New Roman"/>
                <a:cs typeface="Times New Roman"/>
              </a:rPr>
              <a:t>Decoding. </a:t>
            </a:r>
            <a:r>
              <a:rPr sz="1950" i="1" spc="10" dirty="0">
                <a:latin typeface="Times New Roman"/>
                <a:cs typeface="Times New Roman"/>
              </a:rPr>
              <a:t>2018</a:t>
            </a:r>
            <a:r>
              <a:rPr sz="1950" i="1" spc="-40" dirty="0">
                <a:latin typeface="Times New Roman"/>
                <a:cs typeface="Times New Roman"/>
              </a:rPr>
              <a:t> </a:t>
            </a:r>
            <a:r>
              <a:rPr sz="1950" i="1" spc="10" dirty="0">
                <a:latin typeface="Times New Roman"/>
                <a:cs typeface="Times New Roman"/>
              </a:rPr>
              <a:t>5th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766445">
              <a:lnSpc>
                <a:spcPct val="100000"/>
              </a:lnSpc>
            </a:pPr>
            <a:r>
              <a:rPr sz="1950" i="1" spc="10" dirty="0">
                <a:latin typeface="Times New Roman"/>
                <a:cs typeface="Times New Roman"/>
              </a:rPr>
              <a:t>International Conference on Information, </a:t>
            </a:r>
            <a:r>
              <a:rPr sz="1950" i="1" spc="5" dirty="0">
                <a:latin typeface="Times New Roman"/>
                <a:cs typeface="Times New Roman"/>
              </a:rPr>
              <a:t>Cybernetics, </a:t>
            </a:r>
            <a:r>
              <a:rPr sz="1950" i="1" spc="10" dirty="0">
                <a:latin typeface="Times New Roman"/>
                <a:cs typeface="Times New Roman"/>
              </a:rPr>
              <a:t>and Computational Social Systems (ICCSS)</a:t>
            </a:r>
            <a:r>
              <a:rPr sz="1950" spc="10" dirty="0">
                <a:latin typeface="Times New Roman"/>
                <a:cs typeface="Times New Roman"/>
              </a:rPr>
              <a:t>. </a:t>
            </a:r>
            <a:r>
              <a:rPr sz="1950" spc="5" dirty="0">
                <a:latin typeface="Times New Roman"/>
                <a:cs typeface="Times New Roman"/>
              </a:rPr>
              <a:t>doi: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10.1109/iccss.2018.8572304</a:t>
            </a:r>
            <a:endParaRPr sz="1950">
              <a:latin typeface="Times New Roman"/>
              <a:cs typeface="Times New Roman"/>
            </a:endParaRPr>
          </a:p>
          <a:p>
            <a:pPr marL="766445" marR="150495" indent="-754380">
              <a:lnSpc>
                <a:spcPts val="4790"/>
              </a:lnSpc>
              <a:spcBef>
                <a:spcPts val="490"/>
              </a:spcBef>
            </a:pPr>
            <a:r>
              <a:rPr sz="1950" spc="10" dirty="0">
                <a:latin typeface="Times New Roman"/>
                <a:cs typeface="Times New Roman"/>
              </a:rPr>
              <a:t>Zhang, </a:t>
            </a:r>
            <a:r>
              <a:rPr sz="1950" spc="5" dirty="0">
                <a:latin typeface="Times New Roman"/>
                <a:cs typeface="Times New Roman"/>
              </a:rPr>
              <a:t>Z., </a:t>
            </a:r>
            <a:r>
              <a:rPr sz="1950" spc="10" dirty="0">
                <a:latin typeface="Times New Roman"/>
                <a:cs typeface="Times New Roman"/>
              </a:rPr>
              <a:t>Duan, F., </a:t>
            </a:r>
            <a:r>
              <a:rPr sz="1950" spc="5" dirty="0">
                <a:latin typeface="Times New Roman"/>
                <a:cs typeface="Times New Roman"/>
              </a:rPr>
              <a:t>Sole-Casals, J., </a:t>
            </a:r>
            <a:r>
              <a:rPr sz="1950" spc="10" dirty="0">
                <a:latin typeface="Times New Roman"/>
                <a:cs typeface="Times New Roman"/>
              </a:rPr>
              <a:t>Dinares-Ferran, </a:t>
            </a:r>
            <a:r>
              <a:rPr sz="1950" spc="5" dirty="0">
                <a:latin typeface="Times New Roman"/>
                <a:cs typeface="Times New Roman"/>
              </a:rPr>
              <a:t>J., Cichocki, </a:t>
            </a:r>
            <a:r>
              <a:rPr sz="1950" spc="10" dirty="0">
                <a:latin typeface="Times New Roman"/>
                <a:cs typeface="Times New Roman"/>
              </a:rPr>
              <a:t>A., Yang, </a:t>
            </a:r>
            <a:r>
              <a:rPr sz="1950" spc="5" dirty="0">
                <a:latin typeface="Times New Roman"/>
                <a:cs typeface="Times New Roman"/>
              </a:rPr>
              <a:t>Z., </a:t>
            </a:r>
            <a:r>
              <a:rPr sz="1950" spc="20" dirty="0">
                <a:latin typeface="Times New Roman"/>
                <a:cs typeface="Times New Roman"/>
              </a:rPr>
              <a:t>&amp; </a:t>
            </a:r>
            <a:r>
              <a:rPr sz="1950" spc="10" dirty="0">
                <a:latin typeface="Times New Roman"/>
                <a:cs typeface="Times New Roman"/>
              </a:rPr>
              <a:t>Sun, </a:t>
            </a:r>
            <a:r>
              <a:rPr sz="1950" spc="5" dirty="0">
                <a:latin typeface="Times New Roman"/>
                <a:cs typeface="Times New Roman"/>
              </a:rPr>
              <a:t>Z. </a:t>
            </a:r>
            <a:r>
              <a:rPr sz="1950" spc="10" dirty="0">
                <a:latin typeface="Times New Roman"/>
                <a:cs typeface="Times New Roman"/>
              </a:rPr>
              <a:t>(2019). </a:t>
            </a:r>
            <a:r>
              <a:rPr sz="1950" spc="20" dirty="0">
                <a:latin typeface="Times New Roman"/>
                <a:cs typeface="Times New Roman"/>
              </a:rPr>
              <a:t>A </a:t>
            </a:r>
            <a:r>
              <a:rPr sz="1950" spc="10" dirty="0">
                <a:latin typeface="Times New Roman"/>
                <a:cs typeface="Times New Roman"/>
              </a:rPr>
              <a:t>Novel Deep Learning Approach With Data Augmentation </a:t>
            </a:r>
            <a:r>
              <a:rPr sz="1950" spc="5" dirty="0">
                <a:latin typeface="Times New Roman"/>
                <a:cs typeface="Times New Roman"/>
              </a:rPr>
              <a:t>to Classify  </a:t>
            </a:r>
            <a:r>
              <a:rPr sz="1950" spc="10" dirty="0">
                <a:latin typeface="Times New Roman"/>
                <a:cs typeface="Times New Roman"/>
              </a:rPr>
              <a:t>Motor Imagery </a:t>
            </a:r>
            <a:r>
              <a:rPr sz="1950" spc="5" dirty="0">
                <a:latin typeface="Times New Roman"/>
                <a:cs typeface="Times New Roman"/>
              </a:rPr>
              <a:t>Signals. </a:t>
            </a:r>
            <a:r>
              <a:rPr sz="1950" i="1" spc="10" dirty="0">
                <a:latin typeface="Times New Roman"/>
                <a:cs typeface="Times New Roman"/>
              </a:rPr>
              <a:t>IEEE </a:t>
            </a:r>
            <a:r>
              <a:rPr sz="1950" i="1" spc="5" dirty="0">
                <a:latin typeface="Times New Roman"/>
                <a:cs typeface="Times New Roman"/>
              </a:rPr>
              <a:t>Access</a:t>
            </a:r>
            <a:r>
              <a:rPr sz="1950" spc="5" dirty="0">
                <a:latin typeface="Times New Roman"/>
                <a:cs typeface="Times New Roman"/>
              </a:rPr>
              <a:t>, </a:t>
            </a:r>
            <a:r>
              <a:rPr sz="1950" i="1" spc="10" dirty="0">
                <a:latin typeface="Times New Roman"/>
                <a:cs typeface="Times New Roman"/>
              </a:rPr>
              <a:t>7</a:t>
            </a:r>
            <a:r>
              <a:rPr sz="1950" spc="10" dirty="0">
                <a:latin typeface="Times New Roman"/>
                <a:cs typeface="Times New Roman"/>
              </a:rPr>
              <a:t>, 15945–15954. </a:t>
            </a:r>
            <a:r>
              <a:rPr sz="1950" spc="5" dirty="0">
                <a:latin typeface="Times New Roman"/>
                <a:cs typeface="Times New Roman"/>
              </a:rPr>
              <a:t>doi:</a:t>
            </a:r>
            <a:r>
              <a:rPr sz="1950" spc="-2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10.1109/access.2019.2895133</a:t>
            </a:r>
            <a:endParaRPr sz="1950">
              <a:latin typeface="Times New Roman"/>
              <a:cs typeface="Times New Roman"/>
            </a:endParaRPr>
          </a:p>
          <a:p>
            <a:pPr marL="766445" marR="1152525" indent="-754380">
              <a:lnSpc>
                <a:spcPts val="4710"/>
              </a:lnSpc>
              <a:spcBef>
                <a:spcPts val="40"/>
              </a:spcBef>
            </a:pPr>
            <a:r>
              <a:rPr sz="1950" spc="10" dirty="0">
                <a:latin typeface="Times New Roman"/>
                <a:cs typeface="Times New Roman"/>
              </a:rPr>
              <a:t>Zihlmann, M., Perekrestenko, D., </a:t>
            </a:r>
            <a:r>
              <a:rPr sz="1950" spc="20" dirty="0">
                <a:latin typeface="Times New Roman"/>
                <a:cs typeface="Times New Roman"/>
              </a:rPr>
              <a:t>&amp; </a:t>
            </a:r>
            <a:r>
              <a:rPr sz="1950" spc="10" dirty="0">
                <a:latin typeface="Times New Roman"/>
                <a:cs typeface="Times New Roman"/>
              </a:rPr>
              <a:t>Tschannen, </a:t>
            </a:r>
            <a:r>
              <a:rPr sz="1950" spc="15" dirty="0">
                <a:latin typeface="Times New Roman"/>
                <a:cs typeface="Times New Roman"/>
              </a:rPr>
              <a:t>M. </a:t>
            </a:r>
            <a:r>
              <a:rPr sz="1950" spc="10" dirty="0">
                <a:latin typeface="Times New Roman"/>
                <a:cs typeface="Times New Roman"/>
              </a:rPr>
              <a:t>(2017). Convolutional Recurrent Neural Networks for </a:t>
            </a:r>
            <a:r>
              <a:rPr sz="1950" spc="5" dirty="0">
                <a:latin typeface="Times New Roman"/>
                <a:cs typeface="Times New Roman"/>
              </a:rPr>
              <a:t>Electrocardiogram Classification. </a:t>
            </a:r>
            <a:r>
              <a:rPr sz="1950" i="1" spc="10" dirty="0">
                <a:latin typeface="Times New Roman"/>
                <a:cs typeface="Times New Roman"/>
              </a:rPr>
              <a:t>2017 Computing </a:t>
            </a:r>
            <a:r>
              <a:rPr sz="1950" i="1" spc="5" dirty="0">
                <a:latin typeface="Times New Roman"/>
                <a:cs typeface="Times New Roman"/>
              </a:rPr>
              <a:t>in  </a:t>
            </a:r>
            <a:r>
              <a:rPr sz="1950" i="1" spc="10" dirty="0">
                <a:latin typeface="Times New Roman"/>
                <a:cs typeface="Times New Roman"/>
              </a:rPr>
              <a:t>Cardiology Conference (CinC)</a:t>
            </a:r>
            <a:r>
              <a:rPr sz="1950" spc="10" dirty="0">
                <a:latin typeface="Times New Roman"/>
                <a:cs typeface="Times New Roman"/>
              </a:rPr>
              <a:t>. </a:t>
            </a:r>
            <a:r>
              <a:rPr sz="1950" spc="5" dirty="0">
                <a:latin typeface="Times New Roman"/>
                <a:cs typeface="Times New Roman"/>
              </a:rPr>
              <a:t>doi: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10.22489/cinc.2017.070-060</a:t>
            </a:r>
            <a:endParaRPr sz="1950">
              <a:latin typeface="Times New Roman"/>
              <a:cs typeface="Times New Roman"/>
            </a:endParaRPr>
          </a:p>
          <a:p>
            <a:pPr marL="766445" marR="1382395" indent="-754380">
              <a:lnSpc>
                <a:spcPts val="4710"/>
              </a:lnSpc>
              <a:spcBef>
                <a:spcPts val="60"/>
              </a:spcBef>
            </a:pPr>
            <a:r>
              <a:rPr sz="1950" spc="5" dirty="0">
                <a:latin typeface="Times New Roman"/>
                <a:cs typeface="Times New Roman"/>
              </a:rPr>
              <a:t>Alfaras, </a:t>
            </a:r>
            <a:r>
              <a:rPr sz="1950" spc="10" dirty="0">
                <a:latin typeface="Times New Roman"/>
                <a:cs typeface="Times New Roman"/>
              </a:rPr>
              <a:t>Miquel, Soriano, </a:t>
            </a:r>
            <a:r>
              <a:rPr sz="1950" spc="20" dirty="0">
                <a:latin typeface="Times New Roman"/>
                <a:cs typeface="Times New Roman"/>
              </a:rPr>
              <a:t>&amp; </a:t>
            </a:r>
            <a:r>
              <a:rPr sz="1950" spc="5" dirty="0">
                <a:latin typeface="Times New Roman"/>
                <a:cs typeface="Times New Roman"/>
              </a:rPr>
              <a:t>Silvia. </a:t>
            </a:r>
            <a:r>
              <a:rPr sz="1950" spc="10" dirty="0">
                <a:latin typeface="Times New Roman"/>
                <a:cs typeface="Times New Roman"/>
              </a:rPr>
              <a:t>(2019, July 3). </a:t>
            </a:r>
            <a:r>
              <a:rPr sz="1950" spc="20" dirty="0">
                <a:latin typeface="Times New Roman"/>
                <a:cs typeface="Times New Roman"/>
              </a:rPr>
              <a:t>A </a:t>
            </a:r>
            <a:r>
              <a:rPr sz="1950" spc="10" dirty="0">
                <a:latin typeface="Times New Roman"/>
                <a:cs typeface="Times New Roman"/>
              </a:rPr>
              <a:t>Fast Machine Learning Model for ECG-Based </a:t>
            </a:r>
            <a:r>
              <a:rPr sz="1950" spc="5" dirty="0">
                <a:latin typeface="Times New Roman"/>
                <a:cs typeface="Times New Roman"/>
              </a:rPr>
              <a:t>Heartbeat Classification </a:t>
            </a:r>
            <a:r>
              <a:rPr sz="1950" spc="10" dirty="0">
                <a:latin typeface="Times New Roman"/>
                <a:cs typeface="Times New Roman"/>
              </a:rPr>
              <a:t>and Arrhythmia </a:t>
            </a:r>
            <a:r>
              <a:rPr sz="1950" spc="5" dirty="0">
                <a:latin typeface="Times New Roman"/>
                <a:cs typeface="Times New Roman"/>
              </a:rPr>
              <a:t>Detection., </a:t>
            </a:r>
            <a:r>
              <a:rPr sz="1950" spc="10" dirty="0">
                <a:latin typeface="Times New Roman"/>
                <a:cs typeface="Times New Roman"/>
              </a:rPr>
              <a:t>from  https://</a:t>
            </a:r>
            <a:r>
              <a:rPr sz="1950" spc="10" dirty="0">
                <a:latin typeface="Times New Roman"/>
                <a:cs typeface="Times New Roman"/>
                <a:hlinkClick r:id="rId2"/>
              </a:rPr>
              <a:t>www.frontiersin.org/articles/10.3389/fphy.2019.00103/full.</a:t>
            </a:r>
            <a:endParaRPr sz="1950">
              <a:latin typeface="Times New Roman"/>
              <a:cs typeface="Times New Roman"/>
            </a:endParaRPr>
          </a:p>
          <a:p>
            <a:pPr marL="766445" marR="5080" indent="-754380">
              <a:lnSpc>
                <a:spcPts val="4770"/>
              </a:lnSpc>
              <a:spcBef>
                <a:spcPts val="30"/>
              </a:spcBef>
            </a:pPr>
            <a:r>
              <a:rPr sz="1950" spc="15" dirty="0">
                <a:latin typeface="Times New Roman"/>
                <a:cs typeface="Times New Roman"/>
              </a:rPr>
              <a:t>Mayo </a:t>
            </a:r>
            <a:r>
              <a:rPr sz="1950" spc="5" dirty="0">
                <a:latin typeface="Times New Roman"/>
                <a:cs typeface="Times New Roman"/>
              </a:rPr>
              <a:t>Clinic. </a:t>
            </a:r>
            <a:r>
              <a:rPr sz="1950" spc="10" dirty="0">
                <a:latin typeface="Times New Roman"/>
                <a:cs typeface="Times New Roman"/>
              </a:rPr>
              <a:t>(2019, April 2). Heart </a:t>
            </a:r>
            <a:r>
              <a:rPr sz="1950" spc="5" dirty="0">
                <a:latin typeface="Times New Roman"/>
                <a:cs typeface="Times New Roman"/>
              </a:rPr>
              <a:t>arrhythmia. Retrieved </a:t>
            </a:r>
            <a:r>
              <a:rPr sz="1950" spc="10" dirty="0">
                <a:latin typeface="Times New Roman"/>
                <a:cs typeface="Times New Roman"/>
              </a:rPr>
              <a:t>October 30, 2019, from </a:t>
            </a:r>
            <a:r>
              <a:rPr sz="1950" spc="5" dirty="0">
                <a:latin typeface="Times New Roman"/>
                <a:cs typeface="Times New Roman"/>
              </a:rPr>
              <a:t>https:/</a:t>
            </a:r>
            <a:r>
              <a:rPr sz="1950" spc="5" dirty="0">
                <a:latin typeface="Times New Roman"/>
                <a:cs typeface="Times New Roman"/>
                <a:hlinkClick r:id="rId3"/>
              </a:rPr>
              <a:t>/www.mayoclinic.org/diseases-conditions/heart-arrhythmia/symptoms-causes/syc- 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20350668?utm_source=Google&amp;utm_medium=abstract&amp;utm_content=Cardiac-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arrhythmia&amp;utm_campaign=Knowledge-panel.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950" spc="5" dirty="0">
                <a:latin typeface="Times New Roman"/>
                <a:cs typeface="Times New Roman"/>
              </a:rPr>
              <a:t>Srinivasan, </a:t>
            </a:r>
            <a:r>
              <a:rPr sz="1950" spc="10" dirty="0">
                <a:latin typeface="Times New Roman"/>
                <a:cs typeface="Times New Roman"/>
              </a:rPr>
              <a:t>N. </a:t>
            </a:r>
            <a:r>
              <a:rPr sz="1950" spc="5" dirty="0">
                <a:latin typeface="Times New Roman"/>
                <a:cs typeface="Times New Roman"/>
              </a:rPr>
              <a:t>T., </a:t>
            </a:r>
            <a:r>
              <a:rPr sz="1950" spc="20" dirty="0">
                <a:latin typeface="Times New Roman"/>
                <a:cs typeface="Times New Roman"/>
              </a:rPr>
              <a:t>&amp; </a:t>
            </a:r>
            <a:r>
              <a:rPr sz="1950" spc="5" dirty="0">
                <a:latin typeface="Times New Roman"/>
                <a:cs typeface="Times New Roman"/>
              </a:rPr>
              <a:t>Schilling, </a:t>
            </a:r>
            <a:r>
              <a:rPr sz="1950" spc="10" dirty="0">
                <a:latin typeface="Times New Roman"/>
                <a:cs typeface="Times New Roman"/>
              </a:rPr>
              <a:t>R. </a:t>
            </a:r>
            <a:r>
              <a:rPr sz="1950" spc="5" dirty="0">
                <a:latin typeface="Times New Roman"/>
                <a:cs typeface="Times New Roman"/>
              </a:rPr>
              <a:t>J. </a:t>
            </a:r>
            <a:r>
              <a:rPr sz="1950" spc="10" dirty="0">
                <a:latin typeface="Times New Roman"/>
                <a:cs typeface="Times New Roman"/>
              </a:rPr>
              <a:t>(2018, June). Sudden </a:t>
            </a:r>
            <a:r>
              <a:rPr sz="1950" spc="5" dirty="0">
                <a:latin typeface="Times New Roman"/>
                <a:cs typeface="Times New Roman"/>
              </a:rPr>
              <a:t>Cardiac </a:t>
            </a:r>
            <a:r>
              <a:rPr sz="1950" spc="10" dirty="0">
                <a:latin typeface="Times New Roman"/>
                <a:cs typeface="Times New Roman"/>
              </a:rPr>
              <a:t>Death and Arrhythmias. </a:t>
            </a:r>
            <a:r>
              <a:rPr sz="1950" spc="5" dirty="0">
                <a:latin typeface="Times New Roman"/>
                <a:cs typeface="Times New Roman"/>
              </a:rPr>
              <a:t>Retrieved </a:t>
            </a:r>
            <a:r>
              <a:rPr sz="1950" spc="10" dirty="0">
                <a:latin typeface="Times New Roman"/>
                <a:cs typeface="Times New Roman"/>
              </a:rPr>
              <a:t>October 30, 2019,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from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766445">
              <a:lnSpc>
                <a:spcPct val="100000"/>
              </a:lnSpc>
            </a:pPr>
            <a:r>
              <a:rPr sz="1950" spc="10" dirty="0">
                <a:latin typeface="Times New Roman"/>
                <a:cs typeface="Times New Roman"/>
              </a:rPr>
              <a:t>https://</a:t>
            </a:r>
            <a:r>
              <a:rPr sz="1950" spc="10" dirty="0">
                <a:latin typeface="Times New Roman"/>
                <a:cs typeface="Times New Roman"/>
                <a:hlinkClick r:id="rId4"/>
              </a:rPr>
              <a:t>www.ncbi.nlm.nih.gov/pmc/articles/PMC6020177/.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772" y="632127"/>
            <a:ext cx="17272635" cy="157289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635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00"/>
              </a:spcBef>
            </a:pPr>
            <a:r>
              <a:rPr spc="10" dirty="0"/>
              <a:t>References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119" y="4081802"/>
            <a:ext cx="17272635" cy="3031490"/>
          </a:xfrm>
          <a:custGeom>
            <a:avLst/>
            <a:gdLst/>
            <a:ahLst/>
            <a:cxnLst/>
            <a:rect l="l" t="t" r="r" b="b"/>
            <a:pathLst>
              <a:path w="17272635" h="3031490">
                <a:moveTo>
                  <a:pt x="17272468" y="0"/>
                </a:moveTo>
                <a:lnTo>
                  <a:pt x="0" y="0"/>
                </a:lnTo>
                <a:lnTo>
                  <a:pt x="0" y="3031111"/>
                </a:lnTo>
                <a:lnTo>
                  <a:pt x="17272468" y="3031111"/>
                </a:lnTo>
                <a:lnTo>
                  <a:pt x="17272468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Thank</a:t>
            </a:r>
            <a:r>
              <a:rPr spc="-20" dirty="0"/>
              <a:t> </a:t>
            </a:r>
            <a:r>
              <a:rPr spc="5" dirty="0"/>
              <a:t>You!</a:t>
            </a:r>
          </a:p>
          <a:p>
            <a:pPr marL="1905" algn="ctr">
              <a:lnSpc>
                <a:spcPct val="100000"/>
              </a:lnSpc>
              <a:spcBef>
                <a:spcPts val="30"/>
              </a:spcBef>
            </a:pPr>
            <a:r>
              <a:rPr spc="5" dirty="0"/>
              <a:t>Any</a:t>
            </a:r>
            <a:r>
              <a:rPr spc="-50" dirty="0"/>
              <a:t> </a:t>
            </a:r>
            <a:r>
              <a:rPr spc="5" dirty="0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853" y="0"/>
            <a:ext cx="10069195" cy="11324590"/>
            <a:chOff x="-7853" y="0"/>
            <a:chExt cx="10069195" cy="113245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0053955" cy="11308715"/>
            </a:xfrm>
            <a:custGeom>
              <a:avLst/>
              <a:gdLst/>
              <a:ahLst/>
              <a:cxnLst/>
              <a:rect l="l" t="t" r="r" b="b"/>
              <a:pathLst>
                <a:path w="10053955" h="11308715">
                  <a:moveTo>
                    <a:pt x="10053358" y="0"/>
                  </a:moveTo>
                  <a:lnTo>
                    <a:pt x="0" y="0"/>
                  </a:lnTo>
                  <a:lnTo>
                    <a:pt x="0" y="11308555"/>
                  </a:lnTo>
                  <a:lnTo>
                    <a:pt x="10053358" y="11308555"/>
                  </a:lnTo>
                  <a:lnTo>
                    <a:pt x="10053358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0053955" cy="11308715"/>
            </a:xfrm>
            <a:custGeom>
              <a:avLst/>
              <a:gdLst/>
              <a:ahLst/>
              <a:cxnLst/>
              <a:rect l="l" t="t" r="r" b="b"/>
              <a:pathLst>
                <a:path w="10053955" h="11308715">
                  <a:moveTo>
                    <a:pt x="0" y="0"/>
                  </a:moveTo>
                  <a:lnTo>
                    <a:pt x="10053374" y="0"/>
                  </a:lnTo>
                  <a:lnTo>
                    <a:pt x="10053374" y="11308561"/>
                  </a:lnTo>
                  <a:lnTo>
                    <a:pt x="0" y="11308561"/>
                  </a:lnTo>
                  <a:lnTo>
                    <a:pt x="0" y="0"/>
                  </a:lnTo>
                  <a:close/>
                </a:path>
              </a:pathLst>
            </a:custGeom>
            <a:ln w="15706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222834" y="4422766"/>
            <a:ext cx="5607050" cy="1759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350" b="1" spc="5" dirty="0">
                <a:latin typeface="Calibri"/>
                <a:cs typeface="Calibri"/>
              </a:rPr>
              <a:t>Variables</a:t>
            </a:r>
            <a:endParaRPr sz="113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945806" y="2794281"/>
            <a:ext cx="5368925" cy="1306830"/>
          </a:xfrm>
          <a:custGeom>
            <a:avLst/>
            <a:gdLst/>
            <a:ahLst/>
            <a:cxnLst/>
            <a:rect l="l" t="t" r="r" b="b"/>
            <a:pathLst>
              <a:path w="5368925" h="1306829">
                <a:moveTo>
                  <a:pt x="5368475" y="217721"/>
                </a:moveTo>
                <a:lnTo>
                  <a:pt x="5368475" y="1088568"/>
                </a:lnTo>
                <a:lnTo>
                  <a:pt x="5362724" y="1138492"/>
                </a:lnTo>
                <a:lnTo>
                  <a:pt x="5346345" y="1184321"/>
                </a:lnTo>
                <a:lnTo>
                  <a:pt x="5320644" y="1224747"/>
                </a:lnTo>
                <a:lnTo>
                  <a:pt x="5286927" y="1258465"/>
                </a:lnTo>
                <a:lnTo>
                  <a:pt x="5246502" y="1284167"/>
                </a:lnTo>
                <a:lnTo>
                  <a:pt x="5200675" y="1300546"/>
                </a:lnTo>
                <a:lnTo>
                  <a:pt x="5150753" y="1306297"/>
                </a:lnTo>
                <a:lnTo>
                  <a:pt x="0" y="1306297"/>
                </a:lnTo>
                <a:lnTo>
                  <a:pt x="0" y="0"/>
                </a:lnTo>
                <a:lnTo>
                  <a:pt x="5150753" y="0"/>
                </a:lnTo>
                <a:lnTo>
                  <a:pt x="5200675" y="5750"/>
                </a:lnTo>
                <a:lnTo>
                  <a:pt x="5246502" y="22129"/>
                </a:lnTo>
                <a:lnTo>
                  <a:pt x="5286927" y="47830"/>
                </a:lnTo>
                <a:lnTo>
                  <a:pt x="5320644" y="81547"/>
                </a:lnTo>
                <a:lnTo>
                  <a:pt x="5346345" y="121973"/>
                </a:lnTo>
                <a:lnTo>
                  <a:pt x="5362724" y="167799"/>
                </a:lnTo>
                <a:lnTo>
                  <a:pt x="5368475" y="217721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137340" y="3198092"/>
            <a:ext cx="303530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8285" indent="-236220">
              <a:lnSpc>
                <a:spcPct val="100000"/>
              </a:lnSpc>
              <a:spcBef>
                <a:spcPts val="135"/>
              </a:spcBef>
              <a:buChar char="•"/>
              <a:tabLst>
                <a:tab pos="248920" algn="l"/>
              </a:tabLst>
            </a:pPr>
            <a:r>
              <a:rPr sz="2600" spc="20" dirty="0">
                <a:latin typeface="Arial"/>
                <a:cs typeface="Arial"/>
              </a:rPr>
              <a:t>Raw </a:t>
            </a:r>
            <a:r>
              <a:rPr sz="2600" b="1" spc="10" dirty="0">
                <a:latin typeface="Arial"/>
                <a:cs typeface="Arial"/>
              </a:rPr>
              <a:t>training</a:t>
            </a:r>
            <a:r>
              <a:rPr sz="2600" b="1" spc="-45" dirty="0"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data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26054" y="2630998"/>
            <a:ext cx="3020060" cy="1633220"/>
          </a:xfrm>
          <a:custGeom>
            <a:avLst/>
            <a:gdLst/>
            <a:ahLst/>
            <a:cxnLst/>
            <a:rect l="l" t="t" r="r" b="b"/>
            <a:pathLst>
              <a:path w="3020059" h="1633220">
                <a:moveTo>
                  <a:pt x="0" y="272149"/>
                </a:moveTo>
                <a:lnTo>
                  <a:pt x="4384" y="223229"/>
                </a:lnTo>
                <a:lnTo>
                  <a:pt x="17026" y="177187"/>
                </a:lnTo>
                <a:lnTo>
                  <a:pt x="37156" y="134790"/>
                </a:lnTo>
                <a:lnTo>
                  <a:pt x="64005" y="96806"/>
                </a:lnTo>
                <a:lnTo>
                  <a:pt x="96806" y="64005"/>
                </a:lnTo>
                <a:lnTo>
                  <a:pt x="134790" y="37156"/>
                </a:lnTo>
                <a:lnTo>
                  <a:pt x="177187" y="17026"/>
                </a:lnTo>
                <a:lnTo>
                  <a:pt x="223229" y="4384"/>
                </a:lnTo>
                <a:lnTo>
                  <a:pt x="272149" y="0"/>
                </a:lnTo>
                <a:lnTo>
                  <a:pt x="2747619" y="0"/>
                </a:lnTo>
                <a:lnTo>
                  <a:pt x="2796538" y="4384"/>
                </a:lnTo>
                <a:lnTo>
                  <a:pt x="2842579" y="17026"/>
                </a:lnTo>
                <a:lnTo>
                  <a:pt x="2884976" y="37156"/>
                </a:lnTo>
                <a:lnTo>
                  <a:pt x="2922959" y="64005"/>
                </a:lnTo>
                <a:lnTo>
                  <a:pt x="2955759" y="96806"/>
                </a:lnTo>
                <a:lnTo>
                  <a:pt x="2982608" y="134790"/>
                </a:lnTo>
                <a:lnTo>
                  <a:pt x="3002737" y="177187"/>
                </a:lnTo>
                <a:lnTo>
                  <a:pt x="3015379" y="223229"/>
                </a:lnTo>
                <a:lnTo>
                  <a:pt x="3019763" y="272149"/>
                </a:lnTo>
                <a:lnTo>
                  <a:pt x="3019763" y="1360721"/>
                </a:lnTo>
                <a:lnTo>
                  <a:pt x="3015379" y="1409639"/>
                </a:lnTo>
                <a:lnTo>
                  <a:pt x="3002737" y="1455681"/>
                </a:lnTo>
                <a:lnTo>
                  <a:pt x="2982608" y="1498078"/>
                </a:lnTo>
                <a:lnTo>
                  <a:pt x="2955759" y="1536060"/>
                </a:lnTo>
                <a:lnTo>
                  <a:pt x="2922959" y="1568860"/>
                </a:lnTo>
                <a:lnTo>
                  <a:pt x="2884976" y="1595709"/>
                </a:lnTo>
                <a:lnTo>
                  <a:pt x="2842579" y="1615839"/>
                </a:lnTo>
                <a:lnTo>
                  <a:pt x="2796538" y="1628480"/>
                </a:lnTo>
                <a:lnTo>
                  <a:pt x="2747619" y="1632865"/>
                </a:lnTo>
                <a:lnTo>
                  <a:pt x="272149" y="1632865"/>
                </a:lnTo>
                <a:lnTo>
                  <a:pt x="223229" y="1628480"/>
                </a:lnTo>
                <a:lnTo>
                  <a:pt x="177187" y="1615839"/>
                </a:lnTo>
                <a:lnTo>
                  <a:pt x="134790" y="1595709"/>
                </a:lnTo>
                <a:lnTo>
                  <a:pt x="96806" y="1568860"/>
                </a:lnTo>
                <a:lnTo>
                  <a:pt x="64005" y="1536060"/>
                </a:lnTo>
                <a:lnTo>
                  <a:pt x="37156" y="1498078"/>
                </a:lnTo>
                <a:lnTo>
                  <a:pt x="17026" y="1455681"/>
                </a:lnTo>
                <a:lnTo>
                  <a:pt x="4384" y="1409639"/>
                </a:lnTo>
                <a:lnTo>
                  <a:pt x="0" y="1360721"/>
                </a:lnTo>
                <a:lnTo>
                  <a:pt x="0" y="272149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394178" y="3075792"/>
            <a:ext cx="208280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3F88C5"/>
                </a:solidFill>
              </a:rPr>
              <a:t>C</a:t>
            </a:r>
            <a:r>
              <a:rPr sz="3950" spc="-5" dirty="0">
                <a:solidFill>
                  <a:srgbClr val="3F88C5"/>
                </a:solidFill>
              </a:rPr>
              <a:t>on</a:t>
            </a:r>
            <a:r>
              <a:rPr sz="3950" spc="-50" dirty="0">
                <a:solidFill>
                  <a:srgbClr val="3F88C5"/>
                </a:solidFill>
              </a:rPr>
              <a:t>s</a:t>
            </a:r>
            <a:r>
              <a:rPr sz="3950" spc="-40" dirty="0">
                <a:solidFill>
                  <a:srgbClr val="3F88C5"/>
                </a:solidFill>
              </a:rPr>
              <a:t>t</a:t>
            </a:r>
            <a:r>
              <a:rPr sz="3950" spc="-5" dirty="0">
                <a:solidFill>
                  <a:srgbClr val="3F88C5"/>
                </a:solidFill>
              </a:rPr>
              <a:t>a</a:t>
            </a:r>
            <a:r>
              <a:rPr sz="3950" spc="-40" dirty="0">
                <a:solidFill>
                  <a:srgbClr val="3F88C5"/>
                </a:solidFill>
              </a:rPr>
              <a:t>n</a:t>
            </a:r>
            <a:r>
              <a:rPr sz="3950" spc="-5" dirty="0">
                <a:solidFill>
                  <a:srgbClr val="3F88C5"/>
                </a:solidFill>
              </a:rPr>
              <a:t>t</a:t>
            </a:r>
            <a:r>
              <a:rPr sz="3950" dirty="0">
                <a:solidFill>
                  <a:srgbClr val="3F88C5"/>
                </a:solidFill>
              </a:rPr>
              <a:t>s</a:t>
            </a:r>
            <a:endParaRPr sz="3950"/>
          </a:p>
        </p:txBody>
      </p:sp>
      <p:sp>
        <p:nvSpPr>
          <p:cNvPr id="10" name="object 10"/>
          <p:cNvSpPr/>
          <p:nvPr/>
        </p:nvSpPr>
        <p:spPr>
          <a:xfrm>
            <a:off x="13942882" y="4561421"/>
            <a:ext cx="5363845" cy="1727835"/>
          </a:xfrm>
          <a:custGeom>
            <a:avLst/>
            <a:gdLst/>
            <a:ahLst/>
            <a:cxnLst/>
            <a:rect l="l" t="t" r="r" b="b"/>
            <a:pathLst>
              <a:path w="5363844" h="1727835">
                <a:moveTo>
                  <a:pt x="5363231" y="287886"/>
                </a:moveTo>
                <a:lnTo>
                  <a:pt x="5363231" y="1439401"/>
                </a:lnTo>
                <a:lnTo>
                  <a:pt x="5359463" y="1486097"/>
                </a:lnTo>
                <a:lnTo>
                  <a:pt x="5348554" y="1530394"/>
                </a:lnTo>
                <a:lnTo>
                  <a:pt x="5331098" y="1571699"/>
                </a:lnTo>
                <a:lnTo>
                  <a:pt x="5307686" y="1609421"/>
                </a:lnTo>
                <a:lnTo>
                  <a:pt x="5278911" y="1642965"/>
                </a:lnTo>
                <a:lnTo>
                  <a:pt x="5245366" y="1671739"/>
                </a:lnTo>
                <a:lnTo>
                  <a:pt x="5207645" y="1695151"/>
                </a:lnTo>
                <a:lnTo>
                  <a:pt x="5166339" y="1712608"/>
                </a:lnTo>
                <a:lnTo>
                  <a:pt x="5122041" y="1723516"/>
                </a:lnTo>
                <a:lnTo>
                  <a:pt x="5075344" y="1727284"/>
                </a:lnTo>
                <a:lnTo>
                  <a:pt x="0" y="1727284"/>
                </a:lnTo>
                <a:lnTo>
                  <a:pt x="0" y="0"/>
                </a:lnTo>
                <a:lnTo>
                  <a:pt x="5075344" y="0"/>
                </a:lnTo>
                <a:lnTo>
                  <a:pt x="5122041" y="3767"/>
                </a:lnTo>
                <a:lnTo>
                  <a:pt x="5166339" y="14676"/>
                </a:lnTo>
                <a:lnTo>
                  <a:pt x="5207645" y="32133"/>
                </a:lnTo>
                <a:lnTo>
                  <a:pt x="5245366" y="55545"/>
                </a:lnTo>
                <a:lnTo>
                  <a:pt x="5278911" y="84320"/>
                </a:lnTo>
                <a:lnTo>
                  <a:pt x="5307686" y="117864"/>
                </a:lnTo>
                <a:lnTo>
                  <a:pt x="5331098" y="155586"/>
                </a:lnTo>
                <a:lnTo>
                  <a:pt x="5348554" y="196892"/>
                </a:lnTo>
                <a:lnTo>
                  <a:pt x="5359463" y="241190"/>
                </a:lnTo>
                <a:lnTo>
                  <a:pt x="5363231" y="287886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134408" y="4597841"/>
            <a:ext cx="4506595" cy="159131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48285" marR="264160" indent="-236220">
              <a:lnSpc>
                <a:spcPts val="2730"/>
              </a:lnSpc>
              <a:spcBef>
                <a:spcPts val="555"/>
              </a:spcBef>
              <a:buFont typeface="Arial"/>
              <a:buChar char="•"/>
              <a:tabLst>
                <a:tab pos="248920" algn="l"/>
              </a:tabLst>
            </a:pPr>
            <a:r>
              <a:rPr sz="2600" b="1" spc="15" dirty="0">
                <a:latin typeface="Arial"/>
                <a:cs typeface="Arial"/>
              </a:rPr>
              <a:t>Hyper Param</a:t>
            </a:r>
            <a:r>
              <a:rPr sz="2600" spc="15" dirty="0">
                <a:latin typeface="Arial"/>
                <a:cs typeface="Arial"/>
              </a:rPr>
              <a:t>eters </a:t>
            </a:r>
            <a:r>
              <a:rPr sz="2600" spc="10" dirty="0">
                <a:latin typeface="Arial"/>
                <a:cs typeface="Arial"/>
              </a:rPr>
              <a:t>in </a:t>
            </a:r>
            <a:r>
              <a:rPr sz="2600" spc="15" dirty="0">
                <a:latin typeface="Arial"/>
                <a:cs typeface="Arial"/>
              </a:rPr>
              <a:t>each  layer</a:t>
            </a:r>
            <a:endParaRPr sz="2600" dirty="0">
              <a:latin typeface="Arial"/>
              <a:cs typeface="Arial"/>
            </a:endParaRPr>
          </a:p>
          <a:p>
            <a:pPr marL="248285" indent="-23622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248920" algn="l"/>
              </a:tabLst>
            </a:pPr>
            <a:r>
              <a:rPr sz="2600" b="1" spc="15" dirty="0">
                <a:latin typeface="Arial"/>
                <a:cs typeface="Arial"/>
              </a:rPr>
              <a:t>Layers </a:t>
            </a:r>
            <a:r>
              <a:rPr sz="2600" spc="10" dirty="0">
                <a:latin typeface="Arial"/>
                <a:cs typeface="Arial"/>
              </a:rPr>
              <a:t>in the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model</a:t>
            </a:r>
            <a:endParaRPr sz="2600" dirty="0">
              <a:latin typeface="Arial"/>
              <a:cs typeface="Arial"/>
            </a:endParaRPr>
          </a:p>
          <a:p>
            <a:pPr marL="248285" indent="-236220">
              <a:lnSpc>
                <a:spcPct val="100000"/>
              </a:lnSpc>
              <a:spcBef>
                <a:spcPts val="105"/>
              </a:spcBef>
              <a:buChar char="•"/>
              <a:tabLst>
                <a:tab pos="248920" algn="l"/>
              </a:tabLst>
            </a:pPr>
            <a:r>
              <a:rPr sz="2600" spc="15" dirty="0">
                <a:latin typeface="Arial"/>
                <a:cs typeface="Arial"/>
              </a:rPr>
              <a:t>Level </a:t>
            </a:r>
            <a:r>
              <a:rPr sz="2600" spc="10" dirty="0">
                <a:latin typeface="Arial"/>
                <a:cs typeface="Arial"/>
              </a:rPr>
              <a:t>of </a:t>
            </a:r>
            <a:r>
              <a:rPr sz="2600" b="1" spc="15" dirty="0">
                <a:latin typeface="Arial"/>
                <a:cs typeface="Arial"/>
              </a:rPr>
              <a:t>data</a:t>
            </a:r>
            <a:r>
              <a:rPr sz="2600" b="1" spc="-35" dirty="0"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augmentation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926054" y="4345511"/>
            <a:ext cx="3016885" cy="2159635"/>
          </a:xfrm>
          <a:custGeom>
            <a:avLst/>
            <a:gdLst/>
            <a:ahLst/>
            <a:cxnLst/>
            <a:rect l="l" t="t" r="r" b="b"/>
            <a:pathLst>
              <a:path w="3016884" h="2159634">
                <a:moveTo>
                  <a:pt x="0" y="359857"/>
                </a:moveTo>
                <a:lnTo>
                  <a:pt x="3285" y="311026"/>
                </a:lnTo>
                <a:lnTo>
                  <a:pt x="12854" y="264192"/>
                </a:lnTo>
                <a:lnTo>
                  <a:pt x="28279" y="219784"/>
                </a:lnTo>
                <a:lnTo>
                  <a:pt x="49130" y="178230"/>
                </a:lnTo>
                <a:lnTo>
                  <a:pt x="74980" y="139959"/>
                </a:lnTo>
                <a:lnTo>
                  <a:pt x="105399" y="105399"/>
                </a:lnTo>
                <a:lnTo>
                  <a:pt x="139959" y="74980"/>
                </a:lnTo>
                <a:lnTo>
                  <a:pt x="178230" y="49130"/>
                </a:lnTo>
                <a:lnTo>
                  <a:pt x="219784" y="28279"/>
                </a:lnTo>
                <a:lnTo>
                  <a:pt x="264192" y="12854"/>
                </a:lnTo>
                <a:lnTo>
                  <a:pt x="311026" y="3285"/>
                </a:lnTo>
                <a:lnTo>
                  <a:pt x="359857" y="0"/>
                </a:lnTo>
                <a:lnTo>
                  <a:pt x="2656959" y="0"/>
                </a:lnTo>
                <a:lnTo>
                  <a:pt x="2705791" y="3285"/>
                </a:lnTo>
                <a:lnTo>
                  <a:pt x="2752626" y="12854"/>
                </a:lnTo>
                <a:lnTo>
                  <a:pt x="2797035" y="28279"/>
                </a:lnTo>
                <a:lnTo>
                  <a:pt x="2838589" y="49130"/>
                </a:lnTo>
                <a:lnTo>
                  <a:pt x="2876861" y="74980"/>
                </a:lnTo>
                <a:lnTo>
                  <a:pt x="2911420" y="105399"/>
                </a:lnTo>
                <a:lnTo>
                  <a:pt x="2941839" y="139959"/>
                </a:lnTo>
                <a:lnTo>
                  <a:pt x="2967689" y="178230"/>
                </a:lnTo>
                <a:lnTo>
                  <a:pt x="2988541" y="219784"/>
                </a:lnTo>
                <a:lnTo>
                  <a:pt x="3003965" y="264192"/>
                </a:lnTo>
                <a:lnTo>
                  <a:pt x="3013535" y="311026"/>
                </a:lnTo>
                <a:lnTo>
                  <a:pt x="3016820" y="359857"/>
                </a:lnTo>
                <a:lnTo>
                  <a:pt x="3016820" y="1799253"/>
                </a:lnTo>
                <a:lnTo>
                  <a:pt x="3013535" y="1848083"/>
                </a:lnTo>
                <a:lnTo>
                  <a:pt x="3003965" y="1894916"/>
                </a:lnTo>
                <a:lnTo>
                  <a:pt x="2988541" y="1939324"/>
                </a:lnTo>
                <a:lnTo>
                  <a:pt x="2967689" y="1980877"/>
                </a:lnTo>
                <a:lnTo>
                  <a:pt x="2941839" y="2019148"/>
                </a:lnTo>
                <a:lnTo>
                  <a:pt x="2911420" y="2053707"/>
                </a:lnTo>
                <a:lnTo>
                  <a:pt x="2876861" y="2084126"/>
                </a:lnTo>
                <a:lnTo>
                  <a:pt x="2838589" y="2109975"/>
                </a:lnTo>
                <a:lnTo>
                  <a:pt x="2797035" y="2130826"/>
                </a:lnTo>
                <a:lnTo>
                  <a:pt x="2752626" y="2146251"/>
                </a:lnTo>
                <a:lnTo>
                  <a:pt x="2705791" y="2155820"/>
                </a:lnTo>
                <a:lnTo>
                  <a:pt x="2656959" y="2159105"/>
                </a:lnTo>
                <a:lnTo>
                  <a:pt x="359857" y="2159105"/>
                </a:lnTo>
                <a:lnTo>
                  <a:pt x="311026" y="2155820"/>
                </a:lnTo>
                <a:lnTo>
                  <a:pt x="264192" y="2146251"/>
                </a:lnTo>
                <a:lnTo>
                  <a:pt x="219784" y="2130826"/>
                </a:lnTo>
                <a:lnTo>
                  <a:pt x="178230" y="2109975"/>
                </a:lnTo>
                <a:lnTo>
                  <a:pt x="139959" y="2084126"/>
                </a:lnTo>
                <a:lnTo>
                  <a:pt x="105399" y="2053707"/>
                </a:lnTo>
                <a:lnTo>
                  <a:pt x="74980" y="2019148"/>
                </a:lnTo>
                <a:lnTo>
                  <a:pt x="49130" y="1980877"/>
                </a:lnTo>
                <a:lnTo>
                  <a:pt x="28279" y="1939324"/>
                </a:lnTo>
                <a:lnTo>
                  <a:pt x="12854" y="1894916"/>
                </a:lnTo>
                <a:lnTo>
                  <a:pt x="3285" y="1848083"/>
                </a:lnTo>
                <a:lnTo>
                  <a:pt x="0" y="1799253"/>
                </a:lnTo>
                <a:lnTo>
                  <a:pt x="0" y="359857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194602" y="4834064"/>
            <a:ext cx="2479675" cy="108140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61950" marR="5080" indent="-349885">
              <a:lnSpc>
                <a:spcPts val="3960"/>
              </a:lnSpc>
              <a:spcBef>
                <a:spcPts val="560"/>
              </a:spcBef>
            </a:pPr>
            <a:r>
              <a:rPr sz="3600" b="1" spc="10" dirty="0">
                <a:solidFill>
                  <a:srgbClr val="3F88C5"/>
                </a:solidFill>
                <a:latin typeface="Calibri"/>
                <a:cs typeface="Calibri"/>
              </a:rPr>
              <a:t>Man</a:t>
            </a:r>
            <a:r>
              <a:rPr sz="3600" b="1" spc="5" dirty="0">
                <a:solidFill>
                  <a:srgbClr val="3F88C5"/>
                </a:solidFill>
                <a:latin typeface="Calibri"/>
                <a:cs typeface="Calibri"/>
              </a:rPr>
              <a:t>ipul</a:t>
            </a:r>
            <a:r>
              <a:rPr sz="3600" b="1" spc="-25" dirty="0">
                <a:solidFill>
                  <a:srgbClr val="3F88C5"/>
                </a:solidFill>
                <a:latin typeface="Calibri"/>
                <a:cs typeface="Calibri"/>
              </a:rPr>
              <a:t>a</a:t>
            </a:r>
            <a:r>
              <a:rPr sz="3600" b="1" spc="-40" dirty="0">
                <a:solidFill>
                  <a:srgbClr val="3F88C5"/>
                </a:solidFill>
                <a:latin typeface="Calibri"/>
                <a:cs typeface="Calibri"/>
              </a:rPr>
              <a:t>t</a:t>
            </a:r>
            <a:r>
              <a:rPr sz="3600" b="1" spc="5" dirty="0">
                <a:solidFill>
                  <a:srgbClr val="3F88C5"/>
                </a:solidFill>
                <a:latin typeface="Calibri"/>
                <a:cs typeface="Calibri"/>
              </a:rPr>
              <a:t>ed  </a:t>
            </a:r>
            <a:r>
              <a:rPr sz="3600" b="1" spc="-15" dirty="0">
                <a:solidFill>
                  <a:srgbClr val="3F88C5"/>
                </a:solidFill>
                <a:latin typeface="Calibri"/>
                <a:cs typeface="Calibri"/>
              </a:rPr>
              <a:t>Variables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945806" y="6749543"/>
            <a:ext cx="5368925" cy="1306830"/>
          </a:xfrm>
          <a:custGeom>
            <a:avLst/>
            <a:gdLst/>
            <a:ahLst/>
            <a:cxnLst/>
            <a:rect l="l" t="t" r="r" b="b"/>
            <a:pathLst>
              <a:path w="5368925" h="1306829">
                <a:moveTo>
                  <a:pt x="5368475" y="217721"/>
                </a:moveTo>
                <a:lnTo>
                  <a:pt x="5368475" y="1088568"/>
                </a:lnTo>
                <a:lnTo>
                  <a:pt x="5362724" y="1138492"/>
                </a:lnTo>
                <a:lnTo>
                  <a:pt x="5346345" y="1184321"/>
                </a:lnTo>
                <a:lnTo>
                  <a:pt x="5320644" y="1224747"/>
                </a:lnTo>
                <a:lnTo>
                  <a:pt x="5286927" y="1258465"/>
                </a:lnTo>
                <a:lnTo>
                  <a:pt x="5246502" y="1284167"/>
                </a:lnTo>
                <a:lnTo>
                  <a:pt x="5200675" y="1300546"/>
                </a:lnTo>
                <a:lnTo>
                  <a:pt x="5150753" y="1306297"/>
                </a:lnTo>
                <a:lnTo>
                  <a:pt x="0" y="1306297"/>
                </a:lnTo>
                <a:lnTo>
                  <a:pt x="0" y="0"/>
                </a:lnTo>
                <a:lnTo>
                  <a:pt x="5150753" y="0"/>
                </a:lnTo>
                <a:lnTo>
                  <a:pt x="5200675" y="5750"/>
                </a:lnTo>
                <a:lnTo>
                  <a:pt x="5246502" y="22129"/>
                </a:lnTo>
                <a:lnTo>
                  <a:pt x="5286927" y="47830"/>
                </a:lnTo>
                <a:lnTo>
                  <a:pt x="5320644" y="81547"/>
                </a:lnTo>
                <a:lnTo>
                  <a:pt x="5346345" y="121973"/>
                </a:lnTo>
                <a:lnTo>
                  <a:pt x="5362724" y="167799"/>
                </a:lnTo>
                <a:lnTo>
                  <a:pt x="5368475" y="217721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137340" y="6952533"/>
            <a:ext cx="3707129" cy="8350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8285" indent="-23622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248920" algn="l"/>
              </a:tabLst>
            </a:pPr>
            <a:r>
              <a:rPr sz="2600" b="1" spc="15" dirty="0">
                <a:latin typeface="Arial"/>
                <a:cs typeface="Arial"/>
              </a:rPr>
              <a:t>Loss </a:t>
            </a:r>
            <a:r>
              <a:rPr sz="2600" spc="10" dirty="0">
                <a:latin typeface="Arial"/>
                <a:cs typeface="Arial"/>
              </a:rPr>
              <a:t>of the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model</a:t>
            </a:r>
            <a:endParaRPr sz="2600">
              <a:latin typeface="Arial"/>
              <a:cs typeface="Arial"/>
            </a:endParaRPr>
          </a:p>
          <a:p>
            <a:pPr marL="248285" indent="-236220">
              <a:lnSpc>
                <a:spcPct val="100000"/>
              </a:lnSpc>
              <a:spcBef>
                <a:spcPts val="85"/>
              </a:spcBef>
              <a:buFont typeface="Arial"/>
              <a:buChar char="•"/>
              <a:tabLst>
                <a:tab pos="248920" algn="l"/>
              </a:tabLst>
            </a:pPr>
            <a:r>
              <a:rPr sz="2600" b="1" spc="20" dirty="0">
                <a:latin typeface="Arial"/>
                <a:cs typeface="Arial"/>
              </a:rPr>
              <a:t>Accuracy </a:t>
            </a:r>
            <a:r>
              <a:rPr sz="2600" spc="10" dirty="0">
                <a:latin typeface="Arial"/>
                <a:cs typeface="Arial"/>
              </a:rPr>
              <a:t>of the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model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926054" y="6586259"/>
            <a:ext cx="3020060" cy="1633220"/>
          </a:xfrm>
          <a:custGeom>
            <a:avLst/>
            <a:gdLst/>
            <a:ahLst/>
            <a:cxnLst/>
            <a:rect l="l" t="t" r="r" b="b"/>
            <a:pathLst>
              <a:path w="3020059" h="1633220">
                <a:moveTo>
                  <a:pt x="0" y="272149"/>
                </a:moveTo>
                <a:lnTo>
                  <a:pt x="4384" y="223229"/>
                </a:lnTo>
                <a:lnTo>
                  <a:pt x="17026" y="177187"/>
                </a:lnTo>
                <a:lnTo>
                  <a:pt x="37156" y="134790"/>
                </a:lnTo>
                <a:lnTo>
                  <a:pt x="64005" y="96806"/>
                </a:lnTo>
                <a:lnTo>
                  <a:pt x="96806" y="64005"/>
                </a:lnTo>
                <a:lnTo>
                  <a:pt x="134790" y="37156"/>
                </a:lnTo>
                <a:lnTo>
                  <a:pt x="177187" y="17026"/>
                </a:lnTo>
                <a:lnTo>
                  <a:pt x="223229" y="4384"/>
                </a:lnTo>
                <a:lnTo>
                  <a:pt x="272149" y="0"/>
                </a:lnTo>
                <a:lnTo>
                  <a:pt x="2747619" y="0"/>
                </a:lnTo>
                <a:lnTo>
                  <a:pt x="2796538" y="4384"/>
                </a:lnTo>
                <a:lnTo>
                  <a:pt x="2842579" y="17026"/>
                </a:lnTo>
                <a:lnTo>
                  <a:pt x="2884976" y="37156"/>
                </a:lnTo>
                <a:lnTo>
                  <a:pt x="2922959" y="64005"/>
                </a:lnTo>
                <a:lnTo>
                  <a:pt x="2955759" y="96806"/>
                </a:lnTo>
                <a:lnTo>
                  <a:pt x="2982608" y="134790"/>
                </a:lnTo>
                <a:lnTo>
                  <a:pt x="3002737" y="177187"/>
                </a:lnTo>
                <a:lnTo>
                  <a:pt x="3015379" y="223229"/>
                </a:lnTo>
                <a:lnTo>
                  <a:pt x="3019763" y="272149"/>
                </a:lnTo>
                <a:lnTo>
                  <a:pt x="3019763" y="1360721"/>
                </a:lnTo>
                <a:lnTo>
                  <a:pt x="3015379" y="1409639"/>
                </a:lnTo>
                <a:lnTo>
                  <a:pt x="3002737" y="1455681"/>
                </a:lnTo>
                <a:lnTo>
                  <a:pt x="2982608" y="1498078"/>
                </a:lnTo>
                <a:lnTo>
                  <a:pt x="2955759" y="1536060"/>
                </a:lnTo>
                <a:lnTo>
                  <a:pt x="2922959" y="1568860"/>
                </a:lnTo>
                <a:lnTo>
                  <a:pt x="2884976" y="1595709"/>
                </a:lnTo>
                <a:lnTo>
                  <a:pt x="2842579" y="1615839"/>
                </a:lnTo>
                <a:lnTo>
                  <a:pt x="2796538" y="1628480"/>
                </a:lnTo>
                <a:lnTo>
                  <a:pt x="2747619" y="1632865"/>
                </a:lnTo>
                <a:lnTo>
                  <a:pt x="272149" y="1632865"/>
                </a:lnTo>
                <a:lnTo>
                  <a:pt x="223229" y="1628480"/>
                </a:lnTo>
                <a:lnTo>
                  <a:pt x="177187" y="1615839"/>
                </a:lnTo>
                <a:lnTo>
                  <a:pt x="134790" y="1595709"/>
                </a:lnTo>
                <a:lnTo>
                  <a:pt x="96806" y="1568860"/>
                </a:lnTo>
                <a:lnTo>
                  <a:pt x="64005" y="1536060"/>
                </a:lnTo>
                <a:lnTo>
                  <a:pt x="37156" y="1498078"/>
                </a:lnTo>
                <a:lnTo>
                  <a:pt x="17026" y="1455681"/>
                </a:lnTo>
                <a:lnTo>
                  <a:pt x="4384" y="1409639"/>
                </a:lnTo>
                <a:lnTo>
                  <a:pt x="0" y="1360721"/>
                </a:lnTo>
                <a:lnTo>
                  <a:pt x="0" y="272149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304965" y="6809292"/>
            <a:ext cx="2261870" cy="108140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53365" marR="5080" indent="-241300">
              <a:lnSpc>
                <a:spcPts val="3960"/>
              </a:lnSpc>
              <a:spcBef>
                <a:spcPts val="560"/>
              </a:spcBef>
            </a:pPr>
            <a:r>
              <a:rPr sz="3600" b="1" spc="-40" dirty="0">
                <a:solidFill>
                  <a:srgbClr val="3F88C5"/>
                </a:solidFill>
                <a:latin typeface="Calibri"/>
                <a:cs typeface="Calibri"/>
              </a:rPr>
              <a:t>R</a:t>
            </a:r>
            <a:r>
              <a:rPr sz="3600" b="1" spc="5" dirty="0">
                <a:solidFill>
                  <a:srgbClr val="3F88C5"/>
                </a:solidFill>
                <a:latin typeface="Calibri"/>
                <a:cs typeface="Calibri"/>
              </a:rPr>
              <a:t>e</a:t>
            </a:r>
            <a:r>
              <a:rPr sz="3600" b="1" spc="10" dirty="0">
                <a:solidFill>
                  <a:srgbClr val="3F88C5"/>
                </a:solidFill>
                <a:latin typeface="Calibri"/>
                <a:cs typeface="Calibri"/>
              </a:rPr>
              <a:t>s</a:t>
            </a:r>
            <a:r>
              <a:rPr sz="3600" b="1" spc="5" dirty="0">
                <a:solidFill>
                  <a:srgbClr val="3F88C5"/>
                </a:solidFill>
                <a:latin typeface="Calibri"/>
                <a:cs typeface="Calibri"/>
              </a:rPr>
              <a:t>p</a:t>
            </a:r>
            <a:r>
              <a:rPr sz="3600" b="1" spc="10" dirty="0">
                <a:solidFill>
                  <a:srgbClr val="3F88C5"/>
                </a:solidFill>
                <a:latin typeface="Calibri"/>
                <a:cs typeface="Calibri"/>
              </a:rPr>
              <a:t>o</a:t>
            </a:r>
            <a:r>
              <a:rPr sz="3600" b="1" spc="5" dirty="0">
                <a:solidFill>
                  <a:srgbClr val="3F88C5"/>
                </a:solidFill>
                <a:latin typeface="Calibri"/>
                <a:cs typeface="Calibri"/>
              </a:rPr>
              <a:t>nding  </a:t>
            </a:r>
            <a:r>
              <a:rPr sz="3600" b="1" spc="-15" dirty="0">
                <a:solidFill>
                  <a:srgbClr val="3F88C5"/>
                </a:solidFill>
                <a:latin typeface="Calibri"/>
                <a:cs typeface="Calibri"/>
              </a:rPr>
              <a:t>Variables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3452" y="2658632"/>
            <a:ext cx="10129520" cy="7564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9255" marR="206375" indent="-377190">
              <a:lnSpc>
                <a:spcPct val="101000"/>
              </a:lnSpc>
              <a:spcBef>
                <a:spcPts val="95"/>
              </a:spcBef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sz="2450" spc="10" dirty="0">
                <a:latin typeface="Calibri"/>
                <a:cs typeface="Calibri"/>
              </a:rPr>
              <a:t>Deep </a:t>
            </a:r>
            <a:r>
              <a:rPr sz="2450" spc="5" dirty="0">
                <a:latin typeface="Calibri"/>
                <a:cs typeface="Calibri"/>
              </a:rPr>
              <a:t>Learning </a:t>
            </a:r>
            <a:r>
              <a:rPr sz="2450" dirty="0">
                <a:latin typeface="Calibri"/>
                <a:cs typeface="Calibri"/>
              </a:rPr>
              <a:t>is </a:t>
            </a:r>
            <a:r>
              <a:rPr sz="2450" spc="10" dirty="0">
                <a:latin typeface="Calibri"/>
                <a:cs typeface="Calibri"/>
              </a:rPr>
              <a:t>a </a:t>
            </a:r>
            <a:r>
              <a:rPr sz="2450" spc="5" dirty="0">
                <a:latin typeface="Calibri"/>
                <a:cs typeface="Calibri"/>
              </a:rPr>
              <a:t>subclass of Machine Learning, which </a:t>
            </a:r>
            <a:r>
              <a:rPr sz="2450" dirty="0">
                <a:latin typeface="Calibri"/>
                <a:cs typeface="Calibri"/>
              </a:rPr>
              <a:t>is </a:t>
            </a:r>
            <a:r>
              <a:rPr sz="2450" spc="5" dirty="0">
                <a:latin typeface="Calibri"/>
                <a:cs typeface="Calibri"/>
              </a:rPr>
              <a:t>inspired by </a:t>
            </a:r>
            <a:r>
              <a:rPr sz="2450" spc="10" dirty="0">
                <a:latin typeface="Calibri"/>
                <a:cs typeface="Calibri"/>
              </a:rPr>
              <a:t>a  </a:t>
            </a:r>
            <a:r>
              <a:rPr sz="2450" b="1" spc="5" dirty="0">
                <a:latin typeface="Calibri"/>
                <a:cs typeface="Calibri"/>
              </a:rPr>
              <a:t>neuron’s structure</a:t>
            </a:r>
            <a:r>
              <a:rPr sz="2450" spc="5" dirty="0">
                <a:latin typeface="Calibri"/>
                <a:cs typeface="Calibri"/>
              </a:rPr>
              <a:t>, </a:t>
            </a:r>
            <a:r>
              <a:rPr sz="2450" spc="10" dirty="0">
                <a:latin typeface="Calibri"/>
                <a:cs typeface="Calibri"/>
              </a:rPr>
              <a:t>and </a:t>
            </a:r>
            <a:r>
              <a:rPr sz="2450" b="1" spc="5" dirty="0">
                <a:latin typeface="Calibri"/>
                <a:cs typeface="Calibri"/>
              </a:rPr>
              <a:t>function </a:t>
            </a:r>
            <a:r>
              <a:rPr sz="2450" spc="5" dirty="0">
                <a:latin typeface="Calibri"/>
                <a:cs typeface="Calibri"/>
              </a:rPr>
              <a:t>in the brain, groups of neurons </a:t>
            </a:r>
            <a:r>
              <a:rPr sz="2450" spc="10" dirty="0">
                <a:latin typeface="Calibri"/>
                <a:cs typeface="Calibri"/>
              </a:rPr>
              <a:t>are </a:t>
            </a:r>
            <a:r>
              <a:rPr sz="2450" spc="5" dirty="0">
                <a:latin typeface="Calibri"/>
                <a:cs typeface="Calibri"/>
              </a:rPr>
              <a:t>called  </a:t>
            </a:r>
            <a:r>
              <a:rPr sz="2450" b="1" spc="5" dirty="0">
                <a:latin typeface="Calibri"/>
                <a:cs typeface="Calibri"/>
              </a:rPr>
              <a:t>Neural</a:t>
            </a:r>
            <a:r>
              <a:rPr sz="2450" b="1" spc="-5" dirty="0">
                <a:latin typeface="Calibri"/>
                <a:cs typeface="Calibri"/>
              </a:rPr>
              <a:t> </a:t>
            </a:r>
            <a:r>
              <a:rPr sz="2450" b="1" spc="5" dirty="0">
                <a:latin typeface="Calibri"/>
                <a:cs typeface="Calibri"/>
              </a:rPr>
              <a:t>Networks</a:t>
            </a:r>
            <a:r>
              <a:rPr sz="2450" spc="5" dirty="0">
                <a:latin typeface="Calibri"/>
                <a:cs typeface="Calibri"/>
              </a:rPr>
              <a:t>.</a:t>
            </a:r>
            <a:endParaRPr sz="24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2400" dirty="0">
              <a:latin typeface="Calibri"/>
              <a:cs typeface="Calibri"/>
            </a:endParaRPr>
          </a:p>
          <a:p>
            <a:pPr marL="389255" marR="34290" indent="-377190">
              <a:lnSpc>
                <a:spcPct val="101000"/>
              </a:lnSpc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sz="2450" spc="10" dirty="0">
                <a:latin typeface="Calibri"/>
                <a:cs typeface="Calibri"/>
              </a:rPr>
              <a:t>The </a:t>
            </a:r>
            <a:r>
              <a:rPr sz="2450" spc="5" dirty="0">
                <a:latin typeface="Calibri"/>
                <a:cs typeface="Calibri"/>
              </a:rPr>
              <a:t>first layer of </a:t>
            </a:r>
            <a:r>
              <a:rPr sz="2450" spc="10" dirty="0">
                <a:latin typeface="Calibri"/>
                <a:cs typeface="Calibri"/>
              </a:rPr>
              <a:t>a </a:t>
            </a:r>
            <a:r>
              <a:rPr sz="2450" spc="5" dirty="0">
                <a:latin typeface="Calibri"/>
                <a:cs typeface="Calibri"/>
              </a:rPr>
              <a:t>Neural </a:t>
            </a:r>
            <a:r>
              <a:rPr sz="2450" spc="10" dirty="0">
                <a:latin typeface="Calibri"/>
                <a:cs typeface="Calibri"/>
              </a:rPr>
              <a:t>Network </a:t>
            </a:r>
            <a:r>
              <a:rPr sz="2450" dirty="0">
                <a:latin typeface="Calibri"/>
                <a:cs typeface="Calibri"/>
              </a:rPr>
              <a:t>is </a:t>
            </a:r>
            <a:r>
              <a:rPr sz="2450" spc="5" dirty="0">
                <a:latin typeface="Calibri"/>
                <a:cs typeface="Calibri"/>
              </a:rPr>
              <a:t>called the </a:t>
            </a:r>
            <a:r>
              <a:rPr sz="2450" b="1" spc="10" dirty="0">
                <a:latin typeface="Calibri"/>
                <a:cs typeface="Calibri"/>
              </a:rPr>
              <a:t>input </a:t>
            </a:r>
            <a:r>
              <a:rPr sz="2450" b="1" spc="5" dirty="0">
                <a:latin typeface="Calibri"/>
                <a:cs typeface="Calibri"/>
              </a:rPr>
              <a:t>layer </a:t>
            </a:r>
            <a:r>
              <a:rPr sz="2450" b="1" spc="10" dirty="0">
                <a:latin typeface="Calibri"/>
                <a:cs typeface="Calibri"/>
              </a:rPr>
              <a:t>and </a:t>
            </a:r>
            <a:r>
              <a:rPr sz="2450" dirty="0">
                <a:latin typeface="Calibri"/>
                <a:cs typeface="Calibri"/>
              </a:rPr>
              <a:t>is </a:t>
            </a:r>
            <a:r>
              <a:rPr sz="2450" spc="5" dirty="0">
                <a:latin typeface="Calibri"/>
                <a:cs typeface="Calibri"/>
              </a:rPr>
              <a:t>composed  of neurons that represent the input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data.</a:t>
            </a:r>
            <a:endParaRPr sz="24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2400" dirty="0">
              <a:latin typeface="Calibri"/>
              <a:cs typeface="Calibri"/>
            </a:endParaRPr>
          </a:p>
          <a:p>
            <a:pPr marL="389255" marR="187960" indent="-377190">
              <a:lnSpc>
                <a:spcPct val="101000"/>
              </a:lnSpc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sz="2450" spc="10" dirty="0">
                <a:latin typeface="Calibri"/>
                <a:cs typeface="Calibri"/>
              </a:rPr>
              <a:t>A </a:t>
            </a:r>
            <a:r>
              <a:rPr sz="2450" b="1" spc="10" dirty="0">
                <a:latin typeface="Calibri"/>
                <a:cs typeface="Calibri"/>
              </a:rPr>
              <a:t>neuron </a:t>
            </a:r>
            <a:r>
              <a:rPr sz="2450" spc="5" dirty="0">
                <a:latin typeface="Calibri"/>
                <a:cs typeface="Calibri"/>
              </a:rPr>
              <a:t>holds </a:t>
            </a:r>
            <a:r>
              <a:rPr sz="2450" spc="10" dirty="0">
                <a:latin typeface="Calibri"/>
                <a:cs typeface="Calibri"/>
              </a:rPr>
              <a:t>a </a:t>
            </a:r>
            <a:r>
              <a:rPr sz="2450" spc="5" dirty="0">
                <a:latin typeface="Calibri"/>
                <a:cs typeface="Calibri"/>
              </a:rPr>
              <a:t>number (often between 0-1), the number corresponds to  the activation of each</a:t>
            </a:r>
            <a:r>
              <a:rPr sz="2450" spc="-2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neuron.</a:t>
            </a:r>
            <a:endParaRPr sz="24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2400" dirty="0">
              <a:latin typeface="Calibri"/>
              <a:cs typeface="Calibri"/>
            </a:endParaRPr>
          </a:p>
          <a:p>
            <a:pPr marL="389255" marR="490220" indent="-377190">
              <a:lnSpc>
                <a:spcPct val="101000"/>
              </a:lnSpc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sz="2450" spc="10" dirty="0">
                <a:latin typeface="Calibri"/>
                <a:cs typeface="Calibri"/>
              </a:rPr>
              <a:t>The </a:t>
            </a:r>
            <a:r>
              <a:rPr sz="2450" spc="5" dirty="0">
                <a:latin typeface="Calibri"/>
                <a:cs typeface="Calibri"/>
              </a:rPr>
              <a:t>layers in the middle </a:t>
            </a:r>
            <a:r>
              <a:rPr sz="2450" spc="10" dirty="0">
                <a:latin typeface="Calibri"/>
                <a:cs typeface="Calibri"/>
              </a:rPr>
              <a:t>are </a:t>
            </a:r>
            <a:r>
              <a:rPr sz="2450" b="1" spc="10" dirty="0">
                <a:latin typeface="Calibri"/>
                <a:cs typeface="Calibri"/>
              </a:rPr>
              <a:t>hidden </a:t>
            </a:r>
            <a:r>
              <a:rPr sz="2450" b="1" spc="5" dirty="0">
                <a:latin typeface="Calibri"/>
                <a:cs typeface="Calibri"/>
              </a:rPr>
              <a:t>layers</a:t>
            </a:r>
            <a:r>
              <a:rPr sz="2450" spc="5" dirty="0">
                <a:latin typeface="Calibri"/>
                <a:cs typeface="Calibri"/>
              </a:rPr>
              <a:t>. These layers contain neurons  that </a:t>
            </a:r>
            <a:r>
              <a:rPr sz="2450" spc="10" dirty="0">
                <a:latin typeface="Calibri"/>
                <a:cs typeface="Calibri"/>
              </a:rPr>
              <a:t>are </a:t>
            </a:r>
            <a:r>
              <a:rPr sz="2450" spc="5" dirty="0">
                <a:latin typeface="Calibri"/>
                <a:cs typeface="Calibri"/>
              </a:rPr>
              <a:t>responsible for </a:t>
            </a:r>
            <a:r>
              <a:rPr sz="2450" dirty="0">
                <a:latin typeface="Calibri"/>
                <a:cs typeface="Calibri"/>
              </a:rPr>
              <a:t>identifying </a:t>
            </a:r>
            <a:r>
              <a:rPr sz="2450" b="1" spc="5" dirty="0">
                <a:latin typeface="Calibri"/>
                <a:cs typeface="Calibri"/>
              </a:rPr>
              <a:t>features </a:t>
            </a:r>
            <a:r>
              <a:rPr sz="2450" spc="5" dirty="0">
                <a:latin typeface="Calibri"/>
                <a:cs typeface="Calibri"/>
              </a:rPr>
              <a:t>within the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dataset.</a:t>
            </a:r>
            <a:endParaRPr sz="24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2400" dirty="0">
              <a:latin typeface="Calibri"/>
              <a:cs typeface="Calibri"/>
            </a:endParaRPr>
          </a:p>
          <a:p>
            <a:pPr marL="389255" marR="5080" indent="-377190">
              <a:lnSpc>
                <a:spcPct val="101000"/>
              </a:lnSpc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sz="2450" spc="10" dirty="0">
                <a:latin typeface="Calibri"/>
                <a:cs typeface="Calibri"/>
              </a:rPr>
              <a:t>The </a:t>
            </a:r>
            <a:r>
              <a:rPr sz="2450" spc="5" dirty="0">
                <a:latin typeface="Calibri"/>
                <a:cs typeface="Calibri"/>
              </a:rPr>
              <a:t>activations in neurons of each layer change to correctly predict the right  class.</a:t>
            </a:r>
            <a:endParaRPr sz="24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2400" dirty="0">
              <a:latin typeface="Calibri"/>
              <a:cs typeface="Calibri"/>
            </a:endParaRPr>
          </a:p>
          <a:p>
            <a:pPr marL="389255" marR="55880" indent="-377190">
              <a:lnSpc>
                <a:spcPct val="101000"/>
              </a:lnSpc>
              <a:spcBef>
                <a:spcPts val="5"/>
              </a:spcBef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sz="2450" spc="10" dirty="0">
                <a:latin typeface="Calibri"/>
                <a:cs typeface="Calibri"/>
              </a:rPr>
              <a:t>The </a:t>
            </a:r>
            <a:r>
              <a:rPr sz="2450" spc="5" dirty="0">
                <a:latin typeface="Calibri"/>
                <a:cs typeface="Calibri"/>
              </a:rPr>
              <a:t>last layer of </a:t>
            </a:r>
            <a:r>
              <a:rPr sz="2450" spc="10" dirty="0">
                <a:latin typeface="Calibri"/>
                <a:cs typeface="Calibri"/>
              </a:rPr>
              <a:t>a </a:t>
            </a:r>
            <a:r>
              <a:rPr sz="2450" spc="5" dirty="0">
                <a:latin typeface="Calibri"/>
                <a:cs typeface="Calibri"/>
              </a:rPr>
              <a:t>Neural </a:t>
            </a:r>
            <a:r>
              <a:rPr sz="2450" spc="10" dirty="0">
                <a:latin typeface="Calibri"/>
                <a:cs typeface="Calibri"/>
              </a:rPr>
              <a:t>Network </a:t>
            </a:r>
            <a:r>
              <a:rPr sz="2450" dirty="0">
                <a:latin typeface="Calibri"/>
                <a:cs typeface="Calibri"/>
              </a:rPr>
              <a:t>is </a:t>
            </a:r>
            <a:r>
              <a:rPr sz="2450" spc="5" dirty="0">
                <a:latin typeface="Calibri"/>
                <a:cs typeface="Calibri"/>
              </a:rPr>
              <a:t>called the </a:t>
            </a:r>
            <a:r>
              <a:rPr sz="2450" b="1" spc="5" dirty="0">
                <a:latin typeface="Calibri"/>
                <a:cs typeface="Calibri"/>
              </a:rPr>
              <a:t>output layer</a:t>
            </a:r>
            <a:r>
              <a:rPr sz="2450" spc="5" dirty="0">
                <a:latin typeface="Calibri"/>
                <a:cs typeface="Calibri"/>
              </a:rPr>
              <a:t>, which contains  </a:t>
            </a:r>
            <a:r>
              <a:rPr sz="2450" spc="10" dirty="0">
                <a:latin typeface="Calibri"/>
                <a:cs typeface="Calibri"/>
              </a:rPr>
              <a:t>a </a:t>
            </a:r>
            <a:r>
              <a:rPr sz="2450" spc="5" dirty="0">
                <a:latin typeface="Calibri"/>
                <a:cs typeface="Calibri"/>
              </a:rPr>
              <a:t>neuron for each </a:t>
            </a:r>
            <a:r>
              <a:rPr sz="2450" b="1" spc="5" dirty="0">
                <a:latin typeface="Calibri"/>
                <a:cs typeface="Calibri"/>
              </a:rPr>
              <a:t>class </a:t>
            </a:r>
            <a:r>
              <a:rPr sz="2450" spc="5" dirty="0">
                <a:latin typeface="Calibri"/>
                <a:cs typeface="Calibri"/>
              </a:rPr>
              <a:t>in the dataset. Each neuron’s activation signifies the  model’s certainty for that class. Hence, the largest activation in the output  layer resembles the model’s </a:t>
            </a:r>
            <a:r>
              <a:rPr sz="2450" spc="10" dirty="0">
                <a:latin typeface="Calibri"/>
                <a:cs typeface="Calibri"/>
              </a:rPr>
              <a:t>most </a:t>
            </a:r>
            <a:r>
              <a:rPr sz="2450" spc="5" dirty="0">
                <a:latin typeface="Calibri"/>
                <a:cs typeface="Calibri"/>
              </a:rPr>
              <a:t>confident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output.</a:t>
            </a:r>
            <a:endParaRPr sz="24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772" y="632127"/>
            <a:ext cx="17272635" cy="157289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635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00"/>
              </a:spcBef>
            </a:pPr>
            <a:r>
              <a:rPr spc="10" dirty="0"/>
              <a:t>What </a:t>
            </a:r>
            <a:r>
              <a:rPr spc="5" dirty="0"/>
              <a:t>is </a:t>
            </a:r>
            <a:r>
              <a:rPr spc="10" dirty="0"/>
              <a:t>Deep</a:t>
            </a:r>
            <a:r>
              <a:rPr spc="-20" dirty="0"/>
              <a:t> </a:t>
            </a:r>
            <a:r>
              <a:rPr spc="5" dirty="0"/>
              <a:t>Learning?</a:t>
            </a:r>
          </a:p>
        </p:txBody>
      </p:sp>
      <p:sp>
        <p:nvSpPr>
          <p:cNvPr id="4" name="object 4"/>
          <p:cNvSpPr/>
          <p:nvPr/>
        </p:nvSpPr>
        <p:spPr>
          <a:xfrm>
            <a:off x="13863653" y="2598026"/>
            <a:ext cx="3241023" cy="3239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99438" y="5876125"/>
            <a:ext cx="2961005" cy="435609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083310" marR="5080" indent="-1071245">
              <a:lnSpc>
                <a:spcPct val="105300"/>
              </a:lnSpc>
              <a:spcBef>
                <a:spcPts val="35"/>
              </a:spcBef>
            </a:pPr>
            <a:r>
              <a:rPr sz="1300" b="1" spc="5" dirty="0">
                <a:latin typeface="Times New Roman"/>
                <a:cs typeface="Times New Roman"/>
              </a:rPr>
              <a:t>Figure 1.1: </a:t>
            </a:r>
            <a:r>
              <a:rPr sz="1300" spc="5" dirty="0">
                <a:latin typeface="Times New Roman"/>
                <a:cs typeface="Times New Roman"/>
              </a:rPr>
              <a:t>Diagram of classes in Artificial  Intelligence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600872" y="6448536"/>
            <a:ext cx="5061824" cy="3694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193150" y="9771295"/>
            <a:ext cx="257429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5" dirty="0">
                <a:latin typeface="Times New Roman"/>
                <a:cs typeface="Times New Roman"/>
              </a:rPr>
              <a:t>Figure 1.2: </a:t>
            </a:r>
            <a:r>
              <a:rPr sz="1300" spc="5" dirty="0">
                <a:latin typeface="Times New Roman"/>
                <a:cs typeface="Times New Roman"/>
              </a:rPr>
              <a:t>Example Neural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Network</a:t>
            </a:r>
            <a:endParaRPr sz="1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772" y="632127"/>
            <a:ext cx="17272635" cy="157289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635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pc="5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1338702" y="2487882"/>
            <a:ext cx="17384496" cy="74638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752998" y="10208559"/>
            <a:ext cx="23241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5" dirty="0">
                <a:latin typeface="Times New Roman"/>
                <a:cs typeface="Times New Roman"/>
              </a:rPr>
              <a:t>Figure 2.1: </a:t>
            </a:r>
            <a:r>
              <a:rPr sz="1300" spc="5" dirty="0">
                <a:latin typeface="Times New Roman"/>
                <a:cs typeface="Times New Roman"/>
              </a:rPr>
              <a:t>Flowchart of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methods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3452" y="2440000"/>
            <a:ext cx="8628380" cy="274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z="2950" spc="5" dirty="0">
                <a:latin typeface="Calibri"/>
                <a:cs typeface="Calibri"/>
              </a:rPr>
              <a:t>The </a:t>
            </a:r>
            <a:r>
              <a:rPr sz="2950" b="1" spc="5" dirty="0">
                <a:latin typeface="Calibri"/>
                <a:cs typeface="Calibri"/>
              </a:rPr>
              <a:t>PhysioNet </a:t>
            </a:r>
            <a:r>
              <a:rPr sz="2950" spc="5" dirty="0">
                <a:latin typeface="Calibri"/>
                <a:cs typeface="Calibri"/>
              </a:rPr>
              <a:t>database contains 8,522 </a:t>
            </a:r>
            <a:r>
              <a:rPr sz="2950" spc="10" dirty="0">
                <a:latin typeface="Calibri"/>
                <a:cs typeface="Calibri"/>
              </a:rPr>
              <a:t>ECG </a:t>
            </a:r>
            <a:r>
              <a:rPr sz="2950" dirty="0">
                <a:latin typeface="Calibri"/>
                <a:cs typeface="Calibri"/>
              </a:rPr>
              <a:t>recordings,  divided into </a:t>
            </a:r>
            <a:r>
              <a:rPr sz="2950" spc="5" dirty="0">
                <a:latin typeface="Calibri"/>
                <a:cs typeface="Calibri"/>
              </a:rPr>
              <a:t>4 classes: </a:t>
            </a:r>
            <a:r>
              <a:rPr sz="2950" b="1" spc="5" dirty="0">
                <a:latin typeface="Calibri"/>
                <a:cs typeface="Calibri"/>
              </a:rPr>
              <a:t>Normal</a:t>
            </a:r>
            <a:r>
              <a:rPr sz="2950" spc="5" dirty="0">
                <a:latin typeface="Calibri"/>
                <a:cs typeface="Calibri"/>
              </a:rPr>
              <a:t>, </a:t>
            </a:r>
            <a:r>
              <a:rPr sz="2950" b="1" spc="5" dirty="0">
                <a:latin typeface="Calibri"/>
                <a:cs typeface="Calibri"/>
              </a:rPr>
              <a:t>Atrial Fibrillation</a:t>
            </a:r>
            <a:r>
              <a:rPr sz="2950" spc="5" dirty="0">
                <a:latin typeface="Calibri"/>
                <a:cs typeface="Calibri"/>
              </a:rPr>
              <a:t>, </a:t>
            </a:r>
            <a:r>
              <a:rPr sz="2950" b="1" spc="5" dirty="0">
                <a:latin typeface="Calibri"/>
                <a:cs typeface="Calibri"/>
              </a:rPr>
              <a:t>Other</a:t>
            </a:r>
            <a:r>
              <a:rPr sz="2950" spc="5" dirty="0">
                <a:latin typeface="Calibri"/>
                <a:cs typeface="Calibri"/>
              </a:rPr>
              <a:t>,  and </a:t>
            </a:r>
            <a:r>
              <a:rPr sz="2950" b="1" spc="5" dirty="0">
                <a:latin typeface="Calibri"/>
                <a:cs typeface="Calibri"/>
              </a:rPr>
              <a:t>Noisy</a:t>
            </a:r>
            <a:r>
              <a:rPr sz="2950" spc="5" dirty="0">
                <a:latin typeface="Calibri"/>
                <a:cs typeface="Calibri"/>
              </a:rPr>
              <a:t>. The raw data is provided in EFDB-compliant  MATLAB V4 </a:t>
            </a:r>
            <a:r>
              <a:rPr sz="2950" dirty="0">
                <a:latin typeface="Calibri"/>
                <a:cs typeface="Calibri"/>
              </a:rPr>
              <a:t>files, </a:t>
            </a:r>
            <a:r>
              <a:rPr sz="2950" spc="5" dirty="0">
                <a:latin typeface="Calibri"/>
                <a:cs typeface="Calibri"/>
              </a:rPr>
              <a:t>which </a:t>
            </a:r>
            <a:r>
              <a:rPr sz="2950" dirty="0">
                <a:latin typeface="Calibri"/>
                <a:cs typeface="Calibri"/>
              </a:rPr>
              <a:t>including </a:t>
            </a:r>
            <a:r>
              <a:rPr sz="2950" spc="5" dirty="0">
                <a:latin typeface="Calibri"/>
                <a:cs typeface="Calibri"/>
              </a:rPr>
              <a:t>a .</a:t>
            </a:r>
            <a:r>
              <a:rPr sz="2950" i="1" spc="5" dirty="0">
                <a:latin typeface="Calibri"/>
                <a:cs typeface="Calibri"/>
              </a:rPr>
              <a:t>mat </a:t>
            </a:r>
            <a:r>
              <a:rPr sz="2950" spc="5" dirty="0">
                <a:latin typeface="Calibri"/>
                <a:cs typeface="Calibri"/>
              </a:rPr>
              <a:t>file containing  </a:t>
            </a:r>
            <a:r>
              <a:rPr sz="2950" dirty="0">
                <a:latin typeface="Calibri"/>
                <a:cs typeface="Calibri"/>
              </a:rPr>
              <a:t>the </a:t>
            </a:r>
            <a:r>
              <a:rPr sz="2950" spc="10" dirty="0">
                <a:latin typeface="Calibri"/>
                <a:cs typeface="Calibri"/>
              </a:rPr>
              <a:t>ECG </a:t>
            </a:r>
            <a:r>
              <a:rPr sz="2950" dirty="0">
                <a:latin typeface="Calibri"/>
                <a:cs typeface="Calibri"/>
              </a:rPr>
              <a:t>recording </a:t>
            </a:r>
            <a:r>
              <a:rPr sz="2950" spc="5" dirty="0">
                <a:latin typeface="Calibri"/>
                <a:cs typeface="Calibri"/>
              </a:rPr>
              <a:t>and a .</a:t>
            </a:r>
            <a:r>
              <a:rPr sz="2950" i="1" spc="5" dirty="0">
                <a:latin typeface="Calibri"/>
                <a:cs typeface="Calibri"/>
              </a:rPr>
              <a:t>hea </a:t>
            </a:r>
            <a:r>
              <a:rPr sz="2950" spc="5" dirty="0">
                <a:latin typeface="Calibri"/>
                <a:cs typeface="Calibri"/>
              </a:rPr>
              <a:t>file containing </a:t>
            </a:r>
            <a:r>
              <a:rPr sz="2950" dirty="0">
                <a:latin typeface="Calibri"/>
                <a:cs typeface="Calibri"/>
              </a:rPr>
              <a:t>the  </a:t>
            </a:r>
            <a:r>
              <a:rPr sz="2950" spc="5" dirty="0">
                <a:latin typeface="Calibri"/>
                <a:cs typeface="Calibri"/>
              </a:rPr>
              <a:t>metadata for </a:t>
            </a:r>
            <a:r>
              <a:rPr sz="2950" dirty="0">
                <a:latin typeface="Calibri"/>
                <a:cs typeface="Calibri"/>
              </a:rPr>
              <a:t>the recording (Clifford, </a:t>
            </a:r>
            <a:r>
              <a:rPr sz="2950" spc="5" dirty="0">
                <a:latin typeface="Calibri"/>
                <a:cs typeface="Calibri"/>
              </a:rPr>
              <a:t>et </a:t>
            </a:r>
            <a:r>
              <a:rPr sz="2950" dirty="0">
                <a:latin typeface="Calibri"/>
                <a:cs typeface="Calibri"/>
              </a:rPr>
              <a:t>al,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2017).</a:t>
            </a:r>
            <a:endParaRPr sz="29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772" y="632127"/>
            <a:ext cx="17272635" cy="157289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635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pc="10" dirty="0"/>
              <a:t>Database</a:t>
            </a:r>
          </a:p>
        </p:txBody>
      </p:sp>
      <p:sp>
        <p:nvSpPr>
          <p:cNvPr id="4" name="object 4"/>
          <p:cNvSpPr/>
          <p:nvPr/>
        </p:nvSpPr>
        <p:spPr>
          <a:xfrm>
            <a:off x="11579856" y="2439129"/>
            <a:ext cx="6729219" cy="4250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6848" y="6924103"/>
            <a:ext cx="19412969" cy="35959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399994" y="6403858"/>
            <a:ext cx="3162935" cy="435609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02565" marR="5080" indent="-190500">
              <a:lnSpc>
                <a:spcPct val="105300"/>
              </a:lnSpc>
              <a:spcBef>
                <a:spcPts val="35"/>
              </a:spcBef>
            </a:pPr>
            <a:r>
              <a:rPr sz="1300" b="1" spc="5" dirty="0">
                <a:latin typeface="Times New Roman"/>
                <a:cs typeface="Times New Roman"/>
              </a:rPr>
              <a:t>Figure 3.1: </a:t>
            </a:r>
            <a:r>
              <a:rPr sz="1300" spc="5" dirty="0">
                <a:latin typeface="Times New Roman"/>
                <a:cs typeface="Times New Roman"/>
              </a:rPr>
              <a:t>Histogram graph of frequency and  sequence length of the PhysioNet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dataset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46912" y="10593050"/>
            <a:ext cx="3234690" cy="435609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453515" marR="5080" indent="-1441450">
              <a:lnSpc>
                <a:spcPct val="105300"/>
              </a:lnSpc>
              <a:spcBef>
                <a:spcPts val="35"/>
              </a:spcBef>
            </a:pPr>
            <a:r>
              <a:rPr sz="1300" b="1" spc="5" dirty="0">
                <a:latin typeface="Times New Roman"/>
                <a:cs typeface="Times New Roman"/>
              </a:rPr>
              <a:t>Figure 3.2: </a:t>
            </a:r>
            <a:r>
              <a:rPr sz="1300" spc="5" dirty="0">
                <a:latin typeface="Times New Roman"/>
                <a:cs typeface="Times New Roman"/>
              </a:rPr>
              <a:t>Example data from dataset for each  class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772" y="632127"/>
            <a:ext cx="17272635" cy="157289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635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pc="5" dirty="0"/>
              <a:t>Pre-processing</a:t>
            </a:r>
            <a:r>
              <a:rPr spc="-5" dirty="0"/>
              <a:t> </a:t>
            </a:r>
            <a:r>
              <a:rPr spc="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55426" y="2158542"/>
            <a:ext cx="322580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5" dirty="0">
                <a:latin typeface="Calibri"/>
                <a:cs typeface="Calibri"/>
              </a:rPr>
              <a:t>Python</a:t>
            </a:r>
            <a:r>
              <a:rPr sz="2450" b="1" spc="-25" dirty="0">
                <a:latin typeface="Calibri"/>
                <a:cs typeface="Calibri"/>
              </a:rPr>
              <a:t> </a:t>
            </a:r>
            <a:r>
              <a:rPr sz="2450" b="1" spc="5" dirty="0">
                <a:latin typeface="Calibri"/>
                <a:cs typeface="Calibri"/>
              </a:rPr>
              <a:t>Implementation: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5426" y="2532143"/>
            <a:ext cx="7849870" cy="286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145" marR="2313305" indent="-513080">
              <a:lnSpc>
                <a:spcPct val="104900"/>
              </a:lnSpc>
              <a:spcBef>
                <a:spcPts val="100"/>
              </a:spcBef>
              <a:tabLst>
                <a:tab pos="653415" algn="l"/>
              </a:tabLst>
            </a:pPr>
            <a:r>
              <a:rPr sz="1650" spc="10" dirty="0">
                <a:latin typeface="Courier New"/>
                <a:cs typeface="Courier New"/>
              </a:rPr>
              <a:t>def		</a:t>
            </a:r>
            <a:r>
              <a:rPr sz="1650" spc="15" dirty="0">
                <a:latin typeface="Courier New"/>
                <a:cs typeface="Courier New"/>
              </a:rPr>
              <a:t>pre_processing_data(self, AUGMEN_NUN):  </a:t>
            </a:r>
            <a:r>
              <a:rPr sz="1650" spc="10" dirty="0">
                <a:latin typeface="Courier New"/>
                <a:cs typeface="Courier New"/>
              </a:rPr>
              <a:t>for </a:t>
            </a:r>
            <a:r>
              <a:rPr sz="1650" spc="15" dirty="0">
                <a:latin typeface="Courier New"/>
                <a:cs typeface="Courier New"/>
              </a:rPr>
              <a:t>records </a:t>
            </a:r>
            <a:r>
              <a:rPr sz="1650" spc="5" dirty="0">
                <a:latin typeface="Courier New"/>
                <a:cs typeface="Courier New"/>
              </a:rPr>
              <a:t>in</a:t>
            </a:r>
            <a:r>
              <a:rPr sz="1650" spc="80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self.LABELS:</a:t>
            </a:r>
            <a:endParaRPr sz="1650" dirty="0">
              <a:latin typeface="Courier New"/>
              <a:cs typeface="Courier New"/>
            </a:endParaRPr>
          </a:p>
          <a:p>
            <a:pPr marL="1038225" marR="3082925" indent="-256540">
              <a:lnSpc>
                <a:spcPts val="2060"/>
              </a:lnSpc>
            </a:pPr>
            <a:r>
              <a:rPr sz="1650" spc="10" dirty="0">
                <a:latin typeface="Courier New"/>
                <a:cs typeface="Courier New"/>
              </a:rPr>
              <a:t>with </a:t>
            </a:r>
            <a:r>
              <a:rPr sz="1650" spc="15" dirty="0">
                <a:latin typeface="Courier New"/>
                <a:cs typeface="Courier New"/>
              </a:rPr>
              <a:t>open(records) </a:t>
            </a:r>
            <a:r>
              <a:rPr sz="1650" spc="5" dirty="0">
                <a:latin typeface="Courier New"/>
                <a:cs typeface="Courier New"/>
              </a:rPr>
              <a:t>as </a:t>
            </a:r>
            <a:r>
              <a:rPr sz="1650" spc="15" dirty="0">
                <a:latin typeface="Courier New"/>
                <a:cs typeface="Courier New"/>
              </a:rPr>
              <a:t>record:  </a:t>
            </a:r>
            <a:r>
              <a:rPr sz="1650" spc="10" dirty="0">
                <a:latin typeface="Courier New"/>
                <a:cs typeface="Courier New"/>
              </a:rPr>
              <a:t>for </a:t>
            </a:r>
            <a:r>
              <a:rPr sz="1650" spc="15" dirty="0">
                <a:latin typeface="Courier New"/>
                <a:cs typeface="Courier New"/>
              </a:rPr>
              <a:t>ecg_file </a:t>
            </a:r>
            <a:r>
              <a:rPr sz="1650" spc="5" dirty="0">
                <a:latin typeface="Courier New"/>
                <a:cs typeface="Courier New"/>
              </a:rPr>
              <a:t>in</a:t>
            </a:r>
            <a:r>
              <a:rPr sz="1650" spc="75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tqdm(record):</a:t>
            </a:r>
            <a:endParaRPr sz="1650" dirty="0">
              <a:latin typeface="Courier New"/>
              <a:cs typeface="Courier New"/>
            </a:endParaRPr>
          </a:p>
          <a:p>
            <a:pPr marL="1294765">
              <a:lnSpc>
                <a:spcPts val="1895"/>
              </a:lnSpc>
            </a:pPr>
            <a:r>
              <a:rPr sz="1650" spc="10" dirty="0">
                <a:latin typeface="Courier New"/>
                <a:cs typeface="Courier New"/>
              </a:rPr>
              <a:t>path </a:t>
            </a:r>
            <a:r>
              <a:rPr sz="1650" spc="-5" dirty="0">
                <a:latin typeface="Courier New"/>
                <a:cs typeface="Courier New"/>
              </a:rPr>
              <a:t>=</a:t>
            </a:r>
            <a:r>
              <a:rPr sz="1650" spc="65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self.DATA+ecg_file[:-1]</a:t>
            </a:r>
            <a:endParaRPr sz="1650" dirty="0">
              <a:latin typeface="Courier New"/>
              <a:cs typeface="Courier New"/>
            </a:endParaRPr>
          </a:p>
          <a:p>
            <a:pPr marL="1294765" marR="5080">
              <a:lnSpc>
                <a:spcPct val="103899"/>
              </a:lnSpc>
            </a:pPr>
            <a:r>
              <a:rPr sz="1650" spc="15" dirty="0">
                <a:latin typeface="Courier New"/>
                <a:cs typeface="Courier New"/>
              </a:rPr>
              <a:t>metadata </a:t>
            </a:r>
            <a:r>
              <a:rPr sz="1650" spc="-5" dirty="0">
                <a:latin typeface="Courier New"/>
                <a:cs typeface="Courier New"/>
              </a:rPr>
              <a:t>= </a:t>
            </a:r>
            <a:r>
              <a:rPr sz="1650" spc="15" dirty="0">
                <a:latin typeface="Courier New"/>
                <a:cs typeface="Courier New"/>
              </a:rPr>
              <a:t>open(path+".hea", "r").read().split(" ")  </a:t>
            </a:r>
            <a:r>
              <a:rPr sz="1650" spc="10" dirty="0">
                <a:latin typeface="Courier New"/>
                <a:cs typeface="Courier New"/>
              </a:rPr>
              <a:t>ECGs </a:t>
            </a:r>
            <a:r>
              <a:rPr sz="1650" spc="-5" dirty="0">
                <a:latin typeface="Courier New"/>
                <a:cs typeface="Courier New"/>
              </a:rPr>
              <a:t>=</a:t>
            </a:r>
            <a:r>
              <a:rPr sz="1650" spc="65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list(loadmat(path)['val'][0])</a:t>
            </a:r>
            <a:endParaRPr sz="1650" dirty="0">
              <a:latin typeface="Courier New"/>
              <a:cs typeface="Courier New"/>
            </a:endParaRPr>
          </a:p>
          <a:p>
            <a:pPr marL="1551305" marR="1543685" indent="-256540">
              <a:lnSpc>
                <a:spcPts val="2060"/>
              </a:lnSpc>
            </a:pPr>
            <a:r>
              <a:rPr sz="1650" spc="10" dirty="0">
                <a:latin typeface="Courier New"/>
                <a:cs typeface="Courier New"/>
              </a:rPr>
              <a:t>for </a:t>
            </a:r>
            <a:r>
              <a:rPr sz="1650" spc="-5" dirty="0">
                <a:latin typeface="Courier New"/>
                <a:cs typeface="Courier New"/>
              </a:rPr>
              <a:t>i </a:t>
            </a:r>
            <a:r>
              <a:rPr sz="1650" spc="5" dirty="0">
                <a:latin typeface="Courier New"/>
                <a:cs typeface="Courier New"/>
              </a:rPr>
              <a:t>in </a:t>
            </a:r>
            <a:r>
              <a:rPr sz="1650" spc="15" dirty="0">
                <a:latin typeface="Courier New"/>
                <a:cs typeface="Courier New"/>
              </a:rPr>
              <a:t>range(int(self.ECG_LENGTH+1)):  ECGs.insert(i,</a:t>
            </a:r>
            <a:r>
              <a:rPr sz="1650" spc="35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0)</a:t>
            </a:r>
            <a:endParaRPr sz="1650" dirty="0">
              <a:latin typeface="Courier New"/>
              <a:cs typeface="Courier New"/>
            </a:endParaRPr>
          </a:p>
          <a:p>
            <a:pPr marL="1551305">
              <a:lnSpc>
                <a:spcPts val="1895"/>
              </a:lnSpc>
            </a:pPr>
            <a:r>
              <a:rPr sz="1650" spc="15" dirty="0">
                <a:latin typeface="Courier New"/>
                <a:cs typeface="Courier New"/>
              </a:rPr>
              <a:t>ECGs.append(0)</a:t>
            </a:r>
            <a:endParaRPr sz="1650" dirty="0">
              <a:latin typeface="Courier New"/>
              <a:cs typeface="Courier New"/>
            </a:endParaRPr>
          </a:p>
          <a:p>
            <a:pPr marL="1294765">
              <a:lnSpc>
                <a:spcPct val="100000"/>
              </a:lnSpc>
              <a:spcBef>
                <a:spcPts val="80"/>
              </a:spcBef>
            </a:pPr>
            <a:r>
              <a:rPr sz="1650" spc="15" dirty="0">
                <a:latin typeface="Courier New"/>
                <a:cs typeface="Courier New"/>
              </a:rPr>
              <a:t>peaks </a:t>
            </a:r>
            <a:r>
              <a:rPr sz="1650" spc="-5" dirty="0">
                <a:latin typeface="Courier New"/>
                <a:cs typeface="Courier New"/>
              </a:rPr>
              <a:t>= </a:t>
            </a:r>
            <a:r>
              <a:rPr sz="1650" spc="15" dirty="0">
                <a:latin typeface="Courier New"/>
                <a:cs typeface="Courier New"/>
              </a:rPr>
              <a:t>detect_beats(ECGs,</a:t>
            </a:r>
            <a:r>
              <a:rPr sz="1650" spc="114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float(metadata[2]))</a:t>
            </a:r>
            <a:endParaRPr sz="16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38110" y="5635714"/>
            <a:ext cx="6438900" cy="105092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37490" marR="2313305" indent="-225425">
              <a:lnSpc>
                <a:spcPct val="103899"/>
              </a:lnSpc>
              <a:spcBef>
                <a:spcPts val="20"/>
              </a:spcBef>
            </a:pPr>
            <a:r>
              <a:rPr sz="1650" spc="10" dirty="0">
                <a:latin typeface="Courier New"/>
                <a:cs typeface="Courier New"/>
              </a:rPr>
              <a:t>for peak </a:t>
            </a:r>
            <a:r>
              <a:rPr sz="1650" spc="5" dirty="0">
                <a:latin typeface="Courier New"/>
                <a:cs typeface="Courier New"/>
              </a:rPr>
              <a:t>in </a:t>
            </a:r>
            <a:r>
              <a:rPr sz="1650" spc="15" dirty="0">
                <a:latin typeface="Courier New"/>
                <a:cs typeface="Courier New"/>
              </a:rPr>
              <a:t>range(0, len(peaks),  self.ECG_PER_SAMPLE):</a:t>
            </a:r>
            <a:endParaRPr sz="1650" dirty="0">
              <a:latin typeface="Courier New"/>
              <a:cs typeface="Courier New"/>
            </a:endParaRPr>
          </a:p>
          <a:p>
            <a:pPr marL="268605">
              <a:lnSpc>
                <a:spcPts val="1980"/>
              </a:lnSpc>
            </a:pPr>
            <a:r>
              <a:rPr sz="1650" spc="15" dirty="0">
                <a:latin typeface="Courier New"/>
                <a:cs typeface="Courier New"/>
              </a:rPr>
              <a:t>try:</a:t>
            </a:r>
            <a:endParaRPr sz="1650" dirty="0">
              <a:latin typeface="Courier New"/>
              <a:cs typeface="Courier New"/>
            </a:endParaRPr>
          </a:p>
          <a:p>
            <a:pPr marL="525145">
              <a:lnSpc>
                <a:spcPct val="100000"/>
              </a:lnSpc>
              <a:spcBef>
                <a:spcPts val="80"/>
              </a:spcBef>
            </a:pPr>
            <a:r>
              <a:rPr sz="1650" spc="10" dirty="0">
                <a:latin typeface="Courier New"/>
                <a:cs typeface="Courier New"/>
              </a:rPr>
              <a:t>ECG </a:t>
            </a:r>
            <a:r>
              <a:rPr sz="1650" spc="-5" dirty="0">
                <a:latin typeface="Courier New"/>
                <a:cs typeface="Courier New"/>
              </a:rPr>
              <a:t>=</a:t>
            </a:r>
            <a:r>
              <a:rPr sz="1650" spc="140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ECGs[peaks[peak]-int(self.ECG_LENGTH/2):</a:t>
            </a:r>
            <a:endParaRPr sz="16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09330" y="6922376"/>
            <a:ext cx="7080250" cy="15659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054100" marR="5080" indent="-1042035">
              <a:lnSpc>
                <a:spcPct val="101899"/>
              </a:lnSpc>
              <a:spcBef>
                <a:spcPts val="60"/>
              </a:spcBef>
            </a:pPr>
            <a:r>
              <a:rPr sz="1650" spc="15" dirty="0">
                <a:latin typeface="Courier New"/>
                <a:cs typeface="Courier New"/>
              </a:rPr>
              <a:t>peaks[peak+self.ECG_PER_SAMPLE]+int(self.ECG_LENGTH/2)]  </a:t>
            </a:r>
            <a:r>
              <a:rPr sz="1650" spc="10" dirty="0">
                <a:latin typeface="Courier New"/>
                <a:cs typeface="Courier New"/>
              </a:rPr>
              <a:t>ECG </a:t>
            </a:r>
            <a:r>
              <a:rPr sz="1650" spc="-5" dirty="0">
                <a:latin typeface="Courier New"/>
                <a:cs typeface="Courier New"/>
              </a:rPr>
              <a:t>= </a:t>
            </a:r>
            <a:r>
              <a:rPr sz="1650" spc="15" dirty="0">
                <a:latin typeface="Courier New"/>
                <a:cs typeface="Courier New"/>
              </a:rPr>
              <a:t>self.zero_padding(self.rnd_zero(ECG))  </a:t>
            </a:r>
            <a:r>
              <a:rPr sz="1650" spc="10" dirty="0">
                <a:latin typeface="Courier New"/>
                <a:cs typeface="Courier New"/>
              </a:rPr>
              <a:t>ECG </a:t>
            </a:r>
            <a:r>
              <a:rPr sz="1650" spc="-5" dirty="0">
                <a:latin typeface="Courier New"/>
                <a:cs typeface="Courier New"/>
              </a:rPr>
              <a:t>= </a:t>
            </a:r>
            <a:r>
              <a:rPr sz="1650" spc="10" dirty="0">
                <a:latin typeface="Courier New"/>
                <a:cs typeface="Courier New"/>
              </a:rPr>
              <a:t>(ECG </a:t>
            </a:r>
            <a:r>
              <a:rPr sz="1650" spc="-5" dirty="0">
                <a:latin typeface="Courier New"/>
                <a:cs typeface="Courier New"/>
              </a:rPr>
              <a:t>+</a:t>
            </a:r>
            <a:r>
              <a:rPr sz="1650" spc="140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abs(np.amin(ECG)))</a:t>
            </a:r>
            <a:endParaRPr sz="1650" dirty="0">
              <a:latin typeface="Courier New"/>
              <a:cs typeface="Courier New"/>
            </a:endParaRPr>
          </a:p>
          <a:p>
            <a:pPr marL="1054100" marR="1913255">
              <a:lnSpc>
                <a:spcPts val="2080"/>
              </a:lnSpc>
              <a:spcBef>
                <a:spcPts val="65"/>
              </a:spcBef>
            </a:pPr>
            <a:r>
              <a:rPr sz="1650" spc="10" dirty="0">
                <a:latin typeface="Courier New"/>
                <a:cs typeface="Courier New"/>
              </a:rPr>
              <a:t>ECG </a:t>
            </a:r>
            <a:r>
              <a:rPr sz="1650" spc="-5" dirty="0">
                <a:latin typeface="Courier New"/>
                <a:cs typeface="Courier New"/>
              </a:rPr>
              <a:t>= </a:t>
            </a:r>
            <a:r>
              <a:rPr sz="1650" spc="10" dirty="0">
                <a:latin typeface="Courier New"/>
                <a:cs typeface="Courier New"/>
              </a:rPr>
              <a:t>ECG </a:t>
            </a:r>
            <a:r>
              <a:rPr sz="1650" spc="-5" dirty="0">
                <a:latin typeface="Courier New"/>
                <a:cs typeface="Courier New"/>
              </a:rPr>
              <a:t>/ </a:t>
            </a:r>
            <a:r>
              <a:rPr sz="1650" spc="15" dirty="0">
                <a:latin typeface="Courier New"/>
                <a:cs typeface="Courier New"/>
              </a:rPr>
              <a:t>np.amax(ECG)  self.data.append([np.array(ECG),</a:t>
            </a:r>
            <a:endParaRPr sz="1650" dirty="0">
              <a:latin typeface="Courier New"/>
              <a:cs typeface="Courier New"/>
            </a:endParaRPr>
          </a:p>
          <a:p>
            <a:pPr marL="766445">
              <a:lnSpc>
                <a:spcPts val="1889"/>
              </a:lnSpc>
            </a:pPr>
            <a:r>
              <a:rPr sz="1650" spc="15" dirty="0">
                <a:latin typeface="Courier New"/>
                <a:cs typeface="Courier New"/>
              </a:rPr>
              <a:t>np.eye(len(self.LABELS))[self.LABELS[records]]])</a:t>
            </a:r>
            <a:endParaRPr sz="16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63233" y="8724207"/>
            <a:ext cx="6182995" cy="1824989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556895" marR="2028189" indent="-256540">
              <a:lnSpc>
                <a:spcPct val="103899"/>
              </a:lnSpc>
              <a:spcBef>
                <a:spcPts val="20"/>
              </a:spcBef>
            </a:pPr>
            <a:r>
              <a:rPr sz="1650" spc="10" dirty="0">
                <a:latin typeface="Courier New"/>
                <a:cs typeface="Courier New"/>
              </a:rPr>
              <a:t>for </a:t>
            </a:r>
            <a:r>
              <a:rPr sz="1650" spc="-5" dirty="0">
                <a:latin typeface="Courier New"/>
                <a:cs typeface="Courier New"/>
              </a:rPr>
              <a:t>_ </a:t>
            </a:r>
            <a:r>
              <a:rPr sz="1650" spc="5" dirty="0">
                <a:latin typeface="Courier New"/>
                <a:cs typeface="Courier New"/>
              </a:rPr>
              <a:t>in </a:t>
            </a:r>
            <a:r>
              <a:rPr sz="1650" spc="15" dirty="0">
                <a:latin typeface="Courier New"/>
                <a:cs typeface="Courier New"/>
              </a:rPr>
              <a:t>range(AUGMEN_NUN):  aug_ECG </a:t>
            </a:r>
            <a:r>
              <a:rPr sz="1650" spc="-5" dirty="0">
                <a:latin typeface="Courier New"/>
                <a:cs typeface="Courier New"/>
              </a:rPr>
              <a:t>=</a:t>
            </a:r>
            <a:r>
              <a:rPr sz="1650" spc="25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self.zero_padding(</a:t>
            </a:r>
            <a:endParaRPr sz="1650" dirty="0">
              <a:latin typeface="Courier New"/>
              <a:cs typeface="Courier New"/>
            </a:endParaRPr>
          </a:p>
          <a:p>
            <a:pPr marL="556895" marR="101600" indent="208915">
              <a:lnSpc>
                <a:spcPct val="101299"/>
              </a:lnSpc>
              <a:spcBef>
                <a:spcPts val="50"/>
              </a:spcBef>
            </a:pPr>
            <a:r>
              <a:rPr sz="1650" spc="15" dirty="0">
                <a:latin typeface="Courier New"/>
                <a:cs typeface="Courier New"/>
              </a:rPr>
              <a:t>self.rnd_zero(self.resampling(ECG)))  aug_ECG </a:t>
            </a:r>
            <a:r>
              <a:rPr sz="1650" spc="-5" dirty="0">
                <a:latin typeface="Courier New"/>
                <a:cs typeface="Courier New"/>
              </a:rPr>
              <a:t>= </a:t>
            </a:r>
            <a:r>
              <a:rPr sz="1650" spc="15" dirty="0">
                <a:latin typeface="Courier New"/>
                <a:cs typeface="Courier New"/>
              </a:rPr>
              <a:t>(aug_ECG </a:t>
            </a:r>
            <a:r>
              <a:rPr sz="1650" spc="-5" dirty="0">
                <a:latin typeface="Courier New"/>
                <a:cs typeface="Courier New"/>
              </a:rPr>
              <a:t>+ </a:t>
            </a:r>
            <a:r>
              <a:rPr sz="1650" spc="15" dirty="0">
                <a:latin typeface="Courier New"/>
                <a:cs typeface="Courier New"/>
              </a:rPr>
              <a:t>abs(np.amin(aug_ECG)))  aug_ECG </a:t>
            </a:r>
            <a:r>
              <a:rPr sz="1650" spc="-5" dirty="0">
                <a:latin typeface="Courier New"/>
                <a:cs typeface="Courier New"/>
              </a:rPr>
              <a:t>= </a:t>
            </a:r>
            <a:r>
              <a:rPr sz="1650" spc="15" dirty="0">
                <a:latin typeface="Courier New"/>
                <a:cs typeface="Courier New"/>
              </a:rPr>
              <a:t>aug_ECG </a:t>
            </a:r>
            <a:r>
              <a:rPr sz="1650" spc="-5" dirty="0">
                <a:latin typeface="Courier New"/>
                <a:cs typeface="Courier New"/>
              </a:rPr>
              <a:t>/ </a:t>
            </a:r>
            <a:r>
              <a:rPr sz="1650" spc="15" dirty="0">
                <a:latin typeface="Courier New"/>
                <a:cs typeface="Courier New"/>
              </a:rPr>
              <a:t>np.amax(aug_ECG)  self.data.append([np.array(aug_ECG),</a:t>
            </a:r>
            <a:endParaRPr sz="1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50" spc="15" dirty="0">
                <a:latin typeface="Courier New"/>
                <a:cs typeface="Courier New"/>
              </a:rPr>
              <a:t>np.eye(len(self.LABELS))[self.LABELS[records]]])</a:t>
            </a:r>
            <a:endParaRPr sz="165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94647" y="10787390"/>
            <a:ext cx="2847340" cy="5384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68605" marR="5080" indent="-256540">
              <a:lnSpc>
                <a:spcPct val="103899"/>
              </a:lnSpc>
              <a:spcBef>
                <a:spcPts val="20"/>
              </a:spcBef>
            </a:pPr>
            <a:r>
              <a:rPr sz="1650" spc="15" dirty="0">
                <a:latin typeface="Courier New"/>
                <a:cs typeface="Courier New"/>
              </a:rPr>
              <a:t>except Exception </a:t>
            </a:r>
            <a:r>
              <a:rPr sz="1650" spc="5" dirty="0">
                <a:latin typeface="Courier New"/>
                <a:cs typeface="Courier New"/>
              </a:rPr>
              <a:t>as </a:t>
            </a:r>
            <a:r>
              <a:rPr sz="1650" spc="15" dirty="0">
                <a:latin typeface="Courier New"/>
                <a:cs typeface="Courier New"/>
              </a:rPr>
              <a:t>e:  pass</a:t>
            </a:r>
            <a:endParaRPr sz="16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2992" y="6918849"/>
            <a:ext cx="5361093" cy="4209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99002" y="10841838"/>
            <a:ext cx="1918335" cy="435609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indent="45720">
              <a:lnSpc>
                <a:spcPct val="105300"/>
              </a:lnSpc>
              <a:spcBef>
                <a:spcPts val="35"/>
              </a:spcBef>
            </a:pPr>
            <a:r>
              <a:rPr sz="1300" b="1" spc="5" dirty="0">
                <a:latin typeface="Times New Roman"/>
                <a:cs typeface="Times New Roman"/>
              </a:rPr>
              <a:t>Figure 3.3: </a:t>
            </a:r>
            <a:r>
              <a:rPr sz="1300" spc="5" dirty="0">
                <a:latin typeface="Times New Roman"/>
                <a:cs typeface="Times New Roman"/>
              </a:rPr>
              <a:t>Graph of ECG  sequence with length of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600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77022" y="7177687"/>
            <a:ext cx="5308885" cy="3561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56800" y="10660901"/>
            <a:ext cx="2215515" cy="435609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40995" marR="5080" indent="-328930">
              <a:lnSpc>
                <a:spcPct val="105300"/>
              </a:lnSpc>
              <a:spcBef>
                <a:spcPts val="35"/>
              </a:spcBef>
            </a:pPr>
            <a:r>
              <a:rPr sz="1300" b="1" spc="5" dirty="0">
                <a:latin typeface="Times New Roman"/>
                <a:cs typeface="Times New Roman"/>
              </a:rPr>
              <a:t>Figure 3.4: </a:t>
            </a:r>
            <a:r>
              <a:rPr sz="1300" spc="5" dirty="0">
                <a:latin typeface="Times New Roman"/>
                <a:cs typeface="Times New Roman"/>
              </a:rPr>
              <a:t>Pie chart illustrating  the dataset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distribution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3452" y="2507851"/>
            <a:ext cx="9262745" cy="4171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9255" marR="184150" indent="-377190">
              <a:lnSpc>
                <a:spcPct val="101000"/>
              </a:lnSpc>
              <a:spcBef>
                <a:spcPts val="95"/>
              </a:spcBef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sz="2450" spc="5" dirty="0">
                <a:latin typeface="Calibri"/>
                <a:cs typeface="Calibri"/>
              </a:rPr>
              <a:t>Neural Networks require </a:t>
            </a:r>
            <a:r>
              <a:rPr sz="2450" spc="10" dirty="0">
                <a:latin typeface="Calibri"/>
                <a:cs typeface="Calibri"/>
              </a:rPr>
              <a:t>a </a:t>
            </a:r>
            <a:r>
              <a:rPr sz="2450" b="1" spc="5" dirty="0">
                <a:latin typeface="Calibri"/>
                <a:cs typeface="Calibri"/>
              </a:rPr>
              <a:t>constant </a:t>
            </a:r>
            <a:r>
              <a:rPr sz="2450" b="1" spc="10" dirty="0">
                <a:latin typeface="Calibri"/>
                <a:cs typeface="Calibri"/>
              </a:rPr>
              <a:t>input </a:t>
            </a:r>
            <a:r>
              <a:rPr sz="2450" b="1" spc="5" dirty="0">
                <a:latin typeface="Calibri"/>
                <a:cs typeface="Calibri"/>
              </a:rPr>
              <a:t>vector length</a:t>
            </a:r>
            <a:r>
              <a:rPr sz="2450" spc="5" dirty="0">
                <a:latin typeface="Calibri"/>
                <a:cs typeface="Calibri"/>
              </a:rPr>
              <a:t>. Hence, the  </a:t>
            </a:r>
            <a:r>
              <a:rPr sz="2450" spc="10" dirty="0">
                <a:latin typeface="Calibri"/>
                <a:cs typeface="Calibri"/>
              </a:rPr>
              <a:t>raw ECG </a:t>
            </a:r>
            <a:r>
              <a:rPr sz="2450" spc="5" dirty="0">
                <a:latin typeface="Calibri"/>
                <a:cs typeface="Calibri"/>
              </a:rPr>
              <a:t>data </a:t>
            </a:r>
            <a:r>
              <a:rPr sz="2450" spc="10" dirty="0">
                <a:latin typeface="Calibri"/>
                <a:cs typeface="Calibri"/>
              </a:rPr>
              <a:t>was </a:t>
            </a:r>
            <a:r>
              <a:rPr sz="2450" spc="5" dirty="0">
                <a:latin typeface="Calibri"/>
                <a:cs typeface="Calibri"/>
              </a:rPr>
              <a:t>split </a:t>
            </a:r>
            <a:r>
              <a:rPr sz="2450" dirty="0">
                <a:latin typeface="Calibri"/>
                <a:cs typeface="Calibri"/>
              </a:rPr>
              <a:t>into </a:t>
            </a:r>
            <a:r>
              <a:rPr sz="2450" spc="5" dirty="0">
                <a:latin typeface="Calibri"/>
                <a:cs typeface="Calibri"/>
              </a:rPr>
              <a:t>sequences, each with </a:t>
            </a:r>
            <a:r>
              <a:rPr sz="2450" spc="10" dirty="0">
                <a:latin typeface="Calibri"/>
                <a:cs typeface="Calibri"/>
              </a:rPr>
              <a:t>a </a:t>
            </a:r>
            <a:r>
              <a:rPr sz="2450" spc="5" dirty="0">
                <a:latin typeface="Calibri"/>
                <a:cs typeface="Calibri"/>
              </a:rPr>
              <a:t>length of </a:t>
            </a:r>
            <a:r>
              <a:rPr sz="2450" b="1" spc="10" dirty="0">
                <a:latin typeface="Calibri"/>
                <a:cs typeface="Calibri"/>
              </a:rPr>
              <a:t>600  </a:t>
            </a:r>
            <a:r>
              <a:rPr sz="2450" b="1" spc="5" dirty="0">
                <a:latin typeface="Calibri"/>
                <a:cs typeface="Calibri"/>
              </a:rPr>
              <a:t>indices</a:t>
            </a:r>
            <a:endParaRPr sz="2450" dirty="0">
              <a:latin typeface="Calibri"/>
              <a:cs typeface="Calibri"/>
            </a:endParaRPr>
          </a:p>
          <a:p>
            <a:pPr marL="389255" marR="237490" indent="-377190">
              <a:lnSpc>
                <a:spcPts val="2970"/>
              </a:lnSpc>
              <a:spcBef>
                <a:spcPts val="100"/>
              </a:spcBef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sz="2450" spc="5" dirty="0">
                <a:latin typeface="Calibri"/>
                <a:cs typeface="Calibri"/>
              </a:rPr>
              <a:t>These </a:t>
            </a:r>
            <a:r>
              <a:rPr sz="2450" dirty="0">
                <a:latin typeface="Calibri"/>
                <a:cs typeface="Calibri"/>
              </a:rPr>
              <a:t>slices </a:t>
            </a:r>
            <a:r>
              <a:rPr sz="2450" spc="10" dirty="0">
                <a:latin typeface="Calibri"/>
                <a:cs typeface="Calibri"/>
              </a:rPr>
              <a:t>were </a:t>
            </a:r>
            <a:r>
              <a:rPr sz="2450" spc="5" dirty="0">
                <a:latin typeface="Calibri"/>
                <a:cs typeface="Calibri"/>
              </a:rPr>
              <a:t>based </a:t>
            </a:r>
            <a:r>
              <a:rPr sz="2450" spc="10" dirty="0">
                <a:latin typeface="Calibri"/>
                <a:cs typeface="Calibri"/>
              </a:rPr>
              <a:t>on </a:t>
            </a:r>
            <a:r>
              <a:rPr sz="2450" spc="5" dirty="0">
                <a:latin typeface="Calibri"/>
                <a:cs typeface="Calibri"/>
              </a:rPr>
              <a:t>each peak in </a:t>
            </a:r>
            <a:r>
              <a:rPr sz="2450" spc="10" dirty="0">
                <a:latin typeface="Calibri"/>
                <a:cs typeface="Calibri"/>
              </a:rPr>
              <a:t>an </a:t>
            </a:r>
            <a:r>
              <a:rPr sz="2450" spc="5" dirty="0">
                <a:latin typeface="Calibri"/>
                <a:cs typeface="Calibri"/>
              </a:rPr>
              <a:t>ECG. </a:t>
            </a:r>
            <a:r>
              <a:rPr sz="2450" spc="10" dirty="0">
                <a:latin typeface="Calibri"/>
                <a:cs typeface="Calibri"/>
              </a:rPr>
              <a:t>The </a:t>
            </a:r>
            <a:r>
              <a:rPr sz="2450" spc="5" dirty="0">
                <a:latin typeface="Calibri"/>
                <a:cs typeface="Calibri"/>
              </a:rPr>
              <a:t>peak </a:t>
            </a:r>
            <a:r>
              <a:rPr sz="2450" dirty="0">
                <a:latin typeface="Calibri"/>
                <a:cs typeface="Calibri"/>
              </a:rPr>
              <a:t>is  </a:t>
            </a:r>
            <a:r>
              <a:rPr sz="2450" spc="5" dirty="0">
                <a:latin typeface="Calibri"/>
                <a:cs typeface="Calibri"/>
              </a:rPr>
              <a:t>considered the middle of the sequence, </a:t>
            </a:r>
            <a:r>
              <a:rPr sz="2450" spc="10" dirty="0">
                <a:latin typeface="Calibri"/>
                <a:cs typeface="Calibri"/>
              </a:rPr>
              <a:t>and a margin </a:t>
            </a:r>
            <a:r>
              <a:rPr sz="2450" spc="5" dirty="0">
                <a:latin typeface="Calibri"/>
                <a:cs typeface="Calibri"/>
              </a:rPr>
              <a:t>of </a:t>
            </a:r>
            <a:r>
              <a:rPr sz="2450" spc="10" dirty="0">
                <a:latin typeface="Calibri"/>
                <a:cs typeface="Calibri"/>
              </a:rPr>
              <a:t>300 </a:t>
            </a:r>
            <a:r>
              <a:rPr sz="2450" dirty="0">
                <a:latin typeface="Calibri"/>
                <a:cs typeface="Calibri"/>
              </a:rPr>
              <a:t>indices  </a:t>
            </a:r>
            <a:r>
              <a:rPr sz="2450" spc="10" dirty="0">
                <a:latin typeface="Calibri"/>
                <a:cs typeface="Calibri"/>
              </a:rPr>
              <a:t>on </a:t>
            </a:r>
            <a:r>
              <a:rPr sz="2450" spc="5" dirty="0">
                <a:latin typeface="Calibri"/>
                <a:cs typeface="Calibri"/>
              </a:rPr>
              <a:t>each side of the peak creates </a:t>
            </a:r>
            <a:r>
              <a:rPr sz="2450" spc="10" dirty="0">
                <a:latin typeface="Calibri"/>
                <a:cs typeface="Calibri"/>
              </a:rPr>
              <a:t>a </a:t>
            </a:r>
            <a:r>
              <a:rPr sz="2450" dirty="0">
                <a:latin typeface="Calibri"/>
                <a:cs typeface="Calibri"/>
              </a:rPr>
              <a:t>full</a:t>
            </a:r>
            <a:r>
              <a:rPr sz="2450" spc="-6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sequence</a:t>
            </a:r>
            <a:endParaRPr sz="2450" dirty="0">
              <a:latin typeface="Calibri"/>
              <a:cs typeface="Calibri"/>
            </a:endParaRPr>
          </a:p>
          <a:p>
            <a:pPr marL="389255" indent="-377190">
              <a:lnSpc>
                <a:spcPts val="2860"/>
              </a:lnSpc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sz="2450" spc="5" dirty="0">
                <a:latin typeface="Calibri"/>
                <a:cs typeface="Calibri"/>
              </a:rPr>
              <a:t>Each </a:t>
            </a:r>
            <a:r>
              <a:rPr sz="2450" spc="10" dirty="0">
                <a:latin typeface="Calibri"/>
                <a:cs typeface="Calibri"/>
              </a:rPr>
              <a:t>ECG </a:t>
            </a:r>
            <a:r>
              <a:rPr sz="2450" spc="5" dirty="0">
                <a:latin typeface="Calibri"/>
                <a:cs typeface="Calibri"/>
              </a:rPr>
              <a:t>sequence </a:t>
            </a:r>
            <a:r>
              <a:rPr sz="2450" spc="10" dirty="0">
                <a:latin typeface="Calibri"/>
                <a:cs typeface="Calibri"/>
              </a:rPr>
              <a:t>was </a:t>
            </a:r>
            <a:r>
              <a:rPr sz="2450" b="1" spc="5" dirty="0">
                <a:latin typeface="Calibri"/>
                <a:cs typeface="Calibri"/>
              </a:rPr>
              <a:t>normalized </a:t>
            </a:r>
            <a:r>
              <a:rPr sz="2450" spc="5" dirty="0">
                <a:latin typeface="Calibri"/>
                <a:cs typeface="Calibri"/>
              </a:rPr>
              <a:t>to values between </a:t>
            </a:r>
            <a:r>
              <a:rPr sz="2450" spc="10" dirty="0">
                <a:latin typeface="Calibri"/>
                <a:cs typeface="Calibri"/>
              </a:rPr>
              <a:t>0 and 1</a:t>
            </a:r>
            <a:r>
              <a:rPr sz="2450" spc="-6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to</a:t>
            </a:r>
            <a:endParaRPr sz="2450" dirty="0">
              <a:latin typeface="Calibri"/>
              <a:cs typeface="Calibri"/>
            </a:endParaRPr>
          </a:p>
          <a:p>
            <a:pPr marL="389255">
              <a:lnSpc>
                <a:spcPct val="100000"/>
              </a:lnSpc>
              <a:spcBef>
                <a:spcPts val="30"/>
              </a:spcBef>
            </a:pPr>
            <a:r>
              <a:rPr sz="2450" spc="5" dirty="0">
                <a:latin typeface="Calibri"/>
                <a:cs typeface="Calibri"/>
              </a:rPr>
              <a:t>create </a:t>
            </a:r>
            <a:r>
              <a:rPr sz="2450" b="1" spc="5" dirty="0">
                <a:latin typeface="Calibri"/>
                <a:cs typeface="Calibri"/>
              </a:rPr>
              <a:t>uniformity </a:t>
            </a:r>
            <a:r>
              <a:rPr sz="2450" spc="5" dirty="0">
                <a:latin typeface="Calibri"/>
                <a:cs typeface="Calibri"/>
              </a:rPr>
              <a:t>in the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dataset</a:t>
            </a:r>
            <a:endParaRPr sz="2450" dirty="0">
              <a:latin typeface="Calibri"/>
              <a:cs typeface="Calibri"/>
            </a:endParaRPr>
          </a:p>
          <a:p>
            <a:pPr marL="389255" marR="5080" indent="-377190">
              <a:lnSpc>
                <a:spcPts val="2970"/>
              </a:lnSpc>
              <a:spcBef>
                <a:spcPts val="100"/>
              </a:spcBef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sz="2450" spc="10" dirty="0">
                <a:latin typeface="Calibri"/>
                <a:cs typeface="Calibri"/>
              </a:rPr>
              <a:t>To </a:t>
            </a:r>
            <a:r>
              <a:rPr sz="2450" spc="5" dirty="0">
                <a:latin typeface="Calibri"/>
                <a:cs typeface="Calibri"/>
              </a:rPr>
              <a:t>create </a:t>
            </a:r>
            <a:r>
              <a:rPr sz="2450" spc="10" dirty="0">
                <a:latin typeface="Calibri"/>
                <a:cs typeface="Calibri"/>
              </a:rPr>
              <a:t>an </a:t>
            </a:r>
            <a:r>
              <a:rPr sz="2450" spc="5" dirty="0">
                <a:latin typeface="Calibri"/>
                <a:cs typeface="Calibri"/>
              </a:rPr>
              <a:t>unbiased model, all classes (e.g. Noisy) in the training  data should contain </a:t>
            </a:r>
            <a:r>
              <a:rPr sz="2450" spc="10" dirty="0">
                <a:latin typeface="Calibri"/>
                <a:cs typeface="Calibri"/>
              </a:rPr>
              <a:t>an </a:t>
            </a:r>
            <a:r>
              <a:rPr sz="2450" spc="5" dirty="0">
                <a:latin typeface="Calibri"/>
                <a:cs typeface="Calibri"/>
              </a:rPr>
              <a:t>equal </a:t>
            </a:r>
            <a:r>
              <a:rPr sz="2450" spc="10" dirty="0">
                <a:latin typeface="Calibri"/>
                <a:cs typeface="Calibri"/>
              </a:rPr>
              <a:t>amount </a:t>
            </a:r>
            <a:r>
              <a:rPr sz="2450" spc="5" dirty="0">
                <a:latin typeface="Calibri"/>
                <a:cs typeface="Calibri"/>
              </a:rPr>
              <a:t>of sequences. Thus, the dataset  </a:t>
            </a:r>
            <a:r>
              <a:rPr sz="2450" spc="10" dirty="0">
                <a:latin typeface="Calibri"/>
                <a:cs typeface="Calibri"/>
              </a:rPr>
              <a:t>was </a:t>
            </a:r>
            <a:r>
              <a:rPr sz="2450" spc="5" dirty="0">
                <a:latin typeface="Calibri"/>
                <a:cs typeface="Calibri"/>
              </a:rPr>
              <a:t>dramatically reduced to create </a:t>
            </a:r>
            <a:r>
              <a:rPr sz="2450" spc="10" dirty="0">
                <a:latin typeface="Calibri"/>
                <a:cs typeface="Calibri"/>
              </a:rPr>
              <a:t>a </a:t>
            </a:r>
            <a:r>
              <a:rPr sz="2450" dirty="0">
                <a:latin typeface="Calibri"/>
                <a:cs typeface="Calibri"/>
              </a:rPr>
              <a:t>fully </a:t>
            </a:r>
            <a:r>
              <a:rPr sz="2450" spc="5" dirty="0">
                <a:latin typeface="Calibri"/>
                <a:cs typeface="Calibri"/>
              </a:rPr>
              <a:t>balanced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distribution</a:t>
            </a:r>
            <a:endParaRPr sz="24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772" y="632127"/>
            <a:ext cx="17272635" cy="157289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635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00"/>
              </a:spcBef>
            </a:pPr>
            <a:r>
              <a:rPr spc="5" dirty="0"/>
              <a:t>Data Augmentation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32177" y="2326914"/>
            <a:ext cx="5798185" cy="194246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5" dirty="0">
                <a:latin typeface="Calibri"/>
                <a:cs typeface="Calibri"/>
              </a:rPr>
              <a:t>Python</a:t>
            </a:r>
            <a:r>
              <a:rPr sz="2450" b="1" dirty="0">
                <a:latin typeface="Calibri"/>
                <a:cs typeface="Calibri"/>
              </a:rPr>
              <a:t> </a:t>
            </a:r>
            <a:r>
              <a:rPr sz="2450" b="1" spc="5" dirty="0">
                <a:latin typeface="Calibri"/>
                <a:cs typeface="Calibri"/>
              </a:rPr>
              <a:t>Implementation: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spc="10" dirty="0">
                <a:latin typeface="Courier New"/>
                <a:cs typeface="Courier New"/>
              </a:rPr>
              <a:t>def </a:t>
            </a:r>
            <a:r>
              <a:rPr sz="1650" spc="15" dirty="0">
                <a:latin typeface="Courier New"/>
                <a:cs typeface="Courier New"/>
              </a:rPr>
              <a:t>zero_padding(self,</a:t>
            </a:r>
            <a:r>
              <a:rPr sz="1650" spc="60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ECG):</a:t>
            </a:r>
            <a:endParaRPr sz="1650">
              <a:latin typeface="Courier New"/>
              <a:cs typeface="Courier New"/>
            </a:endParaRPr>
          </a:p>
          <a:p>
            <a:pPr marL="781685" marR="1418590" indent="-256540">
              <a:lnSpc>
                <a:spcPct val="100000"/>
              </a:lnSpc>
              <a:spcBef>
                <a:spcPts val="75"/>
              </a:spcBef>
            </a:pPr>
            <a:r>
              <a:rPr sz="1650" spc="5" dirty="0">
                <a:latin typeface="Courier New"/>
                <a:cs typeface="Courier New"/>
              </a:rPr>
              <a:t>if </a:t>
            </a:r>
            <a:r>
              <a:rPr sz="1650" spc="15" dirty="0">
                <a:latin typeface="Courier New"/>
                <a:cs typeface="Courier New"/>
              </a:rPr>
              <a:t>len(ECG) </a:t>
            </a:r>
            <a:r>
              <a:rPr sz="1650" spc="-5" dirty="0">
                <a:latin typeface="Courier New"/>
                <a:cs typeface="Courier New"/>
              </a:rPr>
              <a:t>&gt; </a:t>
            </a:r>
            <a:r>
              <a:rPr sz="1650" spc="15" dirty="0">
                <a:latin typeface="Courier New"/>
                <a:cs typeface="Courier New"/>
              </a:rPr>
              <a:t>self.ECG_LENGTH:  return</a:t>
            </a:r>
            <a:r>
              <a:rPr sz="1650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ECG[:self.ECG_LENGTH]</a:t>
            </a:r>
            <a:endParaRPr sz="1650">
              <a:latin typeface="Courier New"/>
              <a:cs typeface="Courier New"/>
            </a:endParaRPr>
          </a:p>
          <a:p>
            <a:pPr marL="781685" marR="5080" indent="-256540">
              <a:lnSpc>
                <a:spcPct val="100000"/>
              </a:lnSpc>
              <a:spcBef>
                <a:spcPts val="80"/>
              </a:spcBef>
            </a:pPr>
            <a:r>
              <a:rPr sz="1650" spc="10" dirty="0">
                <a:latin typeface="Courier New"/>
                <a:cs typeface="Courier New"/>
              </a:rPr>
              <a:t>for </a:t>
            </a:r>
            <a:r>
              <a:rPr sz="1650" spc="-5" dirty="0">
                <a:latin typeface="Courier New"/>
                <a:cs typeface="Courier New"/>
              </a:rPr>
              <a:t>_ </a:t>
            </a:r>
            <a:r>
              <a:rPr sz="1650" spc="5" dirty="0">
                <a:latin typeface="Courier New"/>
                <a:cs typeface="Courier New"/>
              </a:rPr>
              <a:t>in </a:t>
            </a:r>
            <a:r>
              <a:rPr sz="1650" spc="15" dirty="0">
                <a:latin typeface="Courier New"/>
                <a:cs typeface="Courier New"/>
              </a:rPr>
              <a:t>range(self.ECG_LENGTH-len(ECG)):  ECG.append(0)</a:t>
            </a:r>
            <a:endParaRPr sz="1650">
              <a:latin typeface="Courier New"/>
              <a:cs typeface="Courier New"/>
            </a:endParaRPr>
          </a:p>
          <a:p>
            <a:pPr marL="525145">
              <a:lnSpc>
                <a:spcPct val="100000"/>
              </a:lnSpc>
              <a:spcBef>
                <a:spcPts val="75"/>
              </a:spcBef>
            </a:pPr>
            <a:r>
              <a:rPr sz="1650" spc="15" dirty="0">
                <a:latin typeface="Courier New"/>
                <a:cs typeface="Courier New"/>
              </a:rPr>
              <a:t>return</a:t>
            </a:r>
            <a:r>
              <a:rPr sz="1650" spc="30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ECG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88714" y="4504859"/>
            <a:ext cx="6439535" cy="1565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10" dirty="0">
                <a:latin typeface="Courier New"/>
                <a:cs typeface="Courier New"/>
              </a:rPr>
              <a:t>def </a:t>
            </a:r>
            <a:r>
              <a:rPr sz="1650" spc="15" dirty="0">
                <a:latin typeface="Courier New"/>
                <a:cs typeface="Courier New"/>
              </a:rPr>
              <a:t>rnd_bursts(self,</a:t>
            </a:r>
            <a:r>
              <a:rPr sz="1650" spc="60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ECG):</a:t>
            </a:r>
            <a:endParaRPr sz="1650">
              <a:latin typeface="Courier New"/>
              <a:cs typeface="Courier New"/>
            </a:endParaRPr>
          </a:p>
          <a:p>
            <a:pPr marL="268605">
              <a:lnSpc>
                <a:spcPts val="1980"/>
              </a:lnSpc>
              <a:spcBef>
                <a:spcPts val="80"/>
              </a:spcBef>
            </a:pPr>
            <a:r>
              <a:rPr sz="1650" spc="10" dirty="0">
                <a:latin typeface="Courier New"/>
                <a:cs typeface="Courier New"/>
              </a:rPr>
              <a:t>for </a:t>
            </a:r>
            <a:r>
              <a:rPr sz="1650" spc="-5" dirty="0">
                <a:latin typeface="Courier New"/>
                <a:cs typeface="Courier New"/>
              </a:rPr>
              <a:t>_ </a:t>
            </a:r>
            <a:r>
              <a:rPr sz="1650" spc="5" dirty="0">
                <a:latin typeface="Courier New"/>
                <a:cs typeface="Courier New"/>
              </a:rPr>
              <a:t>in</a:t>
            </a:r>
            <a:r>
              <a:rPr sz="1650" spc="120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range(np.random.randint(7)):</a:t>
            </a:r>
            <a:endParaRPr sz="1650">
              <a:latin typeface="Courier New"/>
              <a:cs typeface="Courier New"/>
            </a:endParaRPr>
          </a:p>
          <a:p>
            <a:pPr marL="525145">
              <a:lnSpc>
                <a:spcPct val="100000"/>
              </a:lnSpc>
            </a:pPr>
            <a:r>
              <a:rPr sz="1650" spc="10" dirty="0">
                <a:latin typeface="Courier New"/>
                <a:cs typeface="Courier New"/>
              </a:rPr>
              <a:t>pos </a:t>
            </a:r>
            <a:r>
              <a:rPr sz="1650" spc="-5" dirty="0">
                <a:latin typeface="Courier New"/>
                <a:cs typeface="Courier New"/>
              </a:rPr>
              <a:t>=</a:t>
            </a:r>
            <a:r>
              <a:rPr sz="1650" spc="135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abs(np.random.randint(abs(len(ECG)-11)))</a:t>
            </a:r>
            <a:endParaRPr sz="1650">
              <a:latin typeface="Courier New"/>
              <a:cs typeface="Courier New"/>
            </a:endParaRPr>
          </a:p>
          <a:p>
            <a:pPr marL="525145">
              <a:lnSpc>
                <a:spcPct val="100000"/>
              </a:lnSpc>
              <a:spcBef>
                <a:spcPts val="95"/>
              </a:spcBef>
            </a:pPr>
            <a:r>
              <a:rPr sz="1650" spc="10" dirty="0">
                <a:latin typeface="Courier New"/>
                <a:cs typeface="Courier New"/>
              </a:rPr>
              <a:t>dist </a:t>
            </a:r>
            <a:r>
              <a:rPr sz="1650" spc="-5" dirty="0">
                <a:latin typeface="Courier New"/>
                <a:cs typeface="Courier New"/>
              </a:rPr>
              <a:t>=</a:t>
            </a:r>
            <a:r>
              <a:rPr sz="1650" spc="65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abs(np.random.randint(7))</a:t>
            </a:r>
            <a:endParaRPr sz="1650">
              <a:latin typeface="Courier New"/>
              <a:cs typeface="Courier New"/>
            </a:endParaRPr>
          </a:p>
          <a:p>
            <a:pPr marL="268605" marR="2569845" indent="256540">
              <a:lnSpc>
                <a:spcPct val="100000"/>
              </a:lnSpc>
              <a:spcBef>
                <a:spcPts val="80"/>
              </a:spcBef>
            </a:pPr>
            <a:r>
              <a:rPr sz="1650" spc="15" dirty="0">
                <a:latin typeface="Courier New"/>
                <a:cs typeface="Courier New"/>
              </a:rPr>
              <a:t>ECG[pos:pos+dist]=[0]*dist  return</a:t>
            </a:r>
            <a:r>
              <a:rPr sz="1650" spc="30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ECG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88714" y="6306689"/>
            <a:ext cx="7465695" cy="1050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10" dirty="0">
                <a:latin typeface="Courier New"/>
                <a:cs typeface="Courier New"/>
              </a:rPr>
              <a:t>def </a:t>
            </a:r>
            <a:r>
              <a:rPr sz="1650" spc="15" dirty="0">
                <a:latin typeface="Courier New"/>
                <a:cs typeface="Courier New"/>
              </a:rPr>
              <a:t>resampling(self,</a:t>
            </a:r>
            <a:r>
              <a:rPr sz="1650" spc="60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ECG):</a:t>
            </a:r>
            <a:endParaRPr sz="1650">
              <a:latin typeface="Courier New"/>
              <a:cs typeface="Courier New"/>
            </a:endParaRPr>
          </a:p>
          <a:p>
            <a:pPr marL="268605">
              <a:lnSpc>
                <a:spcPct val="100000"/>
              </a:lnSpc>
              <a:spcBef>
                <a:spcPts val="80"/>
              </a:spcBef>
            </a:pPr>
            <a:r>
              <a:rPr sz="1650" spc="15" dirty="0">
                <a:latin typeface="Courier New"/>
                <a:cs typeface="Courier New"/>
              </a:rPr>
              <a:t>MARGIN </a:t>
            </a:r>
            <a:r>
              <a:rPr sz="1650" spc="-5" dirty="0">
                <a:latin typeface="Courier New"/>
                <a:cs typeface="Courier New"/>
              </a:rPr>
              <a:t>=</a:t>
            </a:r>
            <a:r>
              <a:rPr sz="1650" spc="55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60</a:t>
            </a:r>
            <a:endParaRPr sz="1650">
              <a:latin typeface="Courier New"/>
              <a:cs typeface="Courier New"/>
            </a:endParaRPr>
          </a:p>
          <a:p>
            <a:pPr marL="268605" marR="5080">
              <a:lnSpc>
                <a:spcPct val="100000"/>
              </a:lnSpc>
              <a:spcBef>
                <a:spcPts val="80"/>
              </a:spcBef>
            </a:pPr>
            <a:r>
              <a:rPr sz="1650" spc="15" dirty="0">
                <a:latin typeface="Courier New"/>
                <a:cs typeface="Courier New"/>
              </a:rPr>
              <a:t>return signal.resample(ecg,  abs(np.random.randint(MARGIN)+(self.ECG_LENGTH-MARGIN)))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4735" y="7486839"/>
            <a:ext cx="19165504" cy="3625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004" y="7095621"/>
            <a:ext cx="218879" cy="4209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13452" y="2507014"/>
            <a:ext cx="9894570" cy="36417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9255" marR="292100" indent="-377190">
              <a:lnSpc>
                <a:spcPct val="100000"/>
              </a:lnSpc>
              <a:spcBef>
                <a:spcPts val="135"/>
              </a:spcBef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sz="2600" spc="20" dirty="0">
                <a:latin typeface="Calibri"/>
                <a:cs typeface="Calibri"/>
              </a:rPr>
              <a:t>A </a:t>
            </a:r>
            <a:r>
              <a:rPr sz="2600" spc="15" dirty="0">
                <a:latin typeface="Calibri"/>
                <a:cs typeface="Calibri"/>
              </a:rPr>
              <a:t>strategy that enables a </a:t>
            </a:r>
            <a:r>
              <a:rPr sz="2600" spc="10" dirty="0">
                <a:latin typeface="Calibri"/>
                <a:cs typeface="Calibri"/>
              </a:rPr>
              <a:t>significant increase in </a:t>
            </a:r>
            <a:r>
              <a:rPr sz="2600" spc="15" dirty="0">
                <a:latin typeface="Calibri"/>
                <a:cs typeface="Calibri"/>
              </a:rPr>
              <a:t>the </a:t>
            </a:r>
            <a:r>
              <a:rPr sz="2600" spc="10" dirty="0">
                <a:latin typeface="Calibri"/>
                <a:cs typeface="Calibri"/>
              </a:rPr>
              <a:t>diversity of </a:t>
            </a:r>
            <a:r>
              <a:rPr sz="2600" spc="15" dirty="0">
                <a:latin typeface="Calibri"/>
                <a:cs typeface="Calibri"/>
              </a:rPr>
              <a:t>data  available </a:t>
            </a:r>
            <a:r>
              <a:rPr sz="2600" spc="10" dirty="0">
                <a:latin typeface="Calibri"/>
                <a:cs typeface="Calibri"/>
              </a:rPr>
              <a:t>for </a:t>
            </a:r>
            <a:r>
              <a:rPr sz="2600" spc="15" dirty="0">
                <a:latin typeface="Calibri"/>
                <a:cs typeface="Calibri"/>
              </a:rPr>
              <a:t>training models, without actually </a:t>
            </a:r>
            <a:r>
              <a:rPr sz="2600" spc="10" dirty="0">
                <a:latin typeface="Calibri"/>
                <a:cs typeface="Calibri"/>
              </a:rPr>
              <a:t>collecting </a:t>
            </a:r>
            <a:r>
              <a:rPr sz="2600" spc="20" dirty="0">
                <a:latin typeface="Calibri"/>
                <a:cs typeface="Calibri"/>
              </a:rPr>
              <a:t>new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data.</a:t>
            </a:r>
            <a:endParaRPr sz="2600">
              <a:latin typeface="Calibri"/>
              <a:cs typeface="Calibri"/>
            </a:endParaRPr>
          </a:p>
          <a:p>
            <a:pPr marL="389255" marR="316865" indent="-377190">
              <a:lnSpc>
                <a:spcPct val="100000"/>
              </a:lnSpc>
              <a:spcBef>
                <a:spcPts val="114"/>
              </a:spcBef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sz="2600" b="1" spc="15" dirty="0">
                <a:latin typeface="Calibri"/>
                <a:cs typeface="Calibri"/>
              </a:rPr>
              <a:t>Zero </a:t>
            </a:r>
            <a:r>
              <a:rPr sz="2600" b="1" spc="10" dirty="0">
                <a:latin typeface="Calibri"/>
                <a:cs typeface="Calibri"/>
              </a:rPr>
              <a:t>Padding</a:t>
            </a:r>
            <a:r>
              <a:rPr sz="2600" spc="10" dirty="0">
                <a:latin typeface="Calibri"/>
                <a:cs typeface="Calibri"/>
              </a:rPr>
              <a:t>: </a:t>
            </a:r>
            <a:r>
              <a:rPr sz="2600" spc="20" dirty="0">
                <a:latin typeface="Calibri"/>
                <a:cs typeface="Calibri"/>
              </a:rPr>
              <a:t>Appends </a:t>
            </a:r>
            <a:r>
              <a:rPr sz="2600" spc="10" dirty="0">
                <a:latin typeface="Calibri"/>
                <a:cs typeface="Calibri"/>
              </a:rPr>
              <a:t>zeros </a:t>
            </a:r>
            <a:r>
              <a:rPr sz="2600" spc="15" dirty="0">
                <a:latin typeface="Calibri"/>
                <a:cs typeface="Calibri"/>
              </a:rPr>
              <a:t>to the end of an </a:t>
            </a:r>
            <a:r>
              <a:rPr sz="2600" spc="20" dirty="0">
                <a:latin typeface="Calibri"/>
                <a:cs typeface="Calibri"/>
              </a:rPr>
              <a:t>ECG </a:t>
            </a:r>
            <a:r>
              <a:rPr sz="2600" spc="15" dirty="0">
                <a:latin typeface="Calibri"/>
                <a:cs typeface="Calibri"/>
              </a:rPr>
              <a:t>sequence that </a:t>
            </a:r>
            <a:r>
              <a:rPr sz="2600" spc="10" dirty="0">
                <a:latin typeface="Calibri"/>
                <a:cs typeface="Calibri"/>
              </a:rPr>
              <a:t>is  </a:t>
            </a:r>
            <a:r>
              <a:rPr sz="2600" spc="15" dirty="0">
                <a:latin typeface="Calibri"/>
                <a:cs typeface="Calibri"/>
              </a:rPr>
              <a:t>not 600 indices </a:t>
            </a:r>
            <a:r>
              <a:rPr sz="2600" spc="1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length.</a:t>
            </a:r>
            <a:endParaRPr sz="2600">
              <a:latin typeface="Calibri"/>
              <a:cs typeface="Calibri"/>
            </a:endParaRPr>
          </a:p>
          <a:p>
            <a:pPr marL="389255" marR="102235" indent="-377190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sz="2600" b="1" spc="15" dirty="0">
                <a:latin typeface="Calibri"/>
                <a:cs typeface="Calibri"/>
              </a:rPr>
              <a:t>Random Zero </a:t>
            </a:r>
            <a:r>
              <a:rPr sz="2600" b="1" spc="10" dirty="0">
                <a:latin typeface="Calibri"/>
                <a:cs typeface="Calibri"/>
              </a:rPr>
              <a:t>Bursts</a:t>
            </a:r>
            <a:r>
              <a:rPr sz="2600" spc="10" dirty="0">
                <a:latin typeface="Calibri"/>
                <a:cs typeface="Calibri"/>
              </a:rPr>
              <a:t>: </a:t>
            </a:r>
            <a:r>
              <a:rPr sz="2600" spc="15" dirty="0">
                <a:latin typeface="Calibri"/>
                <a:cs typeface="Calibri"/>
              </a:rPr>
              <a:t>Implements </a:t>
            </a:r>
            <a:r>
              <a:rPr sz="2600" spc="20" dirty="0">
                <a:latin typeface="Calibri"/>
                <a:cs typeface="Calibri"/>
              </a:rPr>
              <a:t>random </a:t>
            </a:r>
            <a:r>
              <a:rPr sz="2600" spc="10" dirty="0">
                <a:latin typeface="Calibri"/>
                <a:cs typeface="Calibri"/>
              </a:rPr>
              <a:t>zeros in </a:t>
            </a:r>
            <a:r>
              <a:rPr sz="2600" spc="20" dirty="0">
                <a:latin typeface="Calibri"/>
                <a:cs typeface="Calibri"/>
              </a:rPr>
              <a:t>ECG </a:t>
            </a:r>
            <a:r>
              <a:rPr sz="2600" spc="15" dirty="0">
                <a:latin typeface="Calibri"/>
                <a:cs typeface="Calibri"/>
              </a:rPr>
              <a:t>sequences to  </a:t>
            </a:r>
            <a:r>
              <a:rPr sz="2600" spc="10" dirty="0">
                <a:latin typeface="Calibri"/>
                <a:cs typeface="Calibri"/>
              </a:rPr>
              <a:t>replicate </a:t>
            </a:r>
            <a:r>
              <a:rPr sz="2600" spc="20" dirty="0">
                <a:latin typeface="Calibri"/>
                <a:cs typeface="Calibri"/>
              </a:rPr>
              <a:t>and </a:t>
            </a:r>
            <a:r>
              <a:rPr sz="2600" spc="15" dirty="0">
                <a:latin typeface="Calibri"/>
                <a:cs typeface="Calibri"/>
              </a:rPr>
              <a:t>constitute noisy data that occurs while </a:t>
            </a:r>
            <a:r>
              <a:rPr sz="2600" spc="10" dirty="0">
                <a:latin typeface="Calibri"/>
                <a:cs typeface="Calibri"/>
              </a:rPr>
              <a:t>collecting </a:t>
            </a:r>
            <a:r>
              <a:rPr sz="2600" spc="15" dirty="0">
                <a:latin typeface="Calibri"/>
                <a:cs typeface="Calibri"/>
              </a:rPr>
              <a:t>a  sample</a:t>
            </a:r>
            <a:endParaRPr sz="2600">
              <a:latin typeface="Calibri"/>
              <a:cs typeface="Calibri"/>
            </a:endParaRPr>
          </a:p>
          <a:p>
            <a:pPr marL="389255" marR="5080" indent="-377190">
              <a:lnSpc>
                <a:spcPct val="100000"/>
              </a:lnSpc>
              <a:spcBef>
                <a:spcPts val="120"/>
              </a:spcBef>
              <a:buFont typeface="Wingdings"/>
              <a:buChar char=""/>
              <a:tabLst>
                <a:tab pos="389255" algn="l"/>
                <a:tab pos="389890" algn="l"/>
              </a:tabLst>
            </a:pPr>
            <a:r>
              <a:rPr sz="2600" b="1" spc="15" dirty="0">
                <a:latin typeface="Calibri"/>
                <a:cs typeface="Calibri"/>
              </a:rPr>
              <a:t>Random </a:t>
            </a:r>
            <a:r>
              <a:rPr sz="2600" b="1" spc="10" dirty="0">
                <a:latin typeface="Calibri"/>
                <a:cs typeface="Calibri"/>
              </a:rPr>
              <a:t>Resampling</a:t>
            </a:r>
            <a:r>
              <a:rPr sz="2600" spc="10" dirty="0">
                <a:latin typeface="Calibri"/>
                <a:cs typeface="Calibri"/>
              </a:rPr>
              <a:t>: </a:t>
            </a:r>
            <a:r>
              <a:rPr sz="2600" spc="20" dirty="0">
                <a:latin typeface="Calibri"/>
                <a:cs typeface="Calibri"/>
              </a:rPr>
              <a:t>Changes </a:t>
            </a:r>
            <a:r>
              <a:rPr sz="2600" spc="15" dirty="0">
                <a:latin typeface="Calibri"/>
                <a:cs typeface="Calibri"/>
              </a:rPr>
              <a:t>the sampling </a:t>
            </a:r>
            <a:r>
              <a:rPr sz="2600" spc="10" dirty="0">
                <a:latin typeface="Calibri"/>
                <a:cs typeface="Calibri"/>
              </a:rPr>
              <a:t>rate </a:t>
            </a:r>
            <a:r>
              <a:rPr sz="2600" spc="15" dirty="0">
                <a:latin typeface="Calibri"/>
                <a:cs typeface="Calibri"/>
              </a:rPr>
              <a:t>of an </a:t>
            </a:r>
            <a:r>
              <a:rPr sz="2600" spc="20" dirty="0">
                <a:latin typeface="Calibri"/>
                <a:cs typeface="Calibri"/>
              </a:rPr>
              <a:t>ECG </a:t>
            </a:r>
            <a:r>
              <a:rPr sz="2600" spc="15" dirty="0">
                <a:latin typeface="Calibri"/>
                <a:cs typeface="Calibri"/>
              </a:rPr>
              <a:t>sequence,  which </a:t>
            </a:r>
            <a:r>
              <a:rPr sz="2600" i="1" spc="10" dirty="0">
                <a:latin typeface="Calibri"/>
                <a:cs typeface="Calibri"/>
              </a:rPr>
              <a:t>stretches </a:t>
            </a:r>
            <a:r>
              <a:rPr sz="2600" spc="10" dirty="0">
                <a:latin typeface="Calibri"/>
                <a:cs typeface="Calibri"/>
              </a:rPr>
              <a:t>or </a:t>
            </a:r>
            <a:r>
              <a:rPr sz="2600" i="1" spc="15" dirty="0">
                <a:latin typeface="Calibri"/>
                <a:cs typeface="Calibri"/>
              </a:rPr>
              <a:t>compresses </a:t>
            </a:r>
            <a:r>
              <a:rPr sz="2600" spc="1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sequence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35982" y="10887072"/>
            <a:ext cx="2407920" cy="435609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558165" marR="5080" indent="-546100">
              <a:lnSpc>
                <a:spcPct val="105300"/>
              </a:lnSpc>
              <a:spcBef>
                <a:spcPts val="35"/>
              </a:spcBef>
            </a:pPr>
            <a:r>
              <a:rPr sz="1300" b="1" spc="5" dirty="0">
                <a:latin typeface="Times New Roman"/>
                <a:cs typeface="Times New Roman"/>
              </a:rPr>
              <a:t>Figure 3.5: </a:t>
            </a:r>
            <a:r>
              <a:rPr sz="1300" spc="5" dirty="0">
                <a:latin typeface="Times New Roman"/>
                <a:cs typeface="Times New Roman"/>
              </a:rPr>
              <a:t>Example of augmented  ECG for each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class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772" y="632127"/>
            <a:ext cx="17272635" cy="157289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63500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500"/>
              </a:spcBef>
            </a:pPr>
            <a:r>
              <a:rPr spc="5" dirty="0"/>
              <a:t>Convolutional </a:t>
            </a:r>
            <a:r>
              <a:rPr spc="10" dirty="0"/>
              <a:t>Neural Network</a:t>
            </a:r>
            <a:r>
              <a:rPr spc="-65" dirty="0"/>
              <a:t> </a:t>
            </a:r>
            <a:r>
              <a:rPr spc="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03374" y="2291732"/>
            <a:ext cx="6952615" cy="2454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5" dirty="0">
                <a:latin typeface="Calibri"/>
                <a:cs typeface="Calibri"/>
              </a:rPr>
              <a:t>Python</a:t>
            </a:r>
            <a:r>
              <a:rPr sz="2450" b="1" dirty="0">
                <a:latin typeface="Calibri"/>
                <a:cs typeface="Calibri"/>
              </a:rPr>
              <a:t> </a:t>
            </a:r>
            <a:r>
              <a:rPr sz="2450" b="1" spc="5" dirty="0">
                <a:latin typeface="Calibri"/>
                <a:cs typeface="Calibri"/>
              </a:rPr>
              <a:t>Implementation:</a:t>
            </a:r>
            <a:endParaRPr sz="2450">
              <a:latin typeface="Calibri"/>
              <a:cs typeface="Calibri"/>
            </a:endParaRPr>
          </a:p>
          <a:p>
            <a:pPr marL="525145" marR="3980815" indent="-513080">
              <a:lnSpc>
                <a:spcPts val="2060"/>
              </a:lnSpc>
              <a:spcBef>
                <a:spcPts val="20"/>
              </a:spcBef>
            </a:pPr>
            <a:r>
              <a:rPr sz="1650" spc="15" dirty="0">
                <a:latin typeface="Courier New"/>
                <a:cs typeface="Courier New"/>
              </a:rPr>
              <a:t>class Net(nn.Module):  </a:t>
            </a:r>
            <a:r>
              <a:rPr sz="1650" spc="10" dirty="0">
                <a:latin typeface="Courier New"/>
                <a:cs typeface="Courier New"/>
              </a:rPr>
              <a:t>def </a:t>
            </a:r>
            <a:r>
              <a:rPr sz="1650" spc="15" dirty="0">
                <a:latin typeface="Courier New"/>
                <a:cs typeface="Courier New"/>
              </a:rPr>
              <a:t>__init__(self):</a:t>
            </a:r>
            <a:endParaRPr sz="1650">
              <a:latin typeface="Courier New"/>
              <a:cs typeface="Courier New"/>
            </a:endParaRPr>
          </a:p>
          <a:p>
            <a:pPr marL="1038225">
              <a:lnSpc>
                <a:spcPts val="1895"/>
              </a:lnSpc>
            </a:pPr>
            <a:r>
              <a:rPr sz="1650" spc="15" dirty="0">
                <a:latin typeface="Courier New"/>
                <a:cs typeface="Courier New"/>
              </a:rPr>
              <a:t>super().__init__()</a:t>
            </a:r>
            <a:endParaRPr sz="1650">
              <a:latin typeface="Courier New"/>
              <a:cs typeface="Courier New"/>
            </a:endParaRPr>
          </a:p>
          <a:p>
            <a:pPr marL="1038225" marR="5080">
              <a:lnSpc>
                <a:spcPct val="100000"/>
              </a:lnSpc>
              <a:spcBef>
                <a:spcPts val="80"/>
              </a:spcBef>
            </a:pPr>
            <a:r>
              <a:rPr sz="1650" spc="15" dirty="0">
                <a:latin typeface="Courier New"/>
                <a:cs typeface="Courier New"/>
              </a:rPr>
              <a:t>self.conv1 </a:t>
            </a:r>
            <a:r>
              <a:rPr sz="1650" spc="-5" dirty="0">
                <a:latin typeface="Courier New"/>
                <a:cs typeface="Courier New"/>
              </a:rPr>
              <a:t>= </a:t>
            </a:r>
            <a:r>
              <a:rPr sz="1650" spc="15" dirty="0">
                <a:latin typeface="Courier New"/>
                <a:cs typeface="Courier New"/>
              </a:rPr>
              <a:t>nn.Conv1d(1,180, </a:t>
            </a:r>
            <a:r>
              <a:rPr sz="1650" spc="5" dirty="0">
                <a:latin typeface="Courier New"/>
                <a:cs typeface="Courier New"/>
              </a:rPr>
              <a:t>5, </a:t>
            </a:r>
            <a:r>
              <a:rPr sz="1650" spc="15" dirty="0">
                <a:latin typeface="Courier New"/>
                <a:cs typeface="Courier New"/>
              </a:rPr>
              <a:t>padding=2)  self.conv2 </a:t>
            </a:r>
            <a:r>
              <a:rPr sz="1650" spc="-5" dirty="0">
                <a:latin typeface="Courier New"/>
                <a:cs typeface="Courier New"/>
              </a:rPr>
              <a:t>= </a:t>
            </a:r>
            <a:r>
              <a:rPr sz="1650" spc="15" dirty="0">
                <a:latin typeface="Courier New"/>
                <a:cs typeface="Courier New"/>
              </a:rPr>
              <a:t>nn.Conv1d(180, </a:t>
            </a:r>
            <a:r>
              <a:rPr sz="1650" spc="10" dirty="0">
                <a:latin typeface="Courier New"/>
                <a:cs typeface="Courier New"/>
              </a:rPr>
              <a:t>150, </a:t>
            </a:r>
            <a:r>
              <a:rPr sz="1650" spc="5" dirty="0">
                <a:latin typeface="Courier New"/>
                <a:cs typeface="Courier New"/>
              </a:rPr>
              <a:t>5,</a:t>
            </a:r>
            <a:r>
              <a:rPr sz="1650" spc="185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padding=2)</a:t>
            </a:r>
            <a:endParaRPr sz="1650">
              <a:latin typeface="Courier New"/>
              <a:cs typeface="Courier New"/>
            </a:endParaRPr>
          </a:p>
          <a:p>
            <a:pPr marL="1038225">
              <a:lnSpc>
                <a:spcPct val="100000"/>
              </a:lnSpc>
              <a:spcBef>
                <a:spcPts val="75"/>
              </a:spcBef>
            </a:pPr>
            <a:r>
              <a:rPr sz="1650" spc="15" dirty="0">
                <a:latin typeface="Courier New"/>
                <a:cs typeface="Courier New"/>
              </a:rPr>
              <a:t>self.conv3 </a:t>
            </a:r>
            <a:r>
              <a:rPr sz="1650" spc="-5" dirty="0">
                <a:latin typeface="Courier New"/>
                <a:cs typeface="Courier New"/>
              </a:rPr>
              <a:t>= </a:t>
            </a:r>
            <a:r>
              <a:rPr sz="1650" spc="15" dirty="0">
                <a:latin typeface="Courier New"/>
                <a:cs typeface="Courier New"/>
              </a:rPr>
              <a:t>nn.Conv1d(150, </a:t>
            </a:r>
            <a:r>
              <a:rPr sz="1650" spc="10" dirty="0">
                <a:latin typeface="Courier New"/>
                <a:cs typeface="Courier New"/>
              </a:rPr>
              <a:t>120, </a:t>
            </a:r>
            <a:r>
              <a:rPr sz="1650" spc="5" dirty="0">
                <a:latin typeface="Courier New"/>
                <a:cs typeface="Courier New"/>
              </a:rPr>
              <a:t>5,</a:t>
            </a:r>
            <a:r>
              <a:rPr sz="1650" spc="185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padding=2)</a:t>
            </a:r>
            <a:endParaRPr sz="1650">
              <a:latin typeface="Courier New"/>
              <a:cs typeface="Courier New"/>
            </a:endParaRPr>
          </a:p>
          <a:p>
            <a:pPr marL="1038225">
              <a:lnSpc>
                <a:spcPts val="1980"/>
              </a:lnSpc>
              <a:spcBef>
                <a:spcPts val="80"/>
              </a:spcBef>
            </a:pPr>
            <a:r>
              <a:rPr sz="1650" spc="15" dirty="0">
                <a:latin typeface="Courier New"/>
                <a:cs typeface="Courier New"/>
              </a:rPr>
              <a:t>self.conv4 </a:t>
            </a:r>
            <a:r>
              <a:rPr sz="1650" spc="-5" dirty="0">
                <a:latin typeface="Courier New"/>
                <a:cs typeface="Courier New"/>
              </a:rPr>
              <a:t>= </a:t>
            </a:r>
            <a:r>
              <a:rPr sz="1650" spc="15" dirty="0">
                <a:latin typeface="Courier New"/>
                <a:cs typeface="Courier New"/>
              </a:rPr>
              <a:t>nn.Conv1d(120, </a:t>
            </a:r>
            <a:r>
              <a:rPr sz="1650" spc="10" dirty="0">
                <a:latin typeface="Courier New"/>
                <a:cs typeface="Courier New"/>
              </a:rPr>
              <a:t>90, </a:t>
            </a:r>
            <a:r>
              <a:rPr sz="1650" spc="5" dirty="0">
                <a:latin typeface="Courier New"/>
                <a:cs typeface="Courier New"/>
              </a:rPr>
              <a:t>5,</a:t>
            </a:r>
            <a:r>
              <a:rPr sz="1650" spc="175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padding=2)</a:t>
            </a:r>
            <a:endParaRPr sz="1650">
              <a:latin typeface="Courier New"/>
              <a:cs typeface="Courier New"/>
            </a:endParaRPr>
          </a:p>
          <a:p>
            <a:pPr marL="1038225">
              <a:lnSpc>
                <a:spcPct val="100000"/>
              </a:lnSpc>
            </a:pPr>
            <a:r>
              <a:rPr sz="1650" spc="15" dirty="0">
                <a:latin typeface="Courier New"/>
                <a:cs typeface="Courier New"/>
              </a:rPr>
              <a:t>self.conv5 </a:t>
            </a:r>
            <a:r>
              <a:rPr sz="1650" spc="-5" dirty="0">
                <a:latin typeface="Courier New"/>
                <a:cs typeface="Courier New"/>
              </a:rPr>
              <a:t>= </a:t>
            </a:r>
            <a:r>
              <a:rPr sz="1650" spc="15" dirty="0">
                <a:latin typeface="Courier New"/>
                <a:cs typeface="Courier New"/>
              </a:rPr>
              <a:t>nn.Conv1d(90, </a:t>
            </a:r>
            <a:r>
              <a:rPr sz="1650" spc="10" dirty="0">
                <a:latin typeface="Courier New"/>
                <a:cs typeface="Courier New"/>
              </a:rPr>
              <a:t>45, </a:t>
            </a:r>
            <a:r>
              <a:rPr sz="1650" spc="5" dirty="0">
                <a:latin typeface="Courier New"/>
                <a:cs typeface="Courier New"/>
              </a:rPr>
              <a:t>5,</a:t>
            </a:r>
            <a:r>
              <a:rPr sz="1650" spc="170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padding=2)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29520" y="4982331"/>
            <a:ext cx="5028565" cy="802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900"/>
              </a:lnSpc>
            </a:pPr>
            <a:r>
              <a:rPr sz="1650" spc="-5" dirty="0">
                <a:latin typeface="Courier New"/>
                <a:cs typeface="Courier New"/>
              </a:rPr>
              <a:t>x = </a:t>
            </a:r>
            <a:r>
              <a:rPr sz="1650" spc="15" dirty="0">
                <a:latin typeface="Courier New"/>
                <a:cs typeface="Courier New"/>
              </a:rPr>
              <a:t>torch.randn(1,1,600).view(-1,1,600)  self._to_linear </a:t>
            </a:r>
            <a:r>
              <a:rPr sz="1650" spc="-5" dirty="0">
                <a:latin typeface="Courier New"/>
                <a:cs typeface="Courier New"/>
              </a:rPr>
              <a:t>=</a:t>
            </a:r>
            <a:r>
              <a:rPr sz="1650" spc="55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None</a:t>
            </a:r>
            <a:endParaRPr sz="1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50" spc="15" dirty="0">
                <a:latin typeface="Courier New"/>
                <a:cs typeface="Courier New"/>
              </a:rPr>
              <a:t>self.convs(x)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29520" y="6020205"/>
            <a:ext cx="52844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50" spc="15" dirty="0">
                <a:latin typeface="Courier New"/>
                <a:cs typeface="Courier New"/>
              </a:rPr>
              <a:t>self.fc1 </a:t>
            </a:r>
            <a:r>
              <a:rPr sz="1650" spc="-5" dirty="0">
                <a:latin typeface="Courier New"/>
                <a:cs typeface="Courier New"/>
              </a:rPr>
              <a:t>= </a:t>
            </a:r>
            <a:r>
              <a:rPr sz="1650" spc="15" dirty="0">
                <a:latin typeface="Courier New"/>
                <a:cs typeface="Courier New"/>
              </a:rPr>
              <a:t>nn.Linear(self._to_linear, 64)  self.fc2 </a:t>
            </a:r>
            <a:r>
              <a:rPr sz="1650" spc="-5" dirty="0">
                <a:latin typeface="Courier New"/>
                <a:cs typeface="Courier New"/>
              </a:rPr>
              <a:t>= </a:t>
            </a:r>
            <a:r>
              <a:rPr sz="1650" spc="15" dirty="0">
                <a:latin typeface="Courier New"/>
                <a:cs typeface="Courier New"/>
              </a:rPr>
              <a:t>nn.Linear(64,</a:t>
            </a:r>
            <a:r>
              <a:rPr sz="1650" spc="90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4)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16447" y="6794213"/>
            <a:ext cx="5925820" cy="1565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ts val="1980"/>
              </a:lnSpc>
              <a:spcBef>
                <a:spcPts val="95"/>
              </a:spcBef>
            </a:pPr>
            <a:r>
              <a:rPr sz="1650" spc="10" dirty="0">
                <a:latin typeface="Courier New"/>
                <a:cs typeface="Courier New"/>
              </a:rPr>
              <a:t>def </a:t>
            </a:r>
            <a:r>
              <a:rPr sz="1650" spc="15" dirty="0">
                <a:latin typeface="Courier New"/>
                <a:cs typeface="Courier New"/>
              </a:rPr>
              <a:t>convs(self,</a:t>
            </a:r>
            <a:r>
              <a:rPr sz="1650" spc="60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x):</a:t>
            </a:r>
            <a:endParaRPr sz="1650">
              <a:latin typeface="Courier New"/>
              <a:cs typeface="Courier New"/>
            </a:endParaRPr>
          </a:p>
          <a:p>
            <a:pPr marL="525145" algn="just">
              <a:lnSpc>
                <a:spcPct val="100000"/>
              </a:lnSpc>
            </a:pPr>
            <a:r>
              <a:rPr sz="1650" spc="-5" dirty="0">
                <a:latin typeface="Courier New"/>
                <a:cs typeface="Courier New"/>
              </a:rPr>
              <a:t>x = </a:t>
            </a:r>
            <a:r>
              <a:rPr sz="1650" spc="15" dirty="0">
                <a:latin typeface="Courier New"/>
                <a:cs typeface="Courier New"/>
              </a:rPr>
              <a:t>F.max_pool1d(F.relu(self.conv1(x)),</a:t>
            </a:r>
            <a:r>
              <a:rPr sz="1650" spc="165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3)</a:t>
            </a:r>
            <a:endParaRPr sz="1650">
              <a:latin typeface="Courier New"/>
              <a:cs typeface="Courier New"/>
            </a:endParaRPr>
          </a:p>
          <a:p>
            <a:pPr marL="525145" marR="5080" algn="just">
              <a:lnSpc>
                <a:spcPct val="102899"/>
              </a:lnSpc>
              <a:spcBef>
                <a:spcPts val="20"/>
              </a:spcBef>
            </a:pPr>
            <a:r>
              <a:rPr sz="1650" spc="-5" dirty="0">
                <a:latin typeface="Courier New"/>
                <a:cs typeface="Courier New"/>
              </a:rPr>
              <a:t>x = </a:t>
            </a:r>
            <a:r>
              <a:rPr sz="1650" spc="15" dirty="0">
                <a:latin typeface="Courier New"/>
                <a:cs typeface="Courier New"/>
              </a:rPr>
              <a:t>F.max_pool1d(F.relu(self.conv2(x)), 3)  </a:t>
            </a:r>
            <a:r>
              <a:rPr sz="1650" dirty="0">
                <a:latin typeface="Courier New"/>
                <a:cs typeface="Courier New"/>
              </a:rPr>
              <a:t> </a:t>
            </a:r>
            <a:r>
              <a:rPr sz="1650" spc="-5" dirty="0">
                <a:latin typeface="Courier New"/>
                <a:cs typeface="Courier New"/>
              </a:rPr>
              <a:t>x = </a:t>
            </a:r>
            <a:r>
              <a:rPr sz="1650" spc="15" dirty="0">
                <a:latin typeface="Courier New"/>
                <a:cs typeface="Courier New"/>
              </a:rPr>
              <a:t>F.max_pool1d(F.relu(self.conv3(x)), 3)  </a:t>
            </a:r>
            <a:r>
              <a:rPr sz="1650" dirty="0">
                <a:latin typeface="Courier New"/>
                <a:cs typeface="Courier New"/>
              </a:rPr>
              <a:t> </a:t>
            </a:r>
            <a:r>
              <a:rPr sz="1650" spc="-5" dirty="0">
                <a:latin typeface="Courier New"/>
                <a:cs typeface="Courier New"/>
              </a:rPr>
              <a:t>x = </a:t>
            </a:r>
            <a:r>
              <a:rPr sz="1650" spc="15" dirty="0">
                <a:latin typeface="Courier New"/>
                <a:cs typeface="Courier New"/>
              </a:rPr>
              <a:t>F.max_pool1d(F.relu(self.conv4(x)), 3)  </a:t>
            </a:r>
            <a:r>
              <a:rPr sz="1650" dirty="0">
                <a:latin typeface="Courier New"/>
                <a:cs typeface="Courier New"/>
              </a:rPr>
              <a:t> </a:t>
            </a:r>
            <a:r>
              <a:rPr sz="1650" spc="-5" dirty="0">
                <a:latin typeface="Courier New"/>
                <a:cs typeface="Courier New"/>
              </a:rPr>
              <a:t>x = </a:t>
            </a:r>
            <a:r>
              <a:rPr sz="1650" spc="15" dirty="0">
                <a:latin typeface="Courier New"/>
                <a:cs typeface="Courier New"/>
              </a:rPr>
              <a:t>F.max_pool1d(F.relu(self.conv5(x)),</a:t>
            </a:r>
            <a:r>
              <a:rPr sz="1650" spc="165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3)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29520" y="8596043"/>
            <a:ext cx="6311265" cy="789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sz="1650" spc="5" dirty="0">
                <a:latin typeface="Courier New"/>
                <a:cs typeface="Courier New"/>
              </a:rPr>
              <a:t>if </a:t>
            </a:r>
            <a:r>
              <a:rPr sz="1650" spc="15" dirty="0">
                <a:latin typeface="Courier New"/>
                <a:cs typeface="Courier New"/>
              </a:rPr>
              <a:t>self._to_linear </a:t>
            </a:r>
            <a:r>
              <a:rPr sz="1650" spc="5" dirty="0">
                <a:latin typeface="Courier New"/>
                <a:cs typeface="Courier New"/>
              </a:rPr>
              <a:t>is</a:t>
            </a:r>
            <a:r>
              <a:rPr sz="1650" spc="90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None:</a:t>
            </a:r>
            <a:endParaRPr sz="1650">
              <a:latin typeface="Courier New"/>
              <a:cs typeface="Courier New"/>
            </a:endParaRPr>
          </a:p>
          <a:p>
            <a:pPr marL="12700" marR="5080" indent="512445">
              <a:lnSpc>
                <a:spcPts val="2060"/>
              </a:lnSpc>
              <a:spcBef>
                <a:spcPts val="5"/>
              </a:spcBef>
            </a:pPr>
            <a:r>
              <a:rPr sz="1650" spc="15" dirty="0">
                <a:latin typeface="Courier New"/>
                <a:cs typeface="Courier New"/>
              </a:rPr>
              <a:t>self._to_linear </a:t>
            </a:r>
            <a:r>
              <a:rPr sz="1650" spc="-5" dirty="0">
                <a:latin typeface="Courier New"/>
                <a:cs typeface="Courier New"/>
              </a:rPr>
              <a:t>= </a:t>
            </a:r>
            <a:r>
              <a:rPr sz="1650" spc="15" dirty="0">
                <a:latin typeface="Courier New"/>
                <a:cs typeface="Courier New"/>
              </a:rPr>
              <a:t>x[0].shape[0]*x[0].shape[1]  return</a:t>
            </a:r>
            <a:r>
              <a:rPr sz="1650" spc="30" dirty="0">
                <a:latin typeface="Courier New"/>
                <a:cs typeface="Courier New"/>
              </a:rPr>
              <a:t> </a:t>
            </a:r>
            <a:r>
              <a:rPr sz="1650" spc="-5" dirty="0">
                <a:latin typeface="Courier New"/>
                <a:cs typeface="Courier New"/>
              </a:rPr>
              <a:t>x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16447" y="9621352"/>
            <a:ext cx="4512310" cy="156591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525145" marR="1797685" indent="-513080">
              <a:lnSpc>
                <a:spcPct val="103899"/>
              </a:lnSpc>
              <a:spcBef>
                <a:spcPts val="20"/>
              </a:spcBef>
            </a:pPr>
            <a:r>
              <a:rPr sz="1650" spc="10" dirty="0">
                <a:latin typeface="Courier New"/>
                <a:cs typeface="Courier New"/>
              </a:rPr>
              <a:t>def </a:t>
            </a:r>
            <a:r>
              <a:rPr sz="1650" spc="15" dirty="0">
                <a:latin typeface="Courier New"/>
                <a:cs typeface="Courier New"/>
              </a:rPr>
              <a:t>forward(self, x):  </a:t>
            </a:r>
            <a:r>
              <a:rPr sz="1650" dirty="0">
                <a:latin typeface="Courier New"/>
                <a:cs typeface="Courier New"/>
              </a:rPr>
              <a:t> </a:t>
            </a:r>
            <a:r>
              <a:rPr sz="1650" spc="-5" dirty="0">
                <a:latin typeface="Courier New"/>
                <a:cs typeface="Courier New"/>
              </a:rPr>
              <a:t>x =</a:t>
            </a:r>
            <a:r>
              <a:rPr sz="1650" spc="45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self.convs(x)</a:t>
            </a:r>
            <a:endParaRPr sz="1650">
              <a:latin typeface="Courier New"/>
              <a:cs typeface="Courier New"/>
            </a:endParaRPr>
          </a:p>
          <a:p>
            <a:pPr marL="525145">
              <a:lnSpc>
                <a:spcPts val="1980"/>
              </a:lnSpc>
            </a:pPr>
            <a:r>
              <a:rPr sz="1650" spc="-5" dirty="0">
                <a:latin typeface="Courier New"/>
                <a:cs typeface="Courier New"/>
              </a:rPr>
              <a:t>x = </a:t>
            </a:r>
            <a:r>
              <a:rPr sz="1650" spc="15" dirty="0">
                <a:latin typeface="Courier New"/>
                <a:cs typeface="Courier New"/>
              </a:rPr>
              <a:t>x.view(-1,</a:t>
            </a:r>
            <a:r>
              <a:rPr sz="1650" spc="95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self._to_linear)</a:t>
            </a:r>
            <a:endParaRPr sz="1650">
              <a:latin typeface="Courier New"/>
              <a:cs typeface="Courier New"/>
            </a:endParaRPr>
          </a:p>
          <a:p>
            <a:pPr marL="525145" marR="1028065">
              <a:lnSpc>
                <a:spcPct val="103899"/>
              </a:lnSpc>
              <a:spcBef>
                <a:spcPts val="20"/>
              </a:spcBef>
            </a:pPr>
            <a:r>
              <a:rPr sz="1650" spc="-5" dirty="0">
                <a:latin typeface="Courier New"/>
                <a:cs typeface="Courier New"/>
              </a:rPr>
              <a:t>x = </a:t>
            </a:r>
            <a:r>
              <a:rPr sz="1650" spc="15" dirty="0">
                <a:latin typeface="Courier New"/>
                <a:cs typeface="Courier New"/>
              </a:rPr>
              <a:t>F.relu(self.fc1(x))  </a:t>
            </a:r>
            <a:r>
              <a:rPr sz="1650" dirty="0">
                <a:latin typeface="Courier New"/>
                <a:cs typeface="Courier New"/>
              </a:rPr>
              <a:t> </a:t>
            </a:r>
            <a:r>
              <a:rPr sz="1650" spc="-5" dirty="0">
                <a:latin typeface="Courier New"/>
                <a:cs typeface="Courier New"/>
              </a:rPr>
              <a:t>x =</a:t>
            </a:r>
            <a:r>
              <a:rPr sz="1650" spc="75" dirty="0">
                <a:latin typeface="Courier New"/>
                <a:cs typeface="Courier New"/>
              </a:rPr>
              <a:t> </a:t>
            </a:r>
            <a:r>
              <a:rPr sz="1650" spc="15" dirty="0">
                <a:latin typeface="Courier New"/>
                <a:cs typeface="Courier New"/>
              </a:rPr>
              <a:t>self.fc2(x)</a:t>
            </a:r>
            <a:endParaRPr sz="1650">
              <a:latin typeface="Courier New"/>
              <a:cs typeface="Courier New"/>
            </a:endParaRPr>
          </a:p>
          <a:p>
            <a:pPr marL="525145">
              <a:lnSpc>
                <a:spcPts val="1980"/>
              </a:lnSpc>
            </a:pPr>
            <a:r>
              <a:rPr sz="1650" spc="15" dirty="0">
                <a:latin typeface="Courier New"/>
                <a:cs typeface="Courier New"/>
              </a:rPr>
              <a:t>return</a:t>
            </a:r>
            <a:r>
              <a:rPr sz="1650" spc="30" dirty="0">
                <a:latin typeface="Courier New"/>
                <a:cs typeface="Courier New"/>
              </a:rPr>
              <a:t> </a:t>
            </a:r>
            <a:r>
              <a:rPr sz="1650" spc="-5" dirty="0">
                <a:latin typeface="Courier New"/>
                <a:cs typeface="Courier New"/>
              </a:rPr>
              <a:t>x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0170" y="4900239"/>
            <a:ext cx="26162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5" dirty="0">
                <a:latin typeface="Calibri"/>
                <a:cs typeface="Calibri"/>
              </a:rPr>
              <a:t>x5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78582" y="4357428"/>
            <a:ext cx="26162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5" dirty="0">
                <a:latin typeface="Calibri"/>
                <a:cs typeface="Calibri"/>
              </a:rPr>
              <a:t>x5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89629" y="5809950"/>
            <a:ext cx="26162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5" dirty="0">
                <a:latin typeface="Calibri"/>
                <a:cs typeface="Calibri"/>
              </a:rPr>
              <a:t>x5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82112" y="2404973"/>
            <a:ext cx="4672946" cy="8074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81286" y="2409843"/>
            <a:ext cx="4628515" cy="9328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5"/>
              </a:spcBef>
            </a:pP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b="1" spc="10" dirty="0">
                <a:latin typeface="Calibri"/>
                <a:cs typeface="Calibri"/>
              </a:rPr>
              <a:t>input </a:t>
            </a:r>
            <a:r>
              <a:rPr sz="1950" spc="5" dirty="0">
                <a:latin typeface="Calibri"/>
                <a:cs typeface="Calibri"/>
              </a:rPr>
              <a:t>consists of </a:t>
            </a:r>
            <a:r>
              <a:rPr sz="1950" spc="10" dirty="0">
                <a:latin typeface="Calibri"/>
                <a:cs typeface="Calibri"/>
              </a:rPr>
              <a:t>a 1-dimensional tensor  </a:t>
            </a:r>
            <a:r>
              <a:rPr sz="1950" spc="5" dirty="0">
                <a:latin typeface="Calibri"/>
                <a:cs typeface="Calibri"/>
              </a:rPr>
              <a:t>(1x1x600) with </a:t>
            </a:r>
            <a:r>
              <a:rPr sz="1950" spc="10" dirty="0">
                <a:latin typeface="Calibri"/>
                <a:cs typeface="Calibri"/>
              </a:rPr>
              <a:t>a length </a:t>
            </a:r>
            <a:r>
              <a:rPr sz="1950" spc="5" dirty="0">
                <a:latin typeface="Calibri"/>
                <a:cs typeface="Calibri"/>
              </a:rPr>
              <a:t>of 600. </a:t>
            </a:r>
            <a:r>
              <a:rPr sz="1950" spc="15" dirty="0">
                <a:latin typeface="Calibri"/>
                <a:cs typeface="Calibri"/>
              </a:rPr>
              <a:t>The </a:t>
            </a:r>
            <a:r>
              <a:rPr sz="1950" spc="10" dirty="0">
                <a:latin typeface="Calibri"/>
                <a:cs typeface="Calibri"/>
              </a:rPr>
              <a:t>elements  are normalized </a:t>
            </a:r>
            <a:r>
              <a:rPr sz="1950" spc="5" dirty="0">
                <a:latin typeface="Calibri"/>
                <a:cs typeface="Calibri"/>
              </a:rPr>
              <a:t>to </a:t>
            </a:r>
            <a:r>
              <a:rPr sz="1950" spc="10" dirty="0">
                <a:latin typeface="Calibri"/>
                <a:cs typeface="Calibri"/>
              </a:rPr>
              <a:t>values between 0 and</a:t>
            </a:r>
            <a:r>
              <a:rPr sz="1950" spc="-7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1.</a:t>
            </a:r>
            <a:endParaRPr sz="195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22604" y="4018172"/>
            <a:ext cx="2877185" cy="27451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80"/>
              </a:spcBef>
            </a:pPr>
            <a:r>
              <a:rPr sz="1950" b="1" spc="15" dirty="0">
                <a:latin typeface="Calibri"/>
                <a:cs typeface="Calibri"/>
              </a:rPr>
              <a:t>Max </a:t>
            </a:r>
            <a:r>
              <a:rPr sz="1950" b="1" spc="5" dirty="0">
                <a:latin typeface="Calibri"/>
                <a:cs typeface="Calibri"/>
              </a:rPr>
              <a:t>Pooling </a:t>
            </a:r>
            <a:r>
              <a:rPr sz="1950" spc="10" dirty="0">
                <a:latin typeface="Calibri"/>
                <a:cs typeface="Calibri"/>
              </a:rPr>
              <a:t>reduces the  </a:t>
            </a:r>
            <a:r>
              <a:rPr sz="1950" spc="5" dirty="0">
                <a:latin typeface="Calibri"/>
                <a:cs typeface="Calibri"/>
              </a:rPr>
              <a:t>size of </a:t>
            </a: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spc="5" dirty="0">
                <a:latin typeface="Calibri"/>
                <a:cs typeface="Calibri"/>
              </a:rPr>
              <a:t>input, in </a:t>
            </a:r>
            <a:r>
              <a:rPr sz="1950" spc="10" dirty="0">
                <a:latin typeface="Calibri"/>
                <a:cs typeface="Calibri"/>
              </a:rPr>
              <a:t>the case  </a:t>
            </a:r>
            <a:r>
              <a:rPr sz="1950" spc="5" dirty="0">
                <a:latin typeface="Calibri"/>
                <a:cs typeface="Calibri"/>
              </a:rPr>
              <a:t>of </a:t>
            </a:r>
            <a:r>
              <a:rPr sz="1950" spc="10" dirty="0">
                <a:latin typeface="Calibri"/>
                <a:cs typeface="Calibri"/>
              </a:rPr>
              <a:t>a 1D </a:t>
            </a:r>
            <a:r>
              <a:rPr sz="1950" spc="5" dirty="0">
                <a:latin typeface="Calibri"/>
                <a:cs typeface="Calibri"/>
              </a:rPr>
              <a:t>tensor. </a:t>
            </a:r>
            <a:r>
              <a:rPr sz="1950" spc="15" dirty="0">
                <a:latin typeface="Calibri"/>
                <a:cs typeface="Calibri"/>
              </a:rPr>
              <a:t>A </a:t>
            </a:r>
            <a:r>
              <a:rPr sz="1950" spc="10" dirty="0">
                <a:latin typeface="Calibri"/>
                <a:cs typeface="Calibri"/>
              </a:rPr>
              <a:t>kernel  </a:t>
            </a:r>
            <a:r>
              <a:rPr sz="1950" spc="5" dirty="0">
                <a:latin typeface="Calibri"/>
                <a:cs typeface="Calibri"/>
              </a:rPr>
              <a:t>block (with </a:t>
            </a:r>
            <a:r>
              <a:rPr sz="1950" spc="10" dirty="0">
                <a:latin typeface="Calibri"/>
                <a:cs typeface="Calibri"/>
              </a:rPr>
              <a:t>a </a:t>
            </a:r>
            <a:r>
              <a:rPr sz="1950" spc="5" dirty="0">
                <a:latin typeface="Calibri"/>
                <a:cs typeface="Calibri"/>
              </a:rPr>
              <a:t>size of 1x3)  filters </a:t>
            </a:r>
            <a:r>
              <a:rPr sz="1950" spc="10" dirty="0">
                <a:latin typeface="Calibri"/>
                <a:cs typeface="Calibri"/>
              </a:rPr>
              <a:t>over the 1D</a:t>
            </a:r>
            <a:r>
              <a:rPr sz="1950" spc="-4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tensor.</a:t>
            </a:r>
            <a:endParaRPr sz="1950" dirty="0">
              <a:latin typeface="Calibri"/>
              <a:cs typeface="Calibri"/>
            </a:endParaRPr>
          </a:p>
          <a:p>
            <a:pPr marL="12700" marR="113030">
              <a:lnSpc>
                <a:spcPts val="2370"/>
              </a:lnSpc>
              <a:spcBef>
                <a:spcPts val="25"/>
              </a:spcBef>
            </a:pPr>
            <a:r>
              <a:rPr sz="1950" spc="10" dirty="0">
                <a:latin typeface="Calibri"/>
                <a:cs typeface="Calibri"/>
              </a:rPr>
              <a:t>Taking the maximum</a:t>
            </a:r>
            <a:r>
              <a:rPr sz="1950" spc="-6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value  </a:t>
            </a:r>
            <a:r>
              <a:rPr sz="1950" spc="5" dirty="0">
                <a:latin typeface="Calibri"/>
                <a:cs typeface="Calibri"/>
              </a:rPr>
              <a:t>in </a:t>
            </a:r>
            <a:r>
              <a:rPr sz="1950" spc="10" dirty="0">
                <a:latin typeface="Calibri"/>
                <a:cs typeface="Calibri"/>
              </a:rPr>
              <a:t>the kernel </a:t>
            </a:r>
            <a:r>
              <a:rPr sz="1950" spc="5" dirty="0">
                <a:latin typeface="Calibri"/>
                <a:cs typeface="Calibri"/>
              </a:rPr>
              <a:t>block.</a:t>
            </a:r>
            <a:r>
              <a:rPr sz="1950" spc="-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This</a:t>
            </a:r>
            <a:endParaRPr sz="1950" dirty="0">
              <a:latin typeface="Calibri"/>
              <a:cs typeface="Calibri"/>
            </a:endParaRPr>
          </a:p>
          <a:p>
            <a:pPr marL="12700" marR="22225">
              <a:lnSpc>
                <a:spcPts val="2390"/>
              </a:lnSpc>
              <a:spcBef>
                <a:spcPts val="15"/>
              </a:spcBef>
            </a:pPr>
            <a:r>
              <a:rPr sz="1950" spc="10" dirty="0">
                <a:latin typeface="Calibri"/>
                <a:cs typeface="Calibri"/>
              </a:rPr>
              <a:t>operation aids the model </a:t>
            </a:r>
            <a:r>
              <a:rPr sz="1950" spc="5" dirty="0">
                <a:latin typeface="Calibri"/>
                <a:cs typeface="Calibri"/>
              </a:rPr>
              <a:t>in  </a:t>
            </a:r>
            <a:r>
              <a:rPr sz="1950" spc="10" dirty="0">
                <a:latin typeface="Calibri"/>
                <a:cs typeface="Calibri"/>
              </a:rPr>
              <a:t>finding features </a:t>
            </a:r>
            <a:r>
              <a:rPr sz="1950" spc="5" dirty="0">
                <a:latin typeface="Calibri"/>
                <a:cs typeface="Calibri"/>
              </a:rPr>
              <a:t>in </a:t>
            </a:r>
            <a:r>
              <a:rPr sz="1950" spc="10" dirty="0">
                <a:latin typeface="Calibri"/>
                <a:cs typeface="Calibri"/>
              </a:rPr>
              <a:t>the</a:t>
            </a:r>
            <a:r>
              <a:rPr sz="1950" spc="-9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data.</a:t>
            </a:r>
            <a:endParaRPr sz="195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7774" y="2950142"/>
            <a:ext cx="3220085" cy="2440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sz="1950" b="1" spc="10" dirty="0">
                <a:latin typeface="Calibri"/>
                <a:cs typeface="Calibri"/>
              </a:rPr>
              <a:t>Convoluting </a:t>
            </a:r>
            <a:r>
              <a:rPr sz="1950" spc="5" dirty="0">
                <a:latin typeface="Calibri"/>
                <a:cs typeface="Calibri"/>
              </a:rPr>
              <a:t>also </a:t>
            </a:r>
            <a:r>
              <a:rPr sz="1950" spc="10" dirty="0">
                <a:latin typeface="Calibri"/>
                <a:cs typeface="Calibri"/>
              </a:rPr>
              <a:t>decreases</a:t>
            </a:r>
            <a:r>
              <a:rPr sz="1950" spc="-8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the  </a:t>
            </a:r>
            <a:r>
              <a:rPr sz="1950" spc="5" dirty="0">
                <a:latin typeface="Calibri"/>
                <a:cs typeface="Calibri"/>
              </a:rPr>
              <a:t>size of </a:t>
            </a:r>
            <a:r>
              <a:rPr sz="1950" spc="10" dirty="0">
                <a:latin typeface="Calibri"/>
                <a:cs typeface="Calibri"/>
              </a:rPr>
              <a:t>the input </a:t>
            </a:r>
            <a:r>
              <a:rPr sz="1950" spc="5" dirty="0">
                <a:latin typeface="Calibri"/>
                <a:cs typeface="Calibri"/>
              </a:rPr>
              <a:t>vector. </a:t>
            </a:r>
            <a:r>
              <a:rPr sz="1950" spc="15" dirty="0">
                <a:latin typeface="Calibri"/>
                <a:cs typeface="Calibri"/>
              </a:rPr>
              <a:t>A  </a:t>
            </a:r>
            <a:r>
              <a:rPr sz="1950" spc="5" dirty="0">
                <a:latin typeface="Calibri"/>
                <a:cs typeface="Calibri"/>
              </a:rPr>
              <a:t>vector (with </a:t>
            </a:r>
            <a:r>
              <a:rPr sz="1950" spc="10" dirty="0">
                <a:latin typeface="Calibri"/>
                <a:cs typeface="Calibri"/>
              </a:rPr>
              <a:t>a </a:t>
            </a:r>
            <a:r>
              <a:rPr sz="1950" spc="5" dirty="0">
                <a:latin typeface="Calibri"/>
                <a:cs typeface="Calibri"/>
              </a:rPr>
              <a:t>size of 1x5)  filters across </a:t>
            </a:r>
            <a:r>
              <a:rPr sz="1950" spc="10" dirty="0">
                <a:latin typeface="Calibri"/>
                <a:cs typeface="Calibri"/>
              </a:rPr>
              <a:t>the data by  producing </a:t>
            </a:r>
            <a:r>
              <a:rPr sz="1950" spc="5" dirty="0">
                <a:latin typeface="Calibri"/>
                <a:cs typeface="Calibri"/>
              </a:rPr>
              <a:t>all </a:t>
            </a:r>
            <a:r>
              <a:rPr sz="1950" spc="10" dirty="0">
                <a:latin typeface="Calibri"/>
                <a:cs typeface="Calibri"/>
              </a:rPr>
              <a:t>values </a:t>
            </a:r>
            <a:r>
              <a:rPr sz="1950" spc="5" dirty="0">
                <a:latin typeface="Calibri"/>
                <a:cs typeface="Calibri"/>
              </a:rPr>
              <a:t>in </a:t>
            </a:r>
            <a:r>
              <a:rPr sz="1950" spc="10" dirty="0">
                <a:latin typeface="Calibri"/>
                <a:cs typeface="Calibri"/>
              </a:rPr>
              <a:t>the  </a:t>
            </a:r>
            <a:r>
              <a:rPr sz="1950" spc="5" dirty="0">
                <a:latin typeface="Calibri"/>
                <a:cs typeface="Calibri"/>
              </a:rPr>
              <a:t>vector </a:t>
            </a:r>
            <a:r>
              <a:rPr sz="1950" spc="10" dirty="0">
                <a:latin typeface="Calibri"/>
                <a:cs typeface="Calibri"/>
              </a:rPr>
              <a:t>by a </a:t>
            </a:r>
            <a:r>
              <a:rPr sz="1950" spc="5" dirty="0">
                <a:latin typeface="Calibri"/>
                <a:cs typeface="Calibri"/>
              </a:rPr>
              <a:t>filter vector. </a:t>
            </a:r>
            <a:r>
              <a:rPr sz="1950" spc="10" dirty="0">
                <a:latin typeface="Calibri"/>
                <a:cs typeface="Calibri"/>
              </a:rPr>
              <a:t>This  method </a:t>
            </a:r>
            <a:r>
              <a:rPr sz="1950" spc="5" dirty="0">
                <a:latin typeface="Calibri"/>
                <a:cs typeface="Calibri"/>
              </a:rPr>
              <a:t>also assists </a:t>
            </a:r>
            <a:r>
              <a:rPr sz="1950" spc="10" dirty="0">
                <a:latin typeface="Calibri"/>
                <a:cs typeface="Calibri"/>
              </a:rPr>
              <a:t>the model  </a:t>
            </a:r>
            <a:r>
              <a:rPr sz="1950" spc="5" dirty="0">
                <a:latin typeface="Calibri"/>
                <a:cs typeface="Calibri"/>
              </a:rPr>
              <a:t>in </a:t>
            </a:r>
            <a:r>
              <a:rPr sz="1950" spc="10" dirty="0">
                <a:latin typeface="Calibri"/>
                <a:cs typeface="Calibri"/>
              </a:rPr>
              <a:t>finding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features.</a:t>
            </a:r>
            <a:endParaRPr sz="195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7773" y="5666707"/>
            <a:ext cx="3209925" cy="1835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0"/>
              </a:spcBef>
            </a:pP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b="1" spc="10" dirty="0">
                <a:latin typeface="Calibri"/>
                <a:cs typeface="Calibri"/>
              </a:rPr>
              <a:t>Rectified Linear </a:t>
            </a:r>
            <a:r>
              <a:rPr sz="1950" spc="5" dirty="0">
                <a:latin typeface="Calibri"/>
                <a:cs typeface="Calibri"/>
              </a:rPr>
              <a:t>activation  function alters </a:t>
            </a:r>
            <a:r>
              <a:rPr sz="1950" spc="10" dirty="0">
                <a:latin typeface="Calibri"/>
                <a:cs typeface="Calibri"/>
              </a:rPr>
              <a:t>the range </a:t>
            </a:r>
            <a:r>
              <a:rPr sz="1950" spc="5" dirty="0">
                <a:latin typeface="Calibri"/>
                <a:cs typeface="Calibri"/>
              </a:rPr>
              <a:t>of </a:t>
            </a:r>
            <a:r>
              <a:rPr sz="1950" spc="10" dirty="0">
                <a:latin typeface="Calibri"/>
                <a:cs typeface="Calibri"/>
              </a:rPr>
              <a:t>the  incoming data by </a:t>
            </a:r>
            <a:r>
              <a:rPr sz="1950" spc="5" dirty="0">
                <a:latin typeface="Calibri"/>
                <a:cs typeface="Calibri"/>
              </a:rPr>
              <a:t>setting all  </a:t>
            </a:r>
            <a:r>
              <a:rPr sz="1950" spc="10" dirty="0">
                <a:latin typeface="Calibri"/>
                <a:cs typeface="Calibri"/>
              </a:rPr>
              <a:t>numbers below 0 </a:t>
            </a:r>
            <a:r>
              <a:rPr sz="1950" spc="5" dirty="0">
                <a:latin typeface="Calibri"/>
                <a:cs typeface="Calibri"/>
              </a:rPr>
              <a:t>to </a:t>
            </a:r>
            <a:r>
              <a:rPr sz="1950" spc="10" dirty="0">
                <a:latin typeface="Calibri"/>
                <a:cs typeface="Calibri"/>
              </a:rPr>
              <a:t>0 and  leaving </a:t>
            </a:r>
            <a:r>
              <a:rPr sz="1950" spc="5" dirty="0">
                <a:latin typeface="Calibri"/>
                <a:cs typeface="Calibri"/>
              </a:rPr>
              <a:t>all positive </a:t>
            </a:r>
            <a:r>
              <a:rPr sz="1950" spc="10" dirty="0">
                <a:latin typeface="Calibri"/>
                <a:cs typeface="Calibri"/>
              </a:rPr>
              <a:t>numbers  </a:t>
            </a:r>
            <a:r>
              <a:rPr sz="1950" spc="5" dirty="0">
                <a:latin typeface="Calibri"/>
                <a:cs typeface="Calibri"/>
              </a:rPr>
              <a:t>intact.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43431" y="7543928"/>
            <a:ext cx="2411730" cy="123952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75"/>
              </a:spcBef>
            </a:pP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b="1" spc="5" dirty="0">
                <a:latin typeface="Calibri"/>
                <a:cs typeface="Calibri"/>
              </a:rPr>
              <a:t>liner </a:t>
            </a:r>
            <a:r>
              <a:rPr sz="1950" b="1" spc="10" dirty="0">
                <a:latin typeface="Calibri"/>
                <a:cs typeface="Calibri"/>
              </a:rPr>
              <a:t>function  </a:t>
            </a:r>
            <a:r>
              <a:rPr sz="1950" spc="10" dirty="0">
                <a:latin typeface="Calibri"/>
                <a:cs typeface="Calibri"/>
              </a:rPr>
              <a:t>flattens the incoming  </a:t>
            </a:r>
            <a:r>
              <a:rPr sz="1950" spc="5" dirty="0">
                <a:latin typeface="Calibri"/>
                <a:cs typeface="Calibri"/>
              </a:rPr>
              <a:t>result (1x135) into </a:t>
            </a:r>
            <a:r>
              <a:rPr sz="1950" spc="10" dirty="0">
                <a:latin typeface="Calibri"/>
                <a:cs typeface="Calibri"/>
              </a:rPr>
              <a:t>a</a:t>
            </a:r>
            <a:r>
              <a:rPr sz="1950" spc="-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1D  tensor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(1x64).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7773" y="8159616"/>
            <a:ext cx="3196590" cy="2745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0"/>
              </a:spcBef>
            </a:pP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b="1" spc="10" dirty="0">
                <a:latin typeface="Calibri"/>
                <a:cs typeface="Calibri"/>
              </a:rPr>
              <a:t>Linear Output </a:t>
            </a:r>
            <a:r>
              <a:rPr sz="1950" spc="10" dirty="0">
                <a:latin typeface="Calibri"/>
                <a:cs typeface="Calibri"/>
              </a:rPr>
              <a:t>layer  transforms the Linear layer  output </a:t>
            </a:r>
            <a:r>
              <a:rPr sz="1950" spc="5" dirty="0">
                <a:latin typeface="Calibri"/>
                <a:cs typeface="Calibri"/>
              </a:rPr>
              <a:t>into </a:t>
            </a:r>
            <a:r>
              <a:rPr sz="1950" spc="10" dirty="0">
                <a:latin typeface="Calibri"/>
                <a:cs typeface="Calibri"/>
              </a:rPr>
              <a:t>a </a:t>
            </a:r>
            <a:r>
              <a:rPr sz="1950" spc="5" dirty="0">
                <a:latin typeface="Calibri"/>
                <a:cs typeface="Calibri"/>
              </a:rPr>
              <a:t>1x4. </a:t>
            </a:r>
            <a:r>
              <a:rPr sz="1950" spc="10" dirty="0">
                <a:latin typeface="Calibri"/>
                <a:cs typeface="Calibri"/>
              </a:rPr>
              <a:t>Each</a:t>
            </a:r>
            <a:r>
              <a:rPr sz="1950" spc="-8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column  </a:t>
            </a:r>
            <a:r>
              <a:rPr sz="1950" spc="5" dirty="0">
                <a:latin typeface="Calibri"/>
                <a:cs typeface="Calibri"/>
              </a:rPr>
              <a:t>in </a:t>
            </a:r>
            <a:r>
              <a:rPr sz="1950" spc="10" dirty="0">
                <a:latin typeface="Calibri"/>
                <a:cs typeface="Calibri"/>
              </a:rPr>
              <a:t>the tensor represents a  </a:t>
            </a:r>
            <a:r>
              <a:rPr sz="1950" spc="5" dirty="0">
                <a:latin typeface="Calibri"/>
                <a:cs typeface="Calibri"/>
              </a:rPr>
              <a:t>class's likelihood of </a:t>
            </a:r>
            <a:r>
              <a:rPr sz="1950" spc="10" dirty="0">
                <a:latin typeface="Calibri"/>
                <a:cs typeface="Calibri"/>
              </a:rPr>
              <a:t>being the  </a:t>
            </a:r>
            <a:r>
              <a:rPr sz="1950" spc="5" dirty="0">
                <a:latin typeface="Calibri"/>
                <a:cs typeface="Calibri"/>
              </a:rPr>
              <a:t>correct class in </a:t>
            </a:r>
            <a:r>
              <a:rPr sz="1950" spc="10" dirty="0">
                <a:latin typeface="Calibri"/>
                <a:cs typeface="Calibri"/>
              </a:rPr>
              <a:t>the</a:t>
            </a:r>
            <a:r>
              <a:rPr sz="1950" spc="-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dataset.</a:t>
            </a:r>
            <a:endParaRPr sz="1950">
              <a:latin typeface="Calibri"/>
              <a:cs typeface="Calibri"/>
            </a:endParaRPr>
          </a:p>
          <a:p>
            <a:pPr marL="12700" marR="466090" algn="just">
              <a:lnSpc>
                <a:spcPct val="101899"/>
              </a:lnSpc>
              <a:spcBef>
                <a:spcPts val="10"/>
              </a:spcBef>
            </a:pPr>
            <a:r>
              <a:rPr sz="1950" spc="10" dirty="0">
                <a:latin typeface="Calibri"/>
                <a:cs typeface="Calibri"/>
              </a:rPr>
              <a:t>Thus, the column </a:t>
            </a:r>
            <a:r>
              <a:rPr sz="1950" spc="5" dirty="0">
                <a:latin typeface="Calibri"/>
                <a:cs typeface="Calibri"/>
              </a:rPr>
              <a:t>with </a:t>
            </a:r>
            <a:r>
              <a:rPr sz="1950" spc="10" dirty="0">
                <a:latin typeface="Calibri"/>
                <a:cs typeface="Calibri"/>
              </a:rPr>
              <a:t>the  </a:t>
            </a:r>
            <a:r>
              <a:rPr sz="1950" spc="5" dirty="0">
                <a:latin typeface="Calibri"/>
                <a:cs typeface="Calibri"/>
              </a:rPr>
              <a:t>largest </a:t>
            </a:r>
            <a:r>
              <a:rPr sz="1950" spc="10" dirty="0">
                <a:latin typeface="Calibri"/>
                <a:cs typeface="Calibri"/>
              </a:rPr>
              <a:t>values </a:t>
            </a:r>
            <a:r>
              <a:rPr sz="1950" spc="5" dirty="0">
                <a:latin typeface="Calibri"/>
                <a:cs typeface="Calibri"/>
              </a:rPr>
              <a:t>is </a:t>
            </a:r>
            <a:r>
              <a:rPr sz="1950" spc="10" dirty="0">
                <a:latin typeface="Calibri"/>
                <a:cs typeface="Calibri"/>
              </a:rPr>
              <a:t>the</a:t>
            </a:r>
            <a:r>
              <a:rPr sz="1950" spc="-6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model  </a:t>
            </a:r>
            <a:r>
              <a:rPr sz="1950" spc="5" dirty="0">
                <a:latin typeface="Calibri"/>
                <a:cs typeface="Calibri"/>
              </a:rPr>
              <a:t>prediction for </a:t>
            </a:r>
            <a:r>
              <a:rPr sz="1950" spc="10" dirty="0">
                <a:latin typeface="Calibri"/>
                <a:cs typeface="Calibri"/>
              </a:rPr>
              <a:t>the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input.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08626" y="10635771"/>
            <a:ext cx="2416175" cy="435609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40640" marR="5080" indent="-28575">
              <a:lnSpc>
                <a:spcPct val="105300"/>
              </a:lnSpc>
              <a:spcBef>
                <a:spcPts val="35"/>
              </a:spcBef>
            </a:pPr>
            <a:r>
              <a:rPr sz="1300" b="1" spc="5" dirty="0">
                <a:latin typeface="Times New Roman"/>
                <a:cs typeface="Times New Roman"/>
              </a:rPr>
              <a:t>Figure 3.6: </a:t>
            </a:r>
            <a:r>
              <a:rPr sz="1300" spc="5" dirty="0">
                <a:latin typeface="Times New Roman"/>
                <a:cs typeface="Times New Roman"/>
              </a:rPr>
              <a:t>Flowchart mapping out  the Convolutional Neural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Network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3987</Words>
  <Application>Microsoft Office PowerPoint</Application>
  <PresentationFormat>Custom</PresentationFormat>
  <Paragraphs>518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Times New Roman</vt:lpstr>
      <vt:lpstr>Wingdings</vt:lpstr>
      <vt:lpstr>Office Theme</vt:lpstr>
      <vt:lpstr>PowerPoint Presentation</vt:lpstr>
      <vt:lpstr>Problem:</vt:lpstr>
      <vt:lpstr>Constants</vt:lpstr>
      <vt:lpstr>What is Deep Learning?</vt:lpstr>
      <vt:lpstr>Methods</vt:lpstr>
      <vt:lpstr>Database</vt:lpstr>
      <vt:lpstr>Pre-processing Data</vt:lpstr>
      <vt:lpstr>Data Augmentation</vt:lpstr>
      <vt:lpstr>Convolutional Neural Network Model</vt:lpstr>
      <vt:lpstr>Evaluation Metrics</vt:lpstr>
      <vt:lpstr>Loss and Accuracy</vt:lpstr>
      <vt:lpstr>Loss and Accuracy</vt:lpstr>
      <vt:lpstr>Loss and Accuracy</vt:lpstr>
      <vt:lpstr>Loss and Accuracy</vt:lpstr>
      <vt:lpstr>Discussion</vt:lpstr>
      <vt:lpstr>Further Exploration and Application</vt:lpstr>
      <vt:lpstr>Figures</vt:lpstr>
      <vt:lpstr>References</vt:lpstr>
      <vt:lpstr>References</vt:lpstr>
      <vt:lpstr>References</vt:lpstr>
      <vt:lpstr>Thank You!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Kendre</dc:creator>
  <cp:lastModifiedBy>Aditya Kendre</cp:lastModifiedBy>
  <cp:revision>1</cp:revision>
  <dcterms:created xsi:type="dcterms:W3CDTF">2021-01-02T18:27:50Z</dcterms:created>
  <dcterms:modified xsi:type="dcterms:W3CDTF">2021-01-02T19:08:06Z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2021-01-02T00:00:00Z</vt:filetime>
  </property>
</Properties>
</file>