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6" r:id="rId3"/>
    <p:sldId id="268" r:id="rId4"/>
    <p:sldId id="277" r:id="rId5"/>
    <p:sldId id="276" r:id="rId6"/>
    <p:sldId id="272" r:id="rId7"/>
    <p:sldId id="269" r:id="rId8"/>
    <p:sldId id="274" r:id="rId9"/>
    <p:sldId id="275" r:id="rId10"/>
    <p:sldId id="270" r:id="rId11"/>
    <p:sldId id="271" r:id="rId12"/>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13" autoAdjust="0"/>
    <p:restoredTop sz="94660"/>
  </p:normalViewPr>
  <p:slideViewPr>
    <p:cSldViewPr snapToGrid="0">
      <p:cViewPr varScale="1">
        <p:scale>
          <a:sx n="107" d="100"/>
          <a:sy n="107" d="100"/>
        </p:scale>
        <p:origin x="18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ACC93-1F5A-4D97-8EF6-64B4A516BB69}" type="datetimeFigureOut">
              <a:rPr lang="en-US" smtClean="0"/>
              <a:t>4/1/2021</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5D8A8-FC53-4545-87EC-95127BDFF219}" type="slidenum">
              <a:rPr lang="en-US" smtClean="0"/>
              <a:t>‹#›</a:t>
            </a:fld>
            <a:endParaRPr lang="en-US"/>
          </a:p>
        </p:txBody>
      </p:sp>
    </p:spTree>
    <p:extLst>
      <p:ext uri="{BB962C8B-B14F-4D97-AF65-F5344CB8AC3E}">
        <p14:creationId xmlns:p14="http://schemas.microsoft.com/office/powerpoint/2010/main" val="2227041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ID and Title • The following should be included: o Project ID. This ID will be provided by Society for Science &amp; the Public upon submission of ISEF paperwork. o Project Title o Finalist Name (s) o School(s) o City, State, Province, Country</a:t>
            </a:r>
          </a:p>
        </p:txBody>
      </p:sp>
      <p:sp>
        <p:nvSpPr>
          <p:cNvPr id="4" name="Slide Number Placeholder 3"/>
          <p:cNvSpPr>
            <a:spLocks noGrp="1"/>
          </p:cNvSpPr>
          <p:nvPr>
            <p:ph type="sldNum" sz="quarter" idx="5"/>
          </p:nvPr>
        </p:nvSpPr>
        <p:spPr/>
        <p:txBody>
          <a:bodyPr/>
          <a:lstStyle/>
          <a:p>
            <a:fld id="{D5F5D8A8-FC53-4545-87EC-95127BDFF219}" type="slidenum">
              <a:rPr lang="en-US" smtClean="0"/>
              <a:t>1</a:t>
            </a:fld>
            <a:endParaRPr lang="en-US"/>
          </a:p>
        </p:txBody>
      </p:sp>
    </p:spTree>
    <p:extLst>
      <p:ext uri="{BB962C8B-B14F-4D97-AF65-F5344CB8AC3E}">
        <p14:creationId xmlns:p14="http://schemas.microsoft.com/office/powerpoint/2010/main" val="445483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t>Include about </a:t>
            </a:r>
            <a:r>
              <a:rPr lang="en-US" dirty="0" err="1"/>
              <a:t>parical</a:t>
            </a:r>
            <a:r>
              <a:rPr lang="en-US" dirty="0"/>
              <a:t> application</a:t>
            </a:r>
            <a:endParaRPr dirty="0"/>
          </a:p>
        </p:txBody>
      </p:sp>
      <p:sp>
        <p:nvSpPr>
          <p:cNvPr id="79" name="Shape 79"/>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284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7113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758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19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8063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3903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75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2633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8665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954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29653-65B0-402E-A322-A7BC6D3AD856}" type="datetime1">
              <a:rPr lang="en-US" smtClean="0"/>
              <a:t>4/1/2021</a:t>
            </a:fld>
            <a:endParaRPr lang="en-US"/>
          </a:p>
        </p:txBody>
      </p:sp>
      <p:sp>
        <p:nvSpPr>
          <p:cNvPr id="5" name="Footer Placeholder 4"/>
          <p:cNvSpPr>
            <a:spLocks noGrp="1"/>
          </p:cNvSpPr>
          <p:nvPr>
            <p:ph type="ftr" sz="quarter" idx="11"/>
          </p:nvPr>
        </p:nvSpPr>
        <p:spPr/>
        <p:txBody>
          <a:bodyPr/>
          <a:lstStyle/>
          <a:p>
            <a:r>
              <a:rPr lang="en-US"/>
              <a:t>Employing Adversarial Machine Learning and Computer Audition for Smartphone-Based Real-Time Arrhythmia Classification in Heart Sounds</a:t>
            </a:r>
          </a:p>
        </p:txBody>
      </p:sp>
      <p:sp>
        <p:nvSpPr>
          <p:cNvPr id="6" name="Slide Number Placeholder 5"/>
          <p:cNvSpPr>
            <a:spLocks noGrp="1"/>
          </p:cNvSpPr>
          <p:nvPr>
            <p:ph type="sldNum" sz="quarter" idx="12"/>
          </p:nvPr>
        </p:nvSpPr>
        <p:spPr/>
        <p:txBody>
          <a:bodyPr/>
          <a:lstStyle/>
          <a:p>
            <a:fld id="{8A9CA2BF-9992-4CDE-81DE-3B9FCA4330B8}" type="slidenum">
              <a:rPr lang="en-US" smtClean="0"/>
              <a:t>‹#›</a:t>
            </a:fld>
            <a:endParaRPr lang="en-US"/>
          </a:p>
        </p:txBody>
      </p:sp>
    </p:spTree>
    <p:extLst>
      <p:ext uri="{BB962C8B-B14F-4D97-AF65-F5344CB8AC3E}">
        <p14:creationId xmlns:p14="http://schemas.microsoft.com/office/powerpoint/2010/main" val="105348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2F0818-EECB-42C2-BAF8-2135A37238C0}" type="datetime1">
              <a:rPr lang="en-US" smtClean="0"/>
              <a:t>4/1/2021</a:t>
            </a:fld>
            <a:endParaRPr lang="en-US"/>
          </a:p>
        </p:txBody>
      </p:sp>
      <p:sp>
        <p:nvSpPr>
          <p:cNvPr id="5" name="Footer Placeholder 4"/>
          <p:cNvSpPr>
            <a:spLocks noGrp="1"/>
          </p:cNvSpPr>
          <p:nvPr>
            <p:ph type="ftr" sz="quarter" idx="11"/>
          </p:nvPr>
        </p:nvSpPr>
        <p:spPr/>
        <p:txBody>
          <a:bodyPr/>
          <a:lstStyle/>
          <a:p>
            <a:r>
              <a:rPr lang="en-US"/>
              <a:t>Employing Adversarial Machine Learning and Computer Audition for Smartphone-Based Real-Time Arrhythmia Classification in Heart Sounds</a:t>
            </a:r>
          </a:p>
        </p:txBody>
      </p:sp>
      <p:sp>
        <p:nvSpPr>
          <p:cNvPr id="6" name="Slide Number Placeholder 5"/>
          <p:cNvSpPr>
            <a:spLocks noGrp="1"/>
          </p:cNvSpPr>
          <p:nvPr>
            <p:ph type="sldNum" sz="quarter" idx="12"/>
          </p:nvPr>
        </p:nvSpPr>
        <p:spPr/>
        <p:txBody>
          <a:bodyPr/>
          <a:lstStyle/>
          <a:p>
            <a:fld id="{8A9CA2BF-9992-4CDE-81DE-3B9FCA4330B8}" type="slidenum">
              <a:rPr lang="en-US" smtClean="0"/>
              <a:t>‹#›</a:t>
            </a:fld>
            <a:endParaRPr lang="en-US"/>
          </a:p>
        </p:txBody>
      </p:sp>
    </p:spTree>
    <p:extLst>
      <p:ext uri="{BB962C8B-B14F-4D97-AF65-F5344CB8AC3E}">
        <p14:creationId xmlns:p14="http://schemas.microsoft.com/office/powerpoint/2010/main" val="49177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69E57-C8A5-478D-AC4D-2078CFE068B3}" type="datetime1">
              <a:rPr lang="en-US" smtClean="0"/>
              <a:t>4/1/2021</a:t>
            </a:fld>
            <a:endParaRPr lang="en-US"/>
          </a:p>
        </p:txBody>
      </p:sp>
      <p:sp>
        <p:nvSpPr>
          <p:cNvPr id="5" name="Footer Placeholder 4"/>
          <p:cNvSpPr>
            <a:spLocks noGrp="1"/>
          </p:cNvSpPr>
          <p:nvPr>
            <p:ph type="ftr" sz="quarter" idx="11"/>
          </p:nvPr>
        </p:nvSpPr>
        <p:spPr/>
        <p:txBody>
          <a:bodyPr/>
          <a:lstStyle/>
          <a:p>
            <a:r>
              <a:rPr lang="en-US"/>
              <a:t>Employing Adversarial Machine Learning and Computer Audition for Smartphone-Based Real-Time Arrhythmia Classification in Heart Sounds</a:t>
            </a:r>
          </a:p>
        </p:txBody>
      </p:sp>
      <p:sp>
        <p:nvSpPr>
          <p:cNvPr id="6" name="Slide Number Placeholder 5"/>
          <p:cNvSpPr>
            <a:spLocks noGrp="1"/>
          </p:cNvSpPr>
          <p:nvPr>
            <p:ph type="sldNum" sz="quarter" idx="12"/>
          </p:nvPr>
        </p:nvSpPr>
        <p:spPr/>
        <p:txBody>
          <a:bodyPr/>
          <a:lstStyle/>
          <a:p>
            <a:fld id="{8A9CA2BF-9992-4CDE-81DE-3B9FCA4330B8}" type="slidenum">
              <a:rPr lang="en-US" smtClean="0"/>
              <a:t>‹#›</a:t>
            </a:fld>
            <a:endParaRPr lang="en-US"/>
          </a:p>
        </p:txBody>
      </p:sp>
    </p:spTree>
    <p:extLst>
      <p:ext uri="{BB962C8B-B14F-4D97-AF65-F5344CB8AC3E}">
        <p14:creationId xmlns:p14="http://schemas.microsoft.com/office/powerpoint/2010/main" val="552189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3C3672-6426-4B6D-B551-FFE1CFDCD989}" type="datetime1">
              <a:rPr lang="en-US" smtClean="0"/>
              <a:t>4/1/2021</a:t>
            </a:fld>
            <a:endParaRPr lang="en-US"/>
          </a:p>
        </p:txBody>
      </p:sp>
      <p:sp>
        <p:nvSpPr>
          <p:cNvPr id="5" name="Footer Placeholder 4"/>
          <p:cNvSpPr>
            <a:spLocks noGrp="1"/>
          </p:cNvSpPr>
          <p:nvPr>
            <p:ph type="ftr" sz="quarter" idx="11"/>
          </p:nvPr>
        </p:nvSpPr>
        <p:spPr/>
        <p:txBody>
          <a:bodyPr/>
          <a:lstStyle/>
          <a:p>
            <a:r>
              <a:rPr lang="en-US"/>
              <a:t>Employing Adversarial Machine Learning and Computer Audition for Smartphone-Based Real-Time Arrhythmia Classification in Heart Sounds</a:t>
            </a:r>
          </a:p>
        </p:txBody>
      </p:sp>
      <p:sp>
        <p:nvSpPr>
          <p:cNvPr id="6" name="Slide Number Placeholder 5"/>
          <p:cNvSpPr>
            <a:spLocks noGrp="1"/>
          </p:cNvSpPr>
          <p:nvPr>
            <p:ph type="sldNum" sz="quarter" idx="12"/>
          </p:nvPr>
        </p:nvSpPr>
        <p:spPr/>
        <p:txBody>
          <a:bodyPr/>
          <a:lstStyle/>
          <a:p>
            <a:fld id="{8A9CA2BF-9992-4CDE-81DE-3B9FCA4330B8}" type="slidenum">
              <a:rPr lang="en-US" smtClean="0"/>
              <a:t>‹#›</a:t>
            </a:fld>
            <a:endParaRPr lang="en-US"/>
          </a:p>
        </p:txBody>
      </p:sp>
    </p:spTree>
    <p:extLst>
      <p:ext uri="{BB962C8B-B14F-4D97-AF65-F5344CB8AC3E}">
        <p14:creationId xmlns:p14="http://schemas.microsoft.com/office/powerpoint/2010/main" val="197808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48C72-CE21-4F17-876F-423951E1E5D7}" type="datetime1">
              <a:rPr lang="en-US" smtClean="0"/>
              <a:t>4/1/2021</a:t>
            </a:fld>
            <a:endParaRPr lang="en-US"/>
          </a:p>
        </p:txBody>
      </p:sp>
      <p:sp>
        <p:nvSpPr>
          <p:cNvPr id="5" name="Footer Placeholder 4"/>
          <p:cNvSpPr>
            <a:spLocks noGrp="1"/>
          </p:cNvSpPr>
          <p:nvPr>
            <p:ph type="ftr" sz="quarter" idx="11"/>
          </p:nvPr>
        </p:nvSpPr>
        <p:spPr/>
        <p:txBody>
          <a:bodyPr/>
          <a:lstStyle/>
          <a:p>
            <a:r>
              <a:rPr lang="en-US"/>
              <a:t>Employing Adversarial Machine Learning and Computer Audition for Smartphone-Based Real-Time Arrhythmia Classification in Heart Sounds</a:t>
            </a:r>
          </a:p>
        </p:txBody>
      </p:sp>
      <p:sp>
        <p:nvSpPr>
          <p:cNvPr id="6" name="Slide Number Placeholder 5"/>
          <p:cNvSpPr>
            <a:spLocks noGrp="1"/>
          </p:cNvSpPr>
          <p:nvPr>
            <p:ph type="sldNum" sz="quarter" idx="12"/>
          </p:nvPr>
        </p:nvSpPr>
        <p:spPr/>
        <p:txBody>
          <a:bodyPr/>
          <a:lstStyle/>
          <a:p>
            <a:fld id="{8A9CA2BF-9992-4CDE-81DE-3B9FCA4330B8}" type="slidenum">
              <a:rPr lang="en-US" smtClean="0"/>
              <a:t>‹#›</a:t>
            </a:fld>
            <a:endParaRPr lang="en-US"/>
          </a:p>
        </p:txBody>
      </p:sp>
    </p:spTree>
    <p:extLst>
      <p:ext uri="{BB962C8B-B14F-4D97-AF65-F5344CB8AC3E}">
        <p14:creationId xmlns:p14="http://schemas.microsoft.com/office/powerpoint/2010/main" val="92574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9798DD-986E-46C8-840B-C95B30CC4D34}" type="datetime1">
              <a:rPr lang="en-US" smtClean="0"/>
              <a:t>4/1/2021</a:t>
            </a:fld>
            <a:endParaRPr lang="en-US"/>
          </a:p>
        </p:txBody>
      </p:sp>
      <p:sp>
        <p:nvSpPr>
          <p:cNvPr id="6" name="Footer Placeholder 5"/>
          <p:cNvSpPr>
            <a:spLocks noGrp="1"/>
          </p:cNvSpPr>
          <p:nvPr>
            <p:ph type="ftr" sz="quarter" idx="11"/>
          </p:nvPr>
        </p:nvSpPr>
        <p:spPr/>
        <p:txBody>
          <a:bodyPr/>
          <a:lstStyle/>
          <a:p>
            <a:r>
              <a:rPr lang="en-US"/>
              <a:t>Employing Adversarial Machine Learning and Computer Audition for Smartphone-Based Real-Time Arrhythmia Classification in Heart Sounds</a:t>
            </a:r>
          </a:p>
        </p:txBody>
      </p:sp>
      <p:sp>
        <p:nvSpPr>
          <p:cNvPr id="7" name="Slide Number Placeholder 6"/>
          <p:cNvSpPr>
            <a:spLocks noGrp="1"/>
          </p:cNvSpPr>
          <p:nvPr>
            <p:ph type="sldNum" sz="quarter" idx="12"/>
          </p:nvPr>
        </p:nvSpPr>
        <p:spPr/>
        <p:txBody>
          <a:bodyPr/>
          <a:lstStyle/>
          <a:p>
            <a:fld id="{8A9CA2BF-9992-4CDE-81DE-3B9FCA4330B8}" type="slidenum">
              <a:rPr lang="en-US" smtClean="0"/>
              <a:t>‹#›</a:t>
            </a:fld>
            <a:endParaRPr lang="en-US"/>
          </a:p>
        </p:txBody>
      </p:sp>
    </p:spTree>
    <p:extLst>
      <p:ext uri="{BB962C8B-B14F-4D97-AF65-F5344CB8AC3E}">
        <p14:creationId xmlns:p14="http://schemas.microsoft.com/office/powerpoint/2010/main" val="3064374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1AAD89-7E5D-48E8-8C4E-04445EB94A82}" type="datetime1">
              <a:rPr lang="en-US" smtClean="0"/>
              <a:t>4/1/2021</a:t>
            </a:fld>
            <a:endParaRPr lang="en-US"/>
          </a:p>
        </p:txBody>
      </p:sp>
      <p:sp>
        <p:nvSpPr>
          <p:cNvPr id="8" name="Footer Placeholder 7"/>
          <p:cNvSpPr>
            <a:spLocks noGrp="1"/>
          </p:cNvSpPr>
          <p:nvPr>
            <p:ph type="ftr" sz="quarter" idx="11"/>
          </p:nvPr>
        </p:nvSpPr>
        <p:spPr/>
        <p:txBody>
          <a:bodyPr/>
          <a:lstStyle/>
          <a:p>
            <a:r>
              <a:rPr lang="en-US"/>
              <a:t>Employing Adversarial Machine Learning and Computer Audition for Smartphone-Based Real-Time Arrhythmia Classification in Heart Sounds</a:t>
            </a:r>
          </a:p>
        </p:txBody>
      </p:sp>
      <p:sp>
        <p:nvSpPr>
          <p:cNvPr id="9" name="Slide Number Placeholder 8"/>
          <p:cNvSpPr>
            <a:spLocks noGrp="1"/>
          </p:cNvSpPr>
          <p:nvPr>
            <p:ph type="sldNum" sz="quarter" idx="12"/>
          </p:nvPr>
        </p:nvSpPr>
        <p:spPr/>
        <p:txBody>
          <a:bodyPr/>
          <a:lstStyle/>
          <a:p>
            <a:fld id="{8A9CA2BF-9992-4CDE-81DE-3B9FCA4330B8}" type="slidenum">
              <a:rPr lang="en-US" smtClean="0"/>
              <a:t>‹#›</a:t>
            </a:fld>
            <a:endParaRPr lang="en-US"/>
          </a:p>
        </p:txBody>
      </p:sp>
    </p:spTree>
    <p:extLst>
      <p:ext uri="{BB962C8B-B14F-4D97-AF65-F5344CB8AC3E}">
        <p14:creationId xmlns:p14="http://schemas.microsoft.com/office/powerpoint/2010/main" val="3475701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226E5-1306-4086-824F-DCEE416A7F04}" type="datetime1">
              <a:rPr lang="en-US" smtClean="0"/>
              <a:t>4/1/2021</a:t>
            </a:fld>
            <a:endParaRPr lang="en-US"/>
          </a:p>
        </p:txBody>
      </p:sp>
      <p:sp>
        <p:nvSpPr>
          <p:cNvPr id="4" name="Footer Placeholder 3"/>
          <p:cNvSpPr>
            <a:spLocks noGrp="1"/>
          </p:cNvSpPr>
          <p:nvPr>
            <p:ph type="ftr" sz="quarter" idx="11"/>
          </p:nvPr>
        </p:nvSpPr>
        <p:spPr/>
        <p:txBody>
          <a:bodyPr/>
          <a:lstStyle/>
          <a:p>
            <a:r>
              <a:rPr lang="en-US"/>
              <a:t>Employing Adversarial Machine Learning and Computer Audition for Smartphone-Based Real-Time Arrhythmia Classification in Heart Sounds</a:t>
            </a:r>
          </a:p>
        </p:txBody>
      </p:sp>
      <p:sp>
        <p:nvSpPr>
          <p:cNvPr id="5" name="Slide Number Placeholder 4"/>
          <p:cNvSpPr>
            <a:spLocks noGrp="1"/>
          </p:cNvSpPr>
          <p:nvPr>
            <p:ph type="sldNum" sz="quarter" idx="12"/>
          </p:nvPr>
        </p:nvSpPr>
        <p:spPr/>
        <p:txBody>
          <a:bodyPr/>
          <a:lstStyle/>
          <a:p>
            <a:fld id="{8A9CA2BF-9992-4CDE-81DE-3B9FCA4330B8}" type="slidenum">
              <a:rPr lang="en-US" smtClean="0"/>
              <a:t>‹#›</a:t>
            </a:fld>
            <a:endParaRPr lang="en-US"/>
          </a:p>
        </p:txBody>
      </p:sp>
    </p:spTree>
    <p:extLst>
      <p:ext uri="{BB962C8B-B14F-4D97-AF65-F5344CB8AC3E}">
        <p14:creationId xmlns:p14="http://schemas.microsoft.com/office/powerpoint/2010/main" val="260823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A3A38-F184-487A-89C7-B6A9816CBAE6}" type="datetime1">
              <a:rPr lang="en-US" smtClean="0"/>
              <a:t>4/1/2021</a:t>
            </a:fld>
            <a:endParaRPr lang="en-US"/>
          </a:p>
        </p:txBody>
      </p:sp>
      <p:sp>
        <p:nvSpPr>
          <p:cNvPr id="3" name="Footer Placeholder 2"/>
          <p:cNvSpPr>
            <a:spLocks noGrp="1"/>
          </p:cNvSpPr>
          <p:nvPr>
            <p:ph type="ftr" sz="quarter" idx="11"/>
          </p:nvPr>
        </p:nvSpPr>
        <p:spPr/>
        <p:txBody>
          <a:bodyPr/>
          <a:lstStyle/>
          <a:p>
            <a:r>
              <a:rPr lang="en-US"/>
              <a:t>Employing Adversarial Machine Learning and Computer Audition for Smartphone-Based Real-Time Arrhythmia Classification in Heart Sounds</a:t>
            </a:r>
          </a:p>
        </p:txBody>
      </p:sp>
      <p:sp>
        <p:nvSpPr>
          <p:cNvPr id="4" name="Slide Number Placeholder 3"/>
          <p:cNvSpPr>
            <a:spLocks noGrp="1"/>
          </p:cNvSpPr>
          <p:nvPr>
            <p:ph type="sldNum" sz="quarter" idx="12"/>
          </p:nvPr>
        </p:nvSpPr>
        <p:spPr/>
        <p:txBody>
          <a:bodyPr/>
          <a:lstStyle/>
          <a:p>
            <a:fld id="{8A9CA2BF-9992-4CDE-81DE-3B9FCA4330B8}" type="slidenum">
              <a:rPr lang="en-US" smtClean="0"/>
              <a:t>‹#›</a:t>
            </a:fld>
            <a:endParaRPr lang="en-US"/>
          </a:p>
        </p:txBody>
      </p:sp>
    </p:spTree>
    <p:extLst>
      <p:ext uri="{BB962C8B-B14F-4D97-AF65-F5344CB8AC3E}">
        <p14:creationId xmlns:p14="http://schemas.microsoft.com/office/powerpoint/2010/main" val="263861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4F708258-6134-4BC2-97AA-A39664C0760D}" type="datetime1">
              <a:rPr lang="en-US" smtClean="0"/>
              <a:t>4/1/2021</a:t>
            </a:fld>
            <a:endParaRPr lang="en-US"/>
          </a:p>
        </p:txBody>
      </p:sp>
      <p:sp>
        <p:nvSpPr>
          <p:cNvPr id="6" name="Footer Placeholder 5"/>
          <p:cNvSpPr>
            <a:spLocks noGrp="1"/>
          </p:cNvSpPr>
          <p:nvPr>
            <p:ph type="ftr" sz="quarter" idx="11"/>
          </p:nvPr>
        </p:nvSpPr>
        <p:spPr/>
        <p:txBody>
          <a:bodyPr/>
          <a:lstStyle/>
          <a:p>
            <a:r>
              <a:rPr lang="en-US"/>
              <a:t>Employing Adversarial Machine Learning and Computer Audition for Smartphone-Based Real-Time Arrhythmia Classification in Heart Sounds</a:t>
            </a:r>
          </a:p>
        </p:txBody>
      </p:sp>
      <p:sp>
        <p:nvSpPr>
          <p:cNvPr id="7" name="Slide Number Placeholder 6"/>
          <p:cNvSpPr>
            <a:spLocks noGrp="1"/>
          </p:cNvSpPr>
          <p:nvPr>
            <p:ph type="sldNum" sz="quarter" idx="12"/>
          </p:nvPr>
        </p:nvSpPr>
        <p:spPr/>
        <p:txBody>
          <a:bodyPr/>
          <a:lstStyle/>
          <a:p>
            <a:fld id="{8A9CA2BF-9992-4CDE-81DE-3B9FCA4330B8}" type="slidenum">
              <a:rPr lang="en-US" smtClean="0"/>
              <a:t>‹#›</a:t>
            </a:fld>
            <a:endParaRPr lang="en-US"/>
          </a:p>
        </p:txBody>
      </p:sp>
    </p:spTree>
    <p:extLst>
      <p:ext uri="{BB962C8B-B14F-4D97-AF65-F5344CB8AC3E}">
        <p14:creationId xmlns:p14="http://schemas.microsoft.com/office/powerpoint/2010/main" val="329338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8D850BBA-44D3-45B7-8B6F-29BCE06A02EE}" type="datetime1">
              <a:rPr lang="en-US" smtClean="0"/>
              <a:t>4/1/2021</a:t>
            </a:fld>
            <a:endParaRPr lang="en-US"/>
          </a:p>
        </p:txBody>
      </p:sp>
      <p:sp>
        <p:nvSpPr>
          <p:cNvPr id="6" name="Footer Placeholder 5"/>
          <p:cNvSpPr>
            <a:spLocks noGrp="1"/>
          </p:cNvSpPr>
          <p:nvPr>
            <p:ph type="ftr" sz="quarter" idx="11"/>
          </p:nvPr>
        </p:nvSpPr>
        <p:spPr/>
        <p:txBody>
          <a:bodyPr/>
          <a:lstStyle/>
          <a:p>
            <a:r>
              <a:rPr lang="en-US"/>
              <a:t>Employing Adversarial Machine Learning and Computer Audition for Smartphone-Based Real-Time Arrhythmia Classification in Heart Sounds</a:t>
            </a:r>
          </a:p>
        </p:txBody>
      </p:sp>
      <p:sp>
        <p:nvSpPr>
          <p:cNvPr id="7" name="Slide Number Placeholder 6"/>
          <p:cNvSpPr>
            <a:spLocks noGrp="1"/>
          </p:cNvSpPr>
          <p:nvPr>
            <p:ph type="sldNum" sz="quarter" idx="12"/>
          </p:nvPr>
        </p:nvSpPr>
        <p:spPr/>
        <p:txBody>
          <a:bodyPr/>
          <a:lstStyle/>
          <a:p>
            <a:fld id="{8A9CA2BF-9992-4CDE-81DE-3B9FCA4330B8}" type="slidenum">
              <a:rPr lang="en-US" smtClean="0"/>
              <a:t>‹#›</a:t>
            </a:fld>
            <a:endParaRPr lang="en-US"/>
          </a:p>
        </p:txBody>
      </p:sp>
    </p:spTree>
    <p:extLst>
      <p:ext uri="{BB962C8B-B14F-4D97-AF65-F5344CB8AC3E}">
        <p14:creationId xmlns:p14="http://schemas.microsoft.com/office/powerpoint/2010/main" val="291924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4CF4EA55-3DE5-4F02-A0F4-DACB1214C43B}" type="datetime1">
              <a:rPr lang="en-US" smtClean="0"/>
              <a:t>4/1/2021</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r>
              <a:rPr lang="en-US"/>
              <a:t>Employing Adversarial Machine Learning and Computer Audition for Smartphone-Based Real-Time Arrhythmia Classification in Heart Sounds</a:t>
            </a:r>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8A9CA2BF-9992-4CDE-81DE-3B9FCA4330B8}" type="slidenum">
              <a:rPr lang="en-US" smtClean="0"/>
              <a:t>‹#›</a:t>
            </a:fld>
            <a:endParaRPr lang="en-US"/>
          </a:p>
        </p:txBody>
      </p:sp>
    </p:spTree>
    <p:extLst>
      <p:ext uri="{BB962C8B-B14F-4D97-AF65-F5344CB8AC3E}">
        <p14:creationId xmlns:p14="http://schemas.microsoft.com/office/powerpoint/2010/main" val="2471596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59FDA672-92E3-4276-B0C3-00DB67A5054C}"/>
              </a:ext>
            </a:extLst>
          </p:cNvPr>
          <p:cNvSpPr txBox="1"/>
          <p:nvPr/>
        </p:nvSpPr>
        <p:spPr>
          <a:xfrm>
            <a:off x="3592937" y="5040362"/>
            <a:ext cx="2872525" cy="103412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ea typeface="Roboto"/>
                <a:cs typeface="Arial" panose="020B0604020202020204" pitchFamily="34" charset="0"/>
                <a:sym typeface="Roboto"/>
              </a:rPr>
              <a:t>Aditya Kendre</a:t>
            </a:r>
            <a:endParaRPr lang="en" dirty="0">
              <a:ea typeface="Roboto Light"/>
              <a:cs typeface="Arial" panose="020B0604020202020204" pitchFamily="34" charset="0"/>
              <a:sym typeface="Roboto Light"/>
            </a:endParaRPr>
          </a:p>
          <a:p>
            <a:pPr marL="0" lvl="0" indent="0" algn="ctr" rtl="0">
              <a:spcBef>
                <a:spcPts val="0"/>
              </a:spcBef>
              <a:spcAft>
                <a:spcPts val="0"/>
              </a:spcAft>
              <a:buNone/>
            </a:pPr>
            <a:r>
              <a:rPr lang="en" dirty="0">
                <a:ea typeface="Roboto Thin"/>
                <a:cs typeface="Arial" panose="020B0604020202020204" pitchFamily="34" charset="0"/>
                <a:sym typeface="Roboto Thin"/>
              </a:rPr>
              <a:t>Cumberland Valley HS</a:t>
            </a:r>
          </a:p>
          <a:p>
            <a:pPr marL="0" lvl="0" indent="0" algn="ctr" rtl="0">
              <a:spcBef>
                <a:spcPts val="0"/>
              </a:spcBef>
              <a:spcAft>
                <a:spcPts val="0"/>
              </a:spcAft>
              <a:buNone/>
            </a:pPr>
            <a:r>
              <a:rPr lang="en" dirty="0">
                <a:ea typeface="Roboto Thin"/>
                <a:cs typeface="Arial" panose="020B0604020202020204" pitchFamily="34" charset="0"/>
                <a:sym typeface="Roboto Thin"/>
              </a:rPr>
              <a:t>Mechanicsburg, PA, USA</a:t>
            </a:r>
          </a:p>
        </p:txBody>
      </p:sp>
      <p:sp>
        <p:nvSpPr>
          <p:cNvPr id="8" name="TextBox 7">
            <a:extLst>
              <a:ext uri="{FF2B5EF4-FFF2-40B4-BE49-F238E27FC236}">
                <a16:creationId xmlns:a16="http://schemas.microsoft.com/office/drawing/2014/main" id="{00A1177C-021E-4306-84C9-06955E97FA0A}"/>
              </a:ext>
            </a:extLst>
          </p:cNvPr>
          <p:cNvSpPr txBox="1"/>
          <p:nvPr/>
        </p:nvSpPr>
        <p:spPr>
          <a:xfrm>
            <a:off x="454450" y="2732038"/>
            <a:ext cx="9149500" cy="2308324"/>
          </a:xfrm>
          <a:prstGeom prst="rect">
            <a:avLst/>
          </a:prstGeom>
          <a:noFill/>
        </p:spPr>
        <p:txBody>
          <a:bodyPr wrap="square">
            <a:spAutoFit/>
          </a:bodyPr>
          <a:lstStyle/>
          <a:p>
            <a:pPr algn="ctr"/>
            <a:r>
              <a:rPr lang="en-US" sz="3600" b="1" dirty="0">
                <a:cs typeface="Arial" panose="020B0604020202020204" pitchFamily="34" charset="0"/>
              </a:rPr>
              <a:t>Employing Adversarial Machine Learning and Computer Audition for Smartphone-Based Real-Time Arrhythmia Classification in Heart Sounds</a:t>
            </a:r>
          </a:p>
        </p:txBody>
      </p:sp>
    </p:spTree>
    <p:extLst>
      <p:ext uri="{BB962C8B-B14F-4D97-AF65-F5344CB8AC3E}">
        <p14:creationId xmlns:p14="http://schemas.microsoft.com/office/powerpoint/2010/main" val="658565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5" name="Shape 85"/>
          <p:cNvSpPr txBox="1"/>
          <p:nvPr/>
        </p:nvSpPr>
        <p:spPr>
          <a:xfrm>
            <a:off x="293953" y="307083"/>
            <a:ext cx="9470494" cy="786632"/>
          </a:xfrm>
          <a:prstGeom prst="rect">
            <a:avLst/>
          </a:prstGeom>
          <a:solidFill>
            <a:srgbClr val="EEEEEE"/>
          </a:solidFill>
          <a:ln>
            <a:noFill/>
          </a:ln>
        </p:spPr>
        <p:txBody>
          <a:bodyPr lIns="37708" tIns="18849" rIns="37708" bIns="18849" anchor="ctr" anchorCtr="0">
            <a:noAutofit/>
          </a:bodyPr>
          <a:lstStyle/>
          <a:p>
            <a:pPr lvl="0" algn="ctr">
              <a:buSzPct val="25000"/>
            </a:pPr>
            <a:r>
              <a:rPr lang="en-US" sz="4200" b="1" dirty="0">
                <a:latin typeface="+mj-lt"/>
                <a:ea typeface="Montserrat"/>
                <a:cs typeface="Montserrat"/>
                <a:sym typeface="Montserrat"/>
              </a:rPr>
              <a:t>Conclusions</a:t>
            </a:r>
          </a:p>
        </p:txBody>
      </p:sp>
      <p:pic>
        <p:nvPicPr>
          <p:cNvPr id="3" name="Picture 8">
            <a:extLst>
              <a:ext uri="{FF2B5EF4-FFF2-40B4-BE49-F238E27FC236}">
                <a16:creationId xmlns:a16="http://schemas.microsoft.com/office/drawing/2014/main" id="{842B34EC-E246-46C3-A166-BBC0C61729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64" t="5043" r="7988" b="4556"/>
          <a:stretch/>
        </p:blipFill>
        <p:spPr bwMode="auto">
          <a:xfrm>
            <a:off x="7383197" y="2701695"/>
            <a:ext cx="2381250" cy="47636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6CE70C3-1471-4C0B-B6B7-E8A2C4DE5038}"/>
              </a:ext>
            </a:extLst>
          </p:cNvPr>
          <p:cNvSpPr txBox="1"/>
          <p:nvPr/>
        </p:nvSpPr>
        <p:spPr>
          <a:xfrm>
            <a:off x="293954" y="1093715"/>
            <a:ext cx="6973622" cy="6848029"/>
          </a:xfrm>
          <a:prstGeom prst="rect">
            <a:avLst/>
          </a:prstGeom>
          <a:noFill/>
        </p:spPr>
        <p:txBody>
          <a:bodyPr wrap="square">
            <a:spAutoFit/>
          </a:bodyPr>
          <a:lstStyle/>
          <a:p>
            <a:pPr marL="0" marR="0" indent="0" algn="l">
              <a:spcBef>
                <a:spcPts val="0"/>
              </a:spcBef>
              <a:spcAft>
                <a:spcPts val="600"/>
              </a:spcAft>
            </a:pPr>
            <a:r>
              <a:rPr lang="en-US" sz="1400" kern="1400" dirty="0">
                <a:ln>
                  <a:noFill/>
                </a:ln>
                <a:solidFill>
                  <a:srgbClr val="000000"/>
                </a:solidFill>
                <a:effectLst/>
              </a:rPr>
              <a:t>We proposed a Generative Adversarial Network (GAN), composed of a Dense Generator and a Convolutional Neural Network (CNN) Discriminator to detect abnormal heart sounds in a recording. The model achieved an accuracy of 94.98%, a specificity of 90.30%, and a sensitivity of 99.52% on the testing set. The previous state-of-the-art achieved an accuracy of 86.02%, a specificity of 77.81%, and a sensitivity of 94.24%. This data, along with results from the t-test revealed that the proposed alternative hypothesis was correct and that the null hypothesis should be rejected. This is because the proposed method reached better performance than the previous state-of-the-art methods. Additionally, the model attained a staggering ~2500 classification per second in the worst-case scenario. This is because of the nature of the CNN architecture; unlike other methods, the CNN's reduce the data dimensionality as it forward propagates through the model. Furthermore, the proposed method showed real-world deployment capabilities for autonomous heart sound abnormality detection with recordings collected from a phone microphone. This test shows extremely promising results for future applications and integrations. </a:t>
            </a:r>
            <a:br>
              <a:rPr lang="en-US" sz="1400" kern="1400" dirty="0">
                <a:ln>
                  <a:noFill/>
                </a:ln>
                <a:solidFill>
                  <a:srgbClr val="000000"/>
                </a:solidFill>
                <a:effectLst/>
              </a:rPr>
            </a:br>
            <a:r>
              <a:rPr lang="en-US" sz="1400" kern="1400" dirty="0">
                <a:ln>
                  <a:noFill/>
                </a:ln>
                <a:solidFill>
                  <a:srgbClr val="000000"/>
                </a:solidFill>
                <a:effectLst/>
              </a:rPr>
              <a:t> </a:t>
            </a:r>
            <a:br>
              <a:rPr lang="en-US" sz="1400" kern="1400" dirty="0">
                <a:ln>
                  <a:noFill/>
                </a:ln>
                <a:solidFill>
                  <a:srgbClr val="000000"/>
                </a:solidFill>
                <a:effectLst/>
              </a:rPr>
            </a:br>
            <a:r>
              <a:rPr lang="en-US" sz="1400" kern="1400" dirty="0">
                <a:ln>
                  <a:noFill/>
                </a:ln>
                <a:solidFill>
                  <a:srgbClr val="000000"/>
                </a:solidFill>
                <a:effectLst/>
              </a:rPr>
              <a:t>We also set out to introduce new pathologies for increased arrhythmia labels in classification. We proposed using a VQGAN for constructing PCG signals from existing ECG datasets that contain a surplus amount of arrhythmia-specific data. The results were promising, in that the VQGAN discriminator was able to construct the general shape of the PCG spectrogram, but missed import details in the fluctuation of important biomarkers (S1 and S2). This caused the PCG waveform representation extracted from the PCG spectrogram to miss rapid oscillations present in the biomarkers.</a:t>
            </a:r>
            <a:br>
              <a:rPr lang="en-US" sz="1400" kern="1400" dirty="0">
                <a:ln>
                  <a:noFill/>
                </a:ln>
                <a:solidFill>
                  <a:srgbClr val="000000"/>
                </a:solidFill>
                <a:effectLst/>
              </a:rPr>
            </a:br>
            <a:br>
              <a:rPr lang="en-US" sz="1400" kern="1400" dirty="0">
                <a:ln>
                  <a:noFill/>
                </a:ln>
                <a:solidFill>
                  <a:srgbClr val="000000"/>
                </a:solidFill>
                <a:effectLst/>
              </a:rPr>
            </a:br>
            <a:r>
              <a:rPr lang="en-US" sz="1400" kern="1400" dirty="0">
                <a:ln>
                  <a:noFill/>
                </a:ln>
                <a:solidFill>
                  <a:srgbClr val="000000"/>
                </a:solidFill>
                <a:effectLst/>
              </a:rPr>
              <a:t>The object of this study was to create a fast and accurate end-to-end heart sound arrhythmia detection system, capable of detecting abnormalities in real-time without specialized equipment. While also increasing the number of cardiovascular pathologies classified. With the data shown, our proposed method accomplishes exemplary statistics in abnormalities detection and shows promising results in increased arrhythmia construction. Hopefully, this study will shed light on PCG construction techniques and give birth to applications with autonomous abnormality detection.</a:t>
            </a:r>
          </a:p>
          <a:p>
            <a:pPr marL="0" marR="0" indent="0" algn="l">
              <a:spcBef>
                <a:spcPts val="0"/>
              </a:spcBef>
              <a:spcAft>
                <a:spcPts val="600"/>
              </a:spcAft>
            </a:pPr>
            <a:r>
              <a:rPr lang="en-US" sz="1400" kern="1400" dirty="0">
                <a:ln>
                  <a:noFill/>
                </a:ln>
                <a:solidFill>
                  <a:srgbClr val="000000"/>
                </a:solidFill>
                <a:effectLst/>
              </a:rPr>
              <a:t> </a:t>
            </a:r>
          </a:p>
        </p:txBody>
      </p:sp>
    </p:spTree>
    <p:extLst>
      <p:ext uri="{BB962C8B-B14F-4D97-AF65-F5344CB8AC3E}">
        <p14:creationId xmlns:p14="http://schemas.microsoft.com/office/powerpoint/2010/main" val="1466792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5" name="Shape 85"/>
          <p:cNvSpPr txBox="1"/>
          <p:nvPr/>
        </p:nvSpPr>
        <p:spPr>
          <a:xfrm>
            <a:off x="293953" y="307083"/>
            <a:ext cx="9470494" cy="786632"/>
          </a:xfrm>
          <a:prstGeom prst="rect">
            <a:avLst/>
          </a:prstGeom>
          <a:solidFill>
            <a:srgbClr val="EEEEEE"/>
          </a:solidFill>
          <a:ln>
            <a:noFill/>
          </a:ln>
        </p:spPr>
        <p:txBody>
          <a:bodyPr lIns="37708" tIns="18849" rIns="37708" bIns="18849" anchor="ctr" anchorCtr="0">
            <a:noAutofit/>
          </a:bodyPr>
          <a:lstStyle/>
          <a:p>
            <a:pPr lvl="0" algn="ctr">
              <a:buSzPct val="25000"/>
            </a:pPr>
            <a:r>
              <a:rPr lang="en-US" sz="4200" b="1" dirty="0">
                <a:latin typeface="+mj-lt"/>
                <a:ea typeface="Montserrat"/>
                <a:cs typeface="Montserrat"/>
                <a:sym typeface="Montserrat"/>
              </a:rPr>
              <a:t>References</a:t>
            </a:r>
          </a:p>
        </p:txBody>
      </p:sp>
      <p:sp>
        <p:nvSpPr>
          <p:cNvPr id="6" name="TextBox 5">
            <a:extLst>
              <a:ext uri="{FF2B5EF4-FFF2-40B4-BE49-F238E27FC236}">
                <a16:creationId xmlns:a16="http://schemas.microsoft.com/office/drawing/2014/main" id="{9CA2B530-635E-4AF6-8030-9628320B18F5}"/>
              </a:ext>
            </a:extLst>
          </p:cNvPr>
          <p:cNvSpPr txBox="1"/>
          <p:nvPr/>
        </p:nvSpPr>
        <p:spPr>
          <a:xfrm>
            <a:off x="293953" y="1093715"/>
            <a:ext cx="9753600" cy="6318333"/>
          </a:xfrm>
          <a:prstGeom prst="rect">
            <a:avLst/>
          </a:prstGeom>
          <a:noFill/>
        </p:spPr>
        <p:txBody>
          <a:bodyPr wrap="square">
            <a:spAutoFit/>
          </a:bodyPr>
          <a:lstStyle/>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Ali, M. N., El-</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Dahshan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E.-S. A., &amp; Yahia, A. H. (2017). Denoising of Heart Sound Signals Using Discrete Wavelet Transform.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Circuits, Systems, and Signal Processing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36</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(11), 4482–4497. https://doi.org/10.1007/s00034-017-0524-7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Babu, K. A., Ramkumar, B., &amp; Manikandan, M. S. (2017). S1 and S2 heart sound segmentation using variational mode decomposition.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TENCON 2017 - 2017 IEEE Region 10 Conference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1629–1634. https://doi.org/10.1109/TENCON.2017.8228119</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Latif, S., Usman, M., Rana, R., &amp; Qadir, J. (2020).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Phonocardiographic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Sensing using Deep Learning for Abnormal Heartbeat Detection.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ArXiv:1801.08322 [Cs]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http://arxiv.org/abs/1801.08322</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Messner, E.,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Zohrer</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Pernkopf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 (2018). Heart Sound Segmentation—An Event Detection Approach Using Deep Recurrent Neural Networks.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IEEE Transactions on Biomedical Engineering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65</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(9), 1964–1974. https://doi.org/10.1109/TBME.2018.2843258</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i="1" dirty="0" err="1">
                <a:effectLst/>
                <a:latin typeface="Times New Roman" panose="02020603050405020304" pitchFamily="18" charset="0"/>
                <a:ea typeface="Times New Roman" panose="02020603050405020304" pitchFamily="18" charset="0"/>
                <a:cs typeface="Times New Roman" panose="02020603050405020304" pitchFamily="18" charset="0"/>
              </a:rPr>
              <a:t>PhysioNet</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err="1">
                <a:effectLst/>
                <a:latin typeface="Times New Roman" panose="02020603050405020304" pitchFamily="18" charset="0"/>
                <a:ea typeface="Times New Roman" panose="02020603050405020304" pitchFamily="18" charset="0"/>
                <a:cs typeface="Times New Roman" panose="02020603050405020304" pitchFamily="18" charset="0"/>
              </a:rPr>
              <a:t>CinC</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 Challenge 2016: Training Sets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(n.d.). Retrieved January 11, 2021, from https://archive.physionet.org/pn3/challenge/2016/</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Smilkov</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D.,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Thorat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 Kim, B.,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Viégas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 &amp; Wattenberg, M. (2017).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SmoothGrad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Removing noise by adding noise.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ArXiv:1706.03825 [Cs, Stat]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http://arxiv.org/abs/1706.03825</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Subasi, A. (2019). Biomedical Signals. In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Practical Guide for Biomedical Signals Analysis Using Machine Learning Techniques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(pp. 27–87). Elsevier. https://doi.org/10.1016/B978-0-12-817444-9.00002-7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Thoms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L.-J.,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Collichia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G.,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Girwidz</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R. (2019). Real-life physics: Phonocardiography, electrocardiography, and audiometry with a smartphone.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Journal of Physics: Conference Series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1223</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012007. https://doi.org/10.1088/1742-6596/1223/1/012007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Zhang, W., Han, J., &amp; Deng, S. (2017). Heart sound classification based on scaled spectrogram and partial least squares regression.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Biomedical Signal Processing and Control</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32</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20–28. https://doi.org/10.1016/j.bspc.2016.10.004</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9449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5" name="Shape 85"/>
          <p:cNvSpPr txBox="1"/>
          <p:nvPr/>
        </p:nvSpPr>
        <p:spPr>
          <a:xfrm>
            <a:off x="293953" y="307083"/>
            <a:ext cx="9470494" cy="786632"/>
          </a:xfrm>
          <a:prstGeom prst="rect">
            <a:avLst/>
          </a:prstGeom>
          <a:solidFill>
            <a:srgbClr val="EEEEEE"/>
          </a:solidFill>
          <a:ln>
            <a:noFill/>
          </a:ln>
        </p:spPr>
        <p:txBody>
          <a:bodyPr lIns="37708" tIns="18849" rIns="37708" bIns="18849" anchor="ctr" anchorCtr="0">
            <a:noAutofit/>
          </a:bodyPr>
          <a:lstStyle/>
          <a:p>
            <a:pPr lvl="0" algn="ctr">
              <a:buSzPct val="25000"/>
            </a:pPr>
            <a:r>
              <a:rPr lang="en-US" sz="4200" b="1" dirty="0">
                <a:latin typeface="+mj-lt"/>
                <a:ea typeface="Montserrat"/>
                <a:cs typeface="Montserrat"/>
                <a:sym typeface="Montserrat"/>
              </a:rPr>
              <a:t>Introduction</a:t>
            </a:r>
          </a:p>
        </p:txBody>
      </p:sp>
      <p:sp>
        <p:nvSpPr>
          <p:cNvPr id="5" name="TextBox 4">
            <a:extLst>
              <a:ext uri="{FF2B5EF4-FFF2-40B4-BE49-F238E27FC236}">
                <a16:creationId xmlns:a16="http://schemas.microsoft.com/office/drawing/2014/main" id="{3FFA87E0-2C71-4556-B11B-CA849AA10B94}"/>
              </a:ext>
            </a:extLst>
          </p:cNvPr>
          <p:cNvSpPr txBox="1"/>
          <p:nvPr/>
        </p:nvSpPr>
        <p:spPr>
          <a:xfrm>
            <a:off x="164200" y="1165527"/>
            <a:ext cx="6779526" cy="6555641"/>
          </a:xfrm>
          <a:prstGeom prst="rect">
            <a:avLst/>
          </a:prstGeom>
          <a:noFill/>
        </p:spPr>
        <p:txBody>
          <a:bodyPr wrap="square">
            <a:spAutoFit/>
          </a:bodyPr>
          <a:lstStyle/>
          <a:p>
            <a:pPr marL="0" marR="0" indent="0" algn="l">
              <a:spcBef>
                <a:spcPts val="0"/>
              </a:spcBef>
              <a:spcAft>
                <a:spcPts val="0"/>
              </a:spcAft>
            </a:pPr>
            <a:r>
              <a:rPr lang="en-US" sz="1400" kern="1200" dirty="0">
                <a:ln>
                  <a:noFill/>
                </a:ln>
                <a:solidFill>
                  <a:srgbClr val="000000"/>
                </a:solidFill>
                <a:effectLst/>
              </a:rPr>
              <a:t>Although heart sound databases do exist, these datasets are still limited by the number of pathologies that are collected, often having to divide the dataset into two categories: normal and abnormal. Currently, only three major supervised PCG datasets exist: </a:t>
            </a:r>
            <a:r>
              <a:rPr lang="en-US" sz="1400" kern="1200" dirty="0" err="1">
                <a:ln>
                  <a:noFill/>
                </a:ln>
                <a:solidFill>
                  <a:srgbClr val="000000"/>
                </a:solidFill>
                <a:effectLst/>
              </a:rPr>
              <a:t>PhysioNet</a:t>
            </a:r>
            <a:r>
              <a:rPr lang="en-US" sz="1400" kern="1200" dirty="0">
                <a:ln>
                  <a:noFill/>
                </a:ln>
                <a:solidFill>
                  <a:srgbClr val="000000"/>
                </a:solidFill>
                <a:effectLst/>
              </a:rPr>
              <a:t> Classification of Heart Sound Recording Challenge dataset, PASCAL Heart Sound Challenge dataset, and the Heart Sound and Murmur Library. These PCG datasets have a limited number of samples and do not cover the complete range of pathologies that are likely to be encountered in clinical settings.</a:t>
            </a:r>
            <a:endParaRPr lang="en-US" sz="1400" kern="1400" dirty="0">
              <a:ln>
                <a:noFill/>
              </a:ln>
              <a:solidFill>
                <a:srgbClr val="000000"/>
              </a:solidFill>
              <a:effectLst/>
            </a:endParaRPr>
          </a:p>
          <a:p>
            <a:pPr marL="0" marR="0" indent="0" algn="l">
              <a:spcBef>
                <a:spcPts val="0"/>
              </a:spcBef>
              <a:spcAft>
                <a:spcPts val="0"/>
              </a:spcAft>
            </a:pPr>
            <a:r>
              <a:rPr lang="en-US" sz="1400" kern="1400" dirty="0">
                <a:ln>
                  <a:noFill/>
                </a:ln>
                <a:solidFill>
                  <a:srgbClr val="000000"/>
                </a:solidFill>
                <a:effectLst/>
              </a:rPr>
              <a:t> </a:t>
            </a:r>
          </a:p>
          <a:p>
            <a:pPr marL="0" marR="0" indent="0" algn="l">
              <a:spcBef>
                <a:spcPts val="0"/>
              </a:spcBef>
              <a:spcAft>
                <a:spcPts val="0"/>
              </a:spcAft>
            </a:pPr>
            <a:r>
              <a:rPr lang="en-US" sz="1400" kern="1200" dirty="0">
                <a:ln>
                  <a:noFill/>
                </a:ln>
                <a:solidFill>
                  <a:srgbClr val="000000"/>
                </a:solidFill>
                <a:effectLst/>
              </a:rPr>
              <a:t>The main challenge of ineffective heart sound detection stems from an analysis of noisy heartbeats, e.g., background noise. For clean datasets, e.g., the </a:t>
            </a:r>
            <a:r>
              <a:rPr lang="en-US" sz="1400" kern="1200" dirty="0" err="1">
                <a:ln>
                  <a:noFill/>
                </a:ln>
                <a:solidFill>
                  <a:srgbClr val="000000"/>
                </a:solidFill>
                <a:effectLst/>
              </a:rPr>
              <a:t>PhysioNet</a:t>
            </a:r>
            <a:r>
              <a:rPr lang="en-US" sz="1400" kern="1200" dirty="0">
                <a:ln>
                  <a:noFill/>
                </a:ln>
                <a:solidFill>
                  <a:srgbClr val="000000"/>
                </a:solidFill>
                <a:effectLst/>
              </a:rPr>
              <a:t> Challenge dataset, a varieties time and frequency of methods converged on localization accuracy of 96.9% (Fernando et al.) and 96.0% classification accuracy (Mostafa et al.). For large datasets with noisy signals, e.g., the PASCAL Challenge dataset, the performance of time and frequency methods remained inconsistent at a localization accuracy of 93.3% (Singh et al.) and 93.3% classification accuracy (Singh et al.).</a:t>
            </a:r>
            <a:endParaRPr lang="en-US" sz="1400" kern="1400" dirty="0">
              <a:ln>
                <a:noFill/>
              </a:ln>
              <a:solidFill>
                <a:srgbClr val="000000"/>
              </a:solidFill>
              <a:effectLst/>
            </a:endParaRPr>
          </a:p>
          <a:p>
            <a:pPr marL="0" marR="0" indent="0" algn="l">
              <a:spcBef>
                <a:spcPts val="0"/>
              </a:spcBef>
              <a:spcAft>
                <a:spcPts val="0"/>
              </a:spcAft>
            </a:pPr>
            <a:r>
              <a:rPr lang="en-US" sz="1400" kern="1400" dirty="0">
                <a:ln>
                  <a:noFill/>
                </a:ln>
                <a:solidFill>
                  <a:srgbClr val="000000"/>
                </a:solidFill>
                <a:effectLst/>
              </a:rPr>
              <a:t> </a:t>
            </a:r>
          </a:p>
          <a:p>
            <a:pPr marL="0" marR="0" indent="0" algn="l">
              <a:spcBef>
                <a:spcPts val="0"/>
              </a:spcBef>
              <a:spcAft>
                <a:spcPts val="0"/>
              </a:spcAft>
            </a:pPr>
            <a:r>
              <a:rPr lang="en-US" sz="1400" kern="1200" dirty="0">
                <a:ln>
                  <a:noFill/>
                </a:ln>
                <a:solidFill>
                  <a:srgbClr val="000000"/>
                </a:solidFill>
                <a:effectLst/>
              </a:rPr>
              <a:t>From the viewpoint of practical applications, the development of computationally efficient solutions is extremely important to the success of a model's deployment. Many studies have negated to comment on the practicality of their proposed methods. From our research, we have concluded only two studies have noted their time efficiency, (Fernando et al.) and (Messner et al.). The fastest model processed 1000 heart state classifications in 56.88 seconds (Fernando et al.), suggesting the model can process 18 bps. The average heart rate of a human heart is around 60-100 bps; thus, current models need severe optimization to achieve near to real-time analysis. These results are excluding the classification of heart arrhythmias.</a:t>
            </a:r>
            <a:endParaRPr lang="en-US" sz="1400" kern="1400" dirty="0">
              <a:ln>
                <a:noFill/>
              </a:ln>
              <a:solidFill>
                <a:srgbClr val="000000"/>
              </a:solidFill>
              <a:effectLst/>
            </a:endParaRPr>
          </a:p>
          <a:p>
            <a:pPr marL="0" marR="0" indent="0" algn="l">
              <a:spcBef>
                <a:spcPts val="0"/>
              </a:spcBef>
              <a:spcAft>
                <a:spcPts val="0"/>
              </a:spcAft>
            </a:pPr>
            <a:r>
              <a:rPr lang="en-US" sz="1400" kern="1200" dirty="0">
                <a:ln>
                  <a:noFill/>
                </a:ln>
                <a:solidFill>
                  <a:srgbClr val="000000"/>
                </a:solidFill>
                <a:effectLst/>
              </a:rPr>
              <a:t> </a:t>
            </a:r>
            <a:endParaRPr lang="en-US" sz="1400" kern="1400" dirty="0">
              <a:ln>
                <a:noFill/>
              </a:ln>
              <a:solidFill>
                <a:srgbClr val="000000"/>
              </a:solidFill>
              <a:effectLst/>
            </a:endParaRPr>
          </a:p>
          <a:p>
            <a:pPr marL="0" marR="0" indent="0" algn="l">
              <a:spcBef>
                <a:spcPts val="0"/>
              </a:spcBef>
              <a:spcAft>
                <a:spcPts val="0"/>
              </a:spcAft>
            </a:pPr>
            <a:r>
              <a:rPr lang="en-US" sz="1400" kern="1200" dirty="0">
                <a:ln>
                  <a:noFill/>
                </a:ln>
                <a:solidFill>
                  <a:srgbClr val="000000"/>
                </a:solidFill>
                <a:effectLst/>
              </a:rPr>
              <a:t>Thus, the problem of computationally </a:t>
            </a:r>
            <a:r>
              <a:rPr lang="en-US" sz="1400" b="1" kern="1200" dirty="0">
                <a:ln>
                  <a:noFill/>
                </a:ln>
                <a:solidFill>
                  <a:srgbClr val="000000"/>
                </a:solidFill>
                <a:effectLst/>
              </a:rPr>
              <a:t>efficient</a:t>
            </a:r>
            <a:r>
              <a:rPr lang="en-US" sz="1400" kern="1200" dirty="0">
                <a:ln>
                  <a:noFill/>
                </a:ln>
                <a:solidFill>
                  <a:srgbClr val="000000"/>
                </a:solidFill>
                <a:effectLst/>
              </a:rPr>
              <a:t> and </a:t>
            </a:r>
            <a:r>
              <a:rPr lang="en-US" sz="1400" b="1" kern="1200" dirty="0">
                <a:ln>
                  <a:noFill/>
                </a:ln>
                <a:solidFill>
                  <a:srgbClr val="000000"/>
                </a:solidFill>
                <a:effectLst/>
              </a:rPr>
              <a:t>accurate</a:t>
            </a:r>
            <a:r>
              <a:rPr lang="en-US" sz="1400" kern="1200" dirty="0">
                <a:ln>
                  <a:noFill/>
                </a:ln>
                <a:solidFill>
                  <a:srgbClr val="000000"/>
                </a:solidFill>
                <a:effectLst/>
              </a:rPr>
              <a:t> classification of noisy heartbeats, especially with datasets with a </a:t>
            </a:r>
            <a:r>
              <a:rPr lang="en-US" sz="1400" b="1" kern="1200" dirty="0">
                <a:ln>
                  <a:noFill/>
                </a:ln>
                <a:solidFill>
                  <a:srgbClr val="000000"/>
                </a:solidFill>
                <a:effectLst/>
              </a:rPr>
              <a:t>variety of pathologies</a:t>
            </a:r>
            <a:r>
              <a:rPr lang="en-US" sz="1400" kern="1200" dirty="0">
                <a:ln>
                  <a:noFill/>
                </a:ln>
                <a:solidFill>
                  <a:srgbClr val="000000"/>
                </a:solidFill>
                <a:effectLst/>
              </a:rPr>
              <a:t> still remains a problem.</a:t>
            </a:r>
            <a:endParaRPr lang="en-US" sz="1400" kern="1400" dirty="0">
              <a:ln>
                <a:noFill/>
              </a:ln>
              <a:solidFill>
                <a:srgbClr val="000000"/>
              </a:solidFill>
              <a:effectLst/>
            </a:endParaRPr>
          </a:p>
          <a:p>
            <a:pPr marL="0" marR="0" indent="0" algn="l">
              <a:spcBef>
                <a:spcPts val="0"/>
              </a:spcBef>
              <a:spcAft>
                <a:spcPts val="600"/>
              </a:spcAft>
            </a:pPr>
            <a:r>
              <a:rPr lang="en-US" sz="1400" kern="1400" dirty="0">
                <a:ln>
                  <a:noFill/>
                </a:ln>
                <a:solidFill>
                  <a:srgbClr val="000000"/>
                </a:solidFill>
                <a:effectLst/>
              </a:rPr>
              <a:t> </a:t>
            </a:r>
          </a:p>
        </p:txBody>
      </p:sp>
      <p:grpSp>
        <p:nvGrpSpPr>
          <p:cNvPr id="3" name="Group 2">
            <a:extLst>
              <a:ext uri="{FF2B5EF4-FFF2-40B4-BE49-F238E27FC236}">
                <a16:creationId xmlns:a16="http://schemas.microsoft.com/office/drawing/2014/main" id="{EE70F8F9-854F-4ABB-8735-06FCD7B1765E}"/>
              </a:ext>
            </a:extLst>
          </p:cNvPr>
          <p:cNvGrpSpPr>
            <a:grpSpLocks/>
          </p:cNvGrpSpPr>
          <p:nvPr/>
        </p:nvGrpSpPr>
        <p:grpSpPr bwMode="auto">
          <a:xfrm>
            <a:off x="6872738" y="5232388"/>
            <a:ext cx="3021463" cy="2375277"/>
            <a:chOff x="94988811" y="103513330"/>
            <a:chExt cx="3408103" cy="2612910"/>
          </a:xfrm>
        </p:grpSpPr>
        <p:pic>
          <p:nvPicPr>
            <p:cNvPr id="1027" name="Picture 3">
              <a:extLst>
                <a:ext uri="{FF2B5EF4-FFF2-40B4-BE49-F238E27FC236}">
                  <a16:creationId xmlns:a16="http://schemas.microsoft.com/office/drawing/2014/main" id="{80549546-7666-475B-A79C-5C6C6B3711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3309"/>
            <a:stretch/>
          </p:blipFill>
          <p:spPr bwMode="auto">
            <a:xfrm>
              <a:off x="94988811" y="103513330"/>
              <a:ext cx="3319853" cy="223766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 name="Text Box 4">
              <a:extLst>
                <a:ext uri="{FF2B5EF4-FFF2-40B4-BE49-F238E27FC236}">
                  <a16:creationId xmlns:a16="http://schemas.microsoft.com/office/drawing/2014/main" id="{3AC2D587-0D83-4667-ADC0-A940C2F39948}"/>
                </a:ext>
              </a:extLst>
            </p:cNvPr>
            <p:cNvSpPr txBox="1">
              <a:spLocks noChangeArrowheads="1"/>
            </p:cNvSpPr>
            <p:nvPr/>
          </p:nvSpPr>
          <p:spPr bwMode="auto">
            <a:xfrm>
              <a:off x="95315993" y="105750993"/>
              <a:ext cx="3080921" cy="37524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rPr>
                <a:t>Figure 2</a:t>
              </a:r>
              <a:r>
                <a:rPr kumimoji="0" lang="en-US" altLang="en-US" sz="1000" b="0" i="0" u="none" strike="noStrike" cap="none" normalizeH="0" baseline="0" dirty="0">
                  <a:ln>
                    <a:noFill/>
                  </a:ln>
                  <a:solidFill>
                    <a:srgbClr val="000000"/>
                  </a:solidFill>
                  <a:effectLst/>
                </a:rPr>
                <a:t>. Illustrates the S1, S2, S3, and S4 biomarkers of heart sounds.</a:t>
              </a:r>
              <a:endParaRPr kumimoji="0" lang="en-US" altLang="en-US" sz="1800" b="0" i="0" u="none" strike="noStrike" cap="none" normalizeH="0" baseline="0" dirty="0">
                <a:ln>
                  <a:noFill/>
                </a:ln>
                <a:solidFill>
                  <a:schemeClr val="tx1"/>
                </a:solidFill>
                <a:effectLst/>
              </a:endParaRPr>
            </a:p>
          </p:txBody>
        </p:sp>
      </p:grpSp>
      <p:grpSp>
        <p:nvGrpSpPr>
          <p:cNvPr id="6" name="Group 5">
            <a:extLst>
              <a:ext uri="{FF2B5EF4-FFF2-40B4-BE49-F238E27FC236}">
                <a16:creationId xmlns:a16="http://schemas.microsoft.com/office/drawing/2014/main" id="{AF5B7344-7080-416B-963A-818D274B7ECE}"/>
              </a:ext>
            </a:extLst>
          </p:cNvPr>
          <p:cNvGrpSpPr>
            <a:grpSpLocks/>
          </p:cNvGrpSpPr>
          <p:nvPr/>
        </p:nvGrpSpPr>
        <p:grpSpPr bwMode="auto">
          <a:xfrm>
            <a:off x="7302463" y="1250597"/>
            <a:ext cx="2154762" cy="3527168"/>
            <a:chOff x="89347605" y="106367068"/>
            <a:chExt cx="2753427" cy="4491848"/>
          </a:xfrm>
        </p:grpSpPr>
        <p:pic>
          <p:nvPicPr>
            <p:cNvPr id="1030" name="Picture 6" descr="Image result for abnormal heart sounds">
              <a:extLst>
                <a:ext uri="{FF2B5EF4-FFF2-40B4-BE49-F238E27FC236}">
                  <a16:creationId xmlns:a16="http://schemas.microsoft.com/office/drawing/2014/main" id="{98AF0D97-DD88-40E3-9E24-21F66F3BC5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47605" y="106367068"/>
              <a:ext cx="2753407" cy="4146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
          <p:nvSpPr>
            <p:cNvPr id="7" name="Text Box 7">
              <a:extLst>
                <a:ext uri="{FF2B5EF4-FFF2-40B4-BE49-F238E27FC236}">
                  <a16:creationId xmlns:a16="http://schemas.microsoft.com/office/drawing/2014/main" id="{4A8F88C4-D68D-45DB-9ED4-275E14BFB341}"/>
                </a:ext>
              </a:extLst>
            </p:cNvPr>
            <p:cNvSpPr txBox="1">
              <a:spLocks noChangeArrowheads="1"/>
            </p:cNvSpPr>
            <p:nvPr/>
          </p:nvSpPr>
          <p:spPr bwMode="auto">
            <a:xfrm>
              <a:off x="89451124" y="110424500"/>
              <a:ext cx="2649908" cy="43441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rPr>
                <a:t>Figure 3</a:t>
              </a:r>
              <a:r>
                <a:rPr kumimoji="0" lang="en-US" altLang="en-US" sz="1000" b="0" i="0" u="none" strike="noStrike" cap="none" normalizeH="0" baseline="0" dirty="0">
                  <a:ln>
                    <a:noFill/>
                  </a:ln>
                  <a:solidFill>
                    <a:srgbClr val="000000"/>
                  </a:solidFill>
                  <a:effectLst/>
                </a:rPr>
                <a:t>. Representation of different abnormalities in sound and pressure.</a:t>
              </a:r>
              <a:endParaRPr kumimoji="0" lang="en-US" altLang="en-US" sz="1800" b="0" i="0" u="none" strike="noStrike" cap="none" normalizeH="0" baseline="0" dirty="0">
                <a:ln>
                  <a:noFill/>
                </a:ln>
                <a:solidFill>
                  <a:schemeClr val="tx1"/>
                </a:solidFill>
                <a:effectLst/>
              </a:endParaRPr>
            </a:p>
          </p:txBody>
        </p:sp>
      </p:grpSp>
    </p:spTree>
    <p:extLst>
      <p:ext uri="{BB962C8B-B14F-4D97-AF65-F5344CB8AC3E}">
        <p14:creationId xmlns:p14="http://schemas.microsoft.com/office/powerpoint/2010/main" val="4591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5" name="Shape 85"/>
          <p:cNvSpPr txBox="1"/>
          <p:nvPr/>
        </p:nvSpPr>
        <p:spPr>
          <a:xfrm>
            <a:off x="293953" y="307083"/>
            <a:ext cx="9470494" cy="786632"/>
          </a:xfrm>
          <a:prstGeom prst="rect">
            <a:avLst/>
          </a:prstGeom>
          <a:solidFill>
            <a:srgbClr val="EEEEEE"/>
          </a:solidFill>
          <a:ln>
            <a:noFill/>
          </a:ln>
        </p:spPr>
        <p:txBody>
          <a:bodyPr lIns="37708" tIns="18849" rIns="37708" bIns="18849" anchor="ctr" anchorCtr="0">
            <a:noAutofit/>
          </a:bodyPr>
          <a:lstStyle/>
          <a:p>
            <a:pPr lvl="0" algn="ctr">
              <a:buSzPct val="25000"/>
            </a:pPr>
            <a:r>
              <a:rPr lang="en-US" sz="3200" b="1" dirty="0">
                <a:latin typeface="+mj-lt"/>
                <a:ea typeface="Montserrat"/>
                <a:cs typeface="Montserrat"/>
                <a:sym typeface="Montserrat"/>
              </a:rPr>
              <a:t>Framework: </a:t>
            </a:r>
            <a:r>
              <a:rPr lang="en-US" sz="3200" dirty="0">
                <a:latin typeface="+mj-lt"/>
                <a:ea typeface="Montserrat"/>
                <a:cs typeface="Montserrat"/>
                <a:sym typeface="Montserrat"/>
              </a:rPr>
              <a:t>Data Management &amp; Model Development</a:t>
            </a:r>
          </a:p>
        </p:txBody>
      </p:sp>
    </p:spTree>
    <p:extLst>
      <p:ext uri="{BB962C8B-B14F-4D97-AF65-F5344CB8AC3E}">
        <p14:creationId xmlns:p14="http://schemas.microsoft.com/office/powerpoint/2010/main" val="302526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5" name="Shape 85"/>
          <p:cNvSpPr txBox="1"/>
          <p:nvPr/>
        </p:nvSpPr>
        <p:spPr>
          <a:xfrm>
            <a:off x="293953" y="307083"/>
            <a:ext cx="9470494" cy="786632"/>
          </a:xfrm>
          <a:prstGeom prst="rect">
            <a:avLst/>
          </a:prstGeom>
          <a:solidFill>
            <a:srgbClr val="EEEEEE"/>
          </a:solidFill>
          <a:ln>
            <a:noFill/>
          </a:ln>
        </p:spPr>
        <p:txBody>
          <a:bodyPr lIns="37708" tIns="18849" rIns="37708" bIns="18849" anchor="ctr" anchorCtr="0">
            <a:noAutofit/>
          </a:bodyPr>
          <a:lstStyle/>
          <a:p>
            <a:pPr lvl="0" algn="ctr">
              <a:buSzPct val="25000"/>
            </a:pPr>
            <a:r>
              <a:rPr lang="en-US" sz="3200" b="1" dirty="0">
                <a:latin typeface="+mj-lt"/>
                <a:ea typeface="Montserrat"/>
                <a:cs typeface="Montserrat"/>
                <a:sym typeface="Montserrat"/>
              </a:rPr>
              <a:t>Framework: </a:t>
            </a:r>
            <a:r>
              <a:rPr lang="en-US" sz="3200" dirty="0">
                <a:latin typeface="+mj-lt"/>
                <a:ea typeface="Montserrat"/>
                <a:cs typeface="Montserrat"/>
                <a:sym typeface="Montserrat"/>
              </a:rPr>
              <a:t>Data Management &amp; Model Development</a:t>
            </a:r>
          </a:p>
        </p:txBody>
      </p:sp>
    </p:spTree>
    <p:extLst>
      <p:ext uri="{BB962C8B-B14F-4D97-AF65-F5344CB8AC3E}">
        <p14:creationId xmlns:p14="http://schemas.microsoft.com/office/powerpoint/2010/main" val="232307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5" name="Shape 85"/>
          <p:cNvSpPr txBox="1"/>
          <p:nvPr/>
        </p:nvSpPr>
        <p:spPr>
          <a:xfrm>
            <a:off x="293953" y="307083"/>
            <a:ext cx="9470494" cy="786632"/>
          </a:xfrm>
          <a:prstGeom prst="rect">
            <a:avLst/>
          </a:prstGeom>
          <a:solidFill>
            <a:srgbClr val="EEEEEE"/>
          </a:solidFill>
          <a:ln>
            <a:noFill/>
          </a:ln>
        </p:spPr>
        <p:txBody>
          <a:bodyPr lIns="37708" tIns="18849" rIns="37708" bIns="18849" anchor="ctr" anchorCtr="0">
            <a:noAutofit/>
          </a:bodyPr>
          <a:lstStyle/>
          <a:p>
            <a:pPr lvl="0" algn="ctr">
              <a:buSzPct val="25000"/>
            </a:pPr>
            <a:r>
              <a:rPr lang="en-US" sz="4200" b="1" dirty="0">
                <a:latin typeface="+mj-lt"/>
                <a:ea typeface="Montserrat"/>
                <a:cs typeface="Montserrat"/>
                <a:sym typeface="Montserrat"/>
              </a:rPr>
              <a:t>Framework: </a:t>
            </a:r>
            <a:r>
              <a:rPr lang="en-US" sz="4200" dirty="0">
                <a:latin typeface="+mj-lt"/>
                <a:ea typeface="Montserrat"/>
                <a:cs typeface="Montserrat"/>
                <a:sym typeface="Montserrat"/>
              </a:rPr>
              <a:t>Model Learning &amp; Deployment</a:t>
            </a:r>
            <a:endParaRPr lang="en-US" sz="4200" b="1" dirty="0">
              <a:latin typeface="+mj-lt"/>
              <a:ea typeface="Montserrat"/>
              <a:cs typeface="Montserrat"/>
              <a:sym typeface="Montserrat"/>
            </a:endParaRPr>
          </a:p>
        </p:txBody>
      </p:sp>
    </p:spTree>
    <p:extLst>
      <p:ext uri="{BB962C8B-B14F-4D97-AF65-F5344CB8AC3E}">
        <p14:creationId xmlns:p14="http://schemas.microsoft.com/office/powerpoint/2010/main" val="2005321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5" name="Shape 85"/>
          <p:cNvSpPr txBox="1"/>
          <p:nvPr/>
        </p:nvSpPr>
        <p:spPr>
          <a:xfrm>
            <a:off x="293953" y="307083"/>
            <a:ext cx="9470494" cy="786632"/>
          </a:xfrm>
          <a:prstGeom prst="rect">
            <a:avLst/>
          </a:prstGeom>
          <a:solidFill>
            <a:srgbClr val="EEEEEE"/>
          </a:solidFill>
          <a:ln>
            <a:noFill/>
          </a:ln>
        </p:spPr>
        <p:txBody>
          <a:bodyPr lIns="37708" tIns="18849" rIns="37708" bIns="18849" anchor="ctr" anchorCtr="0">
            <a:noAutofit/>
          </a:bodyPr>
          <a:lstStyle/>
          <a:p>
            <a:pPr lvl="0" algn="ctr">
              <a:buSzPct val="25000"/>
            </a:pPr>
            <a:r>
              <a:rPr lang="en-US" sz="4200" b="1" dirty="0">
                <a:latin typeface="+mj-lt"/>
                <a:ea typeface="Montserrat"/>
                <a:cs typeface="Montserrat"/>
                <a:sym typeface="Montserrat"/>
              </a:rPr>
              <a:t>Findings</a:t>
            </a:r>
          </a:p>
        </p:txBody>
      </p:sp>
      <p:grpSp>
        <p:nvGrpSpPr>
          <p:cNvPr id="2" name="Group 2">
            <a:extLst>
              <a:ext uri="{FF2B5EF4-FFF2-40B4-BE49-F238E27FC236}">
                <a16:creationId xmlns:a16="http://schemas.microsoft.com/office/drawing/2014/main" id="{A533C0F3-928A-46B1-B154-33797CC9ADD0}"/>
              </a:ext>
            </a:extLst>
          </p:cNvPr>
          <p:cNvGrpSpPr>
            <a:grpSpLocks/>
          </p:cNvGrpSpPr>
          <p:nvPr/>
        </p:nvGrpSpPr>
        <p:grpSpPr bwMode="auto">
          <a:xfrm>
            <a:off x="484097" y="1757543"/>
            <a:ext cx="4797425" cy="8031163"/>
            <a:chOff x="93762701" y="110602913"/>
            <a:chExt cx="4797735" cy="8031644"/>
          </a:xfrm>
        </p:grpSpPr>
        <p:pic>
          <p:nvPicPr>
            <p:cNvPr id="4099" name="Picture 3">
              <a:extLst>
                <a:ext uri="{FF2B5EF4-FFF2-40B4-BE49-F238E27FC236}">
                  <a16:creationId xmlns:a16="http://schemas.microsoft.com/office/drawing/2014/main" id="{D1579670-331F-41EF-90D3-152B38899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2701" y="110602913"/>
              <a:ext cx="4642944" cy="251796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4100" name="Picture 4">
              <a:extLst>
                <a:ext uri="{FF2B5EF4-FFF2-40B4-BE49-F238E27FC236}">
                  <a16:creationId xmlns:a16="http://schemas.microsoft.com/office/drawing/2014/main" id="{08A1411A-F0E0-4AB4-A504-D7A5D28409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62701" y="113266163"/>
              <a:ext cx="4559772" cy="249429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4101" name="Picture 5">
              <a:extLst>
                <a:ext uri="{FF2B5EF4-FFF2-40B4-BE49-F238E27FC236}">
                  <a16:creationId xmlns:a16="http://schemas.microsoft.com/office/drawing/2014/main" id="{D5E3A28E-437D-46AD-8B68-E766358C05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03645" y="115900151"/>
              <a:ext cx="4596145" cy="253580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 name="Text Box 6">
              <a:extLst>
                <a:ext uri="{FF2B5EF4-FFF2-40B4-BE49-F238E27FC236}">
                  <a16:creationId xmlns:a16="http://schemas.microsoft.com/office/drawing/2014/main" id="{E1FFA34D-A593-4F85-ADD6-4F616CE347BD}"/>
                </a:ext>
              </a:extLst>
            </p:cNvPr>
            <p:cNvSpPr txBox="1">
              <a:spLocks noChangeArrowheads="1"/>
            </p:cNvSpPr>
            <p:nvPr/>
          </p:nvSpPr>
          <p:spPr bwMode="auto">
            <a:xfrm>
              <a:off x="93980211" y="118423426"/>
              <a:ext cx="4580225" cy="21113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rPr>
                <a:t>Figure 13</a:t>
              </a:r>
              <a:r>
                <a:rPr kumimoji="0" lang="en-US" altLang="en-US" sz="1000" b="0" i="0" u="none" strike="noStrike" cap="none" normalizeH="0" baseline="0">
                  <a:ln>
                    <a:noFill/>
                  </a:ln>
                  <a:solidFill>
                    <a:srgbClr val="000000"/>
                  </a:solidFill>
                  <a:effectLst/>
                  <a:latin typeface="Arial" panose="020B0604020202020204" pitchFamily="34" charset="0"/>
                </a:rPr>
                <a:t>. Plot of testing set results on specificity, sensitivity, and accuracy.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1" name="Group 8">
            <a:extLst>
              <a:ext uri="{FF2B5EF4-FFF2-40B4-BE49-F238E27FC236}">
                <a16:creationId xmlns:a16="http://schemas.microsoft.com/office/drawing/2014/main" id="{0FF65692-C4FB-4842-BAB5-8E70B203B066}"/>
              </a:ext>
            </a:extLst>
          </p:cNvPr>
          <p:cNvGrpSpPr>
            <a:grpSpLocks/>
          </p:cNvGrpSpPr>
          <p:nvPr/>
        </p:nvGrpSpPr>
        <p:grpSpPr bwMode="auto">
          <a:xfrm>
            <a:off x="5014826" y="3872827"/>
            <a:ext cx="6042025" cy="4687888"/>
            <a:chOff x="100345223" y="102591534"/>
            <a:chExt cx="6042672" cy="4688348"/>
          </a:xfrm>
        </p:grpSpPr>
        <p:pic>
          <p:nvPicPr>
            <p:cNvPr id="12" name="Picture 9">
              <a:extLst>
                <a:ext uri="{FF2B5EF4-FFF2-40B4-BE49-F238E27FC236}">
                  <a16:creationId xmlns:a16="http://schemas.microsoft.com/office/drawing/2014/main" id="{90EDA8A8-89EE-4797-B1DE-2497281B8E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r="-2408" b="-2408"/>
            <a:stretch>
              <a:fillRect/>
            </a:stretch>
          </p:blipFill>
          <p:spPr bwMode="auto">
            <a:xfrm>
              <a:off x="100345223" y="102591534"/>
              <a:ext cx="6042672" cy="453200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3" name="Text Box 10">
              <a:extLst>
                <a:ext uri="{FF2B5EF4-FFF2-40B4-BE49-F238E27FC236}">
                  <a16:creationId xmlns:a16="http://schemas.microsoft.com/office/drawing/2014/main" id="{AF6FCF4B-A22F-4230-8E8B-5D978403F467}"/>
                </a:ext>
              </a:extLst>
            </p:cNvPr>
            <p:cNvSpPr txBox="1">
              <a:spLocks noChangeArrowheads="1"/>
            </p:cNvSpPr>
            <p:nvPr/>
          </p:nvSpPr>
          <p:spPr bwMode="auto">
            <a:xfrm>
              <a:off x="100736486" y="107068751"/>
              <a:ext cx="5209953" cy="21113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rPr>
                <a:t>Figure 17</a:t>
              </a:r>
              <a:r>
                <a:rPr kumimoji="0" lang="en-US" altLang="en-US" sz="1000" b="0" i="0" u="none" strike="noStrike" cap="none" normalizeH="0" baseline="0">
                  <a:ln>
                    <a:noFill/>
                  </a:ln>
                  <a:solidFill>
                    <a:srgbClr val="000000"/>
                  </a:solidFill>
                  <a:effectLst/>
                  <a:latin typeface="Arial" panose="020B0604020202020204" pitchFamily="34" charset="0"/>
                </a:rPr>
                <a:t>. Time complexity of discriminator in classifying heart sounds.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pic>
        <p:nvPicPr>
          <p:cNvPr id="14" name="Picture 13">
            <a:extLst>
              <a:ext uri="{FF2B5EF4-FFF2-40B4-BE49-F238E27FC236}">
                <a16:creationId xmlns:a16="http://schemas.microsoft.com/office/drawing/2014/main" id="{4C4124AB-A39A-406C-B601-88558A05BC70}"/>
              </a:ext>
            </a:extLst>
          </p:cNvPr>
          <p:cNvPicPr>
            <a:picLocks noChangeAspect="1"/>
          </p:cNvPicPr>
          <p:nvPr/>
        </p:nvPicPr>
        <p:blipFill>
          <a:blip r:embed="rId7"/>
          <a:stretch>
            <a:fillRect/>
          </a:stretch>
        </p:blipFill>
        <p:spPr>
          <a:xfrm>
            <a:off x="5868561" y="1367105"/>
            <a:ext cx="3705742" cy="3162741"/>
          </a:xfrm>
          <a:prstGeom prst="rect">
            <a:avLst/>
          </a:prstGeom>
        </p:spPr>
      </p:pic>
    </p:spTree>
    <p:extLst>
      <p:ext uri="{BB962C8B-B14F-4D97-AF65-F5344CB8AC3E}">
        <p14:creationId xmlns:p14="http://schemas.microsoft.com/office/powerpoint/2010/main" val="2354097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5" name="Shape 85"/>
          <p:cNvSpPr txBox="1"/>
          <p:nvPr/>
        </p:nvSpPr>
        <p:spPr>
          <a:xfrm>
            <a:off x="293953" y="307083"/>
            <a:ext cx="9470494" cy="786632"/>
          </a:xfrm>
          <a:prstGeom prst="rect">
            <a:avLst/>
          </a:prstGeom>
          <a:solidFill>
            <a:srgbClr val="EEEEEE"/>
          </a:solidFill>
          <a:ln>
            <a:noFill/>
          </a:ln>
        </p:spPr>
        <p:txBody>
          <a:bodyPr lIns="37708" tIns="18849" rIns="37708" bIns="18849" anchor="ctr" anchorCtr="0">
            <a:noAutofit/>
          </a:bodyPr>
          <a:lstStyle/>
          <a:p>
            <a:pPr lvl="0" algn="ctr">
              <a:buSzPct val="25000"/>
            </a:pPr>
            <a:r>
              <a:rPr lang="en-US" sz="4200" b="1" dirty="0">
                <a:latin typeface="+mj-lt"/>
                <a:ea typeface="Montserrat"/>
                <a:cs typeface="Montserrat"/>
                <a:sym typeface="Montserrat"/>
              </a:rPr>
              <a:t>Findings</a:t>
            </a:r>
          </a:p>
        </p:txBody>
      </p:sp>
      <p:pic>
        <p:nvPicPr>
          <p:cNvPr id="3087" name="Picture 15">
            <a:extLst>
              <a:ext uri="{FF2B5EF4-FFF2-40B4-BE49-F238E27FC236}">
                <a16:creationId xmlns:a16="http://schemas.microsoft.com/office/drawing/2014/main" id="{2EED5D11-36E8-44F2-AEC6-6BAC8B472B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238" y="566042"/>
            <a:ext cx="7437437" cy="424973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3088" name="Picture 16">
            <a:extLst>
              <a:ext uri="{FF2B5EF4-FFF2-40B4-BE49-F238E27FC236}">
                <a16:creationId xmlns:a16="http://schemas.microsoft.com/office/drawing/2014/main" id="{F5BF0D82-535C-4C87-9797-0426D255E0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563" y="4823717"/>
            <a:ext cx="7559675" cy="26416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326002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5" name="Shape 85"/>
          <p:cNvSpPr txBox="1"/>
          <p:nvPr/>
        </p:nvSpPr>
        <p:spPr>
          <a:xfrm>
            <a:off x="293953" y="307083"/>
            <a:ext cx="9470494" cy="786632"/>
          </a:xfrm>
          <a:prstGeom prst="rect">
            <a:avLst/>
          </a:prstGeom>
          <a:solidFill>
            <a:srgbClr val="EEEEEE"/>
          </a:solidFill>
          <a:ln>
            <a:noFill/>
          </a:ln>
        </p:spPr>
        <p:txBody>
          <a:bodyPr lIns="37708" tIns="18849" rIns="37708" bIns="18849" anchor="ctr" anchorCtr="0">
            <a:noAutofit/>
          </a:bodyPr>
          <a:lstStyle/>
          <a:p>
            <a:pPr lvl="0" algn="ctr">
              <a:buSzPct val="25000"/>
            </a:pPr>
            <a:r>
              <a:rPr lang="en-US" sz="4200" b="1" dirty="0">
                <a:latin typeface="+mj-lt"/>
                <a:ea typeface="Montserrat"/>
                <a:cs typeface="Montserrat"/>
                <a:sym typeface="Montserrat"/>
              </a:rPr>
              <a:t>Findings</a:t>
            </a:r>
          </a:p>
        </p:txBody>
      </p:sp>
      <p:grpSp>
        <p:nvGrpSpPr>
          <p:cNvPr id="9" name="Group 5">
            <a:extLst>
              <a:ext uri="{FF2B5EF4-FFF2-40B4-BE49-F238E27FC236}">
                <a16:creationId xmlns:a16="http://schemas.microsoft.com/office/drawing/2014/main" id="{AECDBB3D-12F9-4B3C-A756-603992B02D89}"/>
              </a:ext>
            </a:extLst>
          </p:cNvPr>
          <p:cNvGrpSpPr>
            <a:grpSpLocks/>
          </p:cNvGrpSpPr>
          <p:nvPr/>
        </p:nvGrpSpPr>
        <p:grpSpPr bwMode="auto">
          <a:xfrm>
            <a:off x="6788261" y="1120895"/>
            <a:ext cx="2861964" cy="2765305"/>
            <a:chOff x="114766541" y="95625408"/>
            <a:chExt cx="5404996" cy="5222629"/>
          </a:xfrm>
        </p:grpSpPr>
        <p:pic>
          <p:nvPicPr>
            <p:cNvPr id="10" name="Picture 6">
              <a:extLst>
                <a:ext uri="{FF2B5EF4-FFF2-40B4-BE49-F238E27FC236}">
                  <a16:creationId xmlns:a16="http://schemas.microsoft.com/office/drawing/2014/main" id="{6DA6F6E0-375A-44B8-AFF4-2076CED02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66541" y="95625408"/>
              <a:ext cx="5404996" cy="496618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1" name="Text Box 7">
              <a:extLst>
                <a:ext uri="{FF2B5EF4-FFF2-40B4-BE49-F238E27FC236}">
                  <a16:creationId xmlns:a16="http://schemas.microsoft.com/office/drawing/2014/main" id="{1135143F-03C0-4A7C-AC9F-F9E275C79D5D}"/>
                </a:ext>
              </a:extLst>
            </p:cNvPr>
            <p:cNvSpPr txBox="1">
              <a:spLocks noChangeArrowheads="1"/>
            </p:cNvSpPr>
            <p:nvPr/>
          </p:nvSpPr>
          <p:spPr bwMode="auto">
            <a:xfrm>
              <a:off x="115572613" y="100628280"/>
              <a:ext cx="3855606" cy="21975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rPr>
                <a:t>Figure 16</a:t>
              </a:r>
              <a:r>
                <a:rPr kumimoji="0" lang="en-US" altLang="en-US" sz="1000" b="0" i="0" u="none" strike="noStrike" cap="none" normalizeH="0" baseline="0">
                  <a:ln>
                    <a:noFill/>
                  </a:ln>
                  <a:solidFill>
                    <a:srgbClr val="000000"/>
                  </a:solidFill>
                  <a:effectLst/>
                  <a:latin typeface="Arial" panose="020B0604020202020204" pitchFamily="34" charset="0"/>
                </a:rPr>
                <a:t>. Matrix of accuracy between labels in the dataset.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pic>
        <p:nvPicPr>
          <p:cNvPr id="4" name="Picture 3">
            <a:extLst>
              <a:ext uri="{FF2B5EF4-FFF2-40B4-BE49-F238E27FC236}">
                <a16:creationId xmlns:a16="http://schemas.microsoft.com/office/drawing/2014/main" id="{1972A262-2268-42BD-8D22-0656F4FD9D35}"/>
              </a:ext>
            </a:extLst>
          </p:cNvPr>
          <p:cNvPicPr>
            <a:picLocks noChangeAspect="1"/>
          </p:cNvPicPr>
          <p:nvPr/>
        </p:nvPicPr>
        <p:blipFill>
          <a:blip r:embed="rId4"/>
          <a:stretch>
            <a:fillRect/>
          </a:stretch>
        </p:blipFill>
        <p:spPr>
          <a:xfrm>
            <a:off x="6709171" y="4281057"/>
            <a:ext cx="3349229" cy="3371434"/>
          </a:xfrm>
          <a:prstGeom prst="rect">
            <a:avLst/>
          </a:prstGeom>
        </p:spPr>
      </p:pic>
    </p:spTree>
    <p:extLst>
      <p:ext uri="{BB962C8B-B14F-4D97-AF65-F5344CB8AC3E}">
        <p14:creationId xmlns:p14="http://schemas.microsoft.com/office/powerpoint/2010/main" val="308826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5" name="Shape 85"/>
          <p:cNvSpPr txBox="1"/>
          <p:nvPr/>
        </p:nvSpPr>
        <p:spPr>
          <a:xfrm>
            <a:off x="293953" y="307083"/>
            <a:ext cx="9470494" cy="786632"/>
          </a:xfrm>
          <a:prstGeom prst="rect">
            <a:avLst/>
          </a:prstGeom>
          <a:solidFill>
            <a:srgbClr val="EEEEEE"/>
          </a:solidFill>
          <a:ln>
            <a:noFill/>
          </a:ln>
        </p:spPr>
        <p:txBody>
          <a:bodyPr lIns="37708" tIns="18849" rIns="37708" bIns="18849" anchor="ctr" anchorCtr="0">
            <a:noAutofit/>
          </a:bodyPr>
          <a:lstStyle/>
          <a:p>
            <a:pPr lvl="0" algn="ctr">
              <a:buSzPct val="25000"/>
            </a:pPr>
            <a:r>
              <a:rPr lang="en-US" sz="4200" b="1" dirty="0">
                <a:latin typeface="+mj-lt"/>
                <a:ea typeface="Montserrat"/>
                <a:cs typeface="Montserrat"/>
                <a:sym typeface="Montserrat"/>
              </a:rPr>
              <a:t>Findings</a:t>
            </a:r>
          </a:p>
        </p:txBody>
      </p:sp>
      <p:graphicFrame>
        <p:nvGraphicFramePr>
          <p:cNvPr id="2" name="Object 1">
            <a:extLst>
              <a:ext uri="{FF2B5EF4-FFF2-40B4-BE49-F238E27FC236}">
                <a16:creationId xmlns:a16="http://schemas.microsoft.com/office/drawing/2014/main" id="{C88F1022-967A-4A74-B3E5-7C41736B8F0C}"/>
              </a:ext>
            </a:extLst>
          </p:cNvPr>
          <p:cNvGraphicFramePr>
            <a:graphicFrameLocks noChangeAspect="1"/>
          </p:cNvGraphicFramePr>
          <p:nvPr>
            <p:extLst>
              <p:ext uri="{D42A27DB-BD31-4B8C-83A1-F6EECF244321}">
                <p14:modId xmlns:p14="http://schemas.microsoft.com/office/powerpoint/2010/main" val="400902973"/>
              </p:ext>
            </p:extLst>
          </p:nvPr>
        </p:nvGraphicFramePr>
        <p:xfrm>
          <a:off x="4368534" y="1211263"/>
          <a:ext cx="5395913" cy="4481512"/>
        </p:xfrm>
        <a:graphic>
          <a:graphicData uri="http://schemas.openxmlformats.org/presentationml/2006/ole">
            <mc:AlternateContent xmlns:mc="http://schemas.openxmlformats.org/markup-compatibility/2006">
              <mc:Choice xmlns:v="urn:schemas-microsoft-com:vml" Requires="v">
                <p:oleObj name="Chart" r:id="rId3" imgW="5410200" imgH="4495800" progId="Excel.Chart.8">
                  <p:embed/>
                </p:oleObj>
              </mc:Choice>
              <mc:Fallback>
                <p:oleObj name="Chart" r:id="rId3" imgW="5410200" imgH="4495800" progId="Excel.Char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534" y="1211263"/>
                        <a:ext cx="5395913"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oleObj>
              </mc:Fallback>
            </mc:AlternateContent>
          </a:graphicData>
        </a:graphic>
      </p:graphicFrame>
      <p:graphicFrame>
        <p:nvGraphicFramePr>
          <p:cNvPr id="4" name="Table 3">
            <a:extLst>
              <a:ext uri="{FF2B5EF4-FFF2-40B4-BE49-F238E27FC236}">
                <a16:creationId xmlns:a16="http://schemas.microsoft.com/office/drawing/2014/main" id="{EBAF47E8-910B-430A-B903-5CE011FEF3AC}"/>
              </a:ext>
            </a:extLst>
          </p:cNvPr>
          <p:cNvGraphicFramePr>
            <a:graphicFrameLocks noGrp="1"/>
          </p:cNvGraphicFramePr>
          <p:nvPr>
            <p:extLst>
              <p:ext uri="{D42A27DB-BD31-4B8C-83A1-F6EECF244321}">
                <p14:modId xmlns:p14="http://schemas.microsoft.com/office/powerpoint/2010/main" val="655707195"/>
              </p:ext>
            </p:extLst>
          </p:nvPr>
        </p:nvGraphicFramePr>
        <p:xfrm>
          <a:off x="3705227" y="44788"/>
          <a:ext cx="8172445" cy="6783831"/>
        </p:xfrm>
        <a:graphic>
          <a:graphicData uri="http://schemas.openxmlformats.org/drawingml/2006/table">
            <a:tbl>
              <a:tblPr/>
              <a:tblGrid>
                <a:gridCol w="1241727">
                  <a:extLst>
                    <a:ext uri="{9D8B030D-6E8A-4147-A177-3AD203B41FA5}">
                      <a16:colId xmlns:a16="http://schemas.microsoft.com/office/drawing/2014/main" val="1827621707"/>
                    </a:ext>
                  </a:extLst>
                </a:gridCol>
                <a:gridCol w="1540434">
                  <a:extLst>
                    <a:ext uri="{9D8B030D-6E8A-4147-A177-3AD203B41FA5}">
                      <a16:colId xmlns:a16="http://schemas.microsoft.com/office/drawing/2014/main" val="694327106"/>
                    </a:ext>
                  </a:extLst>
                </a:gridCol>
                <a:gridCol w="1304062">
                  <a:extLst>
                    <a:ext uri="{9D8B030D-6E8A-4147-A177-3AD203B41FA5}">
                      <a16:colId xmlns:a16="http://schemas.microsoft.com/office/drawing/2014/main" val="1105069573"/>
                    </a:ext>
                  </a:extLst>
                </a:gridCol>
                <a:gridCol w="1705216">
                  <a:extLst>
                    <a:ext uri="{9D8B030D-6E8A-4147-A177-3AD203B41FA5}">
                      <a16:colId xmlns:a16="http://schemas.microsoft.com/office/drawing/2014/main" val="2172966024"/>
                    </a:ext>
                  </a:extLst>
                </a:gridCol>
                <a:gridCol w="1018932">
                  <a:extLst>
                    <a:ext uri="{9D8B030D-6E8A-4147-A177-3AD203B41FA5}">
                      <a16:colId xmlns:a16="http://schemas.microsoft.com/office/drawing/2014/main" val="2664564432"/>
                    </a:ext>
                  </a:extLst>
                </a:gridCol>
                <a:gridCol w="1362074">
                  <a:extLst>
                    <a:ext uri="{9D8B030D-6E8A-4147-A177-3AD203B41FA5}">
                      <a16:colId xmlns:a16="http://schemas.microsoft.com/office/drawing/2014/main" val="2844932158"/>
                    </a:ext>
                  </a:extLst>
                </a:gridCol>
              </a:tblGrid>
              <a:tr h="378497">
                <a:tc>
                  <a:txBody>
                    <a:bodyPr/>
                    <a:lstStyle/>
                    <a:p>
                      <a:pPr algn="ctr" fontAlgn="t"/>
                      <a:r>
                        <a:rPr lang="en-US" sz="1050" dirty="0">
                          <a:effectLst/>
                          <a:latin typeface="Aileron Bold" panose="00000800000000000000" pitchFamily="50" charset="0"/>
                        </a:rPr>
                        <a:t>Study</a:t>
                      </a:r>
                    </a:p>
                  </a:txBody>
                  <a:tcPr marL="16608" marR="16608" marT="8304" marB="830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50" dirty="0">
                          <a:effectLst/>
                          <a:latin typeface="Aileron Bold" panose="00000800000000000000" pitchFamily="50" charset="0"/>
                        </a:rPr>
                        <a:t>Classification techniques</a:t>
                      </a:r>
                    </a:p>
                  </a:txBody>
                  <a:tcPr marL="16608" marR="16608" marT="8304" marB="830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50" dirty="0">
                          <a:effectLst/>
                          <a:latin typeface="Aileron Bold" panose="00000800000000000000" pitchFamily="50" charset="0"/>
                        </a:rPr>
                        <a:t>Beat types</a:t>
                      </a:r>
                    </a:p>
                  </a:txBody>
                  <a:tcPr marL="16608" marR="16608" marT="8304" marB="830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50" dirty="0">
                          <a:effectLst/>
                          <a:latin typeface="Aileron Bold" panose="00000800000000000000" pitchFamily="50" charset="0"/>
                        </a:rPr>
                        <a:t>Dataset</a:t>
                      </a:r>
                    </a:p>
                  </a:txBody>
                  <a:tcPr marL="16608" marR="16608" marT="8304" marB="830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50" dirty="0">
                          <a:effectLst/>
                          <a:latin typeface="Aileron Bold" panose="00000800000000000000" pitchFamily="50" charset="0"/>
                        </a:rPr>
                        <a:t>Time Efficiency</a:t>
                      </a:r>
                    </a:p>
                  </a:txBody>
                  <a:tcPr marL="16608" marR="16608" marT="8304" marB="830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50" dirty="0">
                          <a:effectLst/>
                          <a:latin typeface="Aileron Bold" panose="00000800000000000000" pitchFamily="50" charset="0"/>
                        </a:rPr>
                        <a:t>Results</a:t>
                      </a:r>
                    </a:p>
                  </a:txBody>
                  <a:tcPr marL="16608" marR="16608" marT="8304" marB="830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0326947"/>
                  </a:ext>
                </a:extLst>
              </a:tr>
              <a:tr h="755465">
                <a:tc>
                  <a:txBody>
                    <a:bodyPr/>
                    <a:lstStyle/>
                    <a:p>
                      <a:pPr algn="ctr" fontAlgn="t"/>
                      <a:r>
                        <a:rPr lang="en-US" sz="900" dirty="0">
                          <a:effectLst/>
                          <a:latin typeface="Aileron Light" panose="00000400000000000000" pitchFamily="50" charset="0"/>
                        </a:rPr>
                        <a:t>Nogueira et al.</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Classification of heat images generated from MFCC and time features using SVM, KNN, CNN, and random forest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Normal and abnormal heart sound</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err="1">
                          <a:effectLst/>
                          <a:latin typeface="Aileron Light" panose="00000400000000000000" pitchFamily="50" charset="0"/>
                        </a:rPr>
                        <a:t>PhysioNet</a:t>
                      </a:r>
                      <a:r>
                        <a:rPr lang="en-US" sz="900" dirty="0">
                          <a:effectLst/>
                          <a:latin typeface="Aileron Light" panose="00000400000000000000" pitchFamily="50" charset="0"/>
                        </a:rPr>
                        <a:t> </a:t>
                      </a:r>
                      <a:r>
                        <a:rPr lang="en-US" sz="900" dirty="0" err="1">
                          <a:effectLst/>
                          <a:latin typeface="Aileron Light" panose="00000400000000000000" pitchFamily="50" charset="0"/>
                        </a:rPr>
                        <a:t>CinC</a:t>
                      </a:r>
                      <a:r>
                        <a:rPr lang="en-US" sz="900" dirty="0">
                          <a:effectLst/>
                          <a:latin typeface="Aileron Light" panose="00000400000000000000" pitchFamily="50" charset="0"/>
                        </a:rPr>
                        <a:t> challenge,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Sensitivity: 96.47%</a:t>
                      </a:r>
                    </a:p>
                    <a:p>
                      <a:pPr algn="ctr" fontAlgn="t"/>
                      <a:r>
                        <a:rPr lang="en-US" sz="900" dirty="0">
                          <a:effectLst/>
                          <a:latin typeface="Aileron Light" panose="00000400000000000000" pitchFamily="50" charset="0"/>
                        </a:rPr>
                        <a:t>Specificity: 72.65%</a:t>
                      </a:r>
                    </a:p>
                    <a:p>
                      <a:pPr algn="ctr" fontAlgn="t"/>
                      <a:r>
                        <a:rPr lang="en-US" sz="900" dirty="0">
                          <a:effectLst/>
                          <a:latin typeface="Aileron Light" panose="00000400000000000000" pitchFamily="50" charset="0"/>
                        </a:rPr>
                        <a:t>Overall Score: </a:t>
                      </a:r>
                      <a:r>
                        <a:rPr lang="en-US" sz="900" b="0" dirty="0">
                          <a:effectLst/>
                          <a:latin typeface="Aileron Light" panose="00000400000000000000" pitchFamily="50" charset="0"/>
                        </a:rPr>
                        <a:t>84.56%</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2809047"/>
                  </a:ext>
                </a:extLst>
              </a:tr>
              <a:tr h="656928">
                <a:tc>
                  <a:txBody>
                    <a:bodyPr/>
                    <a:lstStyle/>
                    <a:p>
                      <a:pPr algn="ctr" fontAlgn="t"/>
                      <a:r>
                        <a:rPr lang="en-US" sz="900" dirty="0" err="1">
                          <a:effectLst/>
                          <a:latin typeface="Aileron Light" panose="00000400000000000000" pitchFamily="50" charset="0"/>
                        </a:rPr>
                        <a:t>Potes</a:t>
                      </a:r>
                      <a:r>
                        <a:rPr lang="en-US" sz="900" dirty="0">
                          <a:effectLst/>
                          <a:latin typeface="Aileron Light" panose="00000400000000000000" pitchFamily="50" charset="0"/>
                        </a:rPr>
                        <a:t> et al.</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Time, spectrum, MFCC- based features, CNN, AdaBoost-Abstain classifier, and ensemble classifier</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Normal and abnormal heart sounds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a:effectLst/>
                          <a:latin typeface="Aileron Light" panose="00000400000000000000" pitchFamily="50" charset="0"/>
                        </a:rPr>
                        <a:t>PhysioNet CinC challenge,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Sensitivity: 77.81%</a:t>
                      </a:r>
                    </a:p>
                    <a:p>
                      <a:pPr algn="ctr" fontAlgn="t"/>
                      <a:r>
                        <a:rPr lang="en-US" sz="900" dirty="0">
                          <a:effectLst/>
                          <a:latin typeface="Aileron Light" panose="00000400000000000000" pitchFamily="50" charset="0"/>
                        </a:rPr>
                        <a:t>Specificity: 92.42%</a:t>
                      </a:r>
                    </a:p>
                    <a:p>
                      <a:pPr algn="ctr" fontAlgn="t"/>
                      <a:r>
                        <a:rPr lang="en-US" sz="900" dirty="0">
                          <a:effectLst/>
                          <a:latin typeface="Aileron Light" panose="00000400000000000000" pitchFamily="50" charset="0"/>
                        </a:rPr>
                        <a:t>Overall Score: 86.02%</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1945773"/>
                  </a:ext>
                </a:extLst>
              </a:tr>
              <a:tr h="327094">
                <a:tc>
                  <a:txBody>
                    <a:bodyPr/>
                    <a:lstStyle/>
                    <a:p>
                      <a:pPr algn="ctr" fontAlgn="t"/>
                      <a:r>
                        <a:rPr lang="en-US" sz="900" dirty="0">
                          <a:effectLst/>
                          <a:latin typeface="Aileron Light" panose="00000400000000000000" pitchFamily="50" charset="0"/>
                        </a:rPr>
                        <a:t>Ortiz et al. </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SVM using time, MFCC, DWT, and wavelet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Normal and abnormal heart sounds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err="1">
                          <a:effectLst/>
                          <a:latin typeface="Aileron Light" panose="00000400000000000000" pitchFamily="50" charset="0"/>
                        </a:rPr>
                        <a:t>PhysioNet</a:t>
                      </a:r>
                      <a:r>
                        <a:rPr lang="en-US" sz="900" dirty="0">
                          <a:effectLst/>
                          <a:latin typeface="Aileron Light" panose="00000400000000000000" pitchFamily="50" charset="0"/>
                        </a:rPr>
                        <a:t> </a:t>
                      </a:r>
                      <a:r>
                        <a:rPr lang="en-US" sz="900" dirty="0" err="1">
                          <a:effectLst/>
                          <a:latin typeface="Aileron Light" panose="00000400000000000000" pitchFamily="50" charset="0"/>
                        </a:rPr>
                        <a:t>CinC</a:t>
                      </a:r>
                      <a:r>
                        <a:rPr lang="en-US" sz="900" dirty="0">
                          <a:effectLst/>
                          <a:latin typeface="Aileron Light" panose="00000400000000000000" pitchFamily="50" charset="0"/>
                        </a:rPr>
                        <a:t> challenge,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Test Score: 82.4%</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9878502"/>
                  </a:ext>
                </a:extLst>
              </a:tr>
              <a:tr h="635515">
                <a:tc>
                  <a:txBody>
                    <a:bodyPr/>
                    <a:lstStyle/>
                    <a:p>
                      <a:pPr algn="ctr" fontAlgn="t"/>
                      <a:r>
                        <a:rPr lang="en-US" sz="900" dirty="0">
                          <a:effectLst/>
                          <a:latin typeface="Aileron Light" panose="00000400000000000000" pitchFamily="50" charset="0"/>
                        </a:rPr>
                        <a:t>Tang et al.</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ANN using time, kurtosis, MFCC, energy, power spectrum </a:t>
                      </a:r>
                      <a:r>
                        <a:rPr lang="en-US" sz="900" dirty="0" err="1">
                          <a:effectLst/>
                          <a:latin typeface="Aileron Light" panose="00000400000000000000" pitchFamily="50" charset="0"/>
                        </a:rPr>
                        <a:t>cyclostationary</a:t>
                      </a:r>
                      <a:r>
                        <a:rPr lang="en-US" sz="900" dirty="0">
                          <a:effectLst/>
                          <a:latin typeface="Aileron Light" panose="00000400000000000000" pitchFamily="50" charset="0"/>
                        </a:rPr>
                        <a:t> features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Normal and abnormal heart sounds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err="1">
                          <a:effectLst/>
                          <a:latin typeface="Aileron Light" panose="00000400000000000000" pitchFamily="50" charset="0"/>
                        </a:rPr>
                        <a:t>PhysioNet</a:t>
                      </a:r>
                      <a:r>
                        <a:rPr lang="en-US" sz="900" dirty="0">
                          <a:effectLst/>
                          <a:latin typeface="Aileron Light" panose="00000400000000000000" pitchFamily="50" charset="0"/>
                        </a:rPr>
                        <a:t> </a:t>
                      </a:r>
                      <a:r>
                        <a:rPr lang="en-US" sz="900" dirty="0" err="1">
                          <a:effectLst/>
                          <a:latin typeface="Aileron Light" panose="00000400000000000000" pitchFamily="50" charset="0"/>
                        </a:rPr>
                        <a:t>CinC</a:t>
                      </a:r>
                      <a:r>
                        <a:rPr lang="en-US" sz="900" dirty="0">
                          <a:effectLst/>
                          <a:latin typeface="Aileron Light" panose="00000400000000000000" pitchFamily="50" charset="0"/>
                        </a:rPr>
                        <a:t> challenge,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Sensitivity: 80.7-81.2%, Specificity: 82.9- 85%</a:t>
                      </a:r>
                    </a:p>
                    <a:p>
                      <a:pPr algn="ctr" fontAlgn="t"/>
                      <a:r>
                        <a:rPr lang="en-US" sz="900" dirty="0">
                          <a:effectLst/>
                          <a:latin typeface="Aileron Light" panose="00000400000000000000" pitchFamily="50" charset="0"/>
                        </a:rPr>
                        <a:t>Overall Score: 81.8- 83.6%</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628376"/>
                  </a:ext>
                </a:extLst>
              </a:tr>
              <a:tr h="481305">
                <a:tc>
                  <a:txBody>
                    <a:bodyPr/>
                    <a:lstStyle/>
                    <a:p>
                      <a:pPr algn="ctr" fontAlgn="t"/>
                      <a:r>
                        <a:rPr lang="en-US" sz="900" dirty="0">
                          <a:effectLst/>
                          <a:latin typeface="Aileron Light" panose="00000400000000000000" pitchFamily="50" charset="0"/>
                        </a:rPr>
                        <a:t>Rubin et al.</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CNN using heat maps generated using MFCC features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Normal and abnormal heart sounds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err="1">
                          <a:effectLst/>
                          <a:latin typeface="Aileron Light" panose="00000400000000000000" pitchFamily="50" charset="0"/>
                        </a:rPr>
                        <a:t>PhysioNet</a:t>
                      </a:r>
                      <a:r>
                        <a:rPr lang="en-US" sz="900" dirty="0">
                          <a:effectLst/>
                          <a:latin typeface="Aileron Light" panose="00000400000000000000" pitchFamily="50" charset="0"/>
                        </a:rPr>
                        <a:t> </a:t>
                      </a:r>
                      <a:r>
                        <a:rPr lang="en-US" sz="900" dirty="0" err="1">
                          <a:effectLst/>
                          <a:latin typeface="Aileron Light" panose="00000400000000000000" pitchFamily="50" charset="0"/>
                        </a:rPr>
                        <a:t>CinC</a:t>
                      </a:r>
                      <a:r>
                        <a:rPr lang="en-US" sz="900" dirty="0">
                          <a:effectLst/>
                          <a:latin typeface="Aileron Light" panose="00000400000000000000" pitchFamily="50" charset="0"/>
                        </a:rPr>
                        <a:t> challenge,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Specificity: 95%</a:t>
                      </a:r>
                    </a:p>
                    <a:p>
                      <a:pPr algn="ctr" fontAlgn="t"/>
                      <a:r>
                        <a:rPr lang="en-US" sz="900" dirty="0">
                          <a:effectLst/>
                          <a:latin typeface="Aileron Light" panose="00000400000000000000" pitchFamily="50" charset="0"/>
                        </a:rPr>
                        <a:t>Sensitivity: 73%</a:t>
                      </a:r>
                    </a:p>
                    <a:p>
                      <a:pPr algn="ctr" fontAlgn="t"/>
                      <a:r>
                        <a:rPr lang="en-US" sz="900" dirty="0">
                          <a:effectLst/>
                          <a:latin typeface="Aileron Light" panose="00000400000000000000" pitchFamily="50" charset="0"/>
                        </a:rPr>
                        <a:t>Overall Score: 84%</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598291"/>
                  </a:ext>
                </a:extLst>
              </a:tr>
              <a:tr h="635515">
                <a:tc>
                  <a:txBody>
                    <a:bodyPr/>
                    <a:lstStyle/>
                    <a:p>
                      <a:pPr algn="ctr" fontAlgn="t"/>
                      <a:r>
                        <a:rPr lang="en-US" sz="900" dirty="0">
                          <a:effectLst/>
                          <a:latin typeface="Aileron Light" panose="00000400000000000000" pitchFamily="50" charset="0"/>
                        </a:rPr>
                        <a:t>Singh et al. </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Time domain, frequency domain, </a:t>
                      </a:r>
                      <a:r>
                        <a:rPr lang="en-US" sz="900" dirty="0" err="1">
                          <a:effectLst/>
                          <a:latin typeface="Aileron Light" panose="00000400000000000000" pitchFamily="50" charset="0"/>
                        </a:rPr>
                        <a:t>cepstrum</a:t>
                      </a:r>
                      <a:r>
                        <a:rPr lang="en-US" sz="900" dirty="0">
                          <a:effectLst/>
                          <a:latin typeface="Aileron Light" panose="00000400000000000000" pitchFamily="50" charset="0"/>
                        </a:rPr>
                        <a:t>, statistical features, Bayes Net, nave Bayes, GSD, and Logit Boost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Normal heart sounds and murmurs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PASCAL</a:t>
                      </a:r>
                    </a:p>
                    <a:p>
                      <a:pPr algn="ctr" fontAlgn="t"/>
                      <a:r>
                        <a:rPr lang="en-US" sz="900" dirty="0">
                          <a:effectLst/>
                          <a:latin typeface="Aileron Light" panose="00000400000000000000" pitchFamily="50" charset="0"/>
                        </a:rPr>
                        <a:t>Datasets: A &amp; B</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Specificity: 93.3%</a:t>
                      </a:r>
                    </a:p>
                    <a:p>
                      <a:pPr algn="ctr" fontAlgn="t"/>
                      <a:r>
                        <a:rPr lang="en-US" sz="900" dirty="0">
                          <a:effectLst/>
                          <a:latin typeface="Aileron Light" panose="00000400000000000000" pitchFamily="50" charset="0"/>
                        </a:rPr>
                        <a:t>Sensitivity: 93.3%</a:t>
                      </a:r>
                    </a:p>
                    <a:p>
                      <a:pPr algn="ctr" fontAlgn="t"/>
                      <a:r>
                        <a:rPr lang="en-US" sz="900" dirty="0">
                          <a:effectLst/>
                          <a:latin typeface="Aileron Light" panose="00000400000000000000" pitchFamily="50" charset="0"/>
                        </a:rPr>
                        <a:t>Accuracy: 93.3%</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9232608"/>
                  </a:ext>
                </a:extLst>
              </a:tr>
              <a:tr h="789726">
                <a:tc>
                  <a:txBody>
                    <a:bodyPr/>
                    <a:lstStyle/>
                    <a:p>
                      <a:pPr algn="ctr" fontAlgn="t"/>
                      <a:r>
                        <a:rPr lang="en-US" sz="900" dirty="0">
                          <a:effectLst/>
                          <a:latin typeface="Aileron Light" panose="00000400000000000000" pitchFamily="50" charset="0"/>
                        </a:rPr>
                        <a:t>Krishnan et al. </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Embedding Layers, CNN, DNN</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Normal and abnormal heart sounds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err="1">
                          <a:effectLst/>
                          <a:latin typeface="Aileron Light" panose="00000400000000000000" pitchFamily="50" charset="0"/>
                        </a:rPr>
                        <a:t>PhysioNet</a:t>
                      </a:r>
                      <a:r>
                        <a:rPr lang="en-US" sz="900" dirty="0">
                          <a:effectLst/>
                          <a:latin typeface="Aileron Light" panose="00000400000000000000" pitchFamily="50" charset="0"/>
                        </a:rPr>
                        <a:t> </a:t>
                      </a:r>
                      <a:r>
                        <a:rPr lang="en-US" sz="900" dirty="0" err="1">
                          <a:effectLst/>
                          <a:latin typeface="Aileron Light" panose="00000400000000000000" pitchFamily="50" charset="0"/>
                        </a:rPr>
                        <a:t>CinC</a:t>
                      </a:r>
                      <a:r>
                        <a:rPr lang="en-US" sz="900" dirty="0">
                          <a:effectLst/>
                          <a:latin typeface="Aileron Light" panose="00000400000000000000" pitchFamily="50" charset="0"/>
                        </a:rPr>
                        <a:t> challenge,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Sensitivity: 86.73%</a:t>
                      </a:r>
                    </a:p>
                    <a:p>
                      <a:pPr algn="ctr" fontAlgn="t"/>
                      <a:r>
                        <a:rPr lang="en-US" sz="900" dirty="0">
                          <a:effectLst/>
                          <a:latin typeface="Aileron Light" panose="00000400000000000000" pitchFamily="50" charset="0"/>
                        </a:rPr>
                        <a:t>Specificity: 84.75%</a:t>
                      </a:r>
                    </a:p>
                    <a:p>
                      <a:pPr algn="ctr" fontAlgn="t"/>
                      <a:r>
                        <a:rPr lang="en-US" sz="900" dirty="0">
                          <a:effectLst/>
                          <a:latin typeface="Aileron Light" panose="00000400000000000000" pitchFamily="50" charset="0"/>
                        </a:rPr>
                        <a:t>Accuracy: 85.65%  Precision: 82.52%</a:t>
                      </a:r>
                    </a:p>
                    <a:p>
                      <a:pPr algn="ctr" fontAlgn="t"/>
                      <a:r>
                        <a:rPr lang="en-US" sz="900" dirty="0">
                          <a:effectLst/>
                          <a:latin typeface="Aileron Light" panose="00000400000000000000" pitchFamily="50" charset="0"/>
                        </a:rPr>
                        <a:t>F1 Score: 84.58%</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3759370"/>
                  </a:ext>
                </a:extLst>
              </a:tr>
              <a:tr h="779269">
                <a:tc>
                  <a:txBody>
                    <a:bodyPr/>
                    <a:lstStyle/>
                    <a:p>
                      <a:pPr algn="ctr" fontAlgn="t"/>
                      <a:r>
                        <a:rPr lang="en-US" sz="900" dirty="0">
                          <a:latin typeface="Aileron Light" panose="00000400000000000000" pitchFamily="50" charset="0"/>
                        </a:rPr>
                        <a:t>Fernando et al.</a:t>
                      </a:r>
                      <a:endParaRPr lang="en-US" sz="900" dirty="0">
                        <a:effectLst/>
                        <a:latin typeface="Aileron Light" panose="00000400000000000000" pitchFamily="50" charset="0"/>
                      </a:endParaRP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err="1">
                          <a:effectLst/>
                          <a:latin typeface="Aileron Light" panose="00000400000000000000" pitchFamily="50" charset="0"/>
                        </a:rPr>
                        <a:t>BiLSTM</a:t>
                      </a:r>
                      <a:endParaRPr lang="en-US" sz="900" dirty="0">
                        <a:effectLst/>
                        <a:latin typeface="Aileron Light" panose="00000400000000000000" pitchFamily="50" charset="0"/>
                      </a:endParaRP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a:effectLst/>
                          <a:latin typeface="Aileron Light" panose="00000400000000000000" pitchFamily="50" charset="0"/>
                        </a:rPr>
                        <a:t>S1, S2, None</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kern="1200" dirty="0" err="1">
                          <a:solidFill>
                            <a:schemeClr val="tx1"/>
                          </a:solidFill>
                          <a:effectLst/>
                          <a:latin typeface="Aileron Light" panose="00000400000000000000" pitchFamily="50" charset="0"/>
                          <a:ea typeface="+mn-ea"/>
                          <a:cs typeface="+mn-cs"/>
                        </a:rPr>
                        <a:t>PhysioNet</a:t>
                      </a:r>
                      <a:r>
                        <a:rPr lang="en-US" sz="900" kern="1200" dirty="0">
                          <a:solidFill>
                            <a:schemeClr val="tx1"/>
                          </a:solidFill>
                          <a:effectLst/>
                          <a:latin typeface="Aileron Light" panose="00000400000000000000" pitchFamily="50" charset="0"/>
                          <a:ea typeface="+mn-ea"/>
                          <a:cs typeface="+mn-cs"/>
                        </a:rPr>
                        <a:t> </a:t>
                      </a:r>
                      <a:r>
                        <a:rPr lang="en-US" sz="900" kern="1200" dirty="0" err="1">
                          <a:solidFill>
                            <a:schemeClr val="tx1"/>
                          </a:solidFill>
                          <a:effectLst/>
                          <a:latin typeface="Aileron Light" panose="00000400000000000000" pitchFamily="50" charset="0"/>
                          <a:ea typeface="+mn-ea"/>
                          <a:cs typeface="+mn-cs"/>
                        </a:rPr>
                        <a:t>CinC</a:t>
                      </a:r>
                      <a:r>
                        <a:rPr lang="en-US" sz="900" kern="1200" dirty="0">
                          <a:solidFill>
                            <a:schemeClr val="tx1"/>
                          </a:solidFill>
                          <a:effectLst/>
                          <a:latin typeface="Aileron Light" panose="00000400000000000000" pitchFamily="50" charset="0"/>
                          <a:ea typeface="+mn-ea"/>
                          <a:cs typeface="+mn-cs"/>
                        </a:rPr>
                        <a:t> challenge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a:effectLst/>
                          <a:latin typeface="Aileron Light" panose="00000400000000000000" pitchFamily="50" charset="0"/>
                        </a:rPr>
                        <a:t>17 classifications per second</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Sensitivity: 97.2%</a:t>
                      </a:r>
                    </a:p>
                    <a:p>
                      <a:pPr algn="ctr" fontAlgn="t"/>
                      <a:r>
                        <a:rPr lang="en-US" sz="900" dirty="0">
                          <a:effectLst/>
                          <a:latin typeface="Aileron Light" panose="00000400000000000000" pitchFamily="50" charset="0"/>
                        </a:rPr>
                        <a:t>Specificity: 97.5%</a:t>
                      </a:r>
                    </a:p>
                    <a:p>
                      <a:pPr algn="ctr" fontAlgn="t"/>
                      <a:r>
                        <a:rPr lang="en-US" sz="900" dirty="0">
                          <a:effectLst/>
                          <a:latin typeface="Aileron Light" panose="00000400000000000000" pitchFamily="50" charset="0"/>
                        </a:rPr>
                        <a:t>Accuracy: 96.9%  </a:t>
                      </a:r>
                    </a:p>
                    <a:p>
                      <a:pPr algn="ctr" fontAlgn="t"/>
                      <a:r>
                        <a:rPr lang="en-US" sz="900" dirty="0" err="1">
                          <a:effectLst/>
                          <a:latin typeface="Aileron Light" panose="00000400000000000000" pitchFamily="50" charset="0"/>
                        </a:rPr>
                        <a:t>PPv</a:t>
                      </a:r>
                      <a:r>
                        <a:rPr lang="en-US" sz="900" dirty="0">
                          <a:effectLst/>
                          <a:latin typeface="Aileron Light" panose="00000400000000000000" pitchFamily="50" charset="0"/>
                        </a:rPr>
                        <a:t>: 96.3%</a:t>
                      </a:r>
                    </a:p>
                    <a:p>
                      <a:pPr algn="ctr" fontAlgn="t"/>
                      <a:r>
                        <a:rPr lang="en-US" sz="900" dirty="0">
                          <a:effectLst/>
                          <a:latin typeface="Aileron Light" panose="00000400000000000000" pitchFamily="50" charset="0"/>
                        </a:rPr>
                        <a:t>F1 Score: 96.7%</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1603948"/>
                  </a:ext>
                </a:extLst>
              </a:tr>
              <a:tr h="779269">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a:latin typeface="Aileron Light" panose="00000400000000000000" pitchFamily="50" charset="0"/>
                        </a:rPr>
                        <a:t>Messner et al.</a:t>
                      </a:r>
                      <a:endParaRPr lang="en-US" sz="900" dirty="0">
                        <a:effectLst/>
                        <a:latin typeface="Aileron Light" panose="00000400000000000000" pitchFamily="50" charset="0"/>
                      </a:endParaRP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RNN</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a:effectLst/>
                          <a:latin typeface="Aileron Light" panose="00000400000000000000" pitchFamily="50" charset="0"/>
                        </a:rPr>
                        <a:t>S1, S2, None</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err="1">
                          <a:effectLst/>
                          <a:latin typeface="Aileron Light" panose="00000400000000000000" pitchFamily="50" charset="0"/>
                        </a:rPr>
                        <a:t>PhysioNet</a:t>
                      </a:r>
                      <a:r>
                        <a:rPr lang="en-US" sz="900" dirty="0">
                          <a:effectLst/>
                          <a:latin typeface="Aileron Light" panose="00000400000000000000" pitchFamily="50" charset="0"/>
                        </a:rPr>
                        <a:t> </a:t>
                      </a:r>
                      <a:r>
                        <a:rPr lang="en-US" sz="900" dirty="0" err="1">
                          <a:effectLst/>
                          <a:latin typeface="Aileron Light" panose="00000400000000000000" pitchFamily="50" charset="0"/>
                        </a:rPr>
                        <a:t>CinC</a:t>
                      </a:r>
                      <a:r>
                        <a:rPr lang="en-US" sz="900" dirty="0">
                          <a:effectLst/>
                          <a:latin typeface="Aileron Light" panose="00000400000000000000" pitchFamily="50" charset="0"/>
                        </a:rPr>
                        <a:t> challenge,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a:effectLst/>
                          <a:latin typeface="Aileron Light" panose="00000400000000000000" pitchFamily="50" charset="0"/>
                        </a:rPr>
                        <a:t>8 classifications per second</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Sensitivity: 96.1%</a:t>
                      </a:r>
                    </a:p>
                    <a:p>
                      <a:pPr algn="ctr" fontAlgn="t"/>
                      <a:r>
                        <a:rPr lang="en-US" sz="900" dirty="0">
                          <a:effectLst/>
                          <a:latin typeface="Aileron Light" panose="00000400000000000000" pitchFamily="50" charset="0"/>
                        </a:rPr>
                        <a:t>Specificity: 95.1%</a:t>
                      </a:r>
                    </a:p>
                    <a:p>
                      <a:pPr algn="ctr" fontAlgn="t"/>
                      <a:r>
                        <a:rPr lang="en-US" sz="900" dirty="0">
                          <a:effectLst/>
                          <a:latin typeface="Aileron Light" panose="00000400000000000000" pitchFamily="50" charset="0"/>
                        </a:rPr>
                        <a:t>F1 Score: 95.6%</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4884921"/>
                  </a:ext>
                </a:extLst>
              </a:tr>
              <a:tr h="481305">
                <a:tc>
                  <a:txBody>
                    <a:bodyPr/>
                    <a:lstStyle/>
                    <a:p>
                      <a:pPr algn="ctr" fontAlgn="t"/>
                      <a:r>
                        <a:rPr lang="en-US" sz="900" b="0" dirty="0">
                          <a:effectLst/>
                          <a:latin typeface="Aileron SemiBold" panose="00000700000000000000" pitchFamily="50" charset="0"/>
                        </a:rPr>
                        <a:t>Proposed Method</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SemiBold" panose="00000700000000000000" pitchFamily="50" charset="0"/>
                        </a:rPr>
                        <a:t>GAN with CNN</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SemiBold" panose="00000700000000000000" pitchFamily="50" charset="0"/>
                        </a:rPr>
                        <a:t>Normal and abnormal heart sounds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err="1">
                          <a:effectLst/>
                          <a:latin typeface="Aileron SemiBold" panose="00000700000000000000" pitchFamily="50" charset="0"/>
                        </a:rPr>
                        <a:t>PhysioNet</a:t>
                      </a:r>
                      <a:r>
                        <a:rPr lang="en-US" sz="900" dirty="0">
                          <a:effectLst/>
                          <a:latin typeface="Aileron SemiBold" panose="00000700000000000000" pitchFamily="50" charset="0"/>
                        </a:rPr>
                        <a:t> </a:t>
                      </a:r>
                      <a:r>
                        <a:rPr lang="en-US" sz="900" dirty="0" err="1">
                          <a:effectLst/>
                          <a:latin typeface="Aileron SemiBold" panose="00000700000000000000" pitchFamily="50" charset="0"/>
                        </a:rPr>
                        <a:t>CinC</a:t>
                      </a:r>
                      <a:r>
                        <a:rPr lang="en-US" sz="900" dirty="0">
                          <a:effectLst/>
                          <a:latin typeface="Aileron SemiBold" panose="00000700000000000000" pitchFamily="50" charset="0"/>
                        </a:rPr>
                        <a:t> challenge 2016</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a:effectLst/>
                          <a:latin typeface="Aileron SemiBold" panose="00000700000000000000" pitchFamily="50" charset="0"/>
                        </a:rPr>
                        <a:t>&amp;</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a:effectLst/>
                          <a:latin typeface="Aileron SemiBold" panose="00000700000000000000" pitchFamily="50" charset="0"/>
                        </a:rPr>
                        <a:t>PASCAL Datasets: A &amp; B</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SemiBold" panose="00000700000000000000" pitchFamily="50" charset="0"/>
                        </a:rPr>
                        <a:t>~1000 classifications per second</a:t>
                      </a:r>
                    </a:p>
                    <a:p>
                      <a:pPr algn="ctr" fontAlgn="t"/>
                      <a:endParaRPr lang="en-US" sz="900" dirty="0">
                        <a:effectLst/>
                        <a:latin typeface="Aileron SemiBold" panose="00000700000000000000" pitchFamily="50" charset="0"/>
                      </a:endParaRP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SemiBold" panose="00000700000000000000" pitchFamily="50" charset="0"/>
                        </a:rPr>
                        <a:t>Sensitivity: </a:t>
                      </a:r>
                      <a:r>
                        <a:rPr lang="en-US" sz="900" b="1" dirty="0">
                          <a:effectLst/>
                          <a:latin typeface="Aileron Light" panose="00000400000000000000" pitchFamily="50" charset="0"/>
                        </a:rPr>
                        <a:t>100.0</a:t>
                      </a:r>
                      <a:r>
                        <a:rPr lang="en-US" sz="900" b="1" dirty="0">
                          <a:latin typeface="Aileron Light" panose="00000400000000000000" pitchFamily="50" charset="0"/>
                        </a:rPr>
                        <a:t>%</a:t>
                      </a:r>
                      <a:endParaRPr lang="en-US" sz="900" dirty="0">
                        <a:effectLst/>
                        <a:latin typeface="Aileron SemiBold" panose="00000700000000000000" pitchFamily="50" charset="0"/>
                      </a:endParaRPr>
                    </a:p>
                    <a:p>
                      <a:pPr algn="ctr" fontAlgn="t"/>
                      <a:r>
                        <a:rPr lang="en-US" sz="900" dirty="0">
                          <a:effectLst/>
                          <a:latin typeface="Aileron SemiBold" panose="00000700000000000000" pitchFamily="50" charset="0"/>
                        </a:rPr>
                        <a:t>Specificity: </a:t>
                      </a:r>
                      <a:r>
                        <a:rPr lang="en-US" sz="900" b="1" dirty="0">
                          <a:effectLst/>
                          <a:latin typeface="Aileron SemiBold" panose="00000700000000000000" pitchFamily="50" charset="0"/>
                        </a:rPr>
                        <a:t>96.67</a:t>
                      </a:r>
                      <a:r>
                        <a:rPr lang="en-US" sz="900" dirty="0">
                          <a:effectLst/>
                          <a:latin typeface="Aileron SemiBold" panose="00000700000000000000" pitchFamily="50" charset="0"/>
                        </a:rPr>
                        <a:t>%</a:t>
                      </a:r>
                    </a:p>
                    <a:p>
                      <a:pPr algn="ctr" fontAlgn="t"/>
                      <a:r>
                        <a:rPr lang="en-US" sz="900" dirty="0">
                          <a:effectLst/>
                          <a:latin typeface="Aileron SemiBold" panose="00000700000000000000" pitchFamily="50" charset="0"/>
                        </a:rPr>
                        <a:t>Accuracy: </a:t>
                      </a:r>
                      <a:r>
                        <a:rPr lang="en-US" sz="900" b="1" dirty="0">
                          <a:effectLst/>
                          <a:latin typeface="Aileron Light" panose="00000400000000000000" pitchFamily="50" charset="0"/>
                        </a:rPr>
                        <a:t>98.75</a:t>
                      </a:r>
                      <a:r>
                        <a:rPr lang="en-US" sz="900" b="1" dirty="0">
                          <a:latin typeface="Aileron Light" panose="00000400000000000000" pitchFamily="50" charset="0"/>
                        </a:rPr>
                        <a:t>%</a:t>
                      </a:r>
                      <a:endParaRPr lang="en-US" sz="900" dirty="0">
                        <a:effectLst/>
                        <a:latin typeface="Aileron SemiBold" panose="00000700000000000000" pitchFamily="50" charset="0"/>
                      </a:endParaRP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2344022"/>
                  </a:ext>
                </a:extLst>
              </a:tr>
            </a:tbl>
          </a:graphicData>
        </a:graphic>
      </p:graphicFrame>
    </p:spTree>
    <p:extLst>
      <p:ext uri="{BB962C8B-B14F-4D97-AF65-F5344CB8AC3E}">
        <p14:creationId xmlns:p14="http://schemas.microsoft.com/office/powerpoint/2010/main" val="9339689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1754</TotalTime>
  <Words>1766</Words>
  <Application>Microsoft Office PowerPoint</Application>
  <PresentationFormat>Custom</PresentationFormat>
  <Paragraphs>130</Paragraphs>
  <Slides>11</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0" baseType="lpstr">
      <vt:lpstr>Aileron Bold</vt:lpstr>
      <vt:lpstr>Aileron Light</vt:lpstr>
      <vt:lpstr>Aileron SemiBold</vt:lpstr>
      <vt:lpstr>Arial</vt:lpstr>
      <vt:lpstr>Calibri</vt:lpstr>
      <vt:lpstr>Calibri Light</vt:lpstr>
      <vt:lpstr>Times New Roman</vt:lpstr>
      <vt:lpstr>Office Theme</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Kendre</dc:creator>
  <cp:lastModifiedBy>Aditya Kendre</cp:lastModifiedBy>
  <cp:revision>15</cp:revision>
  <dcterms:created xsi:type="dcterms:W3CDTF">2021-03-25T17:00:59Z</dcterms:created>
  <dcterms:modified xsi:type="dcterms:W3CDTF">2021-04-02T02:43:18Z</dcterms:modified>
</cp:coreProperties>
</file>