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2" r:id="rId4"/>
    <p:sldId id="279" r:id="rId5"/>
    <p:sldId id="259" r:id="rId6"/>
    <p:sldId id="260" r:id="rId7"/>
    <p:sldId id="281"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6C34D-D3DF-43BD-9E85-BA0809800625}" v="16" dt="2021-01-03T03:22:07.16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endre" userId="4db2b1cd-c99c-4935-8769-324f6c9d7f4f" providerId="ADAL" clId="{5436C34D-D3DF-43BD-9E85-BA0809800625}"/>
    <pc:docChg chg="undo custSel addSld delSld modSld">
      <pc:chgData name="Aditya Kendre" userId="4db2b1cd-c99c-4935-8769-324f6c9d7f4f" providerId="ADAL" clId="{5436C34D-D3DF-43BD-9E85-BA0809800625}" dt="2021-01-03T03:27:23.246" v="298" actId="1076"/>
      <pc:docMkLst>
        <pc:docMk/>
      </pc:docMkLst>
      <pc:sldChg chg="addSp delSp modSp mod">
        <pc:chgData name="Aditya Kendre" userId="4db2b1cd-c99c-4935-8769-324f6c9d7f4f" providerId="ADAL" clId="{5436C34D-D3DF-43BD-9E85-BA0809800625}" dt="2021-01-03T02:54:04.217" v="31" actId="1076"/>
        <pc:sldMkLst>
          <pc:docMk/>
          <pc:sldMk cId="0" sldId="256"/>
        </pc:sldMkLst>
        <pc:spChg chg="mod">
          <ac:chgData name="Aditya Kendre" userId="4db2b1cd-c99c-4935-8769-324f6c9d7f4f" providerId="ADAL" clId="{5436C34D-D3DF-43BD-9E85-BA0809800625}" dt="2021-01-03T02:10:24.333" v="5" actId="1076"/>
          <ac:spMkLst>
            <pc:docMk/>
            <pc:sldMk cId="0" sldId="256"/>
            <ac:spMk id="2" creationId="{00000000-0000-0000-0000-000000000000}"/>
          </ac:spMkLst>
        </pc:spChg>
        <pc:spChg chg="del">
          <ac:chgData name="Aditya Kendre" userId="4db2b1cd-c99c-4935-8769-324f6c9d7f4f" providerId="ADAL" clId="{5436C34D-D3DF-43BD-9E85-BA0809800625}" dt="2021-01-03T02:07:57.590" v="1" actId="478"/>
          <ac:spMkLst>
            <pc:docMk/>
            <pc:sldMk cId="0" sldId="256"/>
            <ac:spMk id="3" creationId="{00000000-0000-0000-0000-000000000000}"/>
          </ac:spMkLst>
        </pc:spChg>
        <pc:spChg chg="del">
          <ac:chgData name="Aditya Kendre" userId="4db2b1cd-c99c-4935-8769-324f6c9d7f4f" providerId="ADAL" clId="{5436C34D-D3DF-43BD-9E85-BA0809800625}" dt="2021-01-03T02:07:55.498" v="0" actId="478"/>
          <ac:spMkLst>
            <pc:docMk/>
            <pc:sldMk cId="0" sldId="256"/>
            <ac:spMk id="4" creationId="{00000000-0000-0000-0000-000000000000}"/>
          </ac:spMkLst>
        </pc:spChg>
        <pc:grpChg chg="del">
          <ac:chgData name="Aditya Kendre" userId="4db2b1cd-c99c-4935-8769-324f6c9d7f4f" providerId="ADAL" clId="{5436C34D-D3DF-43BD-9E85-BA0809800625}" dt="2021-01-03T02:49:27.830" v="22" actId="478"/>
          <ac:grpSpMkLst>
            <pc:docMk/>
            <pc:sldMk cId="0" sldId="256"/>
            <ac:grpSpMk id="5" creationId="{00000000-0000-0000-0000-000000000000}"/>
          </ac:grpSpMkLst>
        </pc:grpChg>
        <pc:picChg chg="add del mod">
          <ac:chgData name="Aditya Kendre" userId="4db2b1cd-c99c-4935-8769-324f6c9d7f4f" providerId="ADAL" clId="{5436C34D-D3DF-43BD-9E85-BA0809800625}" dt="2021-01-03T02:27:45.443" v="11" actId="478"/>
          <ac:picMkLst>
            <pc:docMk/>
            <pc:sldMk cId="0" sldId="256"/>
            <ac:picMk id="8" creationId="{10CFDD3E-1886-43D0-8288-93105E87F080}"/>
          </ac:picMkLst>
        </pc:picChg>
        <pc:picChg chg="add del mod modCrop">
          <ac:chgData name="Aditya Kendre" userId="4db2b1cd-c99c-4935-8769-324f6c9d7f4f" providerId="ADAL" clId="{5436C34D-D3DF-43BD-9E85-BA0809800625}" dt="2021-01-03T02:29:14.842" v="21" actId="478"/>
          <ac:picMkLst>
            <pc:docMk/>
            <pc:sldMk cId="0" sldId="256"/>
            <ac:picMk id="10" creationId="{69EE5B1F-91A5-4B29-B78E-1855346BB8C5}"/>
          </ac:picMkLst>
        </pc:picChg>
        <pc:picChg chg="add del mod">
          <ac:chgData name="Aditya Kendre" userId="4db2b1cd-c99c-4935-8769-324f6c9d7f4f" providerId="ADAL" clId="{5436C34D-D3DF-43BD-9E85-BA0809800625}" dt="2021-01-03T02:53:37.406" v="28" actId="478"/>
          <ac:picMkLst>
            <pc:docMk/>
            <pc:sldMk cId="0" sldId="256"/>
            <ac:picMk id="12" creationId="{15AFE70F-A6FE-469E-9F6C-2A72AC0A0073}"/>
          </ac:picMkLst>
        </pc:picChg>
        <pc:picChg chg="add mod">
          <ac:chgData name="Aditya Kendre" userId="4db2b1cd-c99c-4935-8769-324f6c9d7f4f" providerId="ADAL" clId="{5436C34D-D3DF-43BD-9E85-BA0809800625}" dt="2021-01-03T02:54:04.217" v="31" actId="1076"/>
          <ac:picMkLst>
            <pc:docMk/>
            <pc:sldMk cId="0" sldId="256"/>
            <ac:picMk id="14" creationId="{AA3C7413-79EE-4A06-8BDE-79DEF11B201B}"/>
          </ac:picMkLst>
        </pc:picChg>
        <pc:picChg chg="add del mod">
          <ac:chgData name="Aditya Kendre" userId="4db2b1cd-c99c-4935-8769-324f6c9d7f4f" providerId="ADAL" clId="{5436C34D-D3DF-43BD-9E85-BA0809800625}" dt="2021-01-03T02:14:26.810" v="8" actId="478"/>
          <ac:picMkLst>
            <pc:docMk/>
            <pc:sldMk cId="0" sldId="256"/>
            <ac:picMk id="1026" creationId="{24823FE1-A1CA-4619-A208-28572B534142}"/>
          </ac:picMkLst>
        </pc:picChg>
      </pc:sldChg>
      <pc:sldChg chg="addSp delSp modSp mod">
        <pc:chgData name="Aditya Kendre" userId="4db2b1cd-c99c-4935-8769-324f6c9d7f4f" providerId="ADAL" clId="{5436C34D-D3DF-43BD-9E85-BA0809800625}" dt="2021-01-03T03:03:08.047" v="79" actId="1036"/>
        <pc:sldMkLst>
          <pc:docMk/>
          <pc:sldMk cId="0" sldId="257"/>
        </pc:sldMkLst>
        <pc:spChg chg="mod">
          <ac:chgData name="Aditya Kendre" userId="4db2b1cd-c99c-4935-8769-324f6c9d7f4f" providerId="ADAL" clId="{5436C34D-D3DF-43BD-9E85-BA0809800625}" dt="2021-01-03T03:01:46.816" v="62" actId="122"/>
          <ac:spMkLst>
            <pc:docMk/>
            <pc:sldMk cId="0" sldId="257"/>
            <ac:spMk id="5" creationId="{00000000-0000-0000-0000-000000000000}"/>
          </ac:spMkLst>
        </pc:spChg>
        <pc:spChg chg="del">
          <ac:chgData name="Aditya Kendre" userId="4db2b1cd-c99c-4935-8769-324f6c9d7f4f" providerId="ADAL" clId="{5436C34D-D3DF-43BD-9E85-BA0809800625}" dt="2021-01-03T03:01:56.081" v="63" actId="478"/>
          <ac:spMkLst>
            <pc:docMk/>
            <pc:sldMk cId="0" sldId="257"/>
            <ac:spMk id="6" creationId="{00000000-0000-0000-0000-000000000000}"/>
          </ac:spMkLst>
        </pc:spChg>
        <pc:spChg chg="mod">
          <ac:chgData name="Aditya Kendre" userId="4db2b1cd-c99c-4935-8769-324f6c9d7f4f" providerId="ADAL" clId="{5436C34D-D3DF-43BD-9E85-BA0809800625}" dt="2021-01-03T03:03:08.047" v="79" actId="1036"/>
          <ac:spMkLst>
            <pc:docMk/>
            <pc:sldMk cId="0" sldId="257"/>
            <ac:spMk id="7" creationId="{00000000-0000-0000-0000-000000000000}"/>
          </ac:spMkLst>
        </pc:spChg>
        <pc:spChg chg="del">
          <ac:chgData name="Aditya Kendre" userId="4db2b1cd-c99c-4935-8769-324f6c9d7f4f" providerId="ADAL" clId="{5436C34D-D3DF-43BD-9E85-BA0809800625}" dt="2021-01-03T03:00:05.162" v="41" actId="478"/>
          <ac:spMkLst>
            <pc:docMk/>
            <pc:sldMk cId="0" sldId="257"/>
            <ac:spMk id="8" creationId="{00000000-0000-0000-0000-000000000000}"/>
          </ac:spMkLst>
        </pc:spChg>
        <pc:spChg chg="del">
          <ac:chgData name="Aditya Kendre" userId="4db2b1cd-c99c-4935-8769-324f6c9d7f4f" providerId="ADAL" clId="{5436C34D-D3DF-43BD-9E85-BA0809800625}" dt="2021-01-03T03:00:05.162" v="41" actId="478"/>
          <ac:spMkLst>
            <pc:docMk/>
            <pc:sldMk cId="0" sldId="257"/>
            <ac:spMk id="9" creationId="{00000000-0000-0000-0000-000000000000}"/>
          </ac:spMkLst>
        </pc:spChg>
        <pc:spChg chg="add del mod">
          <ac:chgData name="Aditya Kendre" userId="4db2b1cd-c99c-4935-8769-324f6c9d7f4f" providerId="ADAL" clId="{5436C34D-D3DF-43BD-9E85-BA0809800625}" dt="2021-01-03T03:01:58.641" v="65" actId="478"/>
          <ac:spMkLst>
            <pc:docMk/>
            <pc:sldMk cId="0" sldId="257"/>
            <ac:spMk id="11" creationId="{312F0114-8A86-42CB-924F-C3E2099BFA88}"/>
          </ac:spMkLst>
        </pc:spChg>
      </pc:sldChg>
      <pc:sldChg chg="del">
        <pc:chgData name="Aditya Kendre" userId="4db2b1cd-c99c-4935-8769-324f6c9d7f4f" providerId="ADAL" clId="{5436C34D-D3DF-43BD-9E85-BA0809800625}" dt="2021-01-03T03:20:04.920" v="219" actId="47"/>
        <pc:sldMkLst>
          <pc:docMk/>
          <pc:sldMk cId="0" sldId="258"/>
        </pc:sldMkLst>
      </pc:sldChg>
      <pc:sldChg chg="addSp delSp modSp mod">
        <pc:chgData name="Aditya Kendre" userId="4db2b1cd-c99c-4935-8769-324f6c9d7f4f" providerId="ADAL" clId="{5436C34D-D3DF-43BD-9E85-BA0809800625}" dt="2021-01-03T03:08:45.493" v="142" actId="478"/>
        <pc:sldMkLst>
          <pc:docMk/>
          <pc:sldMk cId="0" sldId="260"/>
        </pc:sldMkLst>
        <pc:spChg chg="mod">
          <ac:chgData name="Aditya Kendre" userId="4db2b1cd-c99c-4935-8769-324f6c9d7f4f" providerId="ADAL" clId="{5436C34D-D3DF-43BD-9E85-BA0809800625}" dt="2021-01-03T03:08:03.383" v="138"/>
          <ac:spMkLst>
            <pc:docMk/>
            <pc:sldMk cId="0" sldId="260"/>
            <ac:spMk id="2" creationId="{00000000-0000-0000-0000-000000000000}"/>
          </ac:spMkLst>
        </pc:spChg>
        <pc:spChg chg="del">
          <ac:chgData name="Aditya Kendre" userId="4db2b1cd-c99c-4935-8769-324f6c9d7f4f" providerId="ADAL" clId="{5436C34D-D3DF-43BD-9E85-BA0809800625}" dt="2021-01-03T03:07:55.709" v="130" actId="478"/>
          <ac:spMkLst>
            <pc:docMk/>
            <pc:sldMk cId="0" sldId="260"/>
            <ac:spMk id="3" creationId="{00000000-0000-0000-0000-000000000000}"/>
          </ac:spMkLst>
        </pc:spChg>
        <pc:picChg chg="add del mod">
          <ac:chgData name="Aditya Kendre" userId="4db2b1cd-c99c-4935-8769-324f6c9d7f4f" providerId="ADAL" clId="{5436C34D-D3DF-43BD-9E85-BA0809800625}" dt="2021-01-03T03:08:45.493" v="142" actId="478"/>
          <ac:picMkLst>
            <pc:docMk/>
            <pc:sldMk cId="0" sldId="260"/>
            <ac:picMk id="6" creationId="{5A94A13D-EC20-40AA-8977-22BC4BC7C484}"/>
          </ac:picMkLst>
        </pc:picChg>
      </pc:sldChg>
      <pc:sldChg chg="modSp mod">
        <pc:chgData name="Aditya Kendre" userId="4db2b1cd-c99c-4935-8769-324f6c9d7f4f" providerId="ADAL" clId="{5436C34D-D3DF-43BD-9E85-BA0809800625}" dt="2021-01-03T03:25:31.253" v="265" actId="20577"/>
        <pc:sldMkLst>
          <pc:docMk/>
          <pc:sldMk cId="0" sldId="261"/>
        </pc:sldMkLst>
        <pc:spChg chg="mod">
          <ac:chgData name="Aditya Kendre" userId="4db2b1cd-c99c-4935-8769-324f6c9d7f4f" providerId="ADAL" clId="{5436C34D-D3DF-43BD-9E85-BA0809800625}" dt="2021-01-03T03:25:31.253" v="265" actId="20577"/>
          <ac:spMkLst>
            <pc:docMk/>
            <pc:sldMk cId="0" sldId="261"/>
            <ac:spMk id="2" creationId="{00000000-0000-0000-0000-000000000000}"/>
          </ac:spMkLst>
        </pc:spChg>
      </pc:sldChg>
      <pc:sldChg chg="new del">
        <pc:chgData name="Aditya Kendre" userId="4db2b1cd-c99c-4935-8769-324f6c9d7f4f" providerId="ADAL" clId="{5436C34D-D3DF-43BD-9E85-BA0809800625}" dt="2021-01-03T02:59:50.150" v="38" actId="47"/>
        <pc:sldMkLst>
          <pc:docMk/>
          <pc:sldMk cId="3216272530" sldId="277"/>
        </pc:sldMkLst>
      </pc:sldChg>
      <pc:sldChg chg="addSp delSp modSp add del mod">
        <pc:chgData name="Aditya Kendre" userId="4db2b1cd-c99c-4935-8769-324f6c9d7f4f" providerId="ADAL" clId="{5436C34D-D3DF-43BD-9E85-BA0809800625}" dt="2021-01-03T03:06:09.217" v="126" actId="47"/>
        <pc:sldMkLst>
          <pc:docMk/>
          <pc:sldMk cId="2984268633" sldId="278"/>
        </pc:sldMkLst>
        <pc:spChg chg="del mod">
          <ac:chgData name="Aditya Kendre" userId="4db2b1cd-c99c-4935-8769-324f6c9d7f4f" providerId="ADAL" clId="{5436C34D-D3DF-43BD-9E85-BA0809800625}" dt="2021-01-03T03:05:57.194" v="124" actId="478"/>
          <ac:spMkLst>
            <pc:docMk/>
            <pc:sldMk cId="2984268633" sldId="278"/>
            <ac:spMk id="6" creationId="{00000000-0000-0000-0000-000000000000}"/>
          </ac:spMkLst>
        </pc:spChg>
        <pc:spChg chg="del mod">
          <ac:chgData name="Aditya Kendre" userId="4db2b1cd-c99c-4935-8769-324f6c9d7f4f" providerId="ADAL" clId="{5436C34D-D3DF-43BD-9E85-BA0809800625}" dt="2021-01-03T03:05:54.759" v="123" actId="478"/>
          <ac:spMkLst>
            <pc:docMk/>
            <pc:sldMk cId="2984268633" sldId="278"/>
            <ac:spMk id="7" creationId="{00000000-0000-0000-0000-000000000000}"/>
          </ac:spMkLst>
        </pc:spChg>
        <pc:spChg chg="del mod">
          <ac:chgData name="Aditya Kendre" userId="4db2b1cd-c99c-4935-8769-324f6c9d7f4f" providerId="ADAL" clId="{5436C34D-D3DF-43BD-9E85-BA0809800625}" dt="2021-01-03T03:04:11.068" v="89" actId="478"/>
          <ac:spMkLst>
            <pc:docMk/>
            <pc:sldMk cId="2984268633" sldId="278"/>
            <ac:spMk id="8" creationId="{00000000-0000-0000-0000-000000000000}"/>
          </ac:spMkLst>
        </pc:spChg>
        <pc:spChg chg="mod">
          <ac:chgData name="Aditya Kendre" userId="4db2b1cd-c99c-4935-8769-324f6c9d7f4f" providerId="ADAL" clId="{5436C34D-D3DF-43BD-9E85-BA0809800625}" dt="2021-01-03T03:04:31.448" v="109" actId="1036"/>
          <ac:spMkLst>
            <pc:docMk/>
            <pc:sldMk cId="2984268633" sldId="278"/>
            <ac:spMk id="9" creationId="{00000000-0000-0000-0000-000000000000}"/>
          </ac:spMkLst>
        </pc:spChg>
        <pc:spChg chg="add del mod">
          <ac:chgData name="Aditya Kendre" userId="4db2b1cd-c99c-4935-8769-324f6c9d7f4f" providerId="ADAL" clId="{5436C34D-D3DF-43BD-9E85-BA0809800625}" dt="2021-01-03T03:05:59.516" v="125" actId="478"/>
          <ac:spMkLst>
            <pc:docMk/>
            <pc:sldMk cId="2984268633" sldId="278"/>
            <ac:spMk id="11" creationId="{18E30C64-B9CA-463F-9298-6436DAEFEABB}"/>
          </ac:spMkLst>
        </pc:spChg>
      </pc:sldChg>
      <pc:sldChg chg="addSp delSp modSp add mod">
        <pc:chgData name="Aditya Kendre" userId="4db2b1cd-c99c-4935-8769-324f6c9d7f4f" providerId="ADAL" clId="{5436C34D-D3DF-43BD-9E85-BA0809800625}" dt="2021-01-03T03:25:08.418" v="262" actId="1076"/>
        <pc:sldMkLst>
          <pc:docMk/>
          <pc:sldMk cId="3150698949" sldId="279"/>
        </pc:sldMkLst>
        <pc:spChg chg="mod">
          <ac:chgData name="Aditya Kendre" userId="4db2b1cd-c99c-4935-8769-324f6c9d7f4f" providerId="ADAL" clId="{5436C34D-D3DF-43BD-9E85-BA0809800625}" dt="2021-01-03T03:21:59.119" v="244" actId="1076"/>
          <ac:spMkLst>
            <pc:docMk/>
            <pc:sldMk cId="3150698949" sldId="279"/>
            <ac:spMk id="5" creationId="{00000000-0000-0000-0000-000000000000}"/>
          </ac:spMkLst>
        </pc:spChg>
        <pc:spChg chg="del">
          <ac:chgData name="Aditya Kendre" userId="4db2b1cd-c99c-4935-8769-324f6c9d7f4f" providerId="ADAL" clId="{5436C34D-D3DF-43BD-9E85-BA0809800625}" dt="2021-01-03T03:06:31.433" v="128" actId="478"/>
          <ac:spMkLst>
            <pc:docMk/>
            <pc:sldMk cId="3150698949" sldId="279"/>
            <ac:spMk id="6" creationId="{00000000-0000-0000-0000-000000000000}"/>
          </ac:spMkLst>
        </pc:spChg>
        <pc:spChg chg="del">
          <ac:chgData name="Aditya Kendre" userId="4db2b1cd-c99c-4935-8769-324f6c9d7f4f" providerId="ADAL" clId="{5436C34D-D3DF-43BD-9E85-BA0809800625}" dt="2021-01-03T03:06:31.433" v="128" actId="478"/>
          <ac:spMkLst>
            <pc:docMk/>
            <pc:sldMk cId="3150698949" sldId="279"/>
            <ac:spMk id="7" creationId="{00000000-0000-0000-0000-000000000000}"/>
          </ac:spMkLst>
        </pc:spChg>
        <pc:spChg chg="del">
          <ac:chgData name="Aditya Kendre" userId="4db2b1cd-c99c-4935-8769-324f6c9d7f4f" providerId="ADAL" clId="{5436C34D-D3DF-43BD-9E85-BA0809800625}" dt="2021-01-03T03:06:28.002" v="127" actId="478"/>
          <ac:spMkLst>
            <pc:docMk/>
            <pc:sldMk cId="3150698949" sldId="279"/>
            <ac:spMk id="8" creationId="{00000000-0000-0000-0000-000000000000}"/>
          </ac:spMkLst>
        </pc:spChg>
        <pc:spChg chg="mod">
          <ac:chgData name="Aditya Kendre" userId="4db2b1cd-c99c-4935-8769-324f6c9d7f4f" providerId="ADAL" clId="{5436C34D-D3DF-43BD-9E85-BA0809800625}" dt="2021-01-03T03:24:57.117" v="260" actId="1076"/>
          <ac:spMkLst>
            <pc:docMk/>
            <pc:sldMk cId="3150698949" sldId="279"/>
            <ac:spMk id="9" creationId="{00000000-0000-0000-0000-000000000000}"/>
          </ac:spMkLst>
        </pc:spChg>
        <pc:spChg chg="add del mod">
          <ac:chgData name="Aditya Kendre" userId="4db2b1cd-c99c-4935-8769-324f6c9d7f4f" providerId="ADAL" clId="{5436C34D-D3DF-43BD-9E85-BA0809800625}" dt="2021-01-03T03:06:33.930" v="129" actId="478"/>
          <ac:spMkLst>
            <pc:docMk/>
            <pc:sldMk cId="3150698949" sldId="279"/>
            <ac:spMk id="11" creationId="{CCED26AF-633F-44AA-BA58-3C8883996E80}"/>
          </ac:spMkLst>
        </pc:spChg>
        <pc:spChg chg="add mod">
          <ac:chgData name="Aditya Kendre" userId="4db2b1cd-c99c-4935-8769-324f6c9d7f4f" providerId="ADAL" clId="{5436C34D-D3DF-43BD-9E85-BA0809800625}" dt="2021-01-03T03:19:57.649" v="218" actId="1036"/>
          <ac:spMkLst>
            <pc:docMk/>
            <pc:sldMk cId="3150698949" sldId="279"/>
            <ac:spMk id="12" creationId="{B788398D-3EB0-4960-A8D9-27E82FD19905}"/>
          </ac:spMkLst>
        </pc:spChg>
        <pc:spChg chg="add mod">
          <ac:chgData name="Aditya Kendre" userId="4db2b1cd-c99c-4935-8769-324f6c9d7f4f" providerId="ADAL" clId="{5436C34D-D3DF-43BD-9E85-BA0809800625}" dt="2021-01-03T03:19:57.649" v="218" actId="1036"/>
          <ac:spMkLst>
            <pc:docMk/>
            <pc:sldMk cId="3150698949" sldId="279"/>
            <ac:spMk id="13" creationId="{18E46781-619B-49F4-AC0C-DC14CC96C45E}"/>
          </ac:spMkLst>
        </pc:spChg>
        <pc:spChg chg="add mod">
          <ac:chgData name="Aditya Kendre" userId="4db2b1cd-c99c-4935-8769-324f6c9d7f4f" providerId="ADAL" clId="{5436C34D-D3DF-43BD-9E85-BA0809800625}" dt="2021-01-03T03:19:57.649" v="218" actId="1036"/>
          <ac:spMkLst>
            <pc:docMk/>
            <pc:sldMk cId="3150698949" sldId="279"/>
            <ac:spMk id="14" creationId="{E9EA76D9-7F84-475C-BE37-E0D34431037D}"/>
          </ac:spMkLst>
        </pc:spChg>
        <pc:spChg chg="add mod">
          <ac:chgData name="Aditya Kendre" userId="4db2b1cd-c99c-4935-8769-324f6c9d7f4f" providerId="ADAL" clId="{5436C34D-D3DF-43BD-9E85-BA0809800625}" dt="2021-01-03T03:19:57.649" v="218" actId="1036"/>
          <ac:spMkLst>
            <pc:docMk/>
            <pc:sldMk cId="3150698949" sldId="279"/>
            <ac:spMk id="15" creationId="{250C34AF-E828-46D6-896D-D608FB776CB8}"/>
          </ac:spMkLst>
        </pc:spChg>
        <pc:spChg chg="add mod">
          <ac:chgData name="Aditya Kendre" userId="4db2b1cd-c99c-4935-8769-324f6c9d7f4f" providerId="ADAL" clId="{5436C34D-D3DF-43BD-9E85-BA0809800625}" dt="2021-01-03T03:19:57.649" v="218" actId="1036"/>
          <ac:spMkLst>
            <pc:docMk/>
            <pc:sldMk cId="3150698949" sldId="279"/>
            <ac:spMk id="16" creationId="{3C1CF7A2-82F8-40A2-BB73-5E76EEA2AA89}"/>
          </ac:spMkLst>
        </pc:spChg>
        <pc:spChg chg="add mod">
          <ac:chgData name="Aditya Kendre" userId="4db2b1cd-c99c-4935-8769-324f6c9d7f4f" providerId="ADAL" clId="{5436C34D-D3DF-43BD-9E85-BA0809800625}" dt="2021-01-03T03:19:57.649" v="218" actId="1036"/>
          <ac:spMkLst>
            <pc:docMk/>
            <pc:sldMk cId="3150698949" sldId="279"/>
            <ac:spMk id="17" creationId="{B58E83F4-6669-494A-9B59-5B49455E83CB}"/>
          </ac:spMkLst>
        </pc:spChg>
        <pc:spChg chg="add mod">
          <ac:chgData name="Aditya Kendre" userId="4db2b1cd-c99c-4935-8769-324f6c9d7f4f" providerId="ADAL" clId="{5436C34D-D3DF-43BD-9E85-BA0809800625}" dt="2021-01-03T03:19:57.649" v="218" actId="1036"/>
          <ac:spMkLst>
            <pc:docMk/>
            <pc:sldMk cId="3150698949" sldId="279"/>
            <ac:spMk id="18" creationId="{66720319-0418-419B-8550-1D46CCEE737A}"/>
          </ac:spMkLst>
        </pc:spChg>
        <pc:spChg chg="add mod">
          <ac:chgData name="Aditya Kendre" userId="4db2b1cd-c99c-4935-8769-324f6c9d7f4f" providerId="ADAL" clId="{5436C34D-D3DF-43BD-9E85-BA0809800625}" dt="2021-01-03T03:19:57.649" v="218" actId="1036"/>
          <ac:spMkLst>
            <pc:docMk/>
            <pc:sldMk cId="3150698949" sldId="279"/>
            <ac:spMk id="19" creationId="{8FBD5CF4-C3E6-4605-A223-87EFCA629CEA}"/>
          </ac:spMkLst>
        </pc:spChg>
        <pc:spChg chg="add mod">
          <ac:chgData name="Aditya Kendre" userId="4db2b1cd-c99c-4935-8769-324f6c9d7f4f" providerId="ADAL" clId="{5436C34D-D3DF-43BD-9E85-BA0809800625}" dt="2021-01-03T03:25:08.418" v="262" actId="1076"/>
          <ac:spMkLst>
            <pc:docMk/>
            <pc:sldMk cId="3150698949" sldId="279"/>
            <ac:spMk id="20" creationId="{CE53F465-658F-4540-9390-1E0787674F63}"/>
          </ac:spMkLst>
        </pc:spChg>
        <pc:spChg chg="add mod">
          <ac:chgData name="Aditya Kendre" userId="4db2b1cd-c99c-4935-8769-324f6c9d7f4f" providerId="ADAL" clId="{5436C34D-D3DF-43BD-9E85-BA0809800625}" dt="2021-01-03T03:19:57.649" v="218" actId="1036"/>
          <ac:spMkLst>
            <pc:docMk/>
            <pc:sldMk cId="3150698949" sldId="279"/>
            <ac:spMk id="21" creationId="{CFD72640-F4BB-4D38-8B94-C34F929BA4DE}"/>
          </ac:spMkLst>
        </pc:spChg>
        <pc:spChg chg="add mod">
          <ac:chgData name="Aditya Kendre" userId="4db2b1cd-c99c-4935-8769-324f6c9d7f4f" providerId="ADAL" clId="{5436C34D-D3DF-43BD-9E85-BA0809800625}" dt="2021-01-03T03:19:57.649" v="218" actId="1036"/>
          <ac:spMkLst>
            <pc:docMk/>
            <pc:sldMk cId="3150698949" sldId="279"/>
            <ac:spMk id="22" creationId="{4FF5A8BA-7606-45EB-BBF5-422AADA8E56A}"/>
          </ac:spMkLst>
        </pc:spChg>
        <pc:spChg chg="add mod">
          <ac:chgData name="Aditya Kendre" userId="4db2b1cd-c99c-4935-8769-324f6c9d7f4f" providerId="ADAL" clId="{5436C34D-D3DF-43BD-9E85-BA0809800625}" dt="2021-01-03T03:19:57.649" v="218" actId="1036"/>
          <ac:spMkLst>
            <pc:docMk/>
            <pc:sldMk cId="3150698949" sldId="279"/>
            <ac:spMk id="23" creationId="{860296FE-8AC4-4DDC-A441-82E839B991DA}"/>
          </ac:spMkLst>
        </pc:spChg>
        <pc:spChg chg="add del mod">
          <ac:chgData name="Aditya Kendre" userId="4db2b1cd-c99c-4935-8769-324f6c9d7f4f" providerId="ADAL" clId="{5436C34D-D3DF-43BD-9E85-BA0809800625}" dt="2021-01-03T03:20:08.183" v="222"/>
          <ac:spMkLst>
            <pc:docMk/>
            <pc:sldMk cId="3150698949" sldId="279"/>
            <ac:spMk id="24" creationId="{AAF2D586-8ED5-479B-A8B8-70A7B3AAA8B9}"/>
          </ac:spMkLst>
        </pc:spChg>
        <pc:spChg chg="add del mod">
          <ac:chgData name="Aditya Kendre" userId="4db2b1cd-c99c-4935-8769-324f6c9d7f4f" providerId="ADAL" clId="{5436C34D-D3DF-43BD-9E85-BA0809800625}" dt="2021-01-03T03:20:08.183" v="222"/>
          <ac:spMkLst>
            <pc:docMk/>
            <pc:sldMk cId="3150698949" sldId="279"/>
            <ac:spMk id="25" creationId="{345DC604-3AB9-4D06-99B3-F2B5FEC6B8A5}"/>
          </ac:spMkLst>
        </pc:spChg>
        <pc:spChg chg="add del mod">
          <ac:chgData name="Aditya Kendre" userId="4db2b1cd-c99c-4935-8769-324f6c9d7f4f" providerId="ADAL" clId="{5436C34D-D3DF-43BD-9E85-BA0809800625}" dt="2021-01-03T03:20:08.183" v="222"/>
          <ac:spMkLst>
            <pc:docMk/>
            <pc:sldMk cId="3150698949" sldId="279"/>
            <ac:spMk id="26" creationId="{8BF9B272-DFDF-4BC9-B69F-29D579730996}"/>
          </ac:spMkLst>
        </pc:spChg>
        <pc:spChg chg="add del mod">
          <ac:chgData name="Aditya Kendre" userId="4db2b1cd-c99c-4935-8769-324f6c9d7f4f" providerId="ADAL" clId="{5436C34D-D3DF-43BD-9E85-BA0809800625}" dt="2021-01-03T03:20:08.183" v="222"/>
          <ac:spMkLst>
            <pc:docMk/>
            <pc:sldMk cId="3150698949" sldId="279"/>
            <ac:spMk id="27" creationId="{89897C6C-8B95-47F7-BA01-B6A3CAFD5125}"/>
          </ac:spMkLst>
        </pc:spChg>
        <pc:spChg chg="add del mod">
          <ac:chgData name="Aditya Kendre" userId="4db2b1cd-c99c-4935-8769-324f6c9d7f4f" providerId="ADAL" clId="{5436C34D-D3DF-43BD-9E85-BA0809800625}" dt="2021-01-03T03:20:08.183" v="222"/>
          <ac:spMkLst>
            <pc:docMk/>
            <pc:sldMk cId="3150698949" sldId="279"/>
            <ac:spMk id="28" creationId="{44AEAB68-3BBE-4478-9660-9091E3DD0378}"/>
          </ac:spMkLst>
        </pc:spChg>
        <pc:spChg chg="add del mod">
          <ac:chgData name="Aditya Kendre" userId="4db2b1cd-c99c-4935-8769-324f6c9d7f4f" providerId="ADAL" clId="{5436C34D-D3DF-43BD-9E85-BA0809800625}" dt="2021-01-03T03:20:08.183" v="222"/>
          <ac:spMkLst>
            <pc:docMk/>
            <pc:sldMk cId="3150698949" sldId="279"/>
            <ac:spMk id="29" creationId="{29AF1889-31C0-460C-8CF7-ECF6F66A80B7}"/>
          </ac:spMkLst>
        </pc:spChg>
        <pc:spChg chg="add del mod">
          <ac:chgData name="Aditya Kendre" userId="4db2b1cd-c99c-4935-8769-324f6c9d7f4f" providerId="ADAL" clId="{5436C34D-D3DF-43BD-9E85-BA0809800625}" dt="2021-01-03T03:20:08.183" v="222"/>
          <ac:spMkLst>
            <pc:docMk/>
            <pc:sldMk cId="3150698949" sldId="279"/>
            <ac:spMk id="30" creationId="{2FBDCFD6-5560-41EB-8172-E71539813E91}"/>
          </ac:spMkLst>
        </pc:spChg>
        <pc:spChg chg="add del mod">
          <ac:chgData name="Aditya Kendre" userId="4db2b1cd-c99c-4935-8769-324f6c9d7f4f" providerId="ADAL" clId="{5436C34D-D3DF-43BD-9E85-BA0809800625}" dt="2021-01-03T03:20:08.183" v="222"/>
          <ac:spMkLst>
            <pc:docMk/>
            <pc:sldMk cId="3150698949" sldId="279"/>
            <ac:spMk id="31" creationId="{226FBE11-3C0C-47C4-A7D4-0242A932CD79}"/>
          </ac:spMkLst>
        </pc:spChg>
        <pc:spChg chg="add del mod">
          <ac:chgData name="Aditya Kendre" userId="4db2b1cd-c99c-4935-8769-324f6c9d7f4f" providerId="ADAL" clId="{5436C34D-D3DF-43BD-9E85-BA0809800625}" dt="2021-01-03T03:20:08.183" v="222"/>
          <ac:spMkLst>
            <pc:docMk/>
            <pc:sldMk cId="3150698949" sldId="279"/>
            <ac:spMk id="32" creationId="{B9671E08-D9E0-4EF3-A7B9-E3A9DC5AD2BF}"/>
          </ac:spMkLst>
        </pc:spChg>
        <pc:spChg chg="add del mod">
          <ac:chgData name="Aditya Kendre" userId="4db2b1cd-c99c-4935-8769-324f6c9d7f4f" providerId="ADAL" clId="{5436C34D-D3DF-43BD-9E85-BA0809800625}" dt="2021-01-03T03:20:08.183" v="222"/>
          <ac:spMkLst>
            <pc:docMk/>
            <pc:sldMk cId="3150698949" sldId="279"/>
            <ac:spMk id="33" creationId="{074CB7A9-508F-4A92-8945-12D163B0D9D0}"/>
          </ac:spMkLst>
        </pc:spChg>
        <pc:spChg chg="add del mod">
          <ac:chgData name="Aditya Kendre" userId="4db2b1cd-c99c-4935-8769-324f6c9d7f4f" providerId="ADAL" clId="{5436C34D-D3DF-43BD-9E85-BA0809800625}" dt="2021-01-03T03:20:08.183" v="222"/>
          <ac:spMkLst>
            <pc:docMk/>
            <pc:sldMk cId="3150698949" sldId="279"/>
            <ac:spMk id="34" creationId="{59FF2E69-F966-485D-AFA6-28F6DA01D0B1}"/>
          </ac:spMkLst>
        </pc:spChg>
        <pc:spChg chg="add del mod">
          <ac:chgData name="Aditya Kendre" userId="4db2b1cd-c99c-4935-8769-324f6c9d7f4f" providerId="ADAL" clId="{5436C34D-D3DF-43BD-9E85-BA0809800625}" dt="2021-01-03T03:20:08.183" v="222"/>
          <ac:spMkLst>
            <pc:docMk/>
            <pc:sldMk cId="3150698949" sldId="279"/>
            <ac:spMk id="35" creationId="{7C686FDB-61B5-4493-B047-FB4B30A9630F}"/>
          </ac:spMkLst>
        </pc:spChg>
        <pc:grpChg chg="mod">
          <ac:chgData name="Aditya Kendre" userId="4db2b1cd-c99c-4935-8769-324f6c9d7f4f" providerId="ADAL" clId="{5436C34D-D3DF-43BD-9E85-BA0809800625}" dt="2021-01-03T03:21:53.625" v="243" actId="1076"/>
          <ac:grpSpMkLst>
            <pc:docMk/>
            <pc:sldMk cId="3150698949" sldId="279"/>
            <ac:grpSpMk id="2" creationId="{00000000-0000-0000-0000-000000000000}"/>
          </ac:grpSpMkLst>
        </pc:grpChg>
      </pc:sldChg>
      <pc:sldChg chg="add del">
        <pc:chgData name="Aditya Kendre" userId="4db2b1cd-c99c-4935-8769-324f6c9d7f4f" providerId="ADAL" clId="{5436C34D-D3DF-43BD-9E85-BA0809800625}" dt="2021-01-03T03:10:09.383" v="145" actId="47"/>
        <pc:sldMkLst>
          <pc:docMk/>
          <pc:sldMk cId="2978185052" sldId="280"/>
        </pc:sldMkLst>
      </pc:sldChg>
      <pc:sldChg chg="addSp delSp modSp add mod">
        <pc:chgData name="Aditya Kendre" userId="4db2b1cd-c99c-4935-8769-324f6c9d7f4f" providerId="ADAL" clId="{5436C34D-D3DF-43BD-9E85-BA0809800625}" dt="2021-01-03T03:17:41.557" v="179" actId="1076"/>
        <pc:sldMkLst>
          <pc:docMk/>
          <pc:sldMk cId="755393724" sldId="281"/>
        </pc:sldMkLst>
        <pc:spChg chg="mod">
          <ac:chgData name="Aditya Kendre" userId="4db2b1cd-c99c-4935-8769-324f6c9d7f4f" providerId="ADAL" clId="{5436C34D-D3DF-43BD-9E85-BA0809800625}" dt="2021-01-03T03:16:00.133" v="164" actId="20577"/>
          <ac:spMkLst>
            <pc:docMk/>
            <pc:sldMk cId="755393724" sldId="281"/>
            <ac:spMk id="2" creationId="{00000000-0000-0000-0000-000000000000}"/>
          </ac:spMkLst>
        </pc:spChg>
        <pc:picChg chg="add del mod">
          <ac:chgData name="Aditya Kendre" userId="4db2b1cd-c99c-4935-8769-324f6c9d7f4f" providerId="ADAL" clId="{5436C34D-D3DF-43BD-9E85-BA0809800625}" dt="2021-01-03T03:16:32.259" v="168" actId="478"/>
          <ac:picMkLst>
            <pc:docMk/>
            <pc:sldMk cId="755393724" sldId="281"/>
            <ac:picMk id="5" creationId="{06DD89B5-555C-4C83-9A16-F1EA79018958}"/>
          </ac:picMkLst>
        </pc:picChg>
        <pc:picChg chg="add mod modCrop">
          <ac:chgData name="Aditya Kendre" userId="4db2b1cd-c99c-4935-8769-324f6c9d7f4f" providerId="ADAL" clId="{5436C34D-D3DF-43BD-9E85-BA0809800625}" dt="2021-01-03T03:17:41.557" v="179" actId="1076"/>
          <ac:picMkLst>
            <pc:docMk/>
            <pc:sldMk cId="755393724" sldId="281"/>
            <ac:picMk id="7" creationId="{F0E8C1BA-A77D-4448-8BBA-8E69DFBA6CB3}"/>
          </ac:picMkLst>
        </pc:picChg>
      </pc:sldChg>
      <pc:sldChg chg="modSp add del mod">
        <pc:chgData name="Aditya Kendre" userId="4db2b1cd-c99c-4935-8769-324f6c9d7f4f" providerId="ADAL" clId="{5436C34D-D3DF-43BD-9E85-BA0809800625}" dt="2021-01-03T03:22:30.333" v="251" actId="47"/>
        <pc:sldMkLst>
          <pc:docMk/>
          <pc:sldMk cId="4186701045" sldId="282"/>
        </pc:sldMkLst>
        <pc:spChg chg="mod">
          <ac:chgData name="Aditya Kendre" userId="4db2b1cd-c99c-4935-8769-324f6c9d7f4f" providerId="ADAL" clId="{5436C34D-D3DF-43BD-9E85-BA0809800625}" dt="2021-01-03T03:22:26.270" v="250" actId="20577"/>
          <ac:spMkLst>
            <pc:docMk/>
            <pc:sldMk cId="4186701045" sldId="282"/>
            <ac:spMk id="3" creationId="{00000000-0000-0000-0000-000000000000}"/>
          </ac:spMkLst>
        </pc:spChg>
      </pc:sldChg>
      <pc:sldChg chg="modSp add mod">
        <pc:chgData name="Aditya Kendre" userId="4db2b1cd-c99c-4935-8769-324f6c9d7f4f" providerId="ADAL" clId="{5436C34D-D3DF-43BD-9E85-BA0809800625}" dt="2021-01-03T03:27:23.246" v="298" actId="1076"/>
        <pc:sldMkLst>
          <pc:docMk/>
          <pc:sldMk cId="4291227723" sldId="282"/>
        </pc:sldMkLst>
        <pc:spChg chg="mod">
          <ac:chgData name="Aditya Kendre" userId="4db2b1cd-c99c-4935-8769-324f6c9d7f4f" providerId="ADAL" clId="{5436C34D-D3DF-43BD-9E85-BA0809800625}" dt="2021-01-03T03:27:23.246" v="298" actId="1076"/>
          <ac:spMkLst>
            <pc:docMk/>
            <pc:sldMk cId="4291227723" sldId="282"/>
            <ac:spMk id="5" creationId="{00000000-0000-0000-0000-000000000000}"/>
          </ac:spMkLst>
        </pc:spChg>
        <pc:spChg chg="mod">
          <ac:chgData name="Aditya Kendre" userId="4db2b1cd-c99c-4935-8769-324f6c9d7f4f" providerId="ADAL" clId="{5436C34D-D3DF-43BD-9E85-BA0809800625}" dt="2021-01-03T03:27:12.121" v="295" actId="20577"/>
          <ac:spMkLst>
            <pc:docMk/>
            <pc:sldMk cId="4291227723" sldId="282"/>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48923" y="3251703"/>
            <a:ext cx="16006253" cy="85471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5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3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50" b="1" i="0">
                <a:solidFill>
                  <a:schemeClr val="tx1"/>
                </a:solidFill>
                <a:latin typeface="Calibri"/>
                <a:cs typeface="Calibri"/>
              </a:defRPr>
            </a:lvl1pPr>
          </a:lstStyle>
          <a:p>
            <a:endParaRPr/>
          </a:p>
        </p:txBody>
      </p:sp>
      <p:sp>
        <p:nvSpPr>
          <p:cNvPr id="3" name="Holder 3"/>
          <p:cNvSpPr>
            <a:spLocks noGrp="1"/>
          </p:cNvSpPr>
          <p:nvPr>
            <p:ph sz="half" idx="2"/>
          </p:nvPr>
        </p:nvSpPr>
        <p:spPr>
          <a:xfrm>
            <a:off x="1513462" y="2507851"/>
            <a:ext cx="8297545" cy="7712709"/>
          </a:xfrm>
          <a:prstGeom prst="rect">
            <a:avLst/>
          </a:prstGeom>
        </p:spPr>
        <p:txBody>
          <a:bodyPr wrap="square" lIns="0" tIns="0" rIns="0" bIns="0">
            <a:spAutoFit/>
          </a:bodyPr>
          <a:lstStyle>
            <a:lvl1pPr>
              <a:defRPr sz="2950" b="0" i="0">
                <a:solidFill>
                  <a:schemeClr val="tx1"/>
                </a:solidFill>
                <a:latin typeface="Calibri"/>
                <a:cs typeface="Calibri"/>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5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02573" y="4205811"/>
            <a:ext cx="7098953" cy="2639059"/>
          </a:xfrm>
          <a:prstGeom prst="rect">
            <a:avLst/>
          </a:prstGeom>
        </p:spPr>
        <p:txBody>
          <a:bodyPr wrap="square" lIns="0" tIns="0" rIns="0" bIns="0">
            <a:spAutoFit/>
          </a:bodyPr>
          <a:lstStyle>
            <a:lvl1pPr>
              <a:defRPr sz="8550" b="1" i="0">
                <a:solidFill>
                  <a:schemeClr val="tx1"/>
                </a:solidFill>
                <a:latin typeface="Calibri"/>
                <a:cs typeface="Calibri"/>
              </a:defRPr>
            </a:lvl1pPr>
          </a:lstStyle>
          <a:p>
            <a:endParaRPr/>
          </a:p>
        </p:txBody>
      </p:sp>
      <p:sp>
        <p:nvSpPr>
          <p:cNvPr id="3" name="Holder 3"/>
          <p:cNvSpPr>
            <a:spLocks noGrp="1"/>
          </p:cNvSpPr>
          <p:nvPr>
            <p:ph type="body" idx="1"/>
          </p:nvPr>
        </p:nvSpPr>
        <p:spPr>
          <a:xfrm>
            <a:off x="1485017" y="2430785"/>
            <a:ext cx="17134064" cy="7061834"/>
          </a:xfrm>
          <a:prstGeom prst="rect">
            <a:avLst/>
          </a:prstGeom>
        </p:spPr>
        <p:txBody>
          <a:bodyPr wrap="square" lIns="0" tIns="0" rIns="0" bIns="0">
            <a:spAutoFit/>
          </a:bodyPr>
          <a:lstStyle>
            <a:lvl1pPr>
              <a:defRPr sz="33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1/2/2021</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ntechopen.com/online-first/diagnosing-" TargetMode="External"/><Relationship Id="rId2" Type="http://schemas.openxmlformats.org/officeDocument/2006/relationships/hyperlink" Target="http://deeplearning.net/tutorial/lene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mayoclinic.org/diseases-conditions/heart-arrhythmia/symptoms-causes/syc-" TargetMode="External"/><Relationship Id="rId2" Type="http://schemas.openxmlformats.org/officeDocument/2006/relationships/hyperlink" Target="http://www.frontiersin.org/articles/10.3389/fphy.2019.00103/full" TargetMode="External"/><Relationship Id="rId1" Type="http://schemas.openxmlformats.org/officeDocument/2006/relationships/slideLayout" Target="../slideLayouts/slideLayout2.xml"/><Relationship Id="rId4" Type="http://schemas.openxmlformats.org/officeDocument/2006/relationships/hyperlink" Target="http://www.ncbi.nlm.nih.gov/pmc/articles/PMC602017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74850" y="5045075"/>
            <a:ext cx="13110706" cy="2239074"/>
          </a:xfrm>
          <a:prstGeom prst="rect">
            <a:avLst/>
          </a:prstGeom>
        </p:spPr>
        <p:txBody>
          <a:bodyPr vert="horz" wrap="square" lIns="0" tIns="7620" rIns="0" bIns="0" rtlCol="0">
            <a:spAutoFit/>
          </a:bodyPr>
          <a:lstStyle/>
          <a:p>
            <a:pPr marL="12700" marR="5080">
              <a:lnSpc>
                <a:spcPct val="100499"/>
              </a:lnSpc>
              <a:spcBef>
                <a:spcPts val="60"/>
              </a:spcBef>
            </a:pPr>
            <a:r>
              <a:rPr lang="en-US" sz="7250" b="1" dirty="0">
                <a:latin typeface="Calibri"/>
                <a:cs typeface="Calibri"/>
              </a:rPr>
              <a:t>Generative Adversarial Networks for PCG Arrhythmia Detection</a:t>
            </a:r>
            <a:endParaRPr sz="7250" dirty="0">
              <a:latin typeface="Calibri"/>
              <a:cs typeface="Calibri"/>
            </a:endParaRPr>
          </a:p>
        </p:txBody>
      </p:sp>
      <p:pic>
        <p:nvPicPr>
          <p:cNvPr id="14" name="Picture 13">
            <a:extLst>
              <a:ext uri="{FF2B5EF4-FFF2-40B4-BE49-F238E27FC236}">
                <a16:creationId xmlns:a16="http://schemas.microsoft.com/office/drawing/2014/main" id="{AA3C7413-79EE-4A06-8BDE-79DEF11B2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966" y="6950075"/>
            <a:ext cx="18292167" cy="18292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1270" algn="ctr">
              <a:lnSpc>
                <a:spcPct val="100000"/>
              </a:lnSpc>
              <a:spcBef>
                <a:spcPts val="500"/>
              </a:spcBef>
            </a:pPr>
            <a:r>
              <a:rPr spc="5" dirty="0"/>
              <a:t>Data Augmentation</a:t>
            </a:r>
          </a:p>
        </p:txBody>
      </p:sp>
      <p:sp>
        <p:nvSpPr>
          <p:cNvPr id="3" name="object 3"/>
          <p:cNvSpPr txBox="1"/>
          <p:nvPr/>
        </p:nvSpPr>
        <p:spPr>
          <a:xfrm>
            <a:off x="11732177" y="2326914"/>
            <a:ext cx="5798185" cy="1942464"/>
          </a:xfrm>
          <a:prstGeom prst="rect">
            <a:avLst/>
          </a:prstGeom>
        </p:spPr>
        <p:txBody>
          <a:bodyPr vert="horz" wrap="square" lIns="0" tIns="15240" rIns="0" bIns="0" rtlCol="0">
            <a:spAutoFit/>
          </a:bodyPr>
          <a:lstStyle/>
          <a:p>
            <a:pPr marL="12700">
              <a:lnSpc>
                <a:spcPct val="100000"/>
              </a:lnSpc>
              <a:spcBef>
                <a:spcPts val="120"/>
              </a:spcBef>
            </a:pPr>
            <a:r>
              <a:rPr sz="2450" b="1" spc="5" dirty="0">
                <a:latin typeface="Calibri"/>
                <a:cs typeface="Calibri"/>
              </a:rPr>
              <a:t>Python</a:t>
            </a:r>
            <a:r>
              <a:rPr sz="2450" b="1" dirty="0">
                <a:latin typeface="Calibri"/>
                <a:cs typeface="Calibri"/>
              </a:rPr>
              <a:t> </a:t>
            </a:r>
            <a:r>
              <a:rPr sz="2450" b="1" spc="5" dirty="0">
                <a:latin typeface="Calibri"/>
                <a:cs typeface="Calibri"/>
              </a:rPr>
              <a:t>Implementation:</a:t>
            </a:r>
            <a:endParaRPr sz="2450">
              <a:latin typeface="Calibri"/>
              <a:cs typeface="Calibri"/>
            </a:endParaRPr>
          </a:p>
          <a:p>
            <a:pPr marL="12700">
              <a:lnSpc>
                <a:spcPct val="100000"/>
              </a:lnSpc>
              <a:spcBef>
                <a:spcPts val="20"/>
              </a:spcBef>
            </a:pPr>
            <a:r>
              <a:rPr sz="1650" spc="10" dirty="0">
                <a:latin typeface="Courier New"/>
                <a:cs typeface="Courier New"/>
              </a:rPr>
              <a:t>def </a:t>
            </a:r>
            <a:r>
              <a:rPr sz="1650" spc="15" dirty="0">
                <a:latin typeface="Courier New"/>
                <a:cs typeface="Courier New"/>
              </a:rPr>
              <a:t>zero_padding(self,</a:t>
            </a:r>
            <a:r>
              <a:rPr sz="1650" spc="60" dirty="0">
                <a:latin typeface="Courier New"/>
                <a:cs typeface="Courier New"/>
              </a:rPr>
              <a:t> </a:t>
            </a:r>
            <a:r>
              <a:rPr sz="1650" spc="15" dirty="0">
                <a:latin typeface="Courier New"/>
                <a:cs typeface="Courier New"/>
              </a:rPr>
              <a:t>ECG):</a:t>
            </a:r>
            <a:endParaRPr sz="1650">
              <a:latin typeface="Courier New"/>
              <a:cs typeface="Courier New"/>
            </a:endParaRPr>
          </a:p>
          <a:p>
            <a:pPr marL="781685" marR="1418590" indent="-256540">
              <a:lnSpc>
                <a:spcPct val="100000"/>
              </a:lnSpc>
              <a:spcBef>
                <a:spcPts val="75"/>
              </a:spcBef>
            </a:pPr>
            <a:r>
              <a:rPr sz="1650" spc="5" dirty="0">
                <a:latin typeface="Courier New"/>
                <a:cs typeface="Courier New"/>
              </a:rPr>
              <a:t>if </a:t>
            </a:r>
            <a:r>
              <a:rPr sz="1650" spc="15" dirty="0">
                <a:latin typeface="Courier New"/>
                <a:cs typeface="Courier New"/>
              </a:rPr>
              <a:t>len(ECG) </a:t>
            </a:r>
            <a:r>
              <a:rPr sz="1650" spc="-5" dirty="0">
                <a:latin typeface="Courier New"/>
                <a:cs typeface="Courier New"/>
              </a:rPr>
              <a:t>&gt; </a:t>
            </a:r>
            <a:r>
              <a:rPr sz="1650" spc="15" dirty="0">
                <a:latin typeface="Courier New"/>
                <a:cs typeface="Courier New"/>
              </a:rPr>
              <a:t>self.ECG_LENGTH:  return</a:t>
            </a:r>
            <a:r>
              <a:rPr sz="1650" dirty="0">
                <a:latin typeface="Courier New"/>
                <a:cs typeface="Courier New"/>
              </a:rPr>
              <a:t> </a:t>
            </a:r>
            <a:r>
              <a:rPr sz="1650" spc="15" dirty="0">
                <a:latin typeface="Courier New"/>
                <a:cs typeface="Courier New"/>
              </a:rPr>
              <a:t>ECG[:self.ECG_LENGTH]</a:t>
            </a:r>
            <a:endParaRPr sz="1650">
              <a:latin typeface="Courier New"/>
              <a:cs typeface="Courier New"/>
            </a:endParaRPr>
          </a:p>
          <a:p>
            <a:pPr marL="781685" marR="5080" indent="-256540">
              <a:lnSpc>
                <a:spcPct val="100000"/>
              </a:lnSpc>
              <a:spcBef>
                <a:spcPts val="80"/>
              </a:spcBef>
            </a:pPr>
            <a:r>
              <a:rPr sz="1650" spc="10" dirty="0">
                <a:latin typeface="Courier New"/>
                <a:cs typeface="Courier New"/>
              </a:rPr>
              <a:t>for </a:t>
            </a:r>
            <a:r>
              <a:rPr sz="1650" spc="-5" dirty="0">
                <a:latin typeface="Courier New"/>
                <a:cs typeface="Courier New"/>
              </a:rPr>
              <a:t>_ </a:t>
            </a:r>
            <a:r>
              <a:rPr sz="1650" spc="5" dirty="0">
                <a:latin typeface="Courier New"/>
                <a:cs typeface="Courier New"/>
              </a:rPr>
              <a:t>in </a:t>
            </a:r>
            <a:r>
              <a:rPr sz="1650" spc="15" dirty="0">
                <a:latin typeface="Courier New"/>
                <a:cs typeface="Courier New"/>
              </a:rPr>
              <a:t>range(self.ECG_LENGTH-len(ECG)):  ECG.append(0)</a:t>
            </a:r>
            <a:endParaRPr sz="1650">
              <a:latin typeface="Courier New"/>
              <a:cs typeface="Courier New"/>
            </a:endParaRPr>
          </a:p>
          <a:p>
            <a:pPr marL="525145">
              <a:lnSpc>
                <a:spcPct val="100000"/>
              </a:lnSpc>
              <a:spcBef>
                <a:spcPts val="75"/>
              </a:spcBef>
            </a:pPr>
            <a:r>
              <a:rPr sz="1650" spc="15" dirty="0">
                <a:latin typeface="Courier New"/>
                <a:cs typeface="Courier New"/>
              </a:rPr>
              <a:t>return</a:t>
            </a:r>
            <a:r>
              <a:rPr sz="1650" spc="30" dirty="0">
                <a:latin typeface="Courier New"/>
                <a:cs typeface="Courier New"/>
              </a:rPr>
              <a:t> </a:t>
            </a:r>
            <a:r>
              <a:rPr sz="1650" spc="15" dirty="0">
                <a:latin typeface="Courier New"/>
                <a:cs typeface="Courier New"/>
              </a:rPr>
              <a:t>ECG</a:t>
            </a:r>
            <a:endParaRPr sz="1650">
              <a:latin typeface="Courier New"/>
              <a:cs typeface="Courier New"/>
            </a:endParaRPr>
          </a:p>
        </p:txBody>
      </p:sp>
      <p:sp>
        <p:nvSpPr>
          <p:cNvPr id="4" name="object 4"/>
          <p:cNvSpPr txBox="1"/>
          <p:nvPr/>
        </p:nvSpPr>
        <p:spPr>
          <a:xfrm>
            <a:off x="11988714" y="4504859"/>
            <a:ext cx="6439535" cy="1565910"/>
          </a:xfrm>
          <a:prstGeom prst="rect">
            <a:avLst/>
          </a:prstGeom>
        </p:spPr>
        <p:txBody>
          <a:bodyPr vert="horz" wrap="square" lIns="0" tIns="12065" rIns="0" bIns="0" rtlCol="0">
            <a:spAutoFit/>
          </a:bodyPr>
          <a:lstStyle/>
          <a:p>
            <a:pPr marL="12700">
              <a:lnSpc>
                <a:spcPct val="100000"/>
              </a:lnSpc>
              <a:spcBef>
                <a:spcPts val="95"/>
              </a:spcBef>
            </a:pPr>
            <a:r>
              <a:rPr sz="1650" spc="10" dirty="0">
                <a:latin typeface="Courier New"/>
                <a:cs typeface="Courier New"/>
              </a:rPr>
              <a:t>def </a:t>
            </a:r>
            <a:r>
              <a:rPr sz="1650" spc="15" dirty="0">
                <a:latin typeface="Courier New"/>
                <a:cs typeface="Courier New"/>
              </a:rPr>
              <a:t>rnd_bursts(self,</a:t>
            </a:r>
            <a:r>
              <a:rPr sz="1650" spc="60" dirty="0">
                <a:latin typeface="Courier New"/>
                <a:cs typeface="Courier New"/>
              </a:rPr>
              <a:t> </a:t>
            </a:r>
            <a:r>
              <a:rPr sz="1650" spc="15" dirty="0">
                <a:latin typeface="Courier New"/>
                <a:cs typeface="Courier New"/>
              </a:rPr>
              <a:t>ECG):</a:t>
            </a:r>
            <a:endParaRPr sz="1650">
              <a:latin typeface="Courier New"/>
              <a:cs typeface="Courier New"/>
            </a:endParaRPr>
          </a:p>
          <a:p>
            <a:pPr marL="268605">
              <a:lnSpc>
                <a:spcPts val="1980"/>
              </a:lnSpc>
              <a:spcBef>
                <a:spcPts val="80"/>
              </a:spcBef>
            </a:pPr>
            <a:r>
              <a:rPr sz="1650" spc="10" dirty="0">
                <a:latin typeface="Courier New"/>
                <a:cs typeface="Courier New"/>
              </a:rPr>
              <a:t>for </a:t>
            </a:r>
            <a:r>
              <a:rPr sz="1650" spc="-5" dirty="0">
                <a:latin typeface="Courier New"/>
                <a:cs typeface="Courier New"/>
              </a:rPr>
              <a:t>_ </a:t>
            </a:r>
            <a:r>
              <a:rPr sz="1650" spc="5" dirty="0">
                <a:latin typeface="Courier New"/>
                <a:cs typeface="Courier New"/>
              </a:rPr>
              <a:t>in</a:t>
            </a:r>
            <a:r>
              <a:rPr sz="1650" spc="120" dirty="0">
                <a:latin typeface="Courier New"/>
                <a:cs typeface="Courier New"/>
              </a:rPr>
              <a:t> </a:t>
            </a:r>
            <a:r>
              <a:rPr sz="1650" spc="15" dirty="0">
                <a:latin typeface="Courier New"/>
                <a:cs typeface="Courier New"/>
              </a:rPr>
              <a:t>range(np.random.randint(7)):</a:t>
            </a:r>
            <a:endParaRPr sz="1650">
              <a:latin typeface="Courier New"/>
              <a:cs typeface="Courier New"/>
            </a:endParaRPr>
          </a:p>
          <a:p>
            <a:pPr marL="525145">
              <a:lnSpc>
                <a:spcPct val="100000"/>
              </a:lnSpc>
            </a:pPr>
            <a:r>
              <a:rPr sz="1650" spc="10" dirty="0">
                <a:latin typeface="Courier New"/>
                <a:cs typeface="Courier New"/>
              </a:rPr>
              <a:t>pos </a:t>
            </a:r>
            <a:r>
              <a:rPr sz="1650" spc="-5" dirty="0">
                <a:latin typeface="Courier New"/>
                <a:cs typeface="Courier New"/>
              </a:rPr>
              <a:t>=</a:t>
            </a:r>
            <a:r>
              <a:rPr sz="1650" spc="135" dirty="0">
                <a:latin typeface="Courier New"/>
                <a:cs typeface="Courier New"/>
              </a:rPr>
              <a:t> </a:t>
            </a:r>
            <a:r>
              <a:rPr sz="1650" spc="15" dirty="0">
                <a:latin typeface="Courier New"/>
                <a:cs typeface="Courier New"/>
              </a:rPr>
              <a:t>abs(np.random.randint(abs(len(ECG)-11)))</a:t>
            </a:r>
            <a:endParaRPr sz="1650">
              <a:latin typeface="Courier New"/>
              <a:cs typeface="Courier New"/>
            </a:endParaRPr>
          </a:p>
          <a:p>
            <a:pPr marL="525145">
              <a:lnSpc>
                <a:spcPct val="100000"/>
              </a:lnSpc>
              <a:spcBef>
                <a:spcPts val="95"/>
              </a:spcBef>
            </a:pPr>
            <a:r>
              <a:rPr sz="1650" spc="10" dirty="0">
                <a:latin typeface="Courier New"/>
                <a:cs typeface="Courier New"/>
              </a:rPr>
              <a:t>dist </a:t>
            </a:r>
            <a:r>
              <a:rPr sz="1650" spc="-5" dirty="0">
                <a:latin typeface="Courier New"/>
                <a:cs typeface="Courier New"/>
              </a:rPr>
              <a:t>=</a:t>
            </a:r>
            <a:r>
              <a:rPr sz="1650" spc="65" dirty="0">
                <a:latin typeface="Courier New"/>
                <a:cs typeface="Courier New"/>
              </a:rPr>
              <a:t> </a:t>
            </a:r>
            <a:r>
              <a:rPr sz="1650" spc="15" dirty="0">
                <a:latin typeface="Courier New"/>
                <a:cs typeface="Courier New"/>
              </a:rPr>
              <a:t>abs(np.random.randint(7))</a:t>
            </a:r>
            <a:endParaRPr sz="1650">
              <a:latin typeface="Courier New"/>
              <a:cs typeface="Courier New"/>
            </a:endParaRPr>
          </a:p>
          <a:p>
            <a:pPr marL="268605" marR="2569845" indent="256540">
              <a:lnSpc>
                <a:spcPct val="100000"/>
              </a:lnSpc>
              <a:spcBef>
                <a:spcPts val="80"/>
              </a:spcBef>
            </a:pPr>
            <a:r>
              <a:rPr sz="1650" spc="15" dirty="0">
                <a:latin typeface="Courier New"/>
                <a:cs typeface="Courier New"/>
              </a:rPr>
              <a:t>ECG[pos:pos+dist]=[0]*dist  return</a:t>
            </a:r>
            <a:r>
              <a:rPr sz="1650" spc="30" dirty="0">
                <a:latin typeface="Courier New"/>
                <a:cs typeface="Courier New"/>
              </a:rPr>
              <a:t> </a:t>
            </a:r>
            <a:r>
              <a:rPr sz="1650" spc="15" dirty="0">
                <a:latin typeface="Courier New"/>
                <a:cs typeface="Courier New"/>
              </a:rPr>
              <a:t>ECG</a:t>
            </a:r>
            <a:endParaRPr sz="1650">
              <a:latin typeface="Courier New"/>
              <a:cs typeface="Courier New"/>
            </a:endParaRPr>
          </a:p>
        </p:txBody>
      </p:sp>
      <p:sp>
        <p:nvSpPr>
          <p:cNvPr id="5" name="object 5"/>
          <p:cNvSpPr txBox="1"/>
          <p:nvPr/>
        </p:nvSpPr>
        <p:spPr>
          <a:xfrm>
            <a:off x="11988714" y="6306689"/>
            <a:ext cx="7465695" cy="1050925"/>
          </a:xfrm>
          <a:prstGeom prst="rect">
            <a:avLst/>
          </a:prstGeom>
        </p:spPr>
        <p:txBody>
          <a:bodyPr vert="horz" wrap="square" lIns="0" tIns="12065" rIns="0" bIns="0" rtlCol="0">
            <a:spAutoFit/>
          </a:bodyPr>
          <a:lstStyle/>
          <a:p>
            <a:pPr marL="12700">
              <a:lnSpc>
                <a:spcPct val="100000"/>
              </a:lnSpc>
              <a:spcBef>
                <a:spcPts val="95"/>
              </a:spcBef>
            </a:pPr>
            <a:r>
              <a:rPr sz="1650" spc="10" dirty="0">
                <a:latin typeface="Courier New"/>
                <a:cs typeface="Courier New"/>
              </a:rPr>
              <a:t>def </a:t>
            </a:r>
            <a:r>
              <a:rPr sz="1650" spc="15" dirty="0">
                <a:latin typeface="Courier New"/>
                <a:cs typeface="Courier New"/>
              </a:rPr>
              <a:t>resampling(self,</a:t>
            </a:r>
            <a:r>
              <a:rPr sz="1650" spc="60" dirty="0">
                <a:latin typeface="Courier New"/>
                <a:cs typeface="Courier New"/>
              </a:rPr>
              <a:t> </a:t>
            </a:r>
            <a:r>
              <a:rPr sz="1650" spc="15" dirty="0">
                <a:latin typeface="Courier New"/>
                <a:cs typeface="Courier New"/>
              </a:rPr>
              <a:t>ECG):</a:t>
            </a:r>
            <a:endParaRPr sz="1650">
              <a:latin typeface="Courier New"/>
              <a:cs typeface="Courier New"/>
            </a:endParaRPr>
          </a:p>
          <a:p>
            <a:pPr marL="268605">
              <a:lnSpc>
                <a:spcPct val="100000"/>
              </a:lnSpc>
              <a:spcBef>
                <a:spcPts val="80"/>
              </a:spcBef>
            </a:pPr>
            <a:r>
              <a:rPr sz="1650" spc="15" dirty="0">
                <a:latin typeface="Courier New"/>
                <a:cs typeface="Courier New"/>
              </a:rPr>
              <a:t>MARGIN </a:t>
            </a:r>
            <a:r>
              <a:rPr sz="1650" spc="-5" dirty="0">
                <a:latin typeface="Courier New"/>
                <a:cs typeface="Courier New"/>
              </a:rPr>
              <a:t>=</a:t>
            </a:r>
            <a:r>
              <a:rPr sz="1650" spc="55" dirty="0">
                <a:latin typeface="Courier New"/>
                <a:cs typeface="Courier New"/>
              </a:rPr>
              <a:t> </a:t>
            </a:r>
            <a:r>
              <a:rPr sz="1650" spc="15" dirty="0">
                <a:latin typeface="Courier New"/>
                <a:cs typeface="Courier New"/>
              </a:rPr>
              <a:t>60</a:t>
            </a:r>
            <a:endParaRPr sz="1650">
              <a:latin typeface="Courier New"/>
              <a:cs typeface="Courier New"/>
            </a:endParaRPr>
          </a:p>
          <a:p>
            <a:pPr marL="268605" marR="5080">
              <a:lnSpc>
                <a:spcPct val="100000"/>
              </a:lnSpc>
              <a:spcBef>
                <a:spcPts val="80"/>
              </a:spcBef>
            </a:pPr>
            <a:r>
              <a:rPr sz="1650" spc="15" dirty="0">
                <a:latin typeface="Courier New"/>
                <a:cs typeface="Courier New"/>
              </a:rPr>
              <a:t>return signal.resample(ecg,  abs(np.random.randint(MARGIN)+(self.ECG_LENGTH-MARGIN)))</a:t>
            </a:r>
            <a:endParaRPr sz="1650">
              <a:latin typeface="Courier New"/>
              <a:cs typeface="Courier New"/>
            </a:endParaRPr>
          </a:p>
        </p:txBody>
      </p:sp>
      <p:sp>
        <p:nvSpPr>
          <p:cNvPr id="6" name="object 6"/>
          <p:cNvSpPr/>
          <p:nvPr/>
        </p:nvSpPr>
        <p:spPr>
          <a:xfrm>
            <a:off x="454735" y="7486839"/>
            <a:ext cx="19165504" cy="362553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82004" y="7095621"/>
            <a:ext cx="218879" cy="4209295"/>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513452" y="2507014"/>
            <a:ext cx="9894570" cy="3641725"/>
          </a:xfrm>
          <a:prstGeom prst="rect">
            <a:avLst/>
          </a:prstGeom>
        </p:spPr>
        <p:txBody>
          <a:bodyPr vert="horz" wrap="square" lIns="0" tIns="17145" rIns="0" bIns="0" rtlCol="0">
            <a:spAutoFit/>
          </a:bodyPr>
          <a:lstStyle/>
          <a:p>
            <a:pPr marL="389255" marR="292100" indent="-377190">
              <a:lnSpc>
                <a:spcPct val="100000"/>
              </a:lnSpc>
              <a:spcBef>
                <a:spcPts val="135"/>
              </a:spcBef>
              <a:buFont typeface="Wingdings"/>
              <a:buChar char=""/>
              <a:tabLst>
                <a:tab pos="389255" algn="l"/>
                <a:tab pos="389890" algn="l"/>
              </a:tabLst>
            </a:pPr>
            <a:r>
              <a:rPr sz="2600" spc="20" dirty="0">
                <a:latin typeface="Calibri"/>
                <a:cs typeface="Calibri"/>
              </a:rPr>
              <a:t>A </a:t>
            </a:r>
            <a:r>
              <a:rPr sz="2600" spc="15" dirty="0">
                <a:latin typeface="Calibri"/>
                <a:cs typeface="Calibri"/>
              </a:rPr>
              <a:t>strategy that enables a </a:t>
            </a:r>
            <a:r>
              <a:rPr sz="2600" spc="10" dirty="0">
                <a:latin typeface="Calibri"/>
                <a:cs typeface="Calibri"/>
              </a:rPr>
              <a:t>significant increase in </a:t>
            </a:r>
            <a:r>
              <a:rPr sz="2600" spc="15" dirty="0">
                <a:latin typeface="Calibri"/>
                <a:cs typeface="Calibri"/>
              </a:rPr>
              <a:t>the </a:t>
            </a:r>
            <a:r>
              <a:rPr sz="2600" spc="10" dirty="0">
                <a:latin typeface="Calibri"/>
                <a:cs typeface="Calibri"/>
              </a:rPr>
              <a:t>diversity of </a:t>
            </a:r>
            <a:r>
              <a:rPr sz="2600" spc="15" dirty="0">
                <a:latin typeface="Calibri"/>
                <a:cs typeface="Calibri"/>
              </a:rPr>
              <a:t>data  available </a:t>
            </a:r>
            <a:r>
              <a:rPr sz="2600" spc="10" dirty="0">
                <a:latin typeface="Calibri"/>
                <a:cs typeface="Calibri"/>
              </a:rPr>
              <a:t>for </a:t>
            </a:r>
            <a:r>
              <a:rPr sz="2600" spc="15" dirty="0">
                <a:latin typeface="Calibri"/>
                <a:cs typeface="Calibri"/>
              </a:rPr>
              <a:t>training models, without actually </a:t>
            </a:r>
            <a:r>
              <a:rPr sz="2600" spc="10" dirty="0">
                <a:latin typeface="Calibri"/>
                <a:cs typeface="Calibri"/>
              </a:rPr>
              <a:t>collecting </a:t>
            </a:r>
            <a:r>
              <a:rPr sz="2600" spc="20" dirty="0">
                <a:latin typeface="Calibri"/>
                <a:cs typeface="Calibri"/>
              </a:rPr>
              <a:t>new</a:t>
            </a:r>
            <a:r>
              <a:rPr sz="2600" spc="-25" dirty="0">
                <a:latin typeface="Calibri"/>
                <a:cs typeface="Calibri"/>
              </a:rPr>
              <a:t> </a:t>
            </a:r>
            <a:r>
              <a:rPr sz="2600" spc="15" dirty="0">
                <a:latin typeface="Calibri"/>
                <a:cs typeface="Calibri"/>
              </a:rPr>
              <a:t>data.</a:t>
            </a:r>
            <a:endParaRPr sz="2600">
              <a:latin typeface="Calibri"/>
              <a:cs typeface="Calibri"/>
            </a:endParaRPr>
          </a:p>
          <a:p>
            <a:pPr marL="389255" marR="316865" indent="-377190">
              <a:lnSpc>
                <a:spcPct val="100000"/>
              </a:lnSpc>
              <a:spcBef>
                <a:spcPts val="114"/>
              </a:spcBef>
              <a:buFont typeface="Wingdings"/>
              <a:buChar char=""/>
              <a:tabLst>
                <a:tab pos="389255" algn="l"/>
                <a:tab pos="389890" algn="l"/>
              </a:tabLst>
            </a:pPr>
            <a:r>
              <a:rPr sz="2600" b="1" spc="15" dirty="0">
                <a:latin typeface="Calibri"/>
                <a:cs typeface="Calibri"/>
              </a:rPr>
              <a:t>Zero </a:t>
            </a:r>
            <a:r>
              <a:rPr sz="2600" b="1" spc="10" dirty="0">
                <a:latin typeface="Calibri"/>
                <a:cs typeface="Calibri"/>
              </a:rPr>
              <a:t>Padding</a:t>
            </a:r>
            <a:r>
              <a:rPr sz="2600" spc="10" dirty="0">
                <a:latin typeface="Calibri"/>
                <a:cs typeface="Calibri"/>
              </a:rPr>
              <a:t>: </a:t>
            </a:r>
            <a:r>
              <a:rPr sz="2600" spc="20" dirty="0">
                <a:latin typeface="Calibri"/>
                <a:cs typeface="Calibri"/>
              </a:rPr>
              <a:t>Appends </a:t>
            </a:r>
            <a:r>
              <a:rPr sz="2600" spc="10" dirty="0">
                <a:latin typeface="Calibri"/>
                <a:cs typeface="Calibri"/>
              </a:rPr>
              <a:t>zeros </a:t>
            </a:r>
            <a:r>
              <a:rPr sz="2600" spc="15" dirty="0">
                <a:latin typeface="Calibri"/>
                <a:cs typeface="Calibri"/>
              </a:rPr>
              <a:t>to the end of an </a:t>
            </a:r>
            <a:r>
              <a:rPr sz="2600" spc="20" dirty="0">
                <a:latin typeface="Calibri"/>
                <a:cs typeface="Calibri"/>
              </a:rPr>
              <a:t>ECG </a:t>
            </a:r>
            <a:r>
              <a:rPr sz="2600" spc="15" dirty="0">
                <a:latin typeface="Calibri"/>
                <a:cs typeface="Calibri"/>
              </a:rPr>
              <a:t>sequence that </a:t>
            </a:r>
            <a:r>
              <a:rPr sz="2600" spc="10" dirty="0">
                <a:latin typeface="Calibri"/>
                <a:cs typeface="Calibri"/>
              </a:rPr>
              <a:t>is  </a:t>
            </a:r>
            <a:r>
              <a:rPr sz="2600" spc="15" dirty="0">
                <a:latin typeface="Calibri"/>
                <a:cs typeface="Calibri"/>
              </a:rPr>
              <a:t>not 600 indices </a:t>
            </a:r>
            <a:r>
              <a:rPr sz="2600" spc="10" dirty="0">
                <a:latin typeface="Calibri"/>
                <a:cs typeface="Calibri"/>
              </a:rPr>
              <a:t>in</a:t>
            </a:r>
            <a:r>
              <a:rPr sz="2600" spc="-15" dirty="0">
                <a:latin typeface="Calibri"/>
                <a:cs typeface="Calibri"/>
              </a:rPr>
              <a:t> </a:t>
            </a:r>
            <a:r>
              <a:rPr sz="2600" spc="15" dirty="0">
                <a:latin typeface="Calibri"/>
                <a:cs typeface="Calibri"/>
              </a:rPr>
              <a:t>length.</a:t>
            </a:r>
            <a:endParaRPr sz="2600">
              <a:latin typeface="Calibri"/>
              <a:cs typeface="Calibri"/>
            </a:endParaRPr>
          </a:p>
          <a:p>
            <a:pPr marL="389255" marR="102235" indent="-377190">
              <a:lnSpc>
                <a:spcPct val="100000"/>
              </a:lnSpc>
              <a:spcBef>
                <a:spcPts val="110"/>
              </a:spcBef>
              <a:buFont typeface="Wingdings"/>
              <a:buChar char=""/>
              <a:tabLst>
                <a:tab pos="389255" algn="l"/>
                <a:tab pos="389890" algn="l"/>
              </a:tabLst>
            </a:pPr>
            <a:r>
              <a:rPr sz="2600" b="1" spc="15" dirty="0">
                <a:latin typeface="Calibri"/>
                <a:cs typeface="Calibri"/>
              </a:rPr>
              <a:t>Random Zero </a:t>
            </a:r>
            <a:r>
              <a:rPr sz="2600" b="1" spc="10" dirty="0">
                <a:latin typeface="Calibri"/>
                <a:cs typeface="Calibri"/>
              </a:rPr>
              <a:t>Bursts</a:t>
            </a:r>
            <a:r>
              <a:rPr sz="2600" spc="10" dirty="0">
                <a:latin typeface="Calibri"/>
                <a:cs typeface="Calibri"/>
              </a:rPr>
              <a:t>: </a:t>
            </a:r>
            <a:r>
              <a:rPr sz="2600" spc="15" dirty="0">
                <a:latin typeface="Calibri"/>
                <a:cs typeface="Calibri"/>
              </a:rPr>
              <a:t>Implements </a:t>
            </a:r>
            <a:r>
              <a:rPr sz="2600" spc="20" dirty="0">
                <a:latin typeface="Calibri"/>
                <a:cs typeface="Calibri"/>
              </a:rPr>
              <a:t>random </a:t>
            </a:r>
            <a:r>
              <a:rPr sz="2600" spc="10" dirty="0">
                <a:latin typeface="Calibri"/>
                <a:cs typeface="Calibri"/>
              </a:rPr>
              <a:t>zeros in </a:t>
            </a:r>
            <a:r>
              <a:rPr sz="2600" spc="20" dirty="0">
                <a:latin typeface="Calibri"/>
                <a:cs typeface="Calibri"/>
              </a:rPr>
              <a:t>ECG </a:t>
            </a:r>
            <a:r>
              <a:rPr sz="2600" spc="15" dirty="0">
                <a:latin typeface="Calibri"/>
                <a:cs typeface="Calibri"/>
              </a:rPr>
              <a:t>sequences to  </a:t>
            </a:r>
            <a:r>
              <a:rPr sz="2600" spc="10" dirty="0">
                <a:latin typeface="Calibri"/>
                <a:cs typeface="Calibri"/>
              </a:rPr>
              <a:t>replicate </a:t>
            </a:r>
            <a:r>
              <a:rPr sz="2600" spc="20" dirty="0">
                <a:latin typeface="Calibri"/>
                <a:cs typeface="Calibri"/>
              </a:rPr>
              <a:t>and </a:t>
            </a:r>
            <a:r>
              <a:rPr sz="2600" spc="15" dirty="0">
                <a:latin typeface="Calibri"/>
                <a:cs typeface="Calibri"/>
              </a:rPr>
              <a:t>constitute noisy data that occurs while </a:t>
            </a:r>
            <a:r>
              <a:rPr sz="2600" spc="10" dirty="0">
                <a:latin typeface="Calibri"/>
                <a:cs typeface="Calibri"/>
              </a:rPr>
              <a:t>collecting </a:t>
            </a:r>
            <a:r>
              <a:rPr sz="2600" spc="15" dirty="0">
                <a:latin typeface="Calibri"/>
                <a:cs typeface="Calibri"/>
              </a:rPr>
              <a:t>a  sample</a:t>
            </a:r>
            <a:endParaRPr sz="2600">
              <a:latin typeface="Calibri"/>
              <a:cs typeface="Calibri"/>
            </a:endParaRPr>
          </a:p>
          <a:p>
            <a:pPr marL="389255" marR="5080" indent="-377190">
              <a:lnSpc>
                <a:spcPct val="100000"/>
              </a:lnSpc>
              <a:spcBef>
                <a:spcPts val="120"/>
              </a:spcBef>
              <a:buFont typeface="Wingdings"/>
              <a:buChar char=""/>
              <a:tabLst>
                <a:tab pos="389255" algn="l"/>
                <a:tab pos="389890" algn="l"/>
              </a:tabLst>
            </a:pPr>
            <a:r>
              <a:rPr sz="2600" b="1" spc="15" dirty="0">
                <a:latin typeface="Calibri"/>
                <a:cs typeface="Calibri"/>
              </a:rPr>
              <a:t>Random </a:t>
            </a:r>
            <a:r>
              <a:rPr sz="2600" b="1" spc="10" dirty="0">
                <a:latin typeface="Calibri"/>
                <a:cs typeface="Calibri"/>
              </a:rPr>
              <a:t>Resampling</a:t>
            </a:r>
            <a:r>
              <a:rPr sz="2600" spc="10" dirty="0">
                <a:latin typeface="Calibri"/>
                <a:cs typeface="Calibri"/>
              </a:rPr>
              <a:t>: </a:t>
            </a:r>
            <a:r>
              <a:rPr sz="2600" spc="20" dirty="0">
                <a:latin typeface="Calibri"/>
                <a:cs typeface="Calibri"/>
              </a:rPr>
              <a:t>Changes </a:t>
            </a:r>
            <a:r>
              <a:rPr sz="2600" spc="15" dirty="0">
                <a:latin typeface="Calibri"/>
                <a:cs typeface="Calibri"/>
              </a:rPr>
              <a:t>the sampling </a:t>
            </a:r>
            <a:r>
              <a:rPr sz="2600" spc="10" dirty="0">
                <a:latin typeface="Calibri"/>
                <a:cs typeface="Calibri"/>
              </a:rPr>
              <a:t>rate </a:t>
            </a:r>
            <a:r>
              <a:rPr sz="2600" spc="15" dirty="0">
                <a:latin typeface="Calibri"/>
                <a:cs typeface="Calibri"/>
              </a:rPr>
              <a:t>of an </a:t>
            </a:r>
            <a:r>
              <a:rPr sz="2600" spc="20" dirty="0">
                <a:latin typeface="Calibri"/>
                <a:cs typeface="Calibri"/>
              </a:rPr>
              <a:t>ECG </a:t>
            </a:r>
            <a:r>
              <a:rPr sz="2600" spc="15" dirty="0">
                <a:latin typeface="Calibri"/>
                <a:cs typeface="Calibri"/>
              </a:rPr>
              <a:t>sequence,  which </a:t>
            </a:r>
            <a:r>
              <a:rPr sz="2600" i="1" spc="10" dirty="0">
                <a:latin typeface="Calibri"/>
                <a:cs typeface="Calibri"/>
              </a:rPr>
              <a:t>stretches </a:t>
            </a:r>
            <a:r>
              <a:rPr sz="2600" spc="10" dirty="0">
                <a:latin typeface="Calibri"/>
                <a:cs typeface="Calibri"/>
              </a:rPr>
              <a:t>or </a:t>
            </a:r>
            <a:r>
              <a:rPr sz="2600" i="1" spc="15" dirty="0">
                <a:latin typeface="Calibri"/>
                <a:cs typeface="Calibri"/>
              </a:rPr>
              <a:t>compresses </a:t>
            </a:r>
            <a:r>
              <a:rPr sz="2600" spc="15" dirty="0">
                <a:latin typeface="Calibri"/>
                <a:cs typeface="Calibri"/>
              </a:rPr>
              <a:t>the</a:t>
            </a:r>
            <a:r>
              <a:rPr sz="2600" spc="-10" dirty="0">
                <a:latin typeface="Calibri"/>
                <a:cs typeface="Calibri"/>
              </a:rPr>
              <a:t> </a:t>
            </a:r>
            <a:r>
              <a:rPr sz="2600" spc="15" dirty="0">
                <a:latin typeface="Calibri"/>
                <a:cs typeface="Calibri"/>
              </a:rPr>
              <a:t>sequence</a:t>
            </a:r>
            <a:endParaRPr sz="2600">
              <a:latin typeface="Calibri"/>
              <a:cs typeface="Calibri"/>
            </a:endParaRPr>
          </a:p>
        </p:txBody>
      </p:sp>
      <p:sp>
        <p:nvSpPr>
          <p:cNvPr id="9" name="object 9"/>
          <p:cNvSpPr txBox="1"/>
          <p:nvPr/>
        </p:nvSpPr>
        <p:spPr>
          <a:xfrm>
            <a:off x="14035982" y="10887072"/>
            <a:ext cx="2407920" cy="435609"/>
          </a:xfrm>
          <a:prstGeom prst="rect">
            <a:avLst/>
          </a:prstGeom>
        </p:spPr>
        <p:txBody>
          <a:bodyPr vert="horz" wrap="square" lIns="0" tIns="4445" rIns="0" bIns="0" rtlCol="0">
            <a:spAutoFit/>
          </a:bodyPr>
          <a:lstStyle/>
          <a:p>
            <a:pPr marL="558165" marR="5080" indent="-546100">
              <a:lnSpc>
                <a:spcPct val="105300"/>
              </a:lnSpc>
              <a:spcBef>
                <a:spcPts val="35"/>
              </a:spcBef>
            </a:pPr>
            <a:r>
              <a:rPr sz="1300" b="1" spc="5" dirty="0">
                <a:latin typeface="Times New Roman"/>
                <a:cs typeface="Times New Roman"/>
              </a:rPr>
              <a:t>Figure 3.5: </a:t>
            </a:r>
            <a:r>
              <a:rPr sz="1300" spc="5" dirty="0">
                <a:latin typeface="Times New Roman"/>
                <a:cs typeface="Times New Roman"/>
              </a:rPr>
              <a:t>Example of augmented  ECG for each</a:t>
            </a:r>
            <a:r>
              <a:rPr sz="1300" spc="-15" dirty="0">
                <a:latin typeface="Times New Roman"/>
                <a:cs typeface="Times New Roman"/>
              </a:rPr>
              <a:t> </a:t>
            </a:r>
            <a:r>
              <a:rPr sz="1300" spc="5" dirty="0">
                <a:latin typeface="Times New Roman"/>
                <a:cs typeface="Times New Roman"/>
              </a:rPr>
              <a:t>class</a:t>
            </a:r>
            <a:endParaRPr sz="13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146685">
              <a:lnSpc>
                <a:spcPct val="100000"/>
              </a:lnSpc>
              <a:spcBef>
                <a:spcPts val="500"/>
              </a:spcBef>
            </a:pPr>
            <a:r>
              <a:rPr spc="5" dirty="0"/>
              <a:t>Convolutional </a:t>
            </a:r>
            <a:r>
              <a:rPr spc="10" dirty="0"/>
              <a:t>Neural Network</a:t>
            </a:r>
            <a:r>
              <a:rPr spc="-65" dirty="0"/>
              <a:t> </a:t>
            </a:r>
            <a:r>
              <a:rPr spc="10" dirty="0"/>
              <a:t>Model</a:t>
            </a:r>
          </a:p>
        </p:txBody>
      </p:sp>
      <p:sp>
        <p:nvSpPr>
          <p:cNvPr id="3" name="object 3"/>
          <p:cNvSpPr txBox="1"/>
          <p:nvPr/>
        </p:nvSpPr>
        <p:spPr>
          <a:xfrm>
            <a:off x="12003374" y="2291732"/>
            <a:ext cx="6952615" cy="2454910"/>
          </a:xfrm>
          <a:prstGeom prst="rect">
            <a:avLst/>
          </a:prstGeom>
        </p:spPr>
        <p:txBody>
          <a:bodyPr vert="horz" wrap="square" lIns="0" tIns="15240" rIns="0" bIns="0" rtlCol="0">
            <a:spAutoFit/>
          </a:bodyPr>
          <a:lstStyle/>
          <a:p>
            <a:pPr marL="12700">
              <a:lnSpc>
                <a:spcPct val="100000"/>
              </a:lnSpc>
              <a:spcBef>
                <a:spcPts val="120"/>
              </a:spcBef>
            </a:pPr>
            <a:r>
              <a:rPr sz="2450" b="1" spc="5" dirty="0">
                <a:latin typeface="Calibri"/>
                <a:cs typeface="Calibri"/>
              </a:rPr>
              <a:t>Python</a:t>
            </a:r>
            <a:r>
              <a:rPr sz="2450" b="1" dirty="0">
                <a:latin typeface="Calibri"/>
                <a:cs typeface="Calibri"/>
              </a:rPr>
              <a:t> </a:t>
            </a:r>
            <a:r>
              <a:rPr sz="2450" b="1" spc="5" dirty="0">
                <a:latin typeface="Calibri"/>
                <a:cs typeface="Calibri"/>
              </a:rPr>
              <a:t>Implementation:</a:t>
            </a:r>
            <a:endParaRPr sz="2450">
              <a:latin typeface="Calibri"/>
              <a:cs typeface="Calibri"/>
            </a:endParaRPr>
          </a:p>
          <a:p>
            <a:pPr marL="525145" marR="3980815" indent="-513080">
              <a:lnSpc>
                <a:spcPts val="2060"/>
              </a:lnSpc>
              <a:spcBef>
                <a:spcPts val="20"/>
              </a:spcBef>
            </a:pPr>
            <a:r>
              <a:rPr sz="1650" spc="15" dirty="0">
                <a:latin typeface="Courier New"/>
                <a:cs typeface="Courier New"/>
              </a:rPr>
              <a:t>class Net(nn.Module):  </a:t>
            </a:r>
            <a:r>
              <a:rPr sz="1650" spc="10" dirty="0">
                <a:latin typeface="Courier New"/>
                <a:cs typeface="Courier New"/>
              </a:rPr>
              <a:t>def </a:t>
            </a:r>
            <a:r>
              <a:rPr sz="1650" spc="15" dirty="0">
                <a:latin typeface="Courier New"/>
                <a:cs typeface="Courier New"/>
              </a:rPr>
              <a:t>__init__(self):</a:t>
            </a:r>
            <a:endParaRPr sz="1650">
              <a:latin typeface="Courier New"/>
              <a:cs typeface="Courier New"/>
            </a:endParaRPr>
          </a:p>
          <a:p>
            <a:pPr marL="1038225">
              <a:lnSpc>
                <a:spcPts val="1895"/>
              </a:lnSpc>
            </a:pPr>
            <a:r>
              <a:rPr sz="1650" spc="15" dirty="0">
                <a:latin typeface="Courier New"/>
                <a:cs typeface="Courier New"/>
              </a:rPr>
              <a:t>super().__init__()</a:t>
            </a:r>
            <a:endParaRPr sz="1650">
              <a:latin typeface="Courier New"/>
              <a:cs typeface="Courier New"/>
            </a:endParaRPr>
          </a:p>
          <a:p>
            <a:pPr marL="1038225" marR="5080">
              <a:lnSpc>
                <a:spcPct val="100000"/>
              </a:lnSpc>
              <a:spcBef>
                <a:spcPts val="80"/>
              </a:spcBef>
            </a:pPr>
            <a:r>
              <a:rPr sz="1650" spc="15" dirty="0">
                <a:latin typeface="Courier New"/>
                <a:cs typeface="Courier New"/>
              </a:rPr>
              <a:t>self.conv1 </a:t>
            </a:r>
            <a:r>
              <a:rPr sz="1650" spc="-5" dirty="0">
                <a:latin typeface="Courier New"/>
                <a:cs typeface="Courier New"/>
              </a:rPr>
              <a:t>= </a:t>
            </a:r>
            <a:r>
              <a:rPr sz="1650" spc="15" dirty="0">
                <a:latin typeface="Courier New"/>
                <a:cs typeface="Courier New"/>
              </a:rPr>
              <a:t>nn.Conv1d(1,180, </a:t>
            </a:r>
            <a:r>
              <a:rPr sz="1650" spc="5" dirty="0">
                <a:latin typeface="Courier New"/>
                <a:cs typeface="Courier New"/>
              </a:rPr>
              <a:t>5, </a:t>
            </a:r>
            <a:r>
              <a:rPr sz="1650" spc="15" dirty="0">
                <a:latin typeface="Courier New"/>
                <a:cs typeface="Courier New"/>
              </a:rPr>
              <a:t>padding=2)  self.conv2 </a:t>
            </a:r>
            <a:r>
              <a:rPr sz="1650" spc="-5" dirty="0">
                <a:latin typeface="Courier New"/>
                <a:cs typeface="Courier New"/>
              </a:rPr>
              <a:t>= </a:t>
            </a:r>
            <a:r>
              <a:rPr sz="1650" spc="15" dirty="0">
                <a:latin typeface="Courier New"/>
                <a:cs typeface="Courier New"/>
              </a:rPr>
              <a:t>nn.Conv1d(180, </a:t>
            </a:r>
            <a:r>
              <a:rPr sz="1650" spc="10" dirty="0">
                <a:latin typeface="Courier New"/>
                <a:cs typeface="Courier New"/>
              </a:rPr>
              <a:t>150, </a:t>
            </a:r>
            <a:r>
              <a:rPr sz="1650" spc="5" dirty="0">
                <a:latin typeface="Courier New"/>
                <a:cs typeface="Courier New"/>
              </a:rPr>
              <a:t>5,</a:t>
            </a:r>
            <a:r>
              <a:rPr sz="1650" spc="185" dirty="0">
                <a:latin typeface="Courier New"/>
                <a:cs typeface="Courier New"/>
              </a:rPr>
              <a:t> </a:t>
            </a:r>
            <a:r>
              <a:rPr sz="1650" spc="15" dirty="0">
                <a:latin typeface="Courier New"/>
                <a:cs typeface="Courier New"/>
              </a:rPr>
              <a:t>padding=2)</a:t>
            </a:r>
            <a:endParaRPr sz="1650">
              <a:latin typeface="Courier New"/>
              <a:cs typeface="Courier New"/>
            </a:endParaRPr>
          </a:p>
          <a:p>
            <a:pPr marL="1038225">
              <a:lnSpc>
                <a:spcPct val="100000"/>
              </a:lnSpc>
              <a:spcBef>
                <a:spcPts val="75"/>
              </a:spcBef>
            </a:pPr>
            <a:r>
              <a:rPr sz="1650" spc="15" dirty="0">
                <a:latin typeface="Courier New"/>
                <a:cs typeface="Courier New"/>
              </a:rPr>
              <a:t>self.conv3 </a:t>
            </a:r>
            <a:r>
              <a:rPr sz="1650" spc="-5" dirty="0">
                <a:latin typeface="Courier New"/>
                <a:cs typeface="Courier New"/>
              </a:rPr>
              <a:t>= </a:t>
            </a:r>
            <a:r>
              <a:rPr sz="1650" spc="15" dirty="0">
                <a:latin typeface="Courier New"/>
                <a:cs typeface="Courier New"/>
              </a:rPr>
              <a:t>nn.Conv1d(150, </a:t>
            </a:r>
            <a:r>
              <a:rPr sz="1650" spc="10" dirty="0">
                <a:latin typeface="Courier New"/>
                <a:cs typeface="Courier New"/>
              </a:rPr>
              <a:t>120, </a:t>
            </a:r>
            <a:r>
              <a:rPr sz="1650" spc="5" dirty="0">
                <a:latin typeface="Courier New"/>
                <a:cs typeface="Courier New"/>
              </a:rPr>
              <a:t>5,</a:t>
            </a:r>
            <a:r>
              <a:rPr sz="1650" spc="185" dirty="0">
                <a:latin typeface="Courier New"/>
                <a:cs typeface="Courier New"/>
              </a:rPr>
              <a:t> </a:t>
            </a:r>
            <a:r>
              <a:rPr sz="1650" spc="15" dirty="0">
                <a:latin typeface="Courier New"/>
                <a:cs typeface="Courier New"/>
              </a:rPr>
              <a:t>padding=2)</a:t>
            </a:r>
            <a:endParaRPr sz="1650">
              <a:latin typeface="Courier New"/>
              <a:cs typeface="Courier New"/>
            </a:endParaRPr>
          </a:p>
          <a:p>
            <a:pPr marL="1038225">
              <a:lnSpc>
                <a:spcPts val="1980"/>
              </a:lnSpc>
              <a:spcBef>
                <a:spcPts val="80"/>
              </a:spcBef>
            </a:pPr>
            <a:r>
              <a:rPr sz="1650" spc="15" dirty="0">
                <a:latin typeface="Courier New"/>
                <a:cs typeface="Courier New"/>
              </a:rPr>
              <a:t>self.conv4 </a:t>
            </a:r>
            <a:r>
              <a:rPr sz="1650" spc="-5" dirty="0">
                <a:latin typeface="Courier New"/>
                <a:cs typeface="Courier New"/>
              </a:rPr>
              <a:t>= </a:t>
            </a:r>
            <a:r>
              <a:rPr sz="1650" spc="15" dirty="0">
                <a:latin typeface="Courier New"/>
                <a:cs typeface="Courier New"/>
              </a:rPr>
              <a:t>nn.Conv1d(120, </a:t>
            </a:r>
            <a:r>
              <a:rPr sz="1650" spc="10" dirty="0">
                <a:latin typeface="Courier New"/>
                <a:cs typeface="Courier New"/>
              </a:rPr>
              <a:t>90, </a:t>
            </a:r>
            <a:r>
              <a:rPr sz="1650" spc="5" dirty="0">
                <a:latin typeface="Courier New"/>
                <a:cs typeface="Courier New"/>
              </a:rPr>
              <a:t>5,</a:t>
            </a:r>
            <a:r>
              <a:rPr sz="1650" spc="175" dirty="0">
                <a:latin typeface="Courier New"/>
                <a:cs typeface="Courier New"/>
              </a:rPr>
              <a:t> </a:t>
            </a:r>
            <a:r>
              <a:rPr sz="1650" spc="15" dirty="0">
                <a:latin typeface="Courier New"/>
                <a:cs typeface="Courier New"/>
              </a:rPr>
              <a:t>padding=2)</a:t>
            </a:r>
            <a:endParaRPr sz="1650">
              <a:latin typeface="Courier New"/>
              <a:cs typeface="Courier New"/>
            </a:endParaRPr>
          </a:p>
          <a:p>
            <a:pPr marL="1038225">
              <a:lnSpc>
                <a:spcPct val="100000"/>
              </a:lnSpc>
            </a:pPr>
            <a:r>
              <a:rPr sz="1650" spc="15" dirty="0">
                <a:latin typeface="Courier New"/>
                <a:cs typeface="Courier New"/>
              </a:rPr>
              <a:t>self.conv5 </a:t>
            </a:r>
            <a:r>
              <a:rPr sz="1650" spc="-5" dirty="0">
                <a:latin typeface="Courier New"/>
                <a:cs typeface="Courier New"/>
              </a:rPr>
              <a:t>= </a:t>
            </a:r>
            <a:r>
              <a:rPr sz="1650" spc="15" dirty="0">
                <a:latin typeface="Courier New"/>
                <a:cs typeface="Courier New"/>
              </a:rPr>
              <a:t>nn.Conv1d(90, </a:t>
            </a:r>
            <a:r>
              <a:rPr sz="1650" spc="10" dirty="0">
                <a:latin typeface="Courier New"/>
                <a:cs typeface="Courier New"/>
              </a:rPr>
              <a:t>45, </a:t>
            </a:r>
            <a:r>
              <a:rPr sz="1650" spc="5" dirty="0">
                <a:latin typeface="Courier New"/>
                <a:cs typeface="Courier New"/>
              </a:rPr>
              <a:t>5,</a:t>
            </a:r>
            <a:r>
              <a:rPr sz="1650" spc="170" dirty="0">
                <a:latin typeface="Courier New"/>
                <a:cs typeface="Courier New"/>
              </a:rPr>
              <a:t> </a:t>
            </a:r>
            <a:r>
              <a:rPr sz="1650" spc="15" dirty="0">
                <a:latin typeface="Courier New"/>
                <a:cs typeface="Courier New"/>
              </a:rPr>
              <a:t>padding=2)</a:t>
            </a:r>
            <a:endParaRPr sz="1650">
              <a:latin typeface="Courier New"/>
              <a:cs typeface="Courier New"/>
            </a:endParaRPr>
          </a:p>
        </p:txBody>
      </p:sp>
      <p:sp>
        <p:nvSpPr>
          <p:cNvPr id="4" name="object 4"/>
          <p:cNvSpPr txBox="1"/>
          <p:nvPr/>
        </p:nvSpPr>
        <p:spPr>
          <a:xfrm>
            <a:off x="13029520" y="4982331"/>
            <a:ext cx="5028565" cy="802005"/>
          </a:xfrm>
          <a:prstGeom prst="rect">
            <a:avLst/>
          </a:prstGeom>
        </p:spPr>
        <p:txBody>
          <a:bodyPr vert="horz" wrap="square" lIns="0" tIns="0" rIns="0" bIns="0" rtlCol="0">
            <a:spAutoFit/>
          </a:bodyPr>
          <a:lstStyle/>
          <a:p>
            <a:pPr marL="12700" marR="5080">
              <a:lnSpc>
                <a:spcPct val="104900"/>
              </a:lnSpc>
            </a:pPr>
            <a:r>
              <a:rPr sz="1650" spc="-5" dirty="0">
                <a:latin typeface="Courier New"/>
                <a:cs typeface="Courier New"/>
              </a:rPr>
              <a:t>x = </a:t>
            </a:r>
            <a:r>
              <a:rPr sz="1650" spc="15" dirty="0">
                <a:latin typeface="Courier New"/>
                <a:cs typeface="Courier New"/>
              </a:rPr>
              <a:t>torch.randn(1,1,600).view(-1,1,600)  self._to_linear </a:t>
            </a:r>
            <a:r>
              <a:rPr sz="1650" spc="-5" dirty="0">
                <a:latin typeface="Courier New"/>
                <a:cs typeface="Courier New"/>
              </a:rPr>
              <a:t>=</a:t>
            </a:r>
            <a:r>
              <a:rPr sz="1650" spc="55" dirty="0">
                <a:latin typeface="Courier New"/>
                <a:cs typeface="Courier New"/>
              </a:rPr>
              <a:t> </a:t>
            </a:r>
            <a:r>
              <a:rPr sz="1650" spc="15" dirty="0">
                <a:latin typeface="Courier New"/>
                <a:cs typeface="Courier New"/>
              </a:rPr>
              <a:t>None</a:t>
            </a:r>
            <a:endParaRPr sz="1650">
              <a:latin typeface="Courier New"/>
              <a:cs typeface="Courier New"/>
            </a:endParaRPr>
          </a:p>
          <a:p>
            <a:pPr marL="12700">
              <a:lnSpc>
                <a:spcPct val="100000"/>
              </a:lnSpc>
              <a:spcBef>
                <a:spcPts val="80"/>
              </a:spcBef>
            </a:pPr>
            <a:r>
              <a:rPr sz="1650" spc="15" dirty="0">
                <a:latin typeface="Courier New"/>
                <a:cs typeface="Courier New"/>
              </a:rPr>
              <a:t>self.convs(x)</a:t>
            </a:r>
            <a:endParaRPr sz="1650">
              <a:latin typeface="Courier New"/>
              <a:cs typeface="Courier New"/>
            </a:endParaRPr>
          </a:p>
        </p:txBody>
      </p:sp>
      <p:sp>
        <p:nvSpPr>
          <p:cNvPr id="5" name="object 5"/>
          <p:cNvSpPr txBox="1"/>
          <p:nvPr/>
        </p:nvSpPr>
        <p:spPr>
          <a:xfrm>
            <a:off x="13029520" y="6020205"/>
            <a:ext cx="5284470" cy="528320"/>
          </a:xfrm>
          <a:prstGeom prst="rect">
            <a:avLst/>
          </a:prstGeom>
        </p:spPr>
        <p:txBody>
          <a:bodyPr vert="horz" wrap="square" lIns="0" tIns="12065" rIns="0" bIns="0" rtlCol="0">
            <a:spAutoFit/>
          </a:bodyPr>
          <a:lstStyle/>
          <a:p>
            <a:pPr marL="12700" marR="5080">
              <a:lnSpc>
                <a:spcPct val="100000"/>
              </a:lnSpc>
              <a:spcBef>
                <a:spcPts val="95"/>
              </a:spcBef>
            </a:pPr>
            <a:r>
              <a:rPr sz="1650" spc="15" dirty="0">
                <a:latin typeface="Courier New"/>
                <a:cs typeface="Courier New"/>
              </a:rPr>
              <a:t>self.fc1 </a:t>
            </a:r>
            <a:r>
              <a:rPr sz="1650" spc="-5" dirty="0">
                <a:latin typeface="Courier New"/>
                <a:cs typeface="Courier New"/>
              </a:rPr>
              <a:t>= </a:t>
            </a:r>
            <a:r>
              <a:rPr sz="1650" spc="15" dirty="0">
                <a:latin typeface="Courier New"/>
                <a:cs typeface="Courier New"/>
              </a:rPr>
              <a:t>nn.Linear(self._to_linear, 64)  self.fc2 </a:t>
            </a:r>
            <a:r>
              <a:rPr sz="1650" spc="-5" dirty="0">
                <a:latin typeface="Courier New"/>
                <a:cs typeface="Courier New"/>
              </a:rPr>
              <a:t>= </a:t>
            </a:r>
            <a:r>
              <a:rPr sz="1650" spc="15" dirty="0">
                <a:latin typeface="Courier New"/>
                <a:cs typeface="Courier New"/>
              </a:rPr>
              <a:t>nn.Linear(64,</a:t>
            </a:r>
            <a:r>
              <a:rPr sz="1650" spc="90" dirty="0">
                <a:latin typeface="Courier New"/>
                <a:cs typeface="Courier New"/>
              </a:rPr>
              <a:t> </a:t>
            </a:r>
            <a:r>
              <a:rPr sz="1650" spc="15" dirty="0">
                <a:latin typeface="Courier New"/>
                <a:cs typeface="Courier New"/>
              </a:rPr>
              <a:t>4)</a:t>
            </a:r>
            <a:endParaRPr sz="1650">
              <a:latin typeface="Courier New"/>
              <a:cs typeface="Courier New"/>
            </a:endParaRPr>
          </a:p>
        </p:txBody>
      </p:sp>
      <p:sp>
        <p:nvSpPr>
          <p:cNvPr id="6" name="object 6"/>
          <p:cNvSpPr txBox="1"/>
          <p:nvPr/>
        </p:nvSpPr>
        <p:spPr>
          <a:xfrm>
            <a:off x="12516447" y="6794213"/>
            <a:ext cx="5925820" cy="1565910"/>
          </a:xfrm>
          <a:prstGeom prst="rect">
            <a:avLst/>
          </a:prstGeom>
        </p:spPr>
        <p:txBody>
          <a:bodyPr vert="horz" wrap="square" lIns="0" tIns="12065" rIns="0" bIns="0" rtlCol="0">
            <a:spAutoFit/>
          </a:bodyPr>
          <a:lstStyle/>
          <a:p>
            <a:pPr marL="12700" algn="just">
              <a:lnSpc>
                <a:spcPts val="1980"/>
              </a:lnSpc>
              <a:spcBef>
                <a:spcPts val="95"/>
              </a:spcBef>
            </a:pPr>
            <a:r>
              <a:rPr sz="1650" spc="10" dirty="0">
                <a:latin typeface="Courier New"/>
                <a:cs typeface="Courier New"/>
              </a:rPr>
              <a:t>def </a:t>
            </a:r>
            <a:r>
              <a:rPr sz="1650" spc="15" dirty="0">
                <a:latin typeface="Courier New"/>
                <a:cs typeface="Courier New"/>
              </a:rPr>
              <a:t>convs(self,</a:t>
            </a:r>
            <a:r>
              <a:rPr sz="1650" spc="60" dirty="0">
                <a:latin typeface="Courier New"/>
                <a:cs typeface="Courier New"/>
              </a:rPr>
              <a:t> </a:t>
            </a:r>
            <a:r>
              <a:rPr sz="1650" spc="15" dirty="0">
                <a:latin typeface="Courier New"/>
                <a:cs typeface="Courier New"/>
              </a:rPr>
              <a:t>x):</a:t>
            </a:r>
            <a:endParaRPr sz="1650">
              <a:latin typeface="Courier New"/>
              <a:cs typeface="Courier New"/>
            </a:endParaRPr>
          </a:p>
          <a:p>
            <a:pPr marL="525145" algn="just">
              <a:lnSpc>
                <a:spcPct val="100000"/>
              </a:lnSpc>
            </a:pPr>
            <a:r>
              <a:rPr sz="1650" spc="-5" dirty="0">
                <a:latin typeface="Courier New"/>
                <a:cs typeface="Courier New"/>
              </a:rPr>
              <a:t>x = </a:t>
            </a:r>
            <a:r>
              <a:rPr sz="1650" spc="15" dirty="0">
                <a:latin typeface="Courier New"/>
                <a:cs typeface="Courier New"/>
              </a:rPr>
              <a:t>F.max_pool1d(F.relu(self.conv1(x)),</a:t>
            </a:r>
            <a:r>
              <a:rPr sz="1650" spc="165" dirty="0">
                <a:latin typeface="Courier New"/>
                <a:cs typeface="Courier New"/>
              </a:rPr>
              <a:t> </a:t>
            </a:r>
            <a:r>
              <a:rPr sz="1650" spc="15" dirty="0">
                <a:latin typeface="Courier New"/>
                <a:cs typeface="Courier New"/>
              </a:rPr>
              <a:t>3)</a:t>
            </a:r>
            <a:endParaRPr sz="1650">
              <a:latin typeface="Courier New"/>
              <a:cs typeface="Courier New"/>
            </a:endParaRPr>
          </a:p>
          <a:p>
            <a:pPr marL="525145" marR="5080" algn="just">
              <a:lnSpc>
                <a:spcPct val="102899"/>
              </a:lnSpc>
              <a:spcBef>
                <a:spcPts val="20"/>
              </a:spcBef>
            </a:pPr>
            <a:r>
              <a:rPr sz="1650" spc="-5" dirty="0">
                <a:latin typeface="Courier New"/>
                <a:cs typeface="Courier New"/>
              </a:rPr>
              <a:t>x = </a:t>
            </a:r>
            <a:r>
              <a:rPr sz="1650" spc="15" dirty="0">
                <a:latin typeface="Courier New"/>
                <a:cs typeface="Courier New"/>
              </a:rPr>
              <a:t>F.max_pool1d(F.relu(self.conv2(x)), 3)  </a:t>
            </a:r>
            <a:r>
              <a:rPr sz="1650" dirty="0">
                <a:latin typeface="Courier New"/>
                <a:cs typeface="Courier New"/>
              </a:rPr>
              <a:t> </a:t>
            </a:r>
            <a:r>
              <a:rPr sz="1650" spc="-5" dirty="0">
                <a:latin typeface="Courier New"/>
                <a:cs typeface="Courier New"/>
              </a:rPr>
              <a:t>x = </a:t>
            </a:r>
            <a:r>
              <a:rPr sz="1650" spc="15" dirty="0">
                <a:latin typeface="Courier New"/>
                <a:cs typeface="Courier New"/>
              </a:rPr>
              <a:t>F.max_pool1d(F.relu(self.conv3(x)), 3)  </a:t>
            </a:r>
            <a:r>
              <a:rPr sz="1650" dirty="0">
                <a:latin typeface="Courier New"/>
                <a:cs typeface="Courier New"/>
              </a:rPr>
              <a:t> </a:t>
            </a:r>
            <a:r>
              <a:rPr sz="1650" spc="-5" dirty="0">
                <a:latin typeface="Courier New"/>
                <a:cs typeface="Courier New"/>
              </a:rPr>
              <a:t>x = </a:t>
            </a:r>
            <a:r>
              <a:rPr sz="1650" spc="15" dirty="0">
                <a:latin typeface="Courier New"/>
                <a:cs typeface="Courier New"/>
              </a:rPr>
              <a:t>F.max_pool1d(F.relu(self.conv4(x)), 3)  </a:t>
            </a:r>
            <a:r>
              <a:rPr sz="1650" dirty="0">
                <a:latin typeface="Courier New"/>
                <a:cs typeface="Courier New"/>
              </a:rPr>
              <a:t> </a:t>
            </a:r>
            <a:r>
              <a:rPr sz="1650" spc="-5" dirty="0">
                <a:latin typeface="Courier New"/>
                <a:cs typeface="Courier New"/>
              </a:rPr>
              <a:t>x = </a:t>
            </a:r>
            <a:r>
              <a:rPr sz="1650" spc="15" dirty="0">
                <a:latin typeface="Courier New"/>
                <a:cs typeface="Courier New"/>
              </a:rPr>
              <a:t>F.max_pool1d(F.relu(self.conv5(x)),</a:t>
            </a:r>
            <a:r>
              <a:rPr sz="1650" spc="165" dirty="0">
                <a:latin typeface="Courier New"/>
                <a:cs typeface="Courier New"/>
              </a:rPr>
              <a:t> </a:t>
            </a:r>
            <a:r>
              <a:rPr sz="1650" spc="15" dirty="0">
                <a:latin typeface="Courier New"/>
                <a:cs typeface="Courier New"/>
              </a:rPr>
              <a:t>3)</a:t>
            </a:r>
            <a:endParaRPr sz="1650">
              <a:latin typeface="Courier New"/>
              <a:cs typeface="Courier New"/>
            </a:endParaRPr>
          </a:p>
        </p:txBody>
      </p:sp>
      <p:sp>
        <p:nvSpPr>
          <p:cNvPr id="7" name="object 7"/>
          <p:cNvSpPr txBox="1"/>
          <p:nvPr/>
        </p:nvSpPr>
        <p:spPr>
          <a:xfrm>
            <a:off x="13029520" y="8596043"/>
            <a:ext cx="6311265" cy="789940"/>
          </a:xfrm>
          <a:prstGeom prst="rect">
            <a:avLst/>
          </a:prstGeom>
        </p:spPr>
        <p:txBody>
          <a:bodyPr vert="horz" wrap="square" lIns="0" tIns="12065" rIns="0" bIns="0" rtlCol="0">
            <a:spAutoFit/>
          </a:bodyPr>
          <a:lstStyle/>
          <a:p>
            <a:pPr marL="12700">
              <a:lnSpc>
                <a:spcPts val="1980"/>
              </a:lnSpc>
              <a:spcBef>
                <a:spcPts val="95"/>
              </a:spcBef>
            </a:pPr>
            <a:r>
              <a:rPr sz="1650" spc="5" dirty="0">
                <a:latin typeface="Courier New"/>
                <a:cs typeface="Courier New"/>
              </a:rPr>
              <a:t>if </a:t>
            </a:r>
            <a:r>
              <a:rPr sz="1650" spc="15" dirty="0">
                <a:latin typeface="Courier New"/>
                <a:cs typeface="Courier New"/>
              </a:rPr>
              <a:t>self._to_linear </a:t>
            </a:r>
            <a:r>
              <a:rPr sz="1650" spc="5" dirty="0">
                <a:latin typeface="Courier New"/>
                <a:cs typeface="Courier New"/>
              </a:rPr>
              <a:t>is</a:t>
            </a:r>
            <a:r>
              <a:rPr sz="1650" spc="90" dirty="0">
                <a:latin typeface="Courier New"/>
                <a:cs typeface="Courier New"/>
              </a:rPr>
              <a:t> </a:t>
            </a:r>
            <a:r>
              <a:rPr sz="1650" spc="15" dirty="0">
                <a:latin typeface="Courier New"/>
                <a:cs typeface="Courier New"/>
              </a:rPr>
              <a:t>None:</a:t>
            </a:r>
            <a:endParaRPr sz="1650">
              <a:latin typeface="Courier New"/>
              <a:cs typeface="Courier New"/>
            </a:endParaRPr>
          </a:p>
          <a:p>
            <a:pPr marL="12700" marR="5080" indent="512445">
              <a:lnSpc>
                <a:spcPts val="2060"/>
              </a:lnSpc>
              <a:spcBef>
                <a:spcPts val="5"/>
              </a:spcBef>
            </a:pPr>
            <a:r>
              <a:rPr sz="1650" spc="15" dirty="0">
                <a:latin typeface="Courier New"/>
                <a:cs typeface="Courier New"/>
              </a:rPr>
              <a:t>self._to_linear </a:t>
            </a:r>
            <a:r>
              <a:rPr sz="1650" spc="-5" dirty="0">
                <a:latin typeface="Courier New"/>
                <a:cs typeface="Courier New"/>
              </a:rPr>
              <a:t>= </a:t>
            </a:r>
            <a:r>
              <a:rPr sz="1650" spc="15" dirty="0">
                <a:latin typeface="Courier New"/>
                <a:cs typeface="Courier New"/>
              </a:rPr>
              <a:t>x[0].shape[0]*x[0].shape[1]  return</a:t>
            </a:r>
            <a:r>
              <a:rPr sz="1650" spc="30" dirty="0">
                <a:latin typeface="Courier New"/>
                <a:cs typeface="Courier New"/>
              </a:rPr>
              <a:t> </a:t>
            </a:r>
            <a:r>
              <a:rPr sz="1650" spc="-5" dirty="0">
                <a:latin typeface="Courier New"/>
                <a:cs typeface="Courier New"/>
              </a:rPr>
              <a:t>x</a:t>
            </a:r>
            <a:endParaRPr sz="1650">
              <a:latin typeface="Courier New"/>
              <a:cs typeface="Courier New"/>
            </a:endParaRPr>
          </a:p>
        </p:txBody>
      </p:sp>
      <p:sp>
        <p:nvSpPr>
          <p:cNvPr id="8" name="object 8"/>
          <p:cNvSpPr txBox="1"/>
          <p:nvPr/>
        </p:nvSpPr>
        <p:spPr>
          <a:xfrm>
            <a:off x="12516447" y="9621352"/>
            <a:ext cx="4512310" cy="1565910"/>
          </a:xfrm>
          <a:prstGeom prst="rect">
            <a:avLst/>
          </a:prstGeom>
        </p:spPr>
        <p:txBody>
          <a:bodyPr vert="horz" wrap="square" lIns="0" tIns="2540" rIns="0" bIns="0" rtlCol="0">
            <a:spAutoFit/>
          </a:bodyPr>
          <a:lstStyle/>
          <a:p>
            <a:pPr marL="525145" marR="1797685" indent="-513080">
              <a:lnSpc>
                <a:spcPct val="103899"/>
              </a:lnSpc>
              <a:spcBef>
                <a:spcPts val="20"/>
              </a:spcBef>
            </a:pPr>
            <a:r>
              <a:rPr sz="1650" spc="10" dirty="0">
                <a:latin typeface="Courier New"/>
                <a:cs typeface="Courier New"/>
              </a:rPr>
              <a:t>def </a:t>
            </a:r>
            <a:r>
              <a:rPr sz="1650" spc="15" dirty="0">
                <a:latin typeface="Courier New"/>
                <a:cs typeface="Courier New"/>
              </a:rPr>
              <a:t>forward(self, x):  </a:t>
            </a:r>
            <a:r>
              <a:rPr sz="1650" dirty="0">
                <a:latin typeface="Courier New"/>
                <a:cs typeface="Courier New"/>
              </a:rPr>
              <a:t> </a:t>
            </a:r>
            <a:r>
              <a:rPr sz="1650" spc="-5" dirty="0">
                <a:latin typeface="Courier New"/>
                <a:cs typeface="Courier New"/>
              </a:rPr>
              <a:t>x =</a:t>
            </a:r>
            <a:r>
              <a:rPr sz="1650" spc="45" dirty="0">
                <a:latin typeface="Courier New"/>
                <a:cs typeface="Courier New"/>
              </a:rPr>
              <a:t> </a:t>
            </a:r>
            <a:r>
              <a:rPr sz="1650" spc="15" dirty="0">
                <a:latin typeface="Courier New"/>
                <a:cs typeface="Courier New"/>
              </a:rPr>
              <a:t>self.convs(x)</a:t>
            </a:r>
            <a:endParaRPr sz="1650">
              <a:latin typeface="Courier New"/>
              <a:cs typeface="Courier New"/>
            </a:endParaRPr>
          </a:p>
          <a:p>
            <a:pPr marL="525145">
              <a:lnSpc>
                <a:spcPts val="1980"/>
              </a:lnSpc>
            </a:pPr>
            <a:r>
              <a:rPr sz="1650" spc="-5" dirty="0">
                <a:latin typeface="Courier New"/>
                <a:cs typeface="Courier New"/>
              </a:rPr>
              <a:t>x = </a:t>
            </a:r>
            <a:r>
              <a:rPr sz="1650" spc="15" dirty="0">
                <a:latin typeface="Courier New"/>
                <a:cs typeface="Courier New"/>
              </a:rPr>
              <a:t>x.view(-1,</a:t>
            </a:r>
            <a:r>
              <a:rPr sz="1650" spc="95" dirty="0">
                <a:latin typeface="Courier New"/>
                <a:cs typeface="Courier New"/>
              </a:rPr>
              <a:t> </a:t>
            </a:r>
            <a:r>
              <a:rPr sz="1650" spc="15" dirty="0">
                <a:latin typeface="Courier New"/>
                <a:cs typeface="Courier New"/>
              </a:rPr>
              <a:t>self._to_linear)</a:t>
            </a:r>
            <a:endParaRPr sz="1650">
              <a:latin typeface="Courier New"/>
              <a:cs typeface="Courier New"/>
            </a:endParaRPr>
          </a:p>
          <a:p>
            <a:pPr marL="525145" marR="1028065">
              <a:lnSpc>
                <a:spcPct val="103899"/>
              </a:lnSpc>
              <a:spcBef>
                <a:spcPts val="20"/>
              </a:spcBef>
            </a:pPr>
            <a:r>
              <a:rPr sz="1650" spc="-5" dirty="0">
                <a:latin typeface="Courier New"/>
                <a:cs typeface="Courier New"/>
              </a:rPr>
              <a:t>x = </a:t>
            </a:r>
            <a:r>
              <a:rPr sz="1650" spc="15" dirty="0">
                <a:latin typeface="Courier New"/>
                <a:cs typeface="Courier New"/>
              </a:rPr>
              <a:t>F.relu(self.fc1(x))  </a:t>
            </a:r>
            <a:r>
              <a:rPr sz="1650" dirty="0">
                <a:latin typeface="Courier New"/>
                <a:cs typeface="Courier New"/>
              </a:rPr>
              <a:t> </a:t>
            </a:r>
            <a:r>
              <a:rPr sz="1650" spc="-5" dirty="0">
                <a:latin typeface="Courier New"/>
                <a:cs typeface="Courier New"/>
              </a:rPr>
              <a:t>x =</a:t>
            </a:r>
            <a:r>
              <a:rPr sz="1650" spc="75" dirty="0">
                <a:latin typeface="Courier New"/>
                <a:cs typeface="Courier New"/>
              </a:rPr>
              <a:t> </a:t>
            </a:r>
            <a:r>
              <a:rPr sz="1650" spc="15" dirty="0">
                <a:latin typeface="Courier New"/>
                <a:cs typeface="Courier New"/>
              </a:rPr>
              <a:t>self.fc2(x)</a:t>
            </a:r>
            <a:endParaRPr sz="1650">
              <a:latin typeface="Courier New"/>
              <a:cs typeface="Courier New"/>
            </a:endParaRPr>
          </a:p>
          <a:p>
            <a:pPr marL="525145">
              <a:lnSpc>
                <a:spcPts val="1980"/>
              </a:lnSpc>
            </a:pPr>
            <a:r>
              <a:rPr sz="1650" spc="15" dirty="0">
                <a:latin typeface="Courier New"/>
                <a:cs typeface="Courier New"/>
              </a:rPr>
              <a:t>return</a:t>
            </a:r>
            <a:r>
              <a:rPr sz="1650" spc="30" dirty="0">
                <a:latin typeface="Courier New"/>
                <a:cs typeface="Courier New"/>
              </a:rPr>
              <a:t> </a:t>
            </a:r>
            <a:r>
              <a:rPr sz="1650" spc="-5" dirty="0">
                <a:latin typeface="Courier New"/>
                <a:cs typeface="Courier New"/>
              </a:rPr>
              <a:t>x</a:t>
            </a:r>
            <a:endParaRPr sz="1650">
              <a:latin typeface="Courier New"/>
              <a:cs typeface="Courier New"/>
            </a:endParaRPr>
          </a:p>
        </p:txBody>
      </p:sp>
      <p:sp>
        <p:nvSpPr>
          <p:cNvPr id="9" name="object 9"/>
          <p:cNvSpPr txBox="1"/>
          <p:nvPr/>
        </p:nvSpPr>
        <p:spPr>
          <a:xfrm>
            <a:off x="8210170" y="4900239"/>
            <a:ext cx="261620" cy="327025"/>
          </a:xfrm>
          <a:prstGeom prst="rect">
            <a:avLst/>
          </a:prstGeom>
        </p:spPr>
        <p:txBody>
          <a:bodyPr vert="horz" wrap="square" lIns="0" tIns="15875" rIns="0" bIns="0" rtlCol="0">
            <a:spAutoFit/>
          </a:bodyPr>
          <a:lstStyle/>
          <a:p>
            <a:pPr marL="12700">
              <a:lnSpc>
                <a:spcPct val="100000"/>
              </a:lnSpc>
              <a:spcBef>
                <a:spcPts val="125"/>
              </a:spcBef>
            </a:pPr>
            <a:r>
              <a:rPr sz="1950" spc="5" dirty="0">
                <a:latin typeface="Calibri"/>
                <a:cs typeface="Calibri"/>
              </a:rPr>
              <a:t>x5</a:t>
            </a:r>
            <a:endParaRPr sz="1950">
              <a:latin typeface="Calibri"/>
              <a:cs typeface="Calibri"/>
            </a:endParaRPr>
          </a:p>
        </p:txBody>
      </p:sp>
      <p:sp>
        <p:nvSpPr>
          <p:cNvPr id="10" name="object 10"/>
          <p:cNvSpPr txBox="1"/>
          <p:nvPr/>
        </p:nvSpPr>
        <p:spPr>
          <a:xfrm>
            <a:off x="5678582" y="4357428"/>
            <a:ext cx="261620" cy="327025"/>
          </a:xfrm>
          <a:prstGeom prst="rect">
            <a:avLst/>
          </a:prstGeom>
        </p:spPr>
        <p:txBody>
          <a:bodyPr vert="horz" wrap="square" lIns="0" tIns="15875" rIns="0" bIns="0" rtlCol="0">
            <a:spAutoFit/>
          </a:bodyPr>
          <a:lstStyle/>
          <a:p>
            <a:pPr marL="12700">
              <a:lnSpc>
                <a:spcPct val="100000"/>
              </a:lnSpc>
              <a:spcBef>
                <a:spcPts val="125"/>
              </a:spcBef>
            </a:pPr>
            <a:r>
              <a:rPr sz="1950" spc="5" dirty="0">
                <a:latin typeface="Calibri"/>
                <a:cs typeface="Calibri"/>
              </a:rPr>
              <a:t>x5</a:t>
            </a:r>
            <a:endParaRPr sz="1950">
              <a:latin typeface="Calibri"/>
              <a:cs typeface="Calibri"/>
            </a:endParaRPr>
          </a:p>
        </p:txBody>
      </p:sp>
      <p:sp>
        <p:nvSpPr>
          <p:cNvPr id="11" name="object 11"/>
          <p:cNvSpPr txBox="1"/>
          <p:nvPr/>
        </p:nvSpPr>
        <p:spPr>
          <a:xfrm>
            <a:off x="5689629" y="5809950"/>
            <a:ext cx="261620" cy="327025"/>
          </a:xfrm>
          <a:prstGeom prst="rect">
            <a:avLst/>
          </a:prstGeom>
        </p:spPr>
        <p:txBody>
          <a:bodyPr vert="horz" wrap="square" lIns="0" tIns="15875" rIns="0" bIns="0" rtlCol="0">
            <a:spAutoFit/>
          </a:bodyPr>
          <a:lstStyle/>
          <a:p>
            <a:pPr marL="12700">
              <a:lnSpc>
                <a:spcPct val="100000"/>
              </a:lnSpc>
              <a:spcBef>
                <a:spcPts val="125"/>
              </a:spcBef>
            </a:pPr>
            <a:r>
              <a:rPr sz="1950" spc="5" dirty="0">
                <a:latin typeface="Calibri"/>
                <a:cs typeface="Calibri"/>
              </a:rPr>
              <a:t>x5</a:t>
            </a:r>
            <a:endParaRPr sz="1950">
              <a:latin typeface="Calibri"/>
              <a:cs typeface="Calibri"/>
            </a:endParaRPr>
          </a:p>
        </p:txBody>
      </p:sp>
      <p:sp>
        <p:nvSpPr>
          <p:cNvPr id="12" name="object 12"/>
          <p:cNvSpPr/>
          <p:nvPr/>
        </p:nvSpPr>
        <p:spPr>
          <a:xfrm>
            <a:off x="3882112" y="2404973"/>
            <a:ext cx="4672946" cy="8074701"/>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6281286" y="2409843"/>
            <a:ext cx="4628515" cy="932815"/>
          </a:xfrm>
          <a:prstGeom prst="rect">
            <a:avLst/>
          </a:prstGeom>
        </p:spPr>
        <p:txBody>
          <a:bodyPr vert="horz" wrap="square" lIns="0" tIns="10795" rIns="0" bIns="0" rtlCol="0">
            <a:spAutoFit/>
          </a:bodyPr>
          <a:lstStyle/>
          <a:p>
            <a:pPr marL="12700" marR="5080">
              <a:lnSpc>
                <a:spcPct val="101899"/>
              </a:lnSpc>
              <a:spcBef>
                <a:spcPts val="85"/>
              </a:spcBef>
            </a:pPr>
            <a:r>
              <a:rPr sz="1950" spc="10" dirty="0">
                <a:latin typeface="Calibri"/>
                <a:cs typeface="Calibri"/>
              </a:rPr>
              <a:t>The </a:t>
            </a:r>
            <a:r>
              <a:rPr sz="1950" b="1" spc="10" dirty="0">
                <a:latin typeface="Calibri"/>
                <a:cs typeface="Calibri"/>
              </a:rPr>
              <a:t>input </a:t>
            </a:r>
            <a:r>
              <a:rPr sz="1950" spc="5" dirty="0">
                <a:latin typeface="Calibri"/>
                <a:cs typeface="Calibri"/>
              </a:rPr>
              <a:t>consists of </a:t>
            </a:r>
            <a:r>
              <a:rPr sz="1950" spc="10" dirty="0">
                <a:latin typeface="Calibri"/>
                <a:cs typeface="Calibri"/>
              </a:rPr>
              <a:t>a 1-dimensional tensor  </a:t>
            </a:r>
            <a:r>
              <a:rPr sz="1950" spc="5" dirty="0">
                <a:latin typeface="Calibri"/>
                <a:cs typeface="Calibri"/>
              </a:rPr>
              <a:t>(1x1x600) with </a:t>
            </a:r>
            <a:r>
              <a:rPr sz="1950" spc="10" dirty="0">
                <a:latin typeface="Calibri"/>
                <a:cs typeface="Calibri"/>
              </a:rPr>
              <a:t>a length </a:t>
            </a:r>
            <a:r>
              <a:rPr sz="1950" spc="5" dirty="0">
                <a:latin typeface="Calibri"/>
                <a:cs typeface="Calibri"/>
              </a:rPr>
              <a:t>of 600. </a:t>
            </a:r>
            <a:r>
              <a:rPr sz="1950" spc="15" dirty="0">
                <a:latin typeface="Calibri"/>
                <a:cs typeface="Calibri"/>
              </a:rPr>
              <a:t>The </a:t>
            </a:r>
            <a:r>
              <a:rPr sz="1950" spc="10" dirty="0">
                <a:latin typeface="Calibri"/>
                <a:cs typeface="Calibri"/>
              </a:rPr>
              <a:t>elements  are normalized </a:t>
            </a:r>
            <a:r>
              <a:rPr sz="1950" spc="5" dirty="0">
                <a:latin typeface="Calibri"/>
                <a:cs typeface="Calibri"/>
              </a:rPr>
              <a:t>to </a:t>
            </a:r>
            <a:r>
              <a:rPr sz="1950" spc="10" dirty="0">
                <a:latin typeface="Calibri"/>
                <a:cs typeface="Calibri"/>
              </a:rPr>
              <a:t>values between 0 and</a:t>
            </a:r>
            <a:r>
              <a:rPr sz="1950" spc="-70" dirty="0">
                <a:latin typeface="Calibri"/>
                <a:cs typeface="Calibri"/>
              </a:rPr>
              <a:t> </a:t>
            </a:r>
            <a:r>
              <a:rPr sz="1950" spc="5" dirty="0">
                <a:latin typeface="Calibri"/>
                <a:cs typeface="Calibri"/>
              </a:rPr>
              <a:t>1.</a:t>
            </a:r>
            <a:endParaRPr sz="1950">
              <a:latin typeface="Calibri"/>
              <a:cs typeface="Calibri"/>
            </a:endParaRPr>
          </a:p>
        </p:txBody>
      </p:sp>
      <p:sp>
        <p:nvSpPr>
          <p:cNvPr id="14" name="object 14"/>
          <p:cNvSpPr txBox="1"/>
          <p:nvPr/>
        </p:nvSpPr>
        <p:spPr>
          <a:xfrm>
            <a:off x="8722604" y="4018172"/>
            <a:ext cx="2877185" cy="2745105"/>
          </a:xfrm>
          <a:prstGeom prst="rect">
            <a:avLst/>
          </a:prstGeom>
        </p:spPr>
        <p:txBody>
          <a:bodyPr vert="horz" wrap="square" lIns="0" tIns="10160" rIns="0" bIns="0" rtlCol="0">
            <a:spAutoFit/>
          </a:bodyPr>
          <a:lstStyle/>
          <a:p>
            <a:pPr marL="12700" marR="5080">
              <a:lnSpc>
                <a:spcPct val="102099"/>
              </a:lnSpc>
              <a:spcBef>
                <a:spcPts val="80"/>
              </a:spcBef>
            </a:pPr>
            <a:r>
              <a:rPr sz="1950" b="1" spc="15" dirty="0">
                <a:latin typeface="Calibri"/>
                <a:cs typeface="Calibri"/>
              </a:rPr>
              <a:t>Max </a:t>
            </a:r>
            <a:r>
              <a:rPr sz="1950" b="1" spc="5" dirty="0">
                <a:latin typeface="Calibri"/>
                <a:cs typeface="Calibri"/>
              </a:rPr>
              <a:t>Pooling </a:t>
            </a:r>
            <a:r>
              <a:rPr sz="1950" spc="10" dirty="0">
                <a:latin typeface="Calibri"/>
                <a:cs typeface="Calibri"/>
              </a:rPr>
              <a:t>reduces the  </a:t>
            </a:r>
            <a:r>
              <a:rPr sz="1950" spc="5" dirty="0">
                <a:latin typeface="Calibri"/>
                <a:cs typeface="Calibri"/>
              </a:rPr>
              <a:t>size of </a:t>
            </a:r>
            <a:r>
              <a:rPr sz="1950" spc="10" dirty="0">
                <a:latin typeface="Calibri"/>
                <a:cs typeface="Calibri"/>
              </a:rPr>
              <a:t>the </a:t>
            </a:r>
            <a:r>
              <a:rPr sz="1950" spc="5" dirty="0">
                <a:latin typeface="Calibri"/>
                <a:cs typeface="Calibri"/>
              </a:rPr>
              <a:t>input, in </a:t>
            </a:r>
            <a:r>
              <a:rPr sz="1950" spc="10" dirty="0">
                <a:latin typeface="Calibri"/>
                <a:cs typeface="Calibri"/>
              </a:rPr>
              <a:t>the case  </a:t>
            </a:r>
            <a:r>
              <a:rPr sz="1950" spc="5" dirty="0">
                <a:latin typeface="Calibri"/>
                <a:cs typeface="Calibri"/>
              </a:rPr>
              <a:t>of </a:t>
            </a:r>
            <a:r>
              <a:rPr sz="1950" spc="10" dirty="0">
                <a:latin typeface="Calibri"/>
                <a:cs typeface="Calibri"/>
              </a:rPr>
              <a:t>a 1D </a:t>
            </a:r>
            <a:r>
              <a:rPr sz="1950" spc="5" dirty="0">
                <a:latin typeface="Calibri"/>
                <a:cs typeface="Calibri"/>
              </a:rPr>
              <a:t>tensor. </a:t>
            </a:r>
            <a:r>
              <a:rPr sz="1950" spc="15" dirty="0">
                <a:latin typeface="Calibri"/>
                <a:cs typeface="Calibri"/>
              </a:rPr>
              <a:t>A </a:t>
            </a:r>
            <a:r>
              <a:rPr sz="1950" spc="10" dirty="0">
                <a:latin typeface="Calibri"/>
                <a:cs typeface="Calibri"/>
              </a:rPr>
              <a:t>kernel  </a:t>
            </a:r>
            <a:r>
              <a:rPr sz="1950" spc="5" dirty="0">
                <a:latin typeface="Calibri"/>
                <a:cs typeface="Calibri"/>
              </a:rPr>
              <a:t>block (with </a:t>
            </a:r>
            <a:r>
              <a:rPr sz="1950" spc="10" dirty="0">
                <a:latin typeface="Calibri"/>
                <a:cs typeface="Calibri"/>
              </a:rPr>
              <a:t>a </a:t>
            </a:r>
            <a:r>
              <a:rPr sz="1950" spc="5" dirty="0">
                <a:latin typeface="Calibri"/>
                <a:cs typeface="Calibri"/>
              </a:rPr>
              <a:t>size of 1x3)  filters </a:t>
            </a:r>
            <a:r>
              <a:rPr sz="1950" spc="10" dirty="0">
                <a:latin typeface="Calibri"/>
                <a:cs typeface="Calibri"/>
              </a:rPr>
              <a:t>over the 1D</a:t>
            </a:r>
            <a:r>
              <a:rPr sz="1950" spc="-40" dirty="0">
                <a:latin typeface="Calibri"/>
                <a:cs typeface="Calibri"/>
              </a:rPr>
              <a:t> </a:t>
            </a:r>
            <a:r>
              <a:rPr sz="1950" spc="5" dirty="0">
                <a:latin typeface="Calibri"/>
                <a:cs typeface="Calibri"/>
              </a:rPr>
              <a:t>tensor.</a:t>
            </a:r>
            <a:endParaRPr sz="1950">
              <a:latin typeface="Calibri"/>
              <a:cs typeface="Calibri"/>
            </a:endParaRPr>
          </a:p>
          <a:p>
            <a:pPr marL="12700" marR="113030">
              <a:lnSpc>
                <a:spcPts val="2370"/>
              </a:lnSpc>
              <a:spcBef>
                <a:spcPts val="25"/>
              </a:spcBef>
            </a:pPr>
            <a:r>
              <a:rPr sz="1950" spc="10" dirty="0">
                <a:latin typeface="Calibri"/>
                <a:cs typeface="Calibri"/>
              </a:rPr>
              <a:t>Taking the maximum</a:t>
            </a:r>
            <a:r>
              <a:rPr sz="1950" spc="-65" dirty="0">
                <a:latin typeface="Calibri"/>
                <a:cs typeface="Calibri"/>
              </a:rPr>
              <a:t> </a:t>
            </a:r>
            <a:r>
              <a:rPr sz="1950" spc="10" dirty="0">
                <a:latin typeface="Calibri"/>
                <a:cs typeface="Calibri"/>
              </a:rPr>
              <a:t>value  </a:t>
            </a:r>
            <a:r>
              <a:rPr sz="1950" spc="5" dirty="0">
                <a:latin typeface="Calibri"/>
                <a:cs typeface="Calibri"/>
              </a:rPr>
              <a:t>in </a:t>
            </a:r>
            <a:r>
              <a:rPr sz="1950" spc="10" dirty="0">
                <a:latin typeface="Calibri"/>
                <a:cs typeface="Calibri"/>
              </a:rPr>
              <a:t>the kernel </a:t>
            </a:r>
            <a:r>
              <a:rPr sz="1950" spc="5" dirty="0">
                <a:latin typeface="Calibri"/>
                <a:cs typeface="Calibri"/>
              </a:rPr>
              <a:t>block.</a:t>
            </a:r>
            <a:r>
              <a:rPr sz="1950" spc="-50" dirty="0">
                <a:latin typeface="Calibri"/>
                <a:cs typeface="Calibri"/>
              </a:rPr>
              <a:t> </a:t>
            </a:r>
            <a:r>
              <a:rPr sz="1950" spc="10" dirty="0">
                <a:latin typeface="Calibri"/>
                <a:cs typeface="Calibri"/>
              </a:rPr>
              <a:t>This</a:t>
            </a:r>
            <a:endParaRPr sz="1950">
              <a:latin typeface="Calibri"/>
              <a:cs typeface="Calibri"/>
            </a:endParaRPr>
          </a:p>
          <a:p>
            <a:pPr marL="12700" marR="22225">
              <a:lnSpc>
                <a:spcPts val="2390"/>
              </a:lnSpc>
              <a:spcBef>
                <a:spcPts val="15"/>
              </a:spcBef>
            </a:pPr>
            <a:r>
              <a:rPr sz="1950" spc="10" dirty="0">
                <a:latin typeface="Calibri"/>
                <a:cs typeface="Calibri"/>
              </a:rPr>
              <a:t>operation aids the model </a:t>
            </a:r>
            <a:r>
              <a:rPr sz="1950" spc="5" dirty="0">
                <a:latin typeface="Calibri"/>
                <a:cs typeface="Calibri"/>
              </a:rPr>
              <a:t>in  </a:t>
            </a:r>
            <a:r>
              <a:rPr sz="1950" spc="10" dirty="0">
                <a:latin typeface="Calibri"/>
                <a:cs typeface="Calibri"/>
              </a:rPr>
              <a:t>finding features </a:t>
            </a:r>
            <a:r>
              <a:rPr sz="1950" spc="5" dirty="0">
                <a:latin typeface="Calibri"/>
                <a:cs typeface="Calibri"/>
              </a:rPr>
              <a:t>in </a:t>
            </a:r>
            <a:r>
              <a:rPr sz="1950" spc="10" dirty="0">
                <a:latin typeface="Calibri"/>
                <a:cs typeface="Calibri"/>
              </a:rPr>
              <a:t>the</a:t>
            </a:r>
            <a:r>
              <a:rPr sz="1950" spc="-95" dirty="0">
                <a:latin typeface="Calibri"/>
                <a:cs typeface="Calibri"/>
              </a:rPr>
              <a:t> </a:t>
            </a:r>
            <a:r>
              <a:rPr sz="1950" spc="10" dirty="0">
                <a:latin typeface="Calibri"/>
                <a:cs typeface="Calibri"/>
              </a:rPr>
              <a:t>data.</a:t>
            </a:r>
            <a:endParaRPr sz="1950">
              <a:latin typeface="Calibri"/>
              <a:cs typeface="Calibri"/>
            </a:endParaRPr>
          </a:p>
        </p:txBody>
      </p:sp>
      <p:sp>
        <p:nvSpPr>
          <p:cNvPr id="15" name="object 15"/>
          <p:cNvSpPr txBox="1"/>
          <p:nvPr/>
        </p:nvSpPr>
        <p:spPr>
          <a:xfrm>
            <a:off x="557774" y="2950142"/>
            <a:ext cx="3220085" cy="2440940"/>
          </a:xfrm>
          <a:prstGeom prst="rect">
            <a:avLst/>
          </a:prstGeom>
        </p:spPr>
        <p:txBody>
          <a:bodyPr vert="horz" wrap="square" lIns="0" tIns="11430" rIns="0" bIns="0" rtlCol="0">
            <a:spAutoFit/>
          </a:bodyPr>
          <a:lstStyle/>
          <a:p>
            <a:pPr marL="12700" marR="5080">
              <a:lnSpc>
                <a:spcPct val="101600"/>
              </a:lnSpc>
              <a:spcBef>
                <a:spcPts val="90"/>
              </a:spcBef>
            </a:pPr>
            <a:r>
              <a:rPr sz="1950" b="1" spc="10" dirty="0">
                <a:latin typeface="Calibri"/>
                <a:cs typeface="Calibri"/>
              </a:rPr>
              <a:t>Convoluting </a:t>
            </a:r>
            <a:r>
              <a:rPr sz="1950" spc="5" dirty="0">
                <a:latin typeface="Calibri"/>
                <a:cs typeface="Calibri"/>
              </a:rPr>
              <a:t>also </a:t>
            </a:r>
            <a:r>
              <a:rPr sz="1950" spc="10" dirty="0">
                <a:latin typeface="Calibri"/>
                <a:cs typeface="Calibri"/>
              </a:rPr>
              <a:t>decreases</a:t>
            </a:r>
            <a:r>
              <a:rPr sz="1950" spc="-80" dirty="0">
                <a:latin typeface="Calibri"/>
                <a:cs typeface="Calibri"/>
              </a:rPr>
              <a:t> </a:t>
            </a:r>
            <a:r>
              <a:rPr sz="1950" spc="10" dirty="0">
                <a:latin typeface="Calibri"/>
                <a:cs typeface="Calibri"/>
              </a:rPr>
              <a:t>the  </a:t>
            </a:r>
            <a:r>
              <a:rPr sz="1950" spc="5" dirty="0">
                <a:latin typeface="Calibri"/>
                <a:cs typeface="Calibri"/>
              </a:rPr>
              <a:t>size of </a:t>
            </a:r>
            <a:r>
              <a:rPr sz="1950" spc="10" dirty="0">
                <a:latin typeface="Calibri"/>
                <a:cs typeface="Calibri"/>
              </a:rPr>
              <a:t>the input </a:t>
            </a:r>
            <a:r>
              <a:rPr sz="1950" spc="5" dirty="0">
                <a:latin typeface="Calibri"/>
                <a:cs typeface="Calibri"/>
              </a:rPr>
              <a:t>vector. </a:t>
            </a:r>
            <a:r>
              <a:rPr sz="1950" spc="15" dirty="0">
                <a:latin typeface="Calibri"/>
                <a:cs typeface="Calibri"/>
              </a:rPr>
              <a:t>A  </a:t>
            </a:r>
            <a:r>
              <a:rPr sz="1950" spc="5" dirty="0">
                <a:latin typeface="Calibri"/>
                <a:cs typeface="Calibri"/>
              </a:rPr>
              <a:t>vector (with </a:t>
            </a:r>
            <a:r>
              <a:rPr sz="1950" spc="10" dirty="0">
                <a:latin typeface="Calibri"/>
                <a:cs typeface="Calibri"/>
              </a:rPr>
              <a:t>a </a:t>
            </a:r>
            <a:r>
              <a:rPr sz="1950" spc="5" dirty="0">
                <a:latin typeface="Calibri"/>
                <a:cs typeface="Calibri"/>
              </a:rPr>
              <a:t>size of 1x5)  filters across </a:t>
            </a:r>
            <a:r>
              <a:rPr sz="1950" spc="10" dirty="0">
                <a:latin typeface="Calibri"/>
                <a:cs typeface="Calibri"/>
              </a:rPr>
              <a:t>the data by  producing </a:t>
            </a:r>
            <a:r>
              <a:rPr sz="1950" spc="5" dirty="0">
                <a:latin typeface="Calibri"/>
                <a:cs typeface="Calibri"/>
              </a:rPr>
              <a:t>all </a:t>
            </a:r>
            <a:r>
              <a:rPr sz="1950" spc="10" dirty="0">
                <a:latin typeface="Calibri"/>
                <a:cs typeface="Calibri"/>
              </a:rPr>
              <a:t>values </a:t>
            </a:r>
            <a:r>
              <a:rPr sz="1950" spc="5" dirty="0">
                <a:latin typeface="Calibri"/>
                <a:cs typeface="Calibri"/>
              </a:rPr>
              <a:t>in </a:t>
            </a:r>
            <a:r>
              <a:rPr sz="1950" spc="10" dirty="0">
                <a:latin typeface="Calibri"/>
                <a:cs typeface="Calibri"/>
              </a:rPr>
              <a:t>the  </a:t>
            </a:r>
            <a:r>
              <a:rPr sz="1950" spc="5" dirty="0">
                <a:latin typeface="Calibri"/>
                <a:cs typeface="Calibri"/>
              </a:rPr>
              <a:t>vector </a:t>
            </a:r>
            <a:r>
              <a:rPr sz="1950" spc="10" dirty="0">
                <a:latin typeface="Calibri"/>
                <a:cs typeface="Calibri"/>
              </a:rPr>
              <a:t>by a </a:t>
            </a:r>
            <a:r>
              <a:rPr sz="1950" spc="5" dirty="0">
                <a:latin typeface="Calibri"/>
                <a:cs typeface="Calibri"/>
              </a:rPr>
              <a:t>filter vector. </a:t>
            </a:r>
            <a:r>
              <a:rPr sz="1950" spc="10" dirty="0">
                <a:latin typeface="Calibri"/>
                <a:cs typeface="Calibri"/>
              </a:rPr>
              <a:t>This  method </a:t>
            </a:r>
            <a:r>
              <a:rPr sz="1950" spc="5" dirty="0">
                <a:latin typeface="Calibri"/>
                <a:cs typeface="Calibri"/>
              </a:rPr>
              <a:t>also assists </a:t>
            </a:r>
            <a:r>
              <a:rPr sz="1950" spc="10" dirty="0">
                <a:latin typeface="Calibri"/>
                <a:cs typeface="Calibri"/>
              </a:rPr>
              <a:t>the model  </a:t>
            </a:r>
            <a:r>
              <a:rPr sz="1950" spc="5" dirty="0">
                <a:latin typeface="Calibri"/>
                <a:cs typeface="Calibri"/>
              </a:rPr>
              <a:t>in </a:t>
            </a:r>
            <a:r>
              <a:rPr sz="1950" spc="10" dirty="0">
                <a:latin typeface="Calibri"/>
                <a:cs typeface="Calibri"/>
              </a:rPr>
              <a:t>finding</a:t>
            </a:r>
            <a:r>
              <a:rPr sz="1950" spc="-20" dirty="0">
                <a:latin typeface="Calibri"/>
                <a:cs typeface="Calibri"/>
              </a:rPr>
              <a:t> </a:t>
            </a:r>
            <a:r>
              <a:rPr sz="1950" spc="10" dirty="0">
                <a:latin typeface="Calibri"/>
                <a:cs typeface="Calibri"/>
              </a:rPr>
              <a:t>features.</a:t>
            </a:r>
            <a:endParaRPr sz="1950">
              <a:latin typeface="Calibri"/>
              <a:cs typeface="Calibri"/>
            </a:endParaRPr>
          </a:p>
        </p:txBody>
      </p:sp>
      <p:sp>
        <p:nvSpPr>
          <p:cNvPr id="16" name="object 16"/>
          <p:cNvSpPr txBox="1"/>
          <p:nvPr/>
        </p:nvSpPr>
        <p:spPr>
          <a:xfrm>
            <a:off x="557773" y="5666707"/>
            <a:ext cx="3209925" cy="1835150"/>
          </a:xfrm>
          <a:prstGeom prst="rect">
            <a:avLst/>
          </a:prstGeom>
        </p:spPr>
        <p:txBody>
          <a:bodyPr vert="horz" wrap="square" lIns="0" tIns="11430" rIns="0" bIns="0" rtlCol="0">
            <a:spAutoFit/>
          </a:bodyPr>
          <a:lstStyle/>
          <a:p>
            <a:pPr marL="12700" marR="5080">
              <a:lnSpc>
                <a:spcPct val="101499"/>
              </a:lnSpc>
              <a:spcBef>
                <a:spcPts val="90"/>
              </a:spcBef>
            </a:pPr>
            <a:r>
              <a:rPr sz="1950" spc="10" dirty="0">
                <a:latin typeface="Calibri"/>
                <a:cs typeface="Calibri"/>
              </a:rPr>
              <a:t>The </a:t>
            </a:r>
            <a:r>
              <a:rPr sz="1950" b="1" spc="10" dirty="0">
                <a:latin typeface="Calibri"/>
                <a:cs typeface="Calibri"/>
              </a:rPr>
              <a:t>Rectified Linear </a:t>
            </a:r>
            <a:r>
              <a:rPr sz="1950" spc="5" dirty="0">
                <a:latin typeface="Calibri"/>
                <a:cs typeface="Calibri"/>
              </a:rPr>
              <a:t>activation  function alters </a:t>
            </a:r>
            <a:r>
              <a:rPr sz="1950" spc="10" dirty="0">
                <a:latin typeface="Calibri"/>
                <a:cs typeface="Calibri"/>
              </a:rPr>
              <a:t>the range </a:t>
            </a:r>
            <a:r>
              <a:rPr sz="1950" spc="5" dirty="0">
                <a:latin typeface="Calibri"/>
                <a:cs typeface="Calibri"/>
              </a:rPr>
              <a:t>of </a:t>
            </a:r>
            <a:r>
              <a:rPr sz="1950" spc="10" dirty="0">
                <a:latin typeface="Calibri"/>
                <a:cs typeface="Calibri"/>
              </a:rPr>
              <a:t>the  incoming data by </a:t>
            </a:r>
            <a:r>
              <a:rPr sz="1950" spc="5" dirty="0">
                <a:latin typeface="Calibri"/>
                <a:cs typeface="Calibri"/>
              </a:rPr>
              <a:t>setting all  </a:t>
            </a:r>
            <a:r>
              <a:rPr sz="1950" spc="10" dirty="0">
                <a:latin typeface="Calibri"/>
                <a:cs typeface="Calibri"/>
              </a:rPr>
              <a:t>numbers below 0 </a:t>
            </a:r>
            <a:r>
              <a:rPr sz="1950" spc="5" dirty="0">
                <a:latin typeface="Calibri"/>
                <a:cs typeface="Calibri"/>
              </a:rPr>
              <a:t>to </a:t>
            </a:r>
            <a:r>
              <a:rPr sz="1950" spc="10" dirty="0">
                <a:latin typeface="Calibri"/>
                <a:cs typeface="Calibri"/>
              </a:rPr>
              <a:t>0 and  leaving </a:t>
            </a:r>
            <a:r>
              <a:rPr sz="1950" spc="5" dirty="0">
                <a:latin typeface="Calibri"/>
                <a:cs typeface="Calibri"/>
              </a:rPr>
              <a:t>all positive </a:t>
            </a:r>
            <a:r>
              <a:rPr sz="1950" spc="10" dirty="0">
                <a:latin typeface="Calibri"/>
                <a:cs typeface="Calibri"/>
              </a:rPr>
              <a:t>numbers  </a:t>
            </a:r>
            <a:r>
              <a:rPr sz="1950" spc="5" dirty="0">
                <a:latin typeface="Calibri"/>
                <a:cs typeface="Calibri"/>
              </a:rPr>
              <a:t>intact.</a:t>
            </a:r>
            <a:endParaRPr sz="1950">
              <a:latin typeface="Calibri"/>
              <a:cs typeface="Calibri"/>
            </a:endParaRPr>
          </a:p>
        </p:txBody>
      </p:sp>
      <p:sp>
        <p:nvSpPr>
          <p:cNvPr id="17" name="object 17"/>
          <p:cNvSpPr txBox="1"/>
          <p:nvPr/>
        </p:nvSpPr>
        <p:spPr>
          <a:xfrm>
            <a:off x="6343431" y="7543928"/>
            <a:ext cx="2411730" cy="1239520"/>
          </a:xfrm>
          <a:prstGeom prst="rect">
            <a:avLst/>
          </a:prstGeom>
        </p:spPr>
        <p:txBody>
          <a:bodyPr vert="horz" wrap="square" lIns="0" tIns="9525" rIns="0" bIns="0" rtlCol="0">
            <a:spAutoFit/>
          </a:bodyPr>
          <a:lstStyle/>
          <a:p>
            <a:pPr marL="12700" marR="5080">
              <a:lnSpc>
                <a:spcPct val="102299"/>
              </a:lnSpc>
              <a:spcBef>
                <a:spcPts val="75"/>
              </a:spcBef>
            </a:pPr>
            <a:r>
              <a:rPr sz="1950" spc="10" dirty="0">
                <a:latin typeface="Calibri"/>
                <a:cs typeface="Calibri"/>
              </a:rPr>
              <a:t>The </a:t>
            </a:r>
            <a:r>
              <a:rPr sz="1950" b="1" spc="5" dirty="0">
                <a:latin typeface="Calibri"/>
                <a:cs typeface="Calibri"/>
              </a:rPr>
              <a:t>liner </a:t>
            </a:r>
            <a:r>
              <a:rPr sz="1950" b="1" spc="10" dirty="0">
                <a:latin typeface="Calibri"/>
                <a:cs typeface="Calibri"/>
              </a:rPr>
              <a:t>function  </a:t>
            </a:r>
            <a:r>
              <a:rPr sz="1950" spc="10" dirty="0">
                <a:latin typeface="Calibri"/>
                <a:cs typeface="Calibri"/>
              </a:rPr>
              <a:t>flattens the incoming  </a:t>
            </a:r>
            <a:r>
              <a:rPr sz="1950" spc="5" dirty="0">
                <a:latin typeface="Calibri"/>
                <a:cs typeface="Calibri"/>
              </a:rPr>
              <a:t>result (1x135) into </a:t>
            </a:r>
            <a:r>
              <a:rPr sz="1950" spc="10" dirty="0">
                <a:latin typeface="Calibri"/>
                <a:cs typeface="Calibri"/>
              </a:rPr>
              <a:t>a</a:t>
            </a:r>
            <a:r>
              <a:rPr sz="1950" spc="-50" dirty="0">
                <a:latin typeface="Calibri"/>
                <a:cs typeface="Calibri"/>
              </a:rPr>
              <a:t> </a:t>
            </a:r>
            <a:r>
              <a:rPr sz="1950" spc="10" dirty="0">
                <a:latin typeface="Calibri"/>
                <a:cs typeface="Calibri"/>
              </a:rPr>
              <a:t>1D  tensor</a:t>
            </a:r>
            <a:r>
              <a:rPr sz="1950" spc="-5" dirty="0">
                <a:latin typeface="Calibri"/>
                <a:cs typeface="Calibri"/>
              </a:rPr>
              <a:t> </a:t>
            </a:r>
            <a:r>
              <a:rPr sz="1950" spc="5" dirty="0">
                <a:latin typeface="Calibri"/>
                <a:cs typeface="Calibri"/>
              </a:rPr>
              <a:t>(1x64).</a:t>
            </a:r>
            <a:endParaRPr sz="1950">
              <a:latin typeface="Calibri"/>
              <a:cs typeface="Calibri"/>
            </a:endParaRPr>
          </a:p>
        </p:txBody>
      </p:sp>
      <p:sp>
        <p:nvSpPr>
          <p:cNvPr id="18" name="object 18"/>
          <p:cNvSpPr txBox="1"/>
          <p:nvPr/>
        </p:nvSpPr>
        <p:spPr>
          <a:xfrm>
            <a:off x="557773" y="8159616"/>
            <a:ext cx="3196590" cy="2745105"/>
          </a:xfrm>
          <a:prstGeom prst="rect">
            <a:avLst/>
          </a:prstGeom>
        </p:spPr>
        <p:txBody>
          <a:bodyPr vert="horz" wrap="square" lIns="0" tIns="11430" rIns="0" bIns="0" rtlCol="0">
            <a:spAutoFit/>
          </a:bodyPr>
          <a:lstStyle/>
          <a:p>
            <a:pPr marL="12700" marR="5080">
              <a:lnSpc>
                <a:spcPct val="101499"/>
              </a:lnSpc>
              <a:spcBef>
                <a:spcPts val="90"/>
              </a:spcBef>
            </a:pPr>
            <a:r>
              <a:rPr sz="1950" spc="10" dirty="0">
                <a:latin typeface="Calibri"/>
                <a:cs typeface="Calibri"/>
              </a:rPr>
              <a:t>The </a:t>
            </a:r>
            <a:r>
              <a:rPr sz="1950" b="1" spc="10" dirty="0">
                <a:latin typeface="Calibri"/>
                <a:cs typeface="Calibri"/>
              </a:rPr>
              <a:t>Linear Output </a:t>
            </a:r>
            <a:r>
              <a:rPr sz="1950" spc="10" dirty="0">
                <a:latin typeface="Calibri"/>
                <a:cs typeface="Calibri"/>
              </a:rPr>
              <a:t>layer  transforms the Linear layer  output </a:t>
            </a:r>
            <a:r>
              <a:rPr sz="1950" spc="5" dirty="0">
                <a:latin typeface="Calibri"/>
                <a:cs typeface="Calibri"/>
              </a:rPr>
              <a:t>into </a:t>
            </a:r>
            <a:r>
              <a:rPr sz="1950" spc="10" dirty="0">
                <a:latin typeface="Calibri"/>
                <a:cs typeface="Calibri"/>
              </a:rPr>
              <a:t>a </a:t>
            </a:r>
            <a:r>
              <a:rPr sz="1950" spc="5" dirty="0">
                <a:latin typeface="Calibri"/>
                <a:cs typeface="Calibri"/>
              </a:rPr>
              <a:t>1x4. </a:t>
            </a:r>
            <a:r>
              <a:rPr sz="1950" spc="10" dirty="0">
                <a:latin typeface="Calibri"/>
                <a:cs typeface="Calibri"/>
              </a:rPr>
              <a:t>Each</a:t>
            </a:r>
            <a:r>
              <a:rPr sz="1950" spc="-80" dirty="0">
                <a:latin typeface="Calibri"/>
                <a:cs typeface="Calibri"/>
              </a:rPr>
              <a:t> </a:t>
            </a:r>
            <a:r>
              <a:rPr sz="1950" spc="10" dirty="0">
                <a:latin typeface="Calibri"/>
                <a:cs typeface="Calibri"/>
              </a:rPr>
              <a:t>column  </a:t>
            </a:r>
            <a:r>
              <a:rPr sz="1950" spc="5" dirty="0">
                <a:latin typeface="Calibri"/>
                <a:cs typeface="Calibri"/>
              </a:rPr>
              <a:t>in </a:t>
            </a:r>
            <a:r>
              <a:rPr sz="1950" spc="10" dirty="0">
                <a:latin typeface="Calibri"/>
                <a:cs typeface="Calibri"/>
              </a:rPr>
              <a:t>the tensor represents a  </a:t>
            </a:r>
            <a:r>
              <a:rPr sz="1950" spc="5" dirty="0">
                <a:latin typeface="Calibri"/>
                <a:cs typeface="Calibri"/>
              </a:rPr>
              <a:t>class's likelihood of </a:t>
            </a:r>
            <a:r>
              <a:rPr sz="1950" spc="10" dirty="0">
                <a:latin typeface="Calibri"/>
                <a:cs typeface="Calibri"/>
              </a:rPr>
              <a:t>being the  </a:t>
            </a:r>
            <a:r>
              <a:rPr sz="1950" spc="5" dirty="0">
                <a:latin typeface="Calibri"/>
                <a:cs typeface="Calibri"/>
              </a:rPr>
              <a:t>correct class in </a:t>
            </a:r>
            <a:r>
              <a:rPr sz="1950" spc="10" dirty="0">
                <a:latin typeface="Calibri"/>
                <a:cs typeface="Calibri"/>
              </a:rPr>
              <a:t>the</a:t>
            </a:r>
            <a:r>
              <a:rPr sz="1950" spc="-35" dirty="0">
                <a:latin typeface="Calibri"/>
                <a:cs typeface="Calibri"/>
              </a:rPr>
              <a:t> </a:t>
            </a:r>
            <a:r>
              <a:rPr sz="1950" spc="10" dirty="0">
                <a:latin typeface="Calibri"/>
                <a:cs typeface="Calibri"/>
              </a:rPr>
              <a:t>dataset.</a:t>
            </a:r>
            <a:endParaRPr sz="1950">
              <a:latin typeface="Calibri"/>
              <a:cs typeface="Calibri"/>
            </a:endParaRPr>
          </a:p>
          <a:p>
            <a:pPr marL="12700" marR="466090" algn="just">
              <a:lnSpc>
                <a:spcPct val="101899"/>
              </a:lnSpc>
              <a:spcBef>
                <a:spcPts val="10"/>
              </a:spcBef>
            </a:pPr>
            <a:r>
              <a:rPr sz="1950" spc="10" dirty="0">
                <a:latin typeface="Calibri"/>
                <a:cs typeface="Calibri"/>
              </a:rPr>
              <a:t>Thus, the column </a:t>
            </a:r>
            <a:r>
              <a:rPr sz="1950" spc="5" dirty="0">
                <a:latin typeface="Calibri"/>
                <a:cs typeface="Calibri"/>
              </a:rPr>
              <a:t>with </a:t>
            </a:r>
            <a:r>
              <a:rPr sz="1950" spc="10" dirty="0">
                <a:latin typeface="Calibri"/>
                <a:cs typeface="Calibri"/>
              </a:rPr>
              <a:t>the  </a:t>
            </a:r>
            <a:r>
              <a:rPr sz="1950" spc="5" dirty="0">
                <a:latin typeface="Calibri"/>
                <a:cs typeface="Calibri"/>
              </a:rPr>
              <a:t>largest </a:t>
            </a:r>
            <a:r>
              <a:rPr sz="1950" spc="10" dirty="0">
                <a:latin typeface="Calibri"/>
                <a:cs typeface="Calibri"/>
              </a:rPr>
              <a:t>values </a:t>
            </a:r>
            <a:r>
              <a:rPr sz="1950" spc="5" dirty="0">
                <a:latin typeface="Calibri"/>
                <a:cs typeface="Calibri"/>
              </a:rPr>
              <a:t>is </a:t>
            </a:r>
            <a:r>
              <a:rPr sz="1950" spc="10" dirty="0">
                <a:latin typeface="Calibri"/>
                <a:cs typeface="Calibri"/>
              </a:rPr>
              <a:t>the</a:t>
            </a:r>
            <a:r>
              <a:rPr sz="1950" spc="-60" dirty="0">
                <a:latin typeface="Calibri"/>
                <a:cs typeface="Calibri"/>
              </a:rPr>
              <a:t> </a:t>
            </a:r>
            <a:r>
              <a:rPr sz="1950" spc="10" dirty="0">
                <a:latin typeface="Calibri"/>
                <a:cs typeface="Calibri"/>
              </a:rPr>
              <a:t>model  </a:t>
            </a:r>
            <a:r>
              <a:rPr sz="1950" spc="5" dirty="0">
                <a:latin typeface="Calibri"/>
                <a:cs typeface="Calibri"/>
              </a:rPr>
              <a:t>prediction for </a:t>
            </a:r>
            <a:r>
              <a:rPr sz="1950" spc="10" dirty="0">
                <a:latin typeface="Calibri"/>
                <a:cs typeface="Calibri"/>
              </a:rPr>
              <a:t>the</a:t>
            </a:r>
            <a:r>
              <a:rPr sz="1950" spc="-10" dirty="0">
                <a:latin typeface="Calibri"/>
                <a:cs typeface="Calibri"/>
              </a:rPr>
              <a:t> </a:t>
            </a:r>
            <a:r>
              <a:rPr sz="1950" spc="5" dirty="0">
                <a:latin typeface="Calibri"/>
                <a:cs typeface="Calibri"/>
              </a:rPr>
              <a:t>input.</a:t>
            </a:r>
            <a:endParaRPr sz="1950">
              <a:latin typeface="Calibri"/>
              <a:cs typeface="Calibri"/>
            </a:endParaRPr>
          </a:p>
        </p:txBody>
      </p:sp>
      <p:sp>
        <p:nvSpPr>
          <p:cNvPr id="19" name="object 19"/>
          <p:cNvSpPr txBox="1"/>
          <p:nvPr/>
        </p:nvSpPr>
        <p:spPr>
          <a:xfrm>
            <a:off x="4908626" y="10635771"/>
            <a:ext cx="2416175" cy="435609"/>
          </a:xfrm>
          <a:prstGeom prst="rect">
            <a:avLst/>
          </a:prstGeom>
        </p:spPr>
        <p:txBody>
          <a:bodyPr vert="horz" wrap="square" lIns="0" tIns="4445" rIns="0" bIns="0" rtlCol="0">
            <a:spAutoFit/>
          </a:bodyPr>
          <a:lstStyle/>
          <a:p>
            <a:pPr marL="40640" marR="5080" indent="-28575">
              <a:lnSpc>
                <a:spcPct val="105300"/>
              </a:lnSpc>
              <a:spcBef>
                <a:spcPts val="35"/>
              </a:spcBef>
            </a:pPr>
            <a:r>
              <a:rPr sz="1300" b="1" spc="5" dirty="0">
                <a:latin typeface="Times New Roman"/>
                <a:cs typeface="Times New Roman"/>
              </a:rPr>
              <a:t>Figure 3.6: </a:t>
            </a:r>
            <a:r>
              <a:rPr sz="1300" spc="5" dirty="0">
                <a:latin typeface="Times New Roman"/>
                <a:cs typeface="Times New Roman"/>
              </a:rPr>
              <a:t>Flowchart mapping out  the Convolutional Neural</a:t>
            </a:r>
            <a:r>
              <a:rPr sz="1300" spc="-5" dirty="0">
                <a:latin typeface="Times New Roman"/>
                <a:cs typeface="Times New Roman"/>
              </a:rPr>
              <a:t> </a:t>
            </a:r>
            <a:r>
              <a:rPr sz="1300" spc="5" dirty="0">
                <a:latin typeface="Times New Roman"/>
                <a:cs typeface="Times New Roman"/>
              </a:rPr>
              <a:t>Network</a:t>
            </a:r>
            <a:endParaRPr sz="13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7923" y="7875079"/>
            <a:ext cx="19650842" cy="338087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635" algn="ctr">
              <a:lnSpc>
                <a:spcPct val="100000"/>
              </a:lnSpc>
              <a:spcBef>
                <a:spcPts val="500"/>
              </a:spcBef>
            </a:pPr>
            <a:r>
              <a:rPr spc="5" dirty="0"/>
              <a:t>Evaluation</a:t>
            </a:r>
            <a:r>
              <a:rPr spc="-5" dirty="0"/>
              <a:t> </a:t>
            </a:r>
            <a:r>
              <a:rPr spc="5" dirty="0"/>
              <a:t>Metrics</a:t>
            </a:r>
          </a:p>
        </p:txBody>
      </p:sp>
      <p:sp>
        <p:nvSpPr>
          <p:cNvPr id="4" name="object 4"/>
          <p:cNvSpPr/>
          <p:nvPr/>
        </p:nvSpPr>
        <p:spPr>
          <a:xfrm>
            <a:off x="4336203" y="4598708"/>
            <a:ext cx="697865" cy="310515"/>
          </a:xfrm>
          <a:custGeom>
            <a:avLst/>
            <a:gdLst/>
            <a:ahLst/>
            <a:cxnLst/>
            <a:rect l="l" t="t" r="r" b="b"/>
            <a:pathLst>
              <a:path w="697864" h="310514">
                <a:moveTo>
                  <a:pt x="598704" y="0"/>
                </a:moveTo>
                <a:lnTo>
                  <a:pt x="594285" y="12596"/>
                </a:lnTo>
                <a:lnTo>
                  <a:pt x="612251" y="20392"/>
                </a:lnTo>
                <a:lnTo>
                  <a:pt x="627702" y="31184"/>
                </a:lnTo>
                <a:lnTo>
                  <a:pt x="651058" y="61757"/>
                </a:lnTo>
                <a:lnTo>
                  <a:pt x="664799" y="103007"/>
                </a:lnTo>
                <a:lnTo>
                  <a:pt x="669382" y="153618"/>
                </a:lnTo>
                <a:lnTo>
                  <a:pt x="668232" y="180994"/>
                </a:lnTo>
                <a:lnTo>
                  <a:pt x="659028" y="228198"/>
                </a:lnTo>
                <a:lnTo>
                  <a:pt x="640559" y="265061"/>
                </a:lnTo>
                <a:lnTo>
                  <a:pt x="594777" y="297760"/>
                </a:lnTo>
                <a:lnTo>
                  <a:pt x="598704" y="310357"/>
                </a:lnTo>
                <a:lnTo>
                  <a:pt x="641034" y="290499"/>
                </a:lnTo>
                <a:lnTo>
                  <a:pt x="672157" y="256128"/>
                </a:lnTo>
                <a:lnTo>
                  <a:pt x="691302" y="210089"/>
                </a:lnTo>
                <a:lnTo>
                  <a:pt x="697685" y="155262"/>
                </a:lnTo>
                <a:lnTo>
                  <a:pt x="696085" y="126806"/>
                </a:lnTo>
                <a:lnTo>
                  <a:pt x="683284" y="76373"/>
                </a:lnTo>
                <a:lnTo>
                  <a:pt x="657891" y="35318"/>
                </a:lnTo>
                <a:lnTo>
                  <a:pt x="621201" y="8122"/>
                </a:lnTo>
                <a:lnTo>
                  <a:pt x="598704" y="0"/>
                </a:lnTo>
                <a:close/>
              </a:path>
              <a:path w="697864" h="310514">
                <a:moveTo>
                  <a:pt x="98981" y="0"/>
                </a:moveTo>
                <a:lnTo>
                  <a:pt x="56746" y="19894"/>
                </a:lnTo>
                <a:lnTo>
                  <a:pt x="25601" y="54396"/>
                </a:lnTo>
                <a:lnTo>
                  <a:pt x="6400" y="100510"/>
                </a:lnTo>
                <a:lnTo>
                  <a:pt x="0" y="155262"/>
                </a:lnTo>
                <a:lnTo>
                  <a:pt x="1594" y="183775"/>
                </a:lnTo>
                <a:lnTo>
                  <a:pt x="14352" y="234205"/>
                </a:lnTo>
                <a:lnTo>
                  <a:pt x="39680" y="275126"/>
                </a:lnTo>
                <a:lnTo>
                  <a:pt x="76413" y="302243"/>
                </a:lnTo>
                <a:lnTo>
                  <a:pt x="98981" y="310357"/>
                </a:lnTo>
                <a:lnTo>
                  <a:pt x="102907" y="297760"/>
                </a:lnTo>
                <a:lnTo>
                  <a:pt x="85224" y="289928"/>
                </a:lnTo>
                <a:lnTo>
                  <a:pt x="69963" y="279029"/>
                </a:lnTo>
                <a:lnTo>
                  <a:pt x="46710" y="248023"/>
                </a:lnTo>
                <a:lnTo>
                  <a:pt x="32904" y="205854"/>
                </a:lnTo>
                <a:lnTo>
                  <a:pt x="28302" y="153618"/>
                </a:lnTo>
                <a:lnTo>
                  <a:pt x="29453" y="127143"/>
                </a:lnTo>
                <a:lnTo>
                  <a:pt x="38657" y="81211"/>
                </a:lnTo>
                <a:lnTo>
                  <a:pt x="57155" y="44973"/>
                </a:lnTo>
                <a:lnTo>
                  <a:pt x="103399" y="12596"/>
                </a:lnTo>
                <a:lnTo>
                  <a:pt x="98981" y="0"/>
                </a:lnTo>
                <a:close/>
              </a:path>
            </a:pathLst>
          </a:custGeom>
          <a:solidFill>
            <a:srgbClr val="000000"/>
          </a:solidFill>
        </p:spPr>
        <p:txBody>
          <a:bodyPr wrap="square" lIns="0" tIns="0" rIns="0" bIns="0" rtlCol="0"/>
          <a:lstStyle/>
          <a:p>
            <a:endParaRPr/>
          </a:p>
        </p:txBody>
      </p:sp>
      <p:sp>
        <p:nvSpPr>
          <p:cNvPr id="5" name="object 5"/>
          <p:cNvSpPr/>
          <p:nvPr/>
        </p:nvSpPr>
        <p:spPr>
          <a:xfrm>
            <a:off x="6080987" y="4744860"/>
            <a:ext cx="1319530" cy="20955"/>
          </a:xfrm>
          <a:custGeom>
            <a:avLst/>
            <a:gdLst/>
            <a:ahLst/>
            <a:cxnLst/>
            <a:rect l="l" t="t" r="r" b="b"/>
            <a:pathLst>
              <a:path w="1319529" h="20954">
                <a:moveTo>
                  <a:pt x="1319331" y="0"/>
                </a:moveTo>
                <a:lnTo>
                  <a:pt x="0" y="0"/>
                </a:lnTo>
                <a:lnTo>
                  <a:pt x="0" y="20941"/>
                </a:lnTo>
                <a:lnTo>
                  <a:pt x="1319331" y="20941"/>
                </a:lnTo>
                <a:lnTo>
                  <a:pt x="1319331" y="0"/>
                </a:lnTo>
                <a:close/>
              </a:path>
            </a:pathLst>
          </a:custGeom>
          <a:solidFill>
            <a:srgbClr val="000000"/>
          </a:solidFill>
        </p:spPr>
        <p:txBody>
          <a:bodyPr wrap="square" lIns="0" tIns="0" rIns="0" bIns="0" rtlCol="0"/>
          <a:lstStyle/>
          <a:p>
            <a:endParaRPr/>
          </a:p>
        </p:txBody>
      </p:sp>
      <p:sp>
        <p:nvSpPr>
          <p:cNvPr id="6" name="object 6"/>
          <p:cNvSpPr txBox="1"/>
          <p:nvPr/>
        </p:nvSpPr>
        <p:spPr>
          <a:xfrm>
            <a:off x="6753389" y="4638049"/>
            <a:ext cx="675640" cy="427990"/>
          </a:xfrm>
          <a:prstGeom prst="rect">
            <a:avLst/>
          </a:prstGeom>
        </p:spPr>
        <p:txBody>
          <a:bodyPr vert="horz" wrap="square" lIns="0" tIns="17145" rIns="0" bIns="0" rtlCol="0">
            <a:spAutoFit/>
          </a:bodyPr>
          <a:lstStyle/>
          <a:p>
            <a:pPr marL="38100">
              <a:lnSpc>
                <a:spcPct val="100000"/>
              </a:lnSpc>
              <a:spcBef>
                <a:spcPts val="135"/>
              </a:spcBef>
            </a:pPr>
            <a:r>
              <a:rPr sz="3900" spc="97" baseline="-17094" dirty="0">
                <a:latin typeface="Cambria Math"/>
                <a:cs typeface="Cambria Math"/>
              </a:rPr>
              <a:t>𝑒</a:t>
            </a:r>
            <a:r>
              <a:rPr sz="1900" spc="65" dirty="0">
                <a:latin typeface="Cambria Math"/>
                <a:cs typeface="Cambria Math"/>
              </a:rPr>
              <a:t>*[/]</a:t>
            </a:r>
            <a:endParaRPr sz="1900">
              <a:latin typeface="Cambria Math"/>
              <a:cs typeface="Cambria Math"/>
            </a:endParaRPr>
          </a:p>
        </p:txBody>
      </p:sp>
      <p:sp>
        <p:nvSpPr>
          <p:cNvPr id="7" name="object 7"/>
          <p:cNvSpPr txBox="1"/>
          <p:nvPr/>
        </p:nvSpPr>
        <p:spPr>
          <a:xfrm>
            <a:off x="1449952" y="2207966"/>
            <a:ext cx="8395335" cy="4574540"/>
          </a:xfrm>
          <a:prstGeom prst="rect">
            <a:avLst/>
          </a:prstGeom>
        </p:spPr>
        <p:txBody>
          <a:bodyPr vert="horz" wrap="square" lIns="0" tIns="17145" rIns="0" bIns="0" rtlCol="0">
            <a:spAutoFit/>
          </a:bodyPr>
          <a:lstStyle/>
          <a:p>
            <a:pPr marL="76200">
              <a:lnSpc>
                <a:spcPct val="100000"/>
              </a:lnSpc>
              <a:spcBef>
                <a:spcPts val="135"/>
              </a:spcBef>
            </a:pPr>
            <a:r>
              <a:rPr sz="2600" b="1" spc="15" dirty="0">
                <a:latin typeface="Calibri"/>
                <a:cs typeface="Calibri"/>
              </a:rPr>
              <a:t>Cross-Entropy</a:t>
            </a:r>
            <a:r>
              <a:rPr sz="2600" b="1" dirty="0">
                <a:latin typeface="Calibri"/>
                <a:cs typeface="Calibri"/>
              </a:rPr>
              <a:t> </a:t>
            </a:r>
            <a:r>
              <a:rPr sz="2600" b="1" spc="10" dirty="0">
                <a:latin typeface="Calibri"/>
                <a:cs typeface="Calibri"/>
              </a:rPr>
              <a:t>Loss:</a:t>
            </a:r>
            <a:endParaRPr sz="2600">
              <a:latin typeface="Calibri"/>
              <a:cs typeface="Calibri"/>
            </a:endParaRPr>
          </a:p>
          <a:p>
            <a:pPr marL="452755" marR="441325" indent="-377190">
              <a:lnSpc>
                <a:spcPts val="3210"/>
              </a:lnSpc>
              <a:spcBef>
                <a:spcPts val="60"/>
              </a:spcBef>
              <a:buFont typeface="Wingdings"/>
              <a:buChar char=""/>
              <a:tabLst>
                <a:tab pos="452755" algn="l"/>
                <a:tab pos="453390" algn="l"/>
              </a:tabLst>
            </a:pPr>
            <a:r>
              <a:rPr sz="2600" spc="15" dirty="0">
                <a:latin typeface="Calibri"/>
                <a:cs typeface="Calibri"/>
              </a:rPr>
              <a:t>Measures </a:t>
            </a:r>
            <a:r>
              <a:rPr sz="2600" spc="20" dirty="0">
                <a:latin typeface="Calibri"/>
                <a:cs typeface="Calibri"/>
              </a:rPr>
              <a:t>how </a:t>
            </a:r>
            <a:r>
              <a:rPr sz="2600" spc="15" dirty="0">
                <a:latin typeface="Calibri"/>
                <a:cs typeface="Calibri"/>
              </a:rPr>
              <a:t>good a prediction from the </a:t>
            </a:r>
            <a:r>
              <a:rPr sz="2600" spc="20" dirty="0">
                <a:latin typeface="Calibri"/>
                <a:cs typeface="Calibri"/>
              </a:rPr>
              <a:t>CNN </a:t>
            </a:r>
            <a:r>
              <a:rPr sz="2600" spc="15" dirty="0">
                <a:latin typeface="Calibri"/>
                <a:cs typeface="Calibri"/>
              </a:rPr>
              <a:t>does </a:t>
            </a:r>
            <a:r>
              <a:rPr sz="2600" spc="10" dirty="0">
                <a:latin typeface="Calibri"/>
                <a:cs typeface="Calibri"/>
              </a:rPr>
              <a:t>in  </a:t>
            </a:r>
            <a:r>
              <a:rPr sz="2600" spc="15" dirty="0">
                <a:latin typeface="Calibri"/>
                <a:cs typeface="Calibri"/>
              </a:rPr>
              <a:t>terms </a:t>
            </a:r>
            <a:r>
              <a:rPr sz="2600" spc="10" dirty="0">
                <a:latin typeface="Calibri"/>
                <a:cs typeface="Calibri"/>
              </a:rPr>
              <a:t>of </a:t>
            </a:r>
            <a:r>
              <a:rPr sz="2600" spc="15" dirty="0">
                <a:latin typeface="Calibri"/>
                <a:cs typeface="Calibri"/>
              </a:rPr>
              <a:t>being able to </a:t>
            </a:r>
            <a:r>
              <a:rPr sz="2600" spc="10" dirty="0">
                <a:latin typeface="Calibri"/>
                <a:cs typeface="Calibri"/>
              </a:rPr>
              <a:t>predict </a:t>
            </a:r>
            <a:r>
              <a:rPr sz="2600" spc="15" dirty="0">
                <a:latin typeface="Calibri"/>
                <a:cs typeface="Calibri"/>
              </a:rPr>
              <a:t>the </a:t>
            </a:r>
            <a:r>
              <a:rPr sz="2600" spc="10" dirty="0">
                <a:latin typeface="Calibri"/>
                <a:cs typeface="Calibri"/>
              </a:rPr>
              <a:t>expected</a:t>
            </a:r>
            <a:r>
              <a:rPr sz="2600" spc="-5" dirty="0">
                <a:latin typeface="Calibri"/>
                <a:cs typeface="Calibri"/>
              </a:rPr>
              <a:t> </a:t>
            </a:r>
            <a:r>
              <a:rPr sz="2600" spc="15" dirty="0">
                <a:latin typeface="Calibri"/>
                <a:cs typeface="Calibri"/>
              </a:rPr>
              <a:t>outcome.</a:t>
            </a:r>
            <a:endParaRPr sz="2600">
              <a:latin typeface="Calibri"/>
              <a:cs typeface="Calibri"/>
            </a:endParaRPr>
          </a:p>
          <a:p>
            <a:pPr marL="452755" indent="-377190">
              <a:lnSpc>
                <a:spcPts val="3000"/>
              </a:lnSpc>
              <a:buFont typeface="Wingdings"/>
              <a:buChar char=""/>
              <a:tabLst>
                <a:tab pos="452755" algn="l"/>
                <a:tab pos="453390" algn="l"/>
              </a:tabLst>
            </a:pPr>
            <a:r>
              <a:rPr sz="2600" spc="15" dirty="0">
                <a:latin typeface="Calibri"/>
                <a:cs typeface="Calibri"/>
              </a:rPr>
              <a:t>Aids the </a:t>
            </a:r>
            <a:r>
              <a:rPr sz="2600" spc="20" dirty="0">
                <a:latin typeface="Calibri"/>
                <a:cs typeface="Calibri"/>
              </a:rPr>
              <a:t>CNN </a:t>
            </a:r>
            <a:r>
              <a:rPr sz="2600" spc="10" dirty="0">
                <a:latin typeface="Calibri"/>
                <a:cs typeface="Calibri"/>
              </a:rPr>
              <a:t>in </a:t>
            </a:r>
            <a:r>
              <a:rPr sz="2600" spc="15" dirty="0">
                <a:latin typeface="Calibri"/>
                <a:cs typeface="Calibri"/>
              </a:rPr>
              <a:t>adjusting the weights </a:t>
            </a:r>
            <a:r>
              <a:rPr sz="2600" spc="20" dirty="0">
                <a:latin typeface="Calibri"/>
                <a:cs typeface="Calibri"/>
              </a:rPr>
              <a:t>and </a:t>
            </a:r>
            <a:r>
              <a:rPr sz="2600" spc="15" dirty="0">
                <a:latin typeface="Calibri"/>
                <a:cs typeface="Calibri"/>
              </a:rPr>
              <a:t>bias </a:t>
            </a:r>
            <a:r>
              <a:rPr sz="2600" spc="10" dirty="0">
                <a:latin typeface="Calibri"/>
                <a:cs typeface="Calibri"/>
              </a:rPr>
              <a:t>of </a:t>
            </a:r>
            <a:r>
              <a:rPr sz="2600" spc="15" dirty="0">
                <a:latin typeface="Calibri"/>
                <a:cs typeface="Calibri"/>
              </a:rPr>
              <a:t>a</a:t>
            </a:r>
            <a:r>
              <a:rPr sz="2600" spc="-55" dirty="0">
                <a:latin typeface="Calibri"/>
                <a:cs typeface="Calibri"/>
              </a:rPr>
              <a:t> </a:t>
            </a:r>
            <a:r>
              <a:rPr sz="2600" spc="15" dirty="0">
                <a:latin typeface="Calibri"/>
                <a:cs typeface="Calibri"/>
              </a:rPr>
              <a:t>model</a:t>
            </a:r>
            <a:endParaRPr sz="2600">
              <a:latin typeface="Calibri"/>
              <a:cs typeface="Calibri"/>
            </a:endParaRPr>
          </a:p>
          <a:p>
            <a:pPr marL="76200">
              <a:lnSpc>
                <a:spcPts val="2755"/>
              </a:lnSpc>
              <a:spcBef>
                <a:spcPts val="105"/>
              </a:spcBef>
            </a:pPr>
            <a:r>
              <a:rPr sz="2600" b="1" spc="10" dirty="0">
                <a:latin typeface="Calibri"/>
                <a:cs typeface="Calibri"/>
              </a:rPr>
              <a:t>Equation:</a:t>
            </a:r>
            <a:endParaRPr sz="2600">
              <a:latin typeface="Calibri"/>
              <a:cs typeface="Calibri"/>
            </a:endParaRPr>
          </a:p>
          <a:p>
            <a:pPr marL="4965700">
              <a:lnSpc>
                <a:spcPts val="2680"/>
              </a:lnSpc>
            </a:pPr>
            <a:r>
              <a:rPr sz="3900" spc="367" baseline="-20299" dirty="0">
                <a:latin typeface="Cambria Math"/>
                <a:cs typeface="Cambria Math"/>
              </a:rPr>
              <a:t>𝑒</a:t>
            </a:r>
            <a:r>
              <a:rPr sz="1900" spc="245" dirty="0">
                <a:latin typeface="Cambria Math"/>
                <a:cs typeface="Cambria Math"/>
              </a:rPr>
              <a:t>*[,]</a:t>
            </a:r>
            <a:endParaRPr sz="1900">
              <a:latin typeface="Cambria Math"/>
              <a:cs typeface="Cambria Math"/>
            </a:endParaRPr>
          </a:p>
          <a:p>
            <a:pPr marR="684530" algn="ctr">
              <a:lnSpc>
                <a:spcPts val="3045"/>
              </a:lnSpc>
              <a:tabLst>
                <a:tab pos="346710" algn="l"/>
                <a:tab pos="1057275" algn="l"/>
              </a:tabLst>
            </a:pPr>
            <a:r>
              <a:rPr sz="2600" spc="20" dirty="0">
                <a:latin typeface="Cambria Math"/>
                <a:cs typeface="Cambria Math"/>
              </a:rPr>
              <a:t>ℒ	</a:t>
            </a:r>
            <a:r>
              <a:rPr sz="2600" spc="50" dirty="0">
                <a:latin typeface="Cambria Math"/>
                <a:cs typeface="Cambria Math"/>
              </a:rPr>
              <a:t>𝑥,</a:t>
            </a:r>
            <a:r>
              <a:rPr sz="2600" spc="-130" dirty="0">
                <a:latin typeface="Cambria Math"/>
                <a:cs typeface="Cambria Math"/>
              </a:rPr>
              <a:t> </a:t>
            </a:r>
            <a:r>
              <a:rPr sz="2600" spc="15" dirty="0">
                <a:latin typeface="Cambria Math"/>
                <a:cs typeface="Cambria Math"/>
              </a:rPr>
              <a:t>𝑐	</a:t>
            </a:r>
            <a:r>
              <a:rPr sz="2600" spc="25" dirty="0">
                <a:latin typeface="Cambria Math"/>
                <a:cs typeface="Cambria Math"/>
              </a:rPr>
              <a:t>= </a:t>
            </a:r>
            <a:r>
              <a:rPr sz="2600" spc="20" dirty="0">
                <a:latin typeface="Cambria Math"/>
                <a:cs typeface="Cambria Math"/>
              </a:rPr>
              <a:t>−ln</a:t>
            </a:r>
            <a:r>
              <a:rPr sz="2600" spc="-10" dirty="0">
                <a:latin typeface="Cambria Math"/>
                <a:cs typeface="Cambria Math"/>
              </a:rPr>
              <a:t> </a:t>
            </a:r>
            <a:r>
              <a:rPr sz="3900" spc="300" baseline="-37393" dirty="0">
                <a:latin typeface="Cambria Math"/>
                <a:cs typeface="Cambria Math"/>
              </a:rPr>
              <a:t>∑</a:t>
            </a:r>
            <a:r>
              <a:rPr sz="2850" spc="300" baseline="-26315" dirty="0">
                <a:latin typeface="Cambria Math"/>
                <a:cs typeface="Cambria Math"/>
              </a:rPr>
              <a:t>2</a:t>
            </a:r>
            <a:endParaRPr sz="2850" baseline="-26315">
              <a:latin typeface="Cambria Math"/>
              <a:cs typeface="Cambria Math"/>
            </a:endParaRPr>
          </a:p>
          <a:p>
            <a:pPr marL="4871085">
              <a:lnSpc>
                <a:spcPts val="2045"/>
              </a:lnSpc>
              <a:spcBef>
                <a:spcPts val="175"/>
              </a:spcBef>
            </a:pPr>
            <a:r>
              <a:rPr sz="1900" spc="65" dirty="0">
                <a:latin typeface="Cambria Math"/>
                <a:cs typeface="Cambria Math"/>
              </a:rPr>
              <a:t>/01</a:t>
            </a:r>
            <a:endParaRPr sz="1900">
              <a:latin typeface="Cambria Math"/>
              <a:cs typeface="Cambria Math"/>
            </a:endParaRPr>
          </a:p>
          <a:p>
            <a:pPr marL="829944">
              <a:lnSpc>
                <a:spcPts val="2885"/>
              </a:lnSpc>
            </a:pPr>
            <a:r>
              <a:rPr sz="2600" i="1" spc="20" dirty="0">
                <a:latin typeface="Calibri"/>
                <a:cs typeface="Calibri"/>
              </a:rPr>
              <a:t>where</a:t>
            </a:r>
            <a:r>
              <a:rPr sz="2600" i="1" spc="20" dirty="0">
                <a:latin typeface="Arial"/>
                <a:cs typeface="Arial"/>
              </a:rPr>
              <a:t>…</a:t>
            </a:r>
            <a:endParaRPr sz="2600">
              <a:latin typeface="Arial"/>
              <a:cs typeface="Arial"/>
            </a:endParaRPr>
          </a:p>
          <a:p>
            <a:pPr marL="1583690">
              <a:lnSpc>
                <a:spcPct val="100000"/>
              </a:lnSpc>
              <a:spcBef>
                <a:spcPts val="5"/>
              </a:spcBef>
            </a:pPr>
            <a:r>
              <a:rPr sz="2600" spc="25" dirty="0">
                <a:latin typeface="Cambria Math"/>
                <a:cs typeface="Cambria Math"/>
              </a:rPr>
              <a:t>N = </a:t>
            </a:r>
            <a:r>
              <a:rPr sz="2600" spc="15" dirty="0">
                <a:latin typeface="Cambria Math"/>
                <a:cs typeface="Cambria Math"/>
              </a:rPr>
              <a:t>Number of</a:t>
            </a:r>
            <a:r>
              <a:rPr sz="2600" spc="235" dirty="0">
                <a:latin typeface="Cambria Math"/>
                <a:cs typeface="Cambria Math"/>
              </a:rPr>
              <a:t> </a:t>
            </a:r>
            <a:r>
              <a:rPr sz="2600" spc="10" dirty="0">
                <a:latin typeface="Cambria Math"/>
                <a:cs typeface="Cambria Math"/>
              </a:rPr>
              <a:t>classes</a:t>
            </a:r>
            <a:endParaRPr sz="2600">
              <a:latin typeface="Cambria Math"/>
              <a:cs typeface="Cambria Math"/>
            </a:endParaRPr>
          </a:p>
          <a:p>
            <a:pPr marL="1583690">
              <a:lnSpc>
                <a:spcPct val="100000"/>
              </a:lnSpc>
              <a:spcBef>
                <a:spcPts val="105"/>
              </a:spcBef>
            </a:pPr>
            <a:r>
              <a:rPr sz="2600" spc="15" dirty="0">
                <a:latin typeface="Cambria Math"/>
                <a:cs typeface="Cambria Math"/>
              </a:rPr>
              <a:t>c </a:t>
            </a:r>
            <a:r>
              <a:rPr sz="2600" spc="25" dirty="0">
                <a:latin typeface="Cambria Math"/>
                <a:cs typeface="Cambria Math"/>
              </a:rPr>
              <a:t>= </a:t>
            </a:r>
            <a:r>
              <a:rPr sz="2600" spc="10" dirty="0">
                <a:latin typeface="Cambria Math"/>
                <a:cs typeface="Cambria Math"/>
              </a:rPr>
              <a:t>Index </a:t>
            </a:r>
            <a:r>
              <a:rPr sz="2600" spc="15" dirty="0">
                <a:latin typeface="Cambria Math"/>
                <a:cs typeface="Cambria Math"/>
              </a:rPr>
              <a:t>of the </a:t>
            </a:r>
            <a:r>
              <a:rPr sz="2600" spc="10" dirty="0">
                <a:latin typeface="Cambria Math"/>
                <a:cs typeface="Cambria Math"/>
              </a:rPr>
              <a:t>correct</a:t>
            </a:r>
            <a:r>
              <a:rPr sz="2600" spc="240" dirty="0">
                <a:latin typeface="Cambria Math"/>
                <a:cs typeface="Cambria Math"/>
              </a:rPr>
              <a:t> </a:t>
            </a:r>
            <a:r>
              <a:rPr sz="2600" spc="10" dirty="0">
                <a:latin typeface="Cambria Math"/>
                <a:cs typeface="Cambria Math"/>
              </a:rPr>
              <a:t>class</a:t>
            </a:r>
            <a:endParaRPr sz="2600">
              <a:latin typeface="Cambria Math"/>
              <a:cs typeface="Cambria Math"/>
            </a:endParaRPr>
          </a:p>
          <a:p>
            <a:pPr marL="1583690">
              <a:lnSpc>
                <a:spcPct val="100000"/>
              </a:lnSpc>
              <a:spcBef>
                <a:spcPts val="5"/>
              </a:spcBef>
            </a:pPr>
            <a:r>
              <a:rPr sz="2600" spc="20" dirty="0">
                <a:latin typeface="Cambria Math"/>
                <a:cs typeface="Cambria Math"/>
              </a:rPr>
              <a:t>𝑥 </a:t>
            </a:r>
            <a:r>
              <a:rPr sz="2600" spc="25" dirty="0">
                <a:latin typeface="Cambria Math"/>
                <a:cs typeface="Cambria Math"/>
              </a:rPr>
              <a:t>= </a:t>
            </a:r>
            <a:r>
              <a:rPr sz="2600" spc="-20" dirty="0">
                <a:latin typeface="Cambria Math"/>
                <a:cs typeface="Cambria Math"/>
              </a:rPr>
              <a:t>Vector </a:t>
            </a:r>
            <a:r>
              <a:rPr sz="2600" spc="15" dirty="0">
                <a:latin typeface="Cambria Math"/>
                <a:cs typeface="Cambria Math"/>
              </a:rPr>
              <a:t>of </a:t>
            </a:r>
            <a:r>
              <a:rPr sz="2600" spc="5" dirty="0">
                <a:latin typeface="Cambria Math"/>
                <a:cs typeface="Cambria Math"/>
              </a:rPr>
              <a:t>predicted probability </a:t>
            </a:r>
            <a:r>
              <a:rPr sz="2600" spc="15" dirty="0">
                <a:latin typeface="Cambria Math"/>
                <a:cs typeface="Cambria Math"/>
              </a:rPr>
              <a:t>of</a:t>
            </a:r>
            <a:r>
              <a:rPr sz="2600" spc="-245" dirty="0">
                <a:latin typeface="Cambria Math"/>
                <a:cs typeface="Cambria Math"/>
              </a:rPr>
              <a:t> </a:t>
            </a:r>
            <a:r>
              <a:rPr sz="2600" spc="10" dirty="0">
                <a:latin typeface="Cambria Math"/>
                <a:cs typeface="Cambria Math"/>
              </a:rPr>
              <a:t>classes</a:t>
            </a:r>
            <a:endParaRPr sz="2600">
              <a:latin typeface="Cambria Math"/>
              <a:cs typeface="Cambria Math"/>
            </a:endParaRPr>
          </a:p>
        </p:txBody>
      </p:sp>
      <p:sp>
        <p:nvSpPr>
          <p:cNvPr id="8" name="object 8"/>
          <p:cNvSpPr txBox="1"/>
          <p:nvPr/>
        </p:nvSpPr>
        <p:spPr>
          <a:xfrm>
            <a:off x="17099030" y="10849377"/>
            <a:ext cx="2334260" cy="435609"/>
          </a:xfrm>
          <a:prstGeom prst="rect">
            <a:avLst/>
          </a:prstGeom>
        </p:spPr>
        <p:txBody>
          <a:bodyPr vert="horz" wrap="square" lIns="0" tIns="4445" rIns="0" bIns="0" rtlCol="0">
            <a:spAutoFit/>
          </a:bodyPr>
          <a:lstStyle/>
          <a:p>
            <a:pPr marL="690245" marR="5080" indent="-678180">
              <a:lnSpc>
                <a:spcPct val="105300"/>
              </a:lnSpc>
              <a:spcBef>
                <a:spcPts val="35"/>
              </a:spcBef>
            </a:pPr>
            <a:r>
              <a:rPr sz="1300" b="1" spc="5" dirty="0">
                <a:latin typeface="Times New Roman"/>
                <a:cs typeface="Times New Roman"/>
              </a:rPr>
              <a:t>Figure 3.7: </a:t>
            </a:r>
            <a:r>
              <a:rPr sz="1300" spc="5" dirty="0">
                <a:latin typeface="Times New Roman"/>
                <a:cs typeface="Times New Roman"/>
              </a:rPr>
              <a:t>Ideal graph for loss as  a model</a:t>
            </a:r>
            <a:r>
              <a:rPr sz="1300" spc="-5" dirty="0">
                <a:latin typeface="Times New Roman"/>
                <a:cs typeface="Times New Roman"/>
              </a:rPr>
              <a:t> </a:t>
            </a:r>
            <a:r>
              <a:rPr sz="1300" spc="5" dirty="0">
                <a:latin typeface="Times New Roman"/>
                <a:cs typeface="Times New Roman"/>
              </a:rPr>
              <a:t>trains</a:t>
            </a:r>
            <a:endParaRPr sz="1300">
              <a:latin typeface="Times New Roman"/>
              <a:cs typeface="Times New Roman"/>
            </a:endParaRPr>
          </a:p>
        </p:txBody>
      </p:sp>
      <p:sp>
        <p:nvSpPr>
          <p:cNvPr id="9" name="object 9"/>
          <p:cNvSpPr txBox="1"/>
          <p:nvPr/>
        </p:nvSpPr>
        <p:spPr>
          <a:xfrm>
            <a:off x="10183345" y="2207966"/>
            <a:ext cx="8396605" cy="1631314"/>
          </a:xfrm>
          <a:prstGeom prst="rect">
            <a:avLst/>
          </a:prstGeom>
        </p:spPr>
        <p:txBody>
          <a:bodyPr vert="horz" wrap="square" lIns="0" tIns="17145" rIns="0" bIns="0" rtlCol="0">
            <a:spAutoFit/>
          </a:bodyPr>
          <a:lstStyle/>
          <a:p>
            <a:pPr marL="12700">
              <a:lnSpc>
                <a:spcPct val="100000"/>
              </a:lnSpc>
              <a:spcBef>
                <a:spcPts val="135"/>
              </a:spcBef>
            </a:pPr>
            <a:r>
              <a:rPr sz="2600" b="1" spc="10" dirty="0">
                <a:latin typeface="Calibri"/>
                <a:cs typeface="Calibri"/>
              </a:rPr>
              <a:t>Accuracy:</a:t>
            </a:r>
            <a:endParaRPr sz="2600">
              <a:latin typeface="Calibri"/>
              <a:cs typeface="Calibri"/>
            </a:endParaRPr>
          </a:p>
          <a:p>
            <a:pPr marL="389255" marR="5080" indent="-377190">
              <a:lnSpc>
                <a:spcPts val="3210"/>
              </a:lnSpc>
              <a:spcBef>
                <a:spcPts val="60"/>
              </a:spcBef>
              <a:buFont typeface="Wingdings"/>
              <a:buChar char=""/>
              <a:tabLst>
                <a:tab pos="389255" algn="l"/>
                <a:tab pos="389890" algn="l"/>
              </a:tabLst>
            </a:pPr>
            <a:r>
              <a:rPr sz="2600" spc="15" dirty="0">
                <a:latin typeface="Calibri"/>
                <a:cs typeface="Calibri"/>
              </a:rPr>
              <a:t>Measures the </a:t>
            </a:r>
            <a:r>
              <a:rPr sz="2600" spc="10" dirty="0">
                <a:latin typeface="Calibri"/>
                <a:cs typeface="Calibri"/>
              </a:rPr>
              <a:t>correctness of </a:t>
            </a:r>
            <a:r>
              <a:rPr sz="2600" spc="15" dirty="0">
                <a:latin typeface="Calibri"/>
                <a:cs typeface="Calibri"/>
              </a:rPr>
              <a:t>the CNN’s prediction with the  </a:t>
            </a:r>
            <a:r>
              <a:rPr sz="2600" spc="20" dirty="0">
                <a:latin typeface="Calibri"/>
                <a:cs typeface="Calibri"/>
              </a:rPr>
              <a:t>ground </a:t>
            </a:r>
            <a:r>
              <a:rPr sz="2600" spc="15" dirty="0">
                <a:latin typeface="Calibri"/>
                <a:cs typeface="Calibri"/>
              </a:rPr>
              <a:t>truth (provided</a:t>
            </a:r>
            <a:r>
              <a:rPr sz="2600" spc="5" dirty="0">
                <a:latin typeface="Calibri"/>
                <a:cs typeface="Calibri"/>
              </a:rPr>
              <a:t> </a:t>
            </a:r>
            <a:r>
              <a:rPr sz="2600" spc="15" dirty="0">
                <a:latin typeface="Calibri"/>
                <a:cs typeface="Calibri"/>
              </a:rPr>
              <a:t>annotation)</a:t>
            </a:r>
            <a:endParaRPr sz="2600">
              <a:latin typeface="Calibri"/>
              <a:cs typeface="Calibri"/>
            </a:endParaRPr>
          </a:p>
          <a:p>
            <a:pPr marL="12700">
              <a:lnSpc>
                <a:spcPts val="3000"/>
              </a:lnSpc>
            </a:pPr>
            <a:r>
              <a:rPr sz="2600" b="1" spc="10" dirty="0">
                <a:latin typeface="Calibri"/>
                <a:cs typeface="Calibri"/>
              </a:rPr>
              <a:t>Equation:</a:t>
            </a:r>
            <a:endParaRPr sz="2600">
              <a:latin typeface="Calibri"/>
              <a:cs typeface="Calibri"/>
            </a:endParaRPr>
          </a:p>
        </p:txBody>
      </p:sp>
      <p:sp>
        <p:nvSpPr>
          <p:cNvPr id="10" name="object 10"/>
          <p:cNvSpPr/>
          <p:nvPr/>
        </p:nvSpPr>
        <p:spPr>
          <a:xfrm>
            <a:off x="13400115" y="4074724"/>
            <a:ext cx="220345" cy="20955"/>
          </a:xfrm>
          <a:custGeom>
            <a:avLst/>
            <a:gdLst/>
            <a:ahLst/>
            <a:cxnLst/>
            <a:rect l="l" t="t" r="r" b="b"/>
            <a:pathLst>
              <a:path w="220344" h="20954">
                <a:moveTo>
                  <a:pt x="219888" y="0"/>
                </a:moveTo>
                <a:lnTo>
                  <a:pt x="0" y="0"/>
                </a:lnTo>
                <a:lnTo>
                  <a:pt x="0" y="20941"/>
                </a:lnTo>
                <a:lnTo>
                  <a:pt x="219888" y="20941"/>
                </a:lnTo>
                <a:lnTo>
                  <a:pt x="219888" y="0"/>
                </a:lnTo>
                <a:close/>
              </a:path>
            </a:pathLst>
          </a:custGeom>
          <a:solidFill>
            <a:srgbClr val="000000"/>
          </a:solidFill>
        </p:spPr>
        <p:txBody>
          <a:bodyPr wrap="square" lIns="0" tIns="0" rIns="0" bIns="0" rtlCol="0"/>
          <a:lstStyle/>
          <a:p>
            <a:endParaRPr/>
          </a:p>
        </p:txBody>
      </p:sp>
      <p:sp>
        <p:nvSpPr>
          <p:cNvPr id="11" name="object 11"/>
          <p:cNvSpPr txBox="1"/>
          <p:nvPr/>
        </p:nvSpPr>
        <p:spPr>
          <a:xfrm>
            <a:off x="13387415" y="4029900"/>
            <a:ext cx="584200" cy="427990"/>
          </a:xfrm>
          <a:prstGeom prst="rect">
            <a:avLst/>
          </a:prstGeom>
        </p:spPr>
        <p:txBody>
          <a:bodyPr vert="horz" wrap="square" lIns="0" tIns="17145" rIns="0" bIns="0" rtlCol="0">
            <a:spAutoFit/>
          </a:bodyPr>
          <a:lstStyle/>
          <a:p>
            <a:pPr marL="12700">
              <a:lnSpc>
                <a:spcPct val="100000"/>
              </a:lnSpc>
              <a:spcBef>
                <a:spcPts val="135"/>
              </a:spcBef>
            </a:pPr>
            <a:r>
              <a:rPr sz="2600" spc="20" dirty="0">
                <a:latin typeface="Cambria Math"/>
                <a:cs typeface="Cambria Math"/>
              </a:rPr>
              <a:t>𝐴</a:t>
            </a:r>
            <a:r>
              <a:rPr sz="2600" spc="95" dirty="0">
                <a:latin typeface="Cambria Math"/>
                <a:cs typeface="Cambria Math"/>
              </a:rPr>
              <a:t> </a:t>
            </a:r>
            <a:r>
              <a:rPr sz="2600" spc="25" dirty="0">
                <a:latin typeface="Cambria Math"/>
                <a:cs typeface="Cambria Math"/>
              </a:rPr>
              <a:t>=</a:t>
            </a:r>
            <a:endParaRPr sz="2600">
              <a:latin typeface="Cambria Math"/>
              <a:cs typeface="Cambria Math"/>
            </a:endParaRPr>
          </a:p>
        </p:txBody>
      </p:sp>
      <p:sp>
        <p:nvSpPr>
          <p:cNvPr id="12" name="object 12"/>
          <p:cNvSpPr/>
          <p:nvPr/>
        </p:nvSpPr>
        <p:spPr>
          <a:xfrm>
            <a:off x="14049309" y="4273670"/>
            <a:ext cx="1393190" cy="20955"/>
          </a:xfrm>
          <a:custGeom>
            <a:avLst/>
            <a:gdLst/>
            <a:ahLst/>
            <a:cxnLst/>
            <a:rect l="l" t="t" r="r" b="b"/>
            <a:pathLst>
              <a:path w="1393190" h="20954">
                <a:moveTo>
                  <a:pt x="1392627" y="0"/>
                </a:moveTo>
                <a:lnTo>
                  <a:pt x="0" y="0"/>
                </a:lnTo>
                <a:lnTo>
                  <a:pt x="0" y="20941"/>
                </a:lnTo>
                <a:lnTo>
                  <a:pt x="1392627" y="20941"/>
                </a:lnTo>
                <a:lnTo>
                  <a:pt x="1392627" y="0"/>
                </a:lnTo>
                <a:close/>
              </a:path>
            </a:pathLst>
          </a:custGeom>
          <a:solidFill>
            <a:srgbClr val="000000"/>
          </a:solidFill>
        </p:spPr>
        <p:txBody>
          <a:bodyPr wrap="square" lIns="0" tIns="0" rIns="0" bIns="0" rtlCol="0"/>
          <a:lstStyle/>
          <a:p>
            <a:endParaRPr/>
          </a:p>
        </p:txBody>
      </p:sp>
      <p:sp>
        <p:nvSpPr>
          <p:cNvPr id="13" name="object 13"/>
          <p:cNvSpPr txBox="1"/>
          <p:nvPr/>
        </p:nvSpPr>
        <p:spPr>
          <a:xfrm>
            <a:off x="14086809" y="3700694"/>
            <a:ext cx="1259840" cy="980440"/>
          </a:xfrm>
          <a:prstGeom prst="rect">
            <a:avLst/>
          </a:prstGeom>
        </p:spPr>
        <p:txBody>
          <a:bodyPr vert="horz" wrap="square" lIns="0" tIns="92710" rIns="0" bIns="0" rtlCol="0">
            <a:spAutoFit/>
          </a:bodyPr>
          <a:lstStyle/>
          <a:p>
            <a:pPr marL="39370" algn="ctr">
              <a:lnSpc>
                <a:spcPct val="100000"/>
              </a:lnSpc>
              <a:spcBef>
                <a:spcPts val="730"/>
              </a:spcBef>
            </a:pPr>
            <a:r>
              <a:rPr sz="2600" spc="75" dirty="0">
                <a:latin typeface="Cambria Math"/>
                <a:cs typeface="Cambria Math"/>
              </a:rPr>
              <a:t>2𝑋</a:t>
            </a:r>
            <a:r>
              <a:rPr sz="2850" spc="112" baseline="-16081" dirty="0">
                <a:latin typeface="Cambria Math"/>
                <a:cs typeface="Cambria Math"/>
              </a:rPr>
              <a:t>*</a:t>
            </a:r>
            <a:endParaRPr sz="2850" baseline="-16081">
              <a:latin typeface="Cambria Math"/>
              <a:cs typeface="Cambria Math"/>
            </a:endParaRPr>
          </a:p>
          <a:p>
            <a:pPr algn="ctr">
              <a:lnSpc>
                <a:spcPct val="100000"/>
              </a:lnSpc>
              <a:spcBef>
                <a:spcPts val="640"/>
              </a:spcBef>
            </a:pPr>
            <a:r>
              <a:rPr sz="3900" spc="300" baseline="2136" dirty="0">
                <a:latin typeface="Cambria Math"/>
                <a:cs typeface="Cambria Math"/>
              </a:rPr>
              <a:t>∑</a:t>
            </a:r>
            <a:r>
              <a:rPr sz="2850" spc="300" baseline="-20467" dirty="0">
                <a:latin typeface="Cambria Math"/>
                <a:cs typeface="Cambria Math"/>
              </a:rPr>
              <a:t>2 </a:t>
            </a:r>
            <a:r>
              <a:rPr sz="2600" spc="25" dirty="0">
                <a:latin typeface="Cambria Math"/>
                <a:cs typeface="Cambria Math"/>
              </a:rPr>
              <a:t>+</a:t>
            </a:r>
            <a:r>
              <a:rPr sz="2600" spc="-320" dirty="0">
                <a:latin typeface="Cambria Math"/>
                <a:cs typeface="Cambria Math"/>
              </a:rPr>
              <a:t> </a:t>
            </a:r>
            <a:r>
              <a:rPr sz="3900" spc="37" baseline="2136" dirty="0">
                <a:latin typeface="Cambria Math"/>
                <a:cs typeface="Cambria Math"/>
              </a:rPr>
              <a:t>∑</a:t>
            </a:r>
            <a:r>
              <a:rPr sz="2850" spc="37" baseline="-16081" dirty="0">
                <a:latin typeface="Cambria Math"/>
                <a:cs typeface="Cambria Math"/>
              </a:rPr>
              <a:t>K</a:t>
            </a:r>
            <a:endParaRPr sz="2850" baseline="-16081">
              <a:latin typeface="Cambria Math"/>
              <a:cs typeface="Cambria Math"/>
            </a:endParaRPr>
          </a:p>
        </p:txBody>
      </p:sp>
      <p:sp>
        <p:nvSpPr>
          <p:cNvPr id="14" name="object 14"/>
          <p:cNvSpPr txBox="1"/>
          <p:nvPr/>
        </p:nvSpPr>
        <p:spPr>
          <a:xfrm>
            <a:off x="10937228" y="4658153"/>
            <a:ext cx="1207770" cy="427990"/>
          </a:xfrm>
          <a:prstGeom prst="rect">
            <a:avLst/>
          </a:prstGeom>
        </p:spPr>
        <p:txBody>
          <a:bodyPr vert="horz" wrap="square" lIns="0" tIns="17145" rIns="0" bIns="0" rtlCol="0">
            <a:spAutoFit/>
          </a:bodyPr>
          <a:lstStyle/>
          <a:p>
            <a:pPr marL="12700">
              <a:lnSpc>
                <a:spcPct val="100000"/>
              </a:lnSpc>
              <a:spcBef>
                <a:spcPts val="135"/>
              </a:spcBef>
            </a:pPr>
            <a:r>
              <a:rPr sz="2600" i="1" spc="20" dirty="0">
                <a:latin typeface="Calibri"/>
                <a:cs typeface="Calibri"/>
              </a:rPr>
              <a:t>wh</a:t>
            </a:r>
            <a:r>
              <a:rPr sz="2600" i="1" spc="10" dirty="0">
                <a:latin typeface="Calibri"/>
                <a:cs typeface="Calibri"/>
              </a:rPr>
              <a:t>ere</a:t>
            </a:r>
            <a:r>
              <a:rPr sz="2600" i="1" spc="35" dirty="0">
                <a:latin typeface="Arial"/>
                <a:cs typeface="Arial"/>
              </a:rPr>
              <a:t>…</a:t>
            </a:r>
            <a:endParaRPr sz="2600">
              <a:latin typeface="Arial"/>
              <a:cs typeface="Arial"/>
            </a:endParaRPr>
          </a:p>
        </p:txBody>
      </p:sp>
      <p:sp>
        <p:nvSpPr>
          <p:cNvPr id="15" name="object 15"/>
          <p:cNvSpPr txBox="1"/>
          <p:nvPr/>
        </p:nvSpPr>
        <p:spPr>
          <a:xfrm>
            <a:off x="4153476" y="7724865"/>
            <a:ext cx="1737360" cy="327025"/>
          </a:xfrm>
          <a:prstGeom prst="rect">
            <a:avLst/>
          </a:prstGeom>
        </p:spPr>
        <p:txBody>
          <a:bodyPr vert="horz" wrap="square" lIns="0" tIns="15875" rIns="0" bIns="0" rtlCol="0">
            <a:spAutoFit/>
          </a:bodyPr>
          <a:lstStyle/>
          <a:p>
            <a:pPr marL="12700">
              <a:lnSpc>
                <a:spcPct val="100000"/>
              </a:lnSpc>
              <a:spcBef>
                <a:spcPts val="125"/>
              </a:spcBef>
            </a:pPr>
            <a:r>
              <a:rPr sz="1950" b="1" spc="10" dirty="0">
                <a:latin typeface="Calibri"/>
                <a:cs typeface="Calibri"/>
              </a:rPr>
              <a:t>Ideal Loss</a:t>
            </a:r>
            <a:r>
              <a:rPr sz="1950" b="1" spc="-85" dirty="0">
                <a:latin typeface="Calibri"/>
                <a:cs typeface="Calibri"/>
              </a:rPr>
              <a:t> </a:t>
            </a:r>
            <a:r>
              <a:rPr sz="1950" b="1" spc="10" dirty="0">
                <a:latin typeface="Calibri"/>
                <a:cs typeface="Calibri"/>
              </a:rPr>
              <a:t>Graph</a:t>
            </a:r>
            <a:endParaRPr sz="1950">
              <a:latin typeface="Calibri"/>
              <a:cs typeface="Calibri"/>
            </a:endParaRPr>
          </a:p>
        </p:txBody>
      </p:sp>
      <p:sp>
        <p:nvSpPr>
          <p:cNvPr id="16" name="object 16"/>
          <p:cNvSpPr txBox="1"/>
          <p:nvPr/>
        </p:nvSpPr>
        <p:spPr>
          <a:xfrm>
            <a:off x="14938992" y="7697222"/>
            <a:ext cx="2228850" cy="327025"/>
          </a:xfrm>
          <a:prstGeom prst="rect">
            <a:avLst/>
          </a:prstGeom>
        </p:spPr>
        <p:txBody>
          <a:bodyPr vert="horz" wrap="square" lIns="0" tIns="15875" rIns="0" bIns="0" rtlCol="0">
            <a:spAutoFit/>
          </a:bodyPr>
          <a:lstStyle/>
          <a:p>
            <a:pPr marL="12700">
              <a:lnSpc>
                <a:spcPct val="100000"/>
              </a:lnSpc>
              <a:spcBef>
                <a:spcPts val="125"/>
              </a:spcBef>
            </a:pPr>
            <a:r>
              <a:rPr sz="1950" b="1" spc="5" dirty="0">
                <a:latin typeface="Calibri"/>
                <a:cs typeface="Calibri"/>
              </a:rPr>
              <a:t>Ideal Accuracy</a:t>
            </a:r>
            <a:r>
              <a:rPr sz="1950" b="1" spc="-35" dirty="0">
                <a:latin typeface="Calibri"/>
                <a:cs typeface="Calibri"/>
              </a:rPr>
              <a:t> </a:t>
            </a:r>
            <a:r>
              <a:rPr sz="1950" b="1" spc="10" dirty="0">
                <a:latin typeface="Calibri"/>
                <a:cs typeface="Calibri"/>
              </a:rPr>
              <a:t>Graph</a:t>
            </a:r>
            <a:endParaRPr sz="1950">
              <a:latin typeface="Calibri"/>
              <a:cs typeface="Calibri"/>
            </a:endParaRPr>
          </a:p>
        </p:txBody>
      </p:sp>
      <p:sp>
        <p:nvSpPr>
          <p:cNvPr id="17" name="object 17"/>
          <p:cNvSpPr/>
          <p:nvPr/>
        </p:nvSpPr>
        <p:spPr>
          <a:xfrm>
            <a:off x="10420813" y="5065060"/>
            <a:ext cx="8002290" cy="257844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1270" algn="ctr">
              <a:lnSpc>
                <a:spcPct val="100000"/>
              </a:lnSpc>
              <a:spcBef>
                <a:spcPts val="500"/>
              </a:spcBef>
            </a:pPr>
            <a:r>
              <a:rPr spc="5" dirty="0"/>
              <a:t>Loss </a:t>
            </a:r>
            <a:r>
              <a:rPr spc="10" dirty="0"/>
              <a:t>and</a:t>
            </a:r>
            <a:r>
              <a:rPr spc="-5" dirty="0"/>
              <a:t> </a:t>
            </a:r>
            <a:r>
              <a:rPr spc="5" dirty="0"/>
              <a:t>Accuracy</a:t>
            </a:r>
          </a:p>
        </p:txBody>
      </p:sp>
      <p:graphicFrame>
        <p:nvGraphicFramePr>
          <p:cNvPr id="3" name="object 3"/>
          <p:cNvGraphicFramePr>
            <a:graphicFrameLocks noGrp="1"/>
          </p:cNvGraphicFramePr>
          <p:nvPr/>
        </p:nvGraphicFramePr>
        <p:xfrm>
          <a:off x="6815290" y="2292296"/>
          <a:ext cx="11906882" cy="8932600"/>
        </p:xfrm>
        <a:graphic>
          <a:graphicData uri="http://schemas.openxmlformats.org/drawingml/2006/table">
            <a:tbl>
              <a:tblPr firstRow="1" bandRow="1">
                <a:tableStyleId>{2D5ABB26-0587-4C30-8999-92F81FD0307C}</a:tableStyleId>
              </a:tblPr>
              <a:tblGrid>
                <a:gridCol w="2294890">
                  <a:extLst>
                    <a:ext uri="{9D8B030D-6E8A-4147-A177-3AD203B41FA5}">
                      <a16:colId xmlns:a16="http://schemas.microsoft.com/office/drawing/2014/main" val="20000"/>
                    </a:ext>
                  </a:extLst>
                </a:gridCol>
                <a:gridCol w="1938655">
                  <a:extLst>
                    <a:ext uri="{9D8B030D-6E8A-4147-A177-3AD203B41FA5}">
                      <a16:colId xmlns:a16="http://schemas.microsoft.com/office/drawing/2014/main" val="20001"/>
                    </a:ext>
                  </a:extLst>
                </a:gridCol>
                <a:gridCol w="1256029">
                  <a:extLst>
                    <a:ext uri="{9D8B030D-6E8A-4147-A177-3AD203B41FA5}">
                      <a16:colId xmlns:a16="http://schemas.microsoft.com/office/drawing/2014/main" val="20002"/>
                    </a:ext>
                  </a:extLst>
                </a:gridCol>
                <a:gridCol w="1829434">
                  <a:extLst>
                    <a:ext uri="{9D8B030D-6E8A-4147-A177-3AD203B41FA5}">
                      <a16:colId xmlns:a16="http://schemas.microsoft.com/office/drawing/2014/main" val="20003"/>
                    </a:ext>
                  </a:extLst>
                </a:gridCol>
                <a:gridCol w="1720850">
                  <a:extLst>
                    <a:ext uri="{9D8B030D-6E8A-4147-A177-3AD203B41FA5}">
                      <a16:colId xmlns:a16="http://schemas.microsoft.com/office/drawing/2014/main" val="20004"/>
                    </a:ext>
                  </a:extLst>
                </a:gridCol>
                <a:gridCol w="1178559">
                  <a:extLst>
                    <a:ext uri="{9D8B030D-6E8A-4147-A177-3AD203B41FA5}">
                      <a16:colId xmlns:a16="http://schemas.microsoft.com/office/drawing/2014/main" val="20005"/>
                    </a:ext>
                  </a:extLst>
                </a:gridCol>
                <a:gridCol w="1688465">
                  <a:extLst>
                    <a:ext uri="{9D8B030D-6E8A-4147-A177-3AD203B41FA5}">
                      <a16:colId xmlns:a16="http://schemas.microsoft.com/office/drawing/2014/main" val="20006"/>
                    </a:ext>
                  </a:extLst>
                </a:gridCol>
              </a:tblGrid>
              <a:tr h="634535">
                <a:tc gridSpan="7">
                  <a:txBody>
                    <a:bodyPr/>
                    <a:lstStyle/>
                    <a:p>
                      <a:pPr marL="780415">
                        <a:lnSpc>
                          <a:spcPts val="1735"/>
                        </a:lnSpc>
                        <a:spcBef>
                          <a:spcPts val="1250"/>
                        </a:spcBef>
                        <a:tabLst>
                          <a:tab pos="2346325" algn="l"/>
                          <a:tab pos="5438140" algn="l"/>
                          <a:tab pos="7596505" algn="l"/>
                          <a:tab pos="9778365" algn="l"/>
                        </a:tabLst>
                      </a:pPr>
                      <a:r>
                        <a:rPr sz="1950" b="1" spc="10" dirty="0">
                          <a:latin typeface="Calibri"/>
                          <a:cs typeface="Calibri"/>
                        </a:rPr>
                        <a:t>Epochs	</a:t>
                      </a:r>
                      <a:r>
                        <a:rPr sz="1950" b="1" spc="5" dirty="0">
                          <a:latin typeface="Calibri"/>
                          <a:cs typeface="Calibri"/>
                        </a:rPr>
                        <a:t>Training </a:t>
                      </a:r>
                      <a:r>
                        <a:rPr sz="1950" b="1" spc="10" dirty="0">
                          <a:latin typeface="Calibri"/>
                          <a:cs typeface="Calibri"/>
                        </a:rPr>
                        <a:t>Set</a:t>
                      </a:r>
                      <a:r>
                        <a:rPr sz="1950" b="1" spc="20" dirty="0">
                          <a:latin typeface="Calibri"/>
                          <a:cs typeface="Calibri"/>
                        </a:rPr>
                        <a:t> </a:t>
                      </a:r>
                      <a:r>
                        <a:rPr sz="1950" b="1" spc="5" dirty="0">
                          <a:latin typeface="Calibri"/>
                          <a:cs typeface="Calibri"/>
                        </a:rPr>
                        <a:t>Accuracy</a:t>
                      </a:r>
                      <a:r>
                        <a:rPr sz="1950" b="1" spc="10" dirty="0">
                          <a:latin typeface="Calibri"/>
                          <a:cs typeface="Calibri"/>
                        </a:rPr>
                        <a:t> (%)	</a:t>
                      </a:r>
                      <a:r>
                        <a:rPr sz="2925" b="1" spc="15" baseline="34188" dirty="0">
                          <a:latin typeface="Calibri"/>
                          <a:cs typeface="Calibri"/>
                        </a:rPr>
                        <a:t>Validation</a:t>
                      </a:r>
                      <a:r>
                        <a:rPr sz="2925" b="1" spc="7" baseline="34188" dirty="0">
                          <a:latin typeface="Calibri"/>
                          <a:cs typeface="Calibri"/>
                        </a:rPr>
                        <a:t> </a:t>
                      </a:r>
                      <a:r>
                        <a:rPr sz="2925" b="1" spc="15" baseline="34188" dirty="0">
                          <a:latin typeface="Calibri"/>
                          <a:cs typeface="Calibri"/>
                        </a:rPr>
                        <a:t>Set	</a:t>
                      </a:r>
                      <a:r>
                        <a:rPr sz="1950" b="1" spc="5" dirty="0">
                          <a:latin typeface="Calibri"/>
                          <a:cs typeface="Calibri"/>
                        </a:rPr>
                        <a:t>Training </a:t>
                      </a:r>
                      <a:r>
                        <a:rPr sz="1950" b="1" spc="10" dirty="0">
                          <a:latin typeface="Calibri"/>
                          <a:cs typeface="Calibri"/>
                        </a:rPr>
                        <a:t>Set Loss	Validation Set</a:t>
                      </a:r>
                      <a:r>
                        <a:rPr sz="1950" b="1" spc="-40" dirty="0">
                          <a:latin typeface="Calibri"/>
                          <a:cs typeface="Calibri"/>
                        </a:rPr>
                        <a:t> </a:t>
                      </a:r>
                      <a:r>
                        <a:rPr sz="1950" b="1" spc="10" dirty="0">
                          <a:latin typeface="Calibri"/>
                          <a:cs typeface="Calibri"/>
                        </a:rPr>
                        <a:t>Loss</a:t>
                      </a:r>
                      <a:endParaRPr sz="1950">
                        <a:latin typeface="Calibri"/>
                        <a:cs typeface="Calibri"/>
                      </a:endParaRPr>
                    </a:p>
                    <a:p>
                      <a:pPr marL="433705" algn="ctr">
                        <a:lnSpc>
                          <a:spcPts val="1735"/>
                        </a:lnSpc>
                      </a:pPr>
                      <a:r>
                        <a:rPr sz="1950" b="1" spc="5" dirty="0">
                          <a:latin typeface="Calibri"/>
                          <a:cs typeface="Calibri"/>
                        </a:rPr>
                        <a:t>Accuracy</a:t>
                      </a:r>
                      <a:r>
                        <a:rPr sz="1950" b="1" spc="-5" dirty="0">
                          <a:latin typeface="Calibri"/>
                          <a:cs typeface="Calibri"/>
                        </a:rPr>
                        <a:t> </a:t>
                      </a:r>
                      <a:r>
                        <a:rPr sz="1950" b="1" spc="10" dirty="0">
                          <a:latin typeface="Calibri"/>
                          <a:cs typeface="Calibri"/>
                        </a:rPr>
                        <a:t>(%)</a:t>
                      </a:r>
                      <a:endParaRPr sz="1950">
                        <a:latin typeface="Calibri"/>
                        <a:cs typeface="Calibri"/>
                      </a:endParaRPr>
                    </a:p>
                  </a:txBody>
                  <a:tcPr marL="0" marR="0" marT="158750" marB="0">
                    <a:solidFill>
                      <a:srgbClr val="A6A6A6"/>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37119">
                <a:tc>
                  <a:txBody>
                    <a:bodyPr/>
                    <a:lstStyle/>
                    <a:p>
                      <a:pPr algn="ctr">
                        <a:lnSpc>
                          <a:spcPct val="100000"/>
                        </a:lnSpc>
                        <a:spcBef>
                          <a:spcPts val="75"/>
                        </a:spcBef>
                      </a:pPr>
                      <a:r>
                        <a:rPr sz="1950" dirty="0">
                          <a:latin typeface="Calibri"/>
                          <a:cs typeface="Calibri"/>
                        </a:rPr>
                        <a:t>1</a:t>
                      </a:r>
                      <a:endParaRPr sz="1950">
                        <a:latin typeface="Calibri"/>
                        <a:cs typeface="Calibri"/>
                      </a:endParaRPr>
                    </a:p>
                  </a:txBody>
                  <a:tcPr marL="0" marR="0" marT="9525" marB="0">
                    <a:solidFill>
                      <a:srgbClr val="A6A6A6"/>
                    </a:solidFill>
                  </a:tcPr>
                </a:tc>
                <a:tc>
                  <a:txBody>
                    <a:bodyPr/>
                    <a:lstStyle/>
                    <a:p>
                      <a:pPr marL="790575" algn="ctr">
                        <a:lnSpc>
                          <a:spcPct val="100000"/>
                        </a:lnSpc>
                        <a:spcBef>
                          <a:spcPts val="75"/>
                        </a:spcBef>
                      </a:pPr>
                      <a:r>
                        <a:rPr sz="1950" spc="5" dirty="0">
                          <a:latin typeface="Calibri"/>
                          <a:cs typeface="Calibri"/>
                        </a:rPr>
                        <a:t>0.25</a:t>
                      </a:r>
                      <a:endParaRPr sz="1950">
                        <a:latin typeface="Calibri"/>
                        <a:cs typeface="Calibri"/>
                      </a:endParaRPr>
                    </a:p>
                  </a:txBody>
                  <a:tcPr marL="0" marR="0" marT="9525"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75"/>
                        </a:spcBef>
                      </a:pPr>
                      <a:r>
                        <a:rPr sz="1950" spc="5" dirty="0">
                          <a:latin typeface="Calibri"/>
                          <a:cs typeface="Calibri"/>
                        </a:rPr>
                        <a:t>0.23</a:t>
                      </a:r>
                      <a:endParaRPr sz="1950">
                        <a:latin typeface="Calibri"/>
                        <a:cs typeface="Calibri"/>
                      </a:endParaRPr>
                    </a:p>
                  </a:txBody>
                  <a:tcPr marL="0" marR="0" marT="9525" marB="0">
                    <a:solidFill>
                      <a:srgbClr val="F2F2F2"/>
                    </a:solidFill>
                  </a:tcPr>
                </a:tc>
                <a:tc>
                  <a:txBody>
                    <a:bodyPr/>
                    <a:lstStyle/>
                    <a:p>
                      <a:pPr marR="217170" algn="r">
                        <a:lnSpc>
                          <a:spcPct val="100000"/>
                        </a:lnSpc>
                        <a:spcBef>
                          <a:spcPts val="75"/>
                        </a:spcBef>
                      </a:pPr>
                      <a:r>
                        <a:rPr sz="1950" spc="-5" dirty="0">
                          <a:latin typeface="Calibri"/>
                          <a:cs typeface="Calibri"/>
                        </a:rPr>
                        <a:t>1.3876</a:t>
                      </a:r>
                      <a:endParaRPr sz="1950">
                        <a:latin typeface="Calibri"/>
                        <a:cs typeface="Calibri"/>
                      </a:endParaRPr>
                    </a:p>
                  </a:txBody>
                  <a:tcPr marL="0" marR="0" marT="9525"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75"/>
                        </a:spcBef>
                      </a:pPr>
                      <a:r>
                        <a:rPr sz="1950" spc="5" dirty="0">
                          <a:latin typeface="Calibri"/>
                          <a:cs typeface="Calibri"/>
                        </a:rPr>
                        <a:t>1.3773</a:t>
                      </a:r>
                      <a:endParaRPr sz="1950">
                        <a:latin typeface="Calibri"/>
                        <a:cs typeface="Calibri"/>
                      </a:endParaRPr>
                    </a:p>
                  </a:txBody>
                  <a:tcPr marL="0" marR="0" marT="9525" marB="0">
                    <a:solidFill>
                      <a:srgbClr val="F2F2F2"/>
                    </a:solidFill>
                  </a:tcPr>
                </a:tc>
                <a:extLst>
                  <a:ext uri="{0D108BD9-81ED-4DB2-BD59-A6C34878D82A}">
                    <a16:rowId xmlns:a16="http://schemas.microsoft.com/office/drawing/2014/main" val="10001"/>
                  </a:ext>
                </a:extLst>
              </a:tr>
              <a:tr h="332974">
                <a:tc>
                  <a:txBody>
                    <a:bodyPr/>
                    <a:lstStyle/>
                    <a:p>
                      <a:pPr algn="ctr">
                        <a:lnSpc>
                          <a:spcPct val="100000"/>
                        </a:lnSpc>
                        <a:spcBef>
                          <a:spcPts val="30"/>
                        </a:spcBef>
                      </a:pPr>
                      <a:r>
                        <a:rPr sz="1950" dirty="0">
                          <a:latin typeface="Calibri"/>
                          <a:cs typeface="Calibri"/>
                        </a:rPr>
                        <a:t>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0.5</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0.44</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1.1488</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1.1835</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02"/>
                  </a:ext>
                </a:extLst>
              </a:tr>
              <a:tr h="332974">
                <a:tc>
                  <a:txBody>
                    <a:bodyPr/>
                    <a:lstStyle/>
                    <a:p>
                      <a:pPr algn="ctr">
                        <a:lnSpc>
                          <a:spcPct val="100000"/>
                        </a:lnSpc>
                        <a:spcBef>
                          <a:spcPts val="40"/>
                        </a:spcBef>
                      </a:pPr>
                      <a:r>
                        <a:rPr sz="1950" spc="5" dirty="0">
                          <a:latin typeface="Calibri"/>
                          <a:cs typeface="Calibri"/>
                        </a:rPr>
                        <a:t>10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0.54</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0.51</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1.0705</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255904">
                        <a:lnSpc>
                          <a:spcPct val="100000"/>
                        </a:lnSpc>
                        <a:spcBef>
                          <a:spcPts val="40"/>
                        </a:spcBef>
                      </a:pPr>
                      <a:r>
                        <a:rPr sz="1950" spc="5" dirty="0">
                          <a:latin typeface="Calibri"/>
                          <a:cs typeface="Calibri"/>
                        </a:rPr>
                        <a:t>1.086</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03"/>
                  </a:ext>
                </a:extLst>
              </a:tr>
              <a:tr h="332974">
                <a:tc>
                  <a:txBody>
                    <a:bodyPr/>
                    <a:lstStyle/>
                    <a:p>
                      <a:pPr algn="ctr">
                        <a:lnSpc>
                          <a:spcPct val="100000"/>
                        </a:lnSpc>
                        <a:spcBef>
                          <a:spcPts val="30"/>
                        </a:spcBef>
                      </a:pPr>
                      <a:r>
                        <a:rPr sz="1950" spc="5" dirty="0">
                          <a:latin typeface="Calibri"/>
                          <a:cs typeface="Calibri"/>
                        </a:rPr>
                        <a:t>15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0.58</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0.57</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1.0162</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1.0405</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04"/>
                  </a:ext>
                </a:extLst>
              </a:tr>
              <a:tr h="332974">
                <a:tc>
                  <a:txBody>
                    <a:bodyPr/>
                    <a:lstStyle/>
                    <a:p>
                      <a:pPr algn="ctr">
                        <a:lnSpc>
                          <a:spcPct val="100000"/>
                        </a:lnSpc>
                        <a:spcBef>
                          <a:spcPts val="40"/>
                        </a:spcBef>
                      </a:pPr>
                      <a:r>
                        <a:rPr sz="1950" spc="5" dirty="0">
                          <a:latin typeface="Calibri"/>
                          <a:cs typeface="Calibri"/>
                        </a:rPr>
                        <a:t>20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0.6</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0.57</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0.9802</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1.0227</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05"/>
                  </a:ext>
                </a:extLst>
              </a:tr>
              <a:tr h="332974">
                <a:tc>
                  <a:txBody>
                    <a:bodyPr/>
                    <a:lstStyle/>
                    <a:p>
                      <a:pPr algn="ctr">
                        <a:lnSpc>
                          <a:spcPct val="100000"/>
                        </a:lnSpc>
                        <a:spcBef>
                          <a:spcPts val="30"/>
                        </a:spcBef>
                      </a:pPr>
                      <a:r>
                        <a:rPr sz="1950" spc="5" dirty="0">
                          <a:latin typeface="Calibri"/>
                          <a:cs typeface="Calibri"/>
                        </a:rPr>
                        <a:t>25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0.61</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0.54</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0.9513</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1.0055</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06"/>
                  </a:ext>
                </a:extLst>
              </a:tr>
              <a:tr h="332974">
                <a:tc>
                  <a:txBody>
                    <a:bodyPr/>
                    <a:lstStyle/>
                    <a:p>
                      <a:pPr algn="ctr">
                        <a:lnSpc>
                          <a:spcPct val="100000"/>
                        </a:lnSpc>
                        <a:spcBef>
                          <a:spcPts val="40"/>
                        </a:spcBef>
                      </a:pPr>
                      <a:r>
                        <a:rPr sz="1950" spc="5" dirty="0">
                          <a:latin typeface="Calibri"/>
                          <a:cs typeface="Calibri"/>
                        </a:rPr>
                        <a:t>30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0.62</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0.53</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0.9309</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1.0013</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07"/>
                  </a:ext>
                </a:extLst>
              </a:tr>
              <a:tr h="332974">
                <a:tc>
                  <a:txBody>
                    <a:bodyPr/>
                    <a:lstStyle/>
                    <a:p>
                      <a:pPr algn="ctr">
                        <a:lnSpc>
                          <a:spcPct val="100000"/>
                        </a:lnSpc>
                        <a:spcBef>
                          <a:spcPts val="30"/>
                        </a:spcBef>
                      </a:pPr>
                      <a:r>
                        <a:rPr sz="1950" spc="5" dirty="0">
                          <a:latin typeface="Calibri"/>
                          <a:cs typeface="Calibri"/>
                        </a:rPr>
                        <a:t>35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0.63</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0.5</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0.9047</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1.0159</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08"/>
                  </a:ext>
                </a:extLst>
              </a:tr>
              <a:tr h="332974">
                <a:tc>
                  <a:txBody>
                    <a:bodyPr/>
                    <a:lstStyle/>
                    <a:p>
                      <a:pPr algn="ctr">
                        <a:lnSpc>
                          <a:spcPct val="100000"/>
                        </a:lnSpc>
                        <a:spcBef>
                          <a:spcPts val="40"/>
                        </a:spcBef>
                      </a:pPr>
                      <a:r>
                        <a:rPr sz="1950" spc="5" dirty="0">
                          <a:latin typeface="Calibri"/>
                          <a:cs typeface="Calibri"/>
                        </a:rPr>
                        <a:t>40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0.63</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0.49</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0.8849</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1.0114</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09"/>
                  </a:ext>
                </a:extLst>
              </a:tr>
              <a:tr h="332974">
                <a:tc>
                  <a:txBody>
                    <a:bodyPr/>
                    <a:lstStyle/>
                    <a:p>
                      <a:pPr algn="ctr">
                        <a:lnSpc>
                          <a:spcPct val="100000"/>
                        </a:lnSpc>
                        <a:spcBef>
                          <a:spcPts val="30"/>
                        </a:spcBef>
                      </a:pPr>
                      <a:r>
                        <a:rPr sz="1950" spc="5" dirty="0">
                          <a:latin typeface="Calibri"/>
                          <a:cs typeface="Calibri"/>
                        </a:rPr>
                        <a:t>45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0.65</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0.5</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0.8546</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1.0546</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0"/>
                  </a:ext>
                </a:extLst>
              </a:tr>
              <a:tr h="332974">
                <a:tc>
                  <a:txBody>
                    <a:bodyPr/>
                    <a:lstStyle/>
                    <a:p>
                      <a:pPr algn="ctr">
                        <a:lnSpc>
                          <a:spcPct val="100000"/>
                        </a:lnSpc>
                        <a:spcBef>
                          <a:spcPts val="40"/>
                        </a:spcBef>
                      </a:pPr>
                      <a:r>
                        <a:rPr sz="1950" spc="5" dirty="0">
                          <a:latin typeface="Calibri"/>
                          <a:cs typeface="Calibri"/>
                        </a:rPr>
                        <a:t>50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0.67</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0.52</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0.8288</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1.0533</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1"/>
                  </a:ext>
                </a:extLst>
              </a:tr>
              <a:tr h="332974">
                <a:tc>
                  <a:txBody>
                    <a:bodyPr/>
                    <a:lstStyle/>
                    <a:p>
                      <a:pPr algn="ctr">
                        <a:lnSpc>
                          <a:spcPct val="100000"/>
                        </a:lnSpc>
                        <a:spcBef>
                          <a:spcPts val="30"/>
                        </a:spcBef>
                      </a:pPr>
                      <a:r>
                        <a:rPr sz="1950" spc="5" dirty="0">
                          <a:latin typeface="Calibri"/>
                          <a:cs typeface="Calibri"/>
                        </a:rPr>
                        <a:t>55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0.67</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0.52</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0.8121</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1.0662</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2"/>
                  </a:ext>
                </a:extLst>
              </a:tr>
              <a:tr h="332974">
                <a:tc>
                  <a:txBody>
                    <a:bodyPr/>
                    <a:lstStyle/>
                    <a:p>
                      <a:pPr algn="ctr">
                        <a:lnSpc>
                          <a:spcPct val="100000"/>
                        </a:lnSpc>
                        <a:spcBef>
                          <a:spcPts val="40"/>
                        </a:spcBef>
                      </a:pPr>
                      <a:r>
                        <a:rPr sz="1950" spc="5" dirty="0">
                          <a:latin typeface="Calibri"/>
                          <a:cs typeface="Calibri"/>
                        </a:rPr>
                        <a:t>60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0.66</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0.53</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0.8307</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1.0484</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3"/>
                  </a:ext>
                </a:extLst>
              </a:tr>
              <a:tr h="332974">
                <a:tc>
                  <a:txBody>
                    <a:bodyPr/>
                    <a:lstStyle/>
                    <a:p>
                      <a:pPr algn="ctr">
                        <a:lnSpc>
                          <a:spcPct val="100000"/>
                        </a:lnSpc>
                        <a:spcBef>
                          <a:spcPts val="30"/>
                        </a:spcBef>
                      </a:pPr>
                      <a:r>
                        <a:rPr sz="1950" spc="5" dirty="0">
                          <a:latin typeface="Calibri"/>
                          <a:cs typeface="Calibri"/>
                        </a:rPr>
                        <a:t>65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0.69</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0.5</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0.7906</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1.0668</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4"/>
                  </a:ext>
                </a:extLst>
              </a:tr>
              <a:tr h="332974">
                <a:tc>
                  <a:txBody>
                    <a:bodyPr/>
                    <a:lstStyle/>
                    <a:p>
                      <a:pPr algn="ctr">
                        <a:lnSpc>
                          <a:spcPct val="100000"/>
                        </a:lnSpc>
                        <a:spcBef>
                          <a:spcPts val="40"/>
                        </a:spcBef>
                      </a:pPr>
                      <a:r>
                        <a:rPr sz="1950" spc="5" dirty="0">
                          <a:latin typeface="Calibri"/>
                          <a:cs typeface="Calibri"/>
                        </a:rPr>
                        <a:t>70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0.68</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0.49</a:t>
                      </a:r>
                      <a:endParaRPr sz="1950">
                        <a:latin typeface="Calibri"/>
                        <a:cs typeface="Calibri"/>
                      </a:endParaRPr>
                    </a:p>
                  </a:txBody>
                  <a:tcPr marL="0" marR="0" marT="5080" marB="0">
                    <a:solidFill>
                      <a:srgbClr val="F2F2F2"/>
                    </a:solidFill>
                  </a:tcPr>
                </a:tc>
                <a:tc>
                  <a:txBody>
                    <a:bodyPr/>
                    <a:lstStyle/>
                    <a:p>
                      <a:pPr marL="861694">
                        <a:lnSpc>
                          <a:spcPct val="100000"/>
                        </a:lnSpc>
                        <a:spcBef>
                          <a:spcPts val="40"/>
                        </a:spcBef>
                      </a:pPr>
                      <a:r>
                        <a:rPr sz="1950" spc="5" dirty="0">
                          <a:latin typeface="Calibri"/>
                          <a:cs typeface="Calibri"/>
                        </a:rPr>
                        <a:t>0.784</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1.0693</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5"/>
                  </a:ext>
                </a:extLst>
              </a:tr>
              <a:tr h="332974">
                <a:tc>
                  <a:txBody>
                    <a:bodyPr/>
                    <a:lstStyle/>
                    <a:p>
                      <a:pPr algn="ctr">
                        <a:lnSpc>
                          <a:spcPct val="100000"/>
                        </a:lnSpc>
                        <a:spcBef>
                          <a:spcPts val="30"/>
                        </a:spcBef>
                      </a:pPr>
                      <a:r>
                        <a:rPr sz="1950" spc="5" dirty="0">
                          <a:latin typeface="Calibri"/>
                          <a:cs typeface="Calibri"/>
                        </a:rPr>
                        <a:t>75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0.69</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0.5</a:t>
                      </a:r>
                      <a:endParaRPr sz="1950">
                        <a:latin typeface="Calibri"/>
                        <a:cs typeface="Calibri"/>
                      </a:endParaRPr>
                    </a:p>
                  </a:txBody>
                  <a:tcPr marL="0" marR="0" marT="3810" marB="0">
                    <a:solidFill>
                      <a:srgbClr val="F2F2F2"/>
                    </a:solidFill>
                  </a:tcPr>
                </a:tc>
                <a:tc>
                  <a:txBody>
                    <a:bodyPr/>
                    <a:lstStyle/>
                    <a:p>
                      <a:pPr marL="861694">
                        <a:lnSpc>
                          <a:spcPct val="100000"/>
                        </a:lnSpc>
                        <a:spcBef>
                          <a:spcPts val="30"/>
                        </a:spcBef>
                      </a:pPr>
                      <a:r>
                        <a:rPr sz="1950" spc="5" dirty="0">
                          <a:latin typeface="Calibri"/>
                          <a:cs typeface="Calibri"/>
                        </a:rPr>
                        <a:t>0.778</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1.0442</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6"/>
                  </a:ext>
                </a:extLst>
              </a:tr>
              <a:tr h="332974">
                <a:tc>
                  <a:txBody>
                    <a:bodyPr/>
                    <a:lstStyle/>
                    <a:p>
                      <a:pPr algn="ctr">
                        <a:lnSpc>
                          <a:spcPct val="100000"/>
                        </a:lnSpc>
                        <a:spcBef>
                          <a:spcPts val="40"/>
                        </a:spcBef>
                      </a:pPr>
                      <a:r>
                        <a:rPr sz="1950" spc="5" dirty="0">
                          <a:latin typeface="Calibri"/>
                          <a:cs typeface="Calibri"/>
                        </a:rPr>
                        <a:t>80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0.7</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0.52</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0.7595</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1.0377</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7"/>
                  </a:ext>
                </a:extLst>
              </a:tr>
              <a:tr h="332974">
                <a:tc>
                  <a:txBody>
                    <a:bodyPr/>
                    <a:lstStyle/>
                    <a:p>
                      <a:pPr algn="ctr">
                        <a:lnSpc>
                          <a:spcPct val="100000"/>
                        </a:lnSpc>
                        <a:spcBef>
                          <a:spcPts val="30"/>
                        </a:spcBef>
                      </a:pPr>
                      <a:r>
                        <a:rPr sz="1950" spc="5" dirty="0">
                          <a:latin typeface="Calibri"/>
                          <a:cs typeface="Calibri"/>
                        </a:rPr>
                        <a:t>85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0.7</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0.52</a:t>
                      </a:r>
                      <a:endParaRPr sz="1950">
                        <a:latin typeface="Calibri"/>
                        <a:cs typeface="Calibri"/>
                      </a:endParaRPr>
                    </a:p>
                  </a:txBody>
                  <a:tcPr marL="0" marR="0" marT="3810" marB="0">
                    <a:solidFill>
                      <a:srgbClr val="F2F2F2"/>
                    </a:solidFill>
                  </a:tcPr>
                </a:tc>
                <a:tc>
                  <a:txBody>
                    <a:bodyPr/>
                    <a:lstStyle/>
                    <a:p>
                      <a:pPr marL="861694">
                        <a:lnSpc>
                          <a:spcPct val="100000"/>
                        </a:lnSpc>
                        <a:spcBef>
                          <a:spcPts val="30"/>
                        </a:spcBef>
                      </a:pPr>
                      <a:r>
                        <a:rPr sz="1950" spc="5" dirty="0">
                          <a:latin typeface="Calibri"/>
                          <a:cs typeface="Calibri"/>
                        </a:rPr>
                        <a:t>0.752</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1.0387</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8"/>
                  </a:ext>
                </a:extLst>
              </a:tr>
              <a:tr h="332974">
                <a:tc>
                  <a:txBody>
                    <a:bodyPr/>
                    <a:lstStyle/>
                    <a:p>
                      <a:pPr algn="ctr">
                        <a:lnSpc>
                          <a:spcPct val="100000"/>
                        </a:lnSpc>
                        <a:spcBef>
                          <a:spcPts val="40"/>
                        </a:spcBef>
                      </a:pPr>
                      <a:r>
                        <a:rPr sz="1950" spc="5" dirty="0">
                          <a:latin typeface="Calibri"/>
                          <a:cs typeface="Calibri"/>
                        </a:rPr>
                        <a:t>90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0.7</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0.56</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0.7471</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1.0332</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9"/>
                  </a:ext>
                </a:extLst>
              </a:tr>
              <a:tr h="332974">
                <a:tc>
                  <a:txBody>
                    <a:bodyPr/>
                    <a:lstStyle/>
                    <a:p>
                      <a:pPr algn="ctr">
                        <a:lnSpc>
                          <a:spcPct val="100000"/>
                        </a:lnSpc>
                        <a:spcBef>
                          <a:spcPts val="30"/>
                        </a:spcBef>
                      </a:pPr>
                      <a:r>
                        <a:rPr sz="1950" spc="5" dirty="0">
                          <a:latin typeface="Calibri"/>
                          <a:cs typeface="Calibri"/>
                        </a:rPr>
                        <a:t>95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0.69</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0.52</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0.7615</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1.0433</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20"/>
                  </a:ext>
                </a:extLst>
              </a:tr>
              <a:tr h="328829">
                <a:tc>
                  <a:txBody>
                    <a:bodyPr/>
                    <a:lstStyle/>
                    <a:p>
                      <a:pPr algn="ctr">
                        <a:lnSpc>
                          <a:spcPct val="100000"/>
                        </a:lnSpc>
                        <a:spcBef>
                          <a:spcPts val="40"/>
                        </a:spcBef>
                      </a:pPr>
                      <a:r>
                        <a:rPr sz="1950" spc="5" dirty="0">
                          <a:latin typeface="Calibri"/>
                          <a:cs typeface="Calibri"/>
                        </a:rPr>
                        <a:t>100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0.71</a:t>
                      </a:r>
                      <a:endParaRPr sz="1950">
                        <a:latin typeface="Calibri"/>
                        <a:cs typeface="Calibri"/>
                      </a:endParaRPr>
                    </a:p>
                  </a:txBody>
                  <a:tcPr marL="0" marR="0" marT="5080" marB="0">
                    <a:solidFill>
                      <a:srgbClr val="F2F2F2"/>
                    </a:solidFill>
                  </a:tcPr>
                </a:tc>
                <a:tc>
                  <a:txBody>
                    <a:bodyPr/>
                    <a:lstStyle/>
                    <a:p>
                      <a:pPr>
                        <a:lnSpc>
                          <a:spcPct val="100000"/>
                        </a:lnSpc>
                      </a:pPr>
                      <a:endParaRPr sz="20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0.46</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0.7288</a:t>
                      </a:r>
                      <a:endParaRPr sz="1950">
                        <a:latin typeface="Calibri"/>
                        <a:cs typeface="Calibri"/>
                      </a:endParaRPr>
                    </a:p>
                  </a:txBody>
                  <a:tcPr marL="0" marR="0" marT="5080" marB="0">
                    <a:solidFill>
                      <a:srgbClr val="F2F2F2"/>
                    </a:solidFill>
                  </a:tcPr>
                </a:tc>
                <a:tc>
                  <a:txBody>
                    <a:bodyPr/>
                    <a:lstStyle/>
                    <a:p>
                      <a:pPr>
                        <a:lnSpc>
                          <a:spcPct val="100000"/>
                        </a:lnSpc>
                      </a:pPr>
                      <a:endParaRPr sz="20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1.0854</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21"/>
                  </a:ext>
                </a:extLst>
              </a:tr>
              <a:tr h="636167">
                <a:tc>
                  <a:txBody>
                    <a:bodyPr/>
                    <a:lstStyle/>
                    <a:p>
                      <a:pPr marL="414655" marR="408305" indent="118110">
                        <a:lnSpc>
                          <a:spcPts val="2320"/>
                        </a:lnSpc>
                        <a:spcBef>
                          <a:spcPts val="155"/>
                        </a:spcBef>
                      </a:pPr>
                      <a:r>
                        <a:rPr sz="1950" b="1" spc="5" dirty="0">
                          <a:latin typeface="Calibri"/>
                          <a:cs typeface="Calibri"/>
                        </a:rPr>
                        <a:t>ΔTraining </a:t>
                      </a:r>
                      <a:r>
                        <a:rPr sz="1950" b="1" spc="20" dirty="0">
                          <a:latin typeface="Calibri"/>
                          <a:cs typeface="Calibri"/>
                        </a:rPr>
                        <a:t>&amp;  </a:t>
                      </a:r>
                      <a:r>
                        <a:rPr sz="1950" b="1" spc="10" dirty="0">
                          <a:latin typeface="Calibri"/>
                          <a:cs typeface="Calibri"/>
                        </a:rPr>
                        <a:t>Validation</a:t>
                      </a:r>
                      <a:r>
                        <a:rPr sz="1950" b="1" spc="-85" dirty="0">
                          <a:latin typeface="Calibri"/>
                          <a:cs typeface="Calibri"/>
                        </a:rPr>
                        <a:t> </a:t>
                      </a:r>
                      <a:r>
                        <a:rPr sz="1950" b="1" spc="10" dirty="0">
                          <a:latin typeface="Calibri"/>
                          <a:cs typeface="Calibri"/>
                        </a:rPr>
                        <a:t>Set</a:t>
                      </a:r>
                      <a:endParaRPr sz="1950">
                        <a:latin typeface="Calibri"/>
                        <a:cs typeface="Calibri"/>
                      </a:endParaRPr>
                    </a:p>
                  </a:txBody>
                  <a:tcPr marL="0" marR="0" marT="19685" marB="0">
                    <a:solidFill>
                      <a:srgbClr val="A6A6A6"/>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marL="160655">
                        <a:lnSpc>
                          <a:spcPct val="100000"/>
                        </a:lnSpc>
                        <a:spcBef>
                          <a:spcPts val="1250"/>
                        </a:spcBef>
                      </a:pPr>
                      <a:r>
                        <a:rPr sz="1950" spc="5" dirty="0">
                          <a:latin typeface="Calibri"/>
                          <a:cs typeface="Calibri"/>
                        </a:rPr>
                        <a:t>0.13099</a:t>
                      </a:r>
                      <a:endParaRPr sz="1950">
                        <a:latin typeface="Calibri"/>
                        <a:cs typeface="Calibri"/>
                      </a:endParaRPr>
                    </a:p>
                  </a:txBody>
                  <a:tcPr marL="0" marR="0" marT="15875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marL="160655">
                        <a:lnSpc>
                          <a:spcPct val="100000"/>
                        </a:lnSpc>
                        <a:spcBef>
                          <a:spcPts val="1250"/>
                        </a:spcBef>
                      </a:pPr>
                      <a:r>
                        <a:rPr sz="1950" spc="5" dirty="0">
                          <a:latin typeface="Calibri"/>
                          <a:cs typeface="Calibri"/>
                        </a:rPr>
                        <a:t>0.19536</a:t>
                      </a:r>
                      <a:endParaRPr sz="1950">
                        <a:latin typeface="Calibri"/>
                        <a:cs typeface="Calibri"/>
                      </a:endParaRPr>
                    </a:p>
                  </a:txBody>
                  <a:tcPr marL="0" marR="0" marT="15875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extLst>
                  <a:ext uri="{0D108BD9-81ED-4DB2-BD59-A6C34878D82A}">
                    <a16:rowId xmlns:a16="http://schemas.microsoft.com/office/drawing/2014/main" val="10022"/>
                  </a:ext>
                </a:extLst>
              </a:tr>
              <a:tr h="339256">
                <a:tc>
                  <a:txBody>
                    <a:bodyPr/>
                    <a:lstStyle/>
                    <a:p>
                      <a:pPr algn="ctr">
                        <a:lnSpc>
                          <a:spcPct val="100000"/>
                        </a:lnSpc>
                        <a:spcBef>
                          <a:spcPts val="80"/>
                        </a:spcBef>
                      </a:pPr>
                      <a:r>
                        <a:rPr sz="1950" b="1" spc="10" dirty="0">
                          <a:latin typeface="Calibri"/>
                          <a:cs typeface="Calibri"/>
                        </a:rPr>
                        <a:t>Standard</a:t>
                      </a:r>
                      <a:r>
                        <a:rPr sz="1950" b="1" spc="-25" dirty="0">
                          <a:latin typeface="Calibri"/>
                          <a:cs typeface="Calibri"/>
                        </a:rPr>
                        <a:t> </a:t>
                      </a:r>
                      <a:r>
                        <a:rPr sz="1950" b="1" spc="10" dirty="0">
                          <a:latin typeface="Calibri"/>
                          <a:cs typeface="Calibri"/>
                        </a:rPr>
                        <a:t>Deviation</a:t>
                      </a:r>
                      <a:endParaRPr sz="1950">
                        <a:latin typeface="Calibri"/>
                        <a:cs typeface="Calibri"/>
                      </a:endParaRPr>
                    </a:p>
                  </a:txBody>
                  <a:tcPr marL="0" marR="0" marT="10160" marB="0">
                    <a:solidFill>
                      <a:srgbClr val="A6A6A6"/>
                    </a:solidFill>
                  </a:tcPr>
                </a:tc>
                <a:tc>
                  <a:txBody>
                    <a:bodyPr/>
                    <a:lstStyle/>
                    <a:p>
                      <a:pPr marL="790575" algn="ctr">
                        <a:lnSpc>
                          <a:spcPct val="100000"/>
                        </a:lnSpc>
                        <a:spcBef>
                          <a:spcPts val="80"/>
                        </a:spcBef>
                      </a:pPr>
                      <a:r>
                        <a:rPr sz="1950" spc="5" dirty="0">
                          <a:latin typeface="Calibri"/>
                          <a:cs typeface="Calibri"/>
                        </a:rPr>
                        <a:t>0.07001</a:t>
                      </a:r>
                      <a:endParaRPr sz="1950">
                        <a:latin typeface="Calibri"/>
                        <a:cs typeface="Calibri"/>
                      </a:endParaRPr>
                    </a:p>
                  </a:txBody>
                  <a:tcPr marL="0" marR="0" marT="1016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marR="457834" algn="ctr">
                        <a:lnSpc>
                          <a:spcPct val="100000"/>
                        </a:lnSpc>
                        <a:spcBef>
                          <a:spcPts val="80"/>
                        </a:spcBef>
                      </a:pPr>
                      <a:r>
                        <a:rPr sz="1950" spc="5" dirty="0">
                          <a:latin typeface="Calibri"/>
                          <a:cs typeface="Calibri"/>
                        </a:rPr>
                        <a:t>0.03646</a:t>
                      </a:r>
                      <a:endParaRPr sz="1950">
                        <a:latin typeface="Calibri"/>
                        <a:cs typeface="Calibri"/>
                      </a:endParaRPr>
                    </a:p>
                  </a:txBody>
                  <a:tcPr marL="0" marR="0" marT="10160" marB="0">
                    <a:solidFill>
                      <a:srgbClr val="D9D9D9"/>
                    </a:solidFill>
                  </a:tcPr>
                </a:tc>
                <a:tc>
                  <a:txBody>
                    <a:bodyPr/>
                    <a:lstStyle/>
                    <a:p>
                      <a:pPr marR="153670" algn="r">
                        <a:lnSpc>
                          <a:spcPct val="100000"/>
                        </a:lnSpc>
                        <a:spcBef>
                          <a:spcPts val="80"/>
                        </a:spcBef>
                      </a:pPr>
                      <a:r>
                        <a:rPr sz="1950" spc="-5" dirty="0">
                          <a:latin typeface="Calibri"/>
                          <a:cs typeface="Calibri"/>
                        </a:rPr>
                        <a:t>0.13428</a:t>
                      </a:r>
                      <a:endParaRPr sz="1950">
                        <a:latin typeface="Calibri"/>
                        <a:cs typeface="Calibri"/>
                      </a:endParaRPr>
                    </a:p>
                  </a:txBody>
                  <a:tcPr marL="0" marR="0" marT="1016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marL="192405">
                        <a:lnSpc>
                          <a:spcPct val="100000"/>
                        </a:lnSpc>
                        <a:spcBef>
                          <a:spcPts val="80"/>
                        </a:spcBef>
                      </a:pPr>
                      <a:r>
                        <a:rPr sz="1950" spc="5" dirty="0">
                          <a:latin typeface="Calibri"/>
                          <a:cs typeface="Calibri"/>
                        </a:rPr>
                        <a:t>0.0498</a:t>
                      </a:r>
                      <a:endParaRPr sz="1950">
                        <a:latin typeface="Calibri"/>
                        <a:cs typeface="Calibri"/>
                      </a:endParaRPr>
                    </a:p>
                  </a:txBody>
                  <a:tcPr marL="0" marR="0" marT="10160" marB="0">
                    <a:solidFill>
                      <a:srgbClr val="D9D9D9"/>
                    </a:solidFill>
                  </a:tcPr>
                </a:tc>
                <a:extLst>
                  <a:ext uri="{0D108BD9-81ED-4DB2-BD59-A6C34878D82A}">
                    <a16:rowId xmlns:a16="http://schemas.microsoft.com/office/drawing/2014/main" val="10023"/>
                  </a:ext>
                </a:extLst>
              </a:tr>
              <a:tr h="330188">
                <a:tc>
                  <a:txBody>
                    <a:bodyPr/>
                    <a:lstStyle/>
                    <a:p>
                      <a:pPr algn="ctr">
                        <a:lnSpc>
                          <a:spcPct val="100000"/>
                        </a:lnSpc>
                        <a:spcBef>
                          <a:spcPts val="40"/>
                        </a:spcBef>
                      </a:pPr>
                      <a:r>
                        <a:rPr sz="1950" b="1" spc="15" dirty="0">
                          <a:latin typeface="Calibri"/>
                          <a:cs typeface="Calibri"/>
                        </a:rPr>
                        <a:t>Max</a:t>
                      </a:r>
                      <a:r>
                        <a:rPr sz="1950" b="1" spc="-10" dirty="0">
                          <a:latin typeface="Calibri"/>
                          <a:cs typeface="Calibri"/>
                        </a:rPr>
                        <a:t> </a:t>
                      </a:r>
                      <a:r>
                        <a:rPr sz="1950" b="1" spc="10" dirty="0">
                          <a:latin typeface="Calibri"/>
                          <a:cs typeface="Calibri"/>
                        </a:rPr>
                        <a:t>Value</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0.8</a:t>
                      </a:r>
                      <a:endParaRPr sz="1950">
                        <a:latin typeface="Calibri"/>
                        <a:cs typeface="Calibri"/>
                      </a:endParaRPr>
                    </a:p>
                  </a:txBody>
                  <a:tcPr marL="0" marR="0" marT="5080" marB="0">
                    <a:solidFill>
                      <a:srgbClr val="D9D9D9"/>
                    </a:solidFill>
                  </a:tcPr>
                </a:tc>
                <a:tc>
                  <a:txBody>
                    <a:bodyPr/>
                    <a:lstStyle/>
                    <a:p>
                      <a:pPr>
                        <a:lnSpc>
                          <a:spcPct val="100000"/>
                        </a:lnSpc>
                      </a:pPr>
                      <a:endParaRPr sz="2000">
                        <a:latin typeface="Times New Roman"/>
                        <a:cs typeface="Times New Roman"/>
                      </a:endParaRPr>
                    </a:p>
                  </a:txBody>
                  <a:tcPr marL="0" marR="0" marT="0" marB="0">
                    <a:solidFill>
                      <a:srgbClr val="D9D9D9"/>
                    </a:solidFill>
                  </a:tcPr>
                </a:tc>
                <a:tc>
                  <a:txBody>
                    <a:bodyPr/>
                    <a:lstStyle/>
                    <a:p>
                      <a:pPr marR="457834" algn="ctr">
                        <a:lnSpc>
                          <a:spcPct val="100000"/>
                        </a:lnSpc>
                        <a:spcBef>
                          <a:spcPts val="40"/>
                        </a:spcBef>
                      </a:pPr>
                      <a:r>
                        <a:rPr sz="1950" spc="5" dirty="0">
                          <a:latin typeface="Calibri"/>
                          <a:cs typeface="Calibri"/>
                        </a:rPr>
                        <a:t>0.59</a:t>
                      </a:r>
                      <a:endParaRPr sz="1950">
                        <a:latin typeface="Calibri"/>
                        <a:cs typeface="Calibri"/>
                      </a:endParaRPr>
                    </a:p>
                  </a:txBody>
                  <a:tcPr marL="0" marR="0" marT="5080" marB="0">
                    <a:solidFill>
                      <a:srgbClr val="D9D9D9"/>
                    </a:solidFill>
                  </a:tcPr>
                </a:tc>
                <a:tc>
                  <a:txBody>
                    <a:bodyPr/>
                    <a:lstStyle/>
                    <a:p>
                      <a:pPr marR="217170" algn="r">
                        <a:lnSpc>
                          <a:spcPct val="100000"/>
                        </a:lnSpc>
                        <a:spcBef>
                          <a:spcPts val="40"/>
                        </a:spcBef>
                      </a:pPr>
                      <a:r>
                        <a:rPr sz="1950" spc="-5" dirty="0">
                          <a:latin typeface="Calibri"/>
                          <a:cs typeface="Calibri"/>
                        </a:rPr>
                        <a:t>0.7138</a:t>
                      </a:r>
                      <a:endParaRPr sz="1950">
                        <a:latin typeface="Calibri"/>
                        <a:cs typeface="Calibri"/>
                      </a:endParaRPr>
                    </a:p>
                  </a:txBody>
                  <a:tcPr marL="0" marR="0" marT="5080" marB="0">
                    <a:solidFill>
                      <a:srgbClr val="D9D9D9"/>
                    </a:solidFill>
                  </a:tcPr>
                </a:tc>
                <a:tc>
                  <a:txBody>
                    <a:bodyPr/>
                    <a:lstStyle/>
                    <a:p>
                      <a:pPr>
                        <a:lnSpc>
                          <a:spcPct val="100000"/>
                        </a:lnSpc>
                      </a:pPr>
                      <a:endParaRPr sz="2000">
                        <a:latin typeface="Times New Roman"/>
                        <a:cs typeface="Times New Roman"/>
                      </a:endParaRPr>
                    </a:p>
                  </a:txBody>
                  <a:tcPr marL="0" marR="0" marT="0" marB="0">
                    <a:solidFill>
                      <a:srgbClr val="D9D9D9"/>
                    </a:solidFill>
                  </a:tcPr>
                </a:tc>
                <a:tc>
                  <a:txBody>
                    <a:bodyPr/>
                    <a:lstStyle/>
                    <a:p>
                      <a:pPr marL="192405">
                        <a:lnSpc>
                          <a:spcPct val="100000"/>
                        </a:lnSpc>
                        <a:spcBef>
                          <a:spcPts val="40"/>
                        </a:spcBef>
                      </a:pPr>
                      <a:r>
                        <a:rPr sz="1950" spc="5" dirty="0">
                          <a:latin typeface="Calibri"/>
                          <a:cs typeface="Calibri"/>
                        </a:rPr>
                        <a:t>1.0414</a:t>
                      </a:r>
                      <a:endParaRPr sz="1950">
                        <a:latin typeface="Calibri"/>
                        <a:cs typeface="Calibri"/>
                      </a:endParaRPr>
                    </a:p>
                  </a:txBody>
                  <a:tcPr marL="0" marR="0" marT="5080" marB="0">
                    <a:solidFill>
                      <a:srgbClr val="D9D9D9"/>
                    </a:solidFill>
                  </a:tcPr>
                </a:tc>
                <a:extLst>
                  <a:ext uri="{0D108BD9-81ED-4DB2-BD59-A6C34878D82A}">
                    <a16:rowId xmlns:a16="http://schemas.microsoft.com/office/drawing/2014/main" val="10024"/>
                  </a:ext>
                </a:extLst>
              </a:tr>
            </a:tbl>
          </a:graphicData>
        </a:graphic>
      </p:graphicFrame>
      <p:sp>
        <p:nvSpPr>
          <p:cNvPr id="4" name="object 4"/>
          <p:cNvSpPr txBox="1"/>
          <p:nvPr/>
        </p:nvSpPr>
        <p:spPr>
          <a:xfrm>
            <a:off x="1588214" y="2285030"/>
            <a:ext cx="4918075" cy="3956685"/>
          </a:xfrm>
          <a:prstGeom prst="rect">
            <a:avLst/>
          </a:prstGeom>
        </p:spPr>
        <p:txBody>
          <a:bodyPr vert="horz" wrap="square" lIns="0" tIns="12065" rIns="0" bIns="0" rtlCol="0">
            <a:spAutoFit/>
          </a:bodyPr>
          <a:lstStyle/>
          <a:p>
            <a:pPr marL="72390" marR="64135" algn="ctr">
              <a:lnSpc>
                <a:spcPct val="100000"/>
              </a:lnSpc>
              <a:spcBef>
                <a:spcPts val="95"/>
              </a:spcBef>
            </a:pPr>
            <a:r>
              <a:rPr sz="3300" b="1" spc="-5" dirty="0">
                <a:latin typeface="Calibri"/>
                <a:cs typeface="Calibri"/>
              </a:rPr>
              <a:t>Table 4.1</a:t>
            </a:r>
            <a:r>
              <a:rPr sz="3300" spc="-5" dirty="0">
                <a:latin typeface="Calibri"/>
                <a:cs typeface="Calibri"/>
              </a:rPr>
              <a:t>: Raw data table</a:t>
            </a:r>
            <a:r>
              <a:rPr sz="3300" spc="-90" dirty="0">
                <a:latin typeface="Calibri"/>
                <a:cs typeface="Calibri"/>
              </a:rPr>
              <a:t> </a:t>
            </a:r>
            <a:r>
              <a:rPr sz="3300" spc="-5" dirty="0">
                <a:latin typeface="Calibri"/>
                <a:cs typeface="Calibri"/>
              </a:rPr>
              <a:t>of  the CNN metrics </a:t>
            </a:r>
            <a:r>
              <a:rPr sz="3300" b="1" spc="-5" dirty="0">
                <a:latin typeface="Calibri"/>
                <a:cs typeface="Calibri"/>
              </a:rPr>
              <a:t>without  </a:t>
            </a:r>
            <a:r>
              <a:rPr sz="3300" spc="-5" dirty="0">
                <a:latin typeface="Calibri"/>
                <a:cs typeface="Calibri"/>
              </a:rPr>
              <a:t>data</a:t>
            </a:r>
            <a:r>
              <a:rPr sz="3300" spc="-20" dirty="0">
                <a:latin typeface="Calibri"/>
                <a:cs typeface="Calibri"/>
              </a:rPr>
              <a:t> </a:t>
            </a:r>
            <a:r>
              <a:rPr sz="3300" spc="-5" dirty="0">
                <a:latin typeface="Calibri"/>
                <a:cs typeface="Calibri"/>
              </a:rPr>
              <a:t>augmentation</a:t>
            </a:r>
            <a:endParaRPr sz="3300">
              <a:latin typeface="Calibri"/>
              <a:cs typeface="Calibri"/>
            </a:endParaRPr>
          </a:p>
          <a:p>
            <a:pPr marL="12700" marR="5080" algn="ctr">
              <a:lnSpc>
                <a:spcPct val="101800"/>
              </a:lnSpc>
              <a:spcBef>
                <a:spcPts val="3190"/>
              </a:spcBef>
            </a:pPr>
            <a:r>
              <a:rPr sz="2600" spc="15" dirty="0">
                <a:latin typeface="Calibri"/>
                <a:cs typeface="Calibri"/>
              </a:rPr>
              <a:t>Table 1 shows both the training</a:t>
            </a:r>
            <a:r>
              <a:rPr sz="2600" spc="-70" dirty="0">
                <a:latin typeface="Calibri"/>
                <a:cs typeface="Calibri"/>
              </a:rPr>
              <a:t> </a:t>
            </a:r>
            <a:r>
              <a:rPr sz="2600" spc="20" dirty="0">
                <a:latin typeface="Calibri"/>
                <a:cs typeface="Calibri"/>
              </a:rPr>
              <a:t>and  </a:t>
            </a:r>
            <a:r>
              <a:rPr sz="2600" spc="15" dirty="0">
                <a:latin typeface="Calibri"/>
                <a:cs typeface="Calibri"/>
              </a:rPr>
              <a:t>validation </a:t>
            </a:r>
            <a:r>
              <a:rPr sz="2600" spc="10" dirty="0">
                <a:latin typeface="Calibri"/>
                <a:cs typeface="Calibri"/>
              </a:rPr>
              <a:t>set accuracy </a:t>
            </a:r>
            <a:r>
              <a:rPr sz="2600" spc="20" dirty="0">
                <a:latin typeface="Calibri"/>
                <a:cs typeface="Calibri"/>
              </a:rPr>
              <a:t>and </a:t>
            </a:r>
            <a:r>
              <a:rPr sz="2600" spc="10" dirty="0">
                <a:latin typeface="Calibri"/>
                <a:cs typeface="Calibri"/>
              </a:rPr>
              <a:t>loss of  </a:t>
            </a:r>
            <a:r>
              <a:rPr sz="2600" spc="15" dirty="0">
                <a:latin typeface="Calibri"/>
                <a:cs typeface="Calibri"/>
              </a:rPr>
              <a:t>the trained Convolution Neural  Network without data  augmentation.</a:t>
            </a:r>
            <a:endParaRPr sz="2600">
              <a:latin typeface="Calibri"/>
              <a:cs typeface="Calibri"/>
            </a:endParaRPr>
          </a:p>
        </p:txBody>
      </p:sp>
      <p:graphicFrame>
        <p:nvGraphicFramePr>
          <p:cNvPr id="5" name="object 5"/>
          <p:cNvGraphicFramePr>
            <a:graphicFrameLocks noGrp="1"/>
          </p:cNvGraphicFramePr>
          <p:nvPr/>
        </p:nvGraphicFramePr>
        <p:xfrm>
          <a:off x="1804835" y="6754548"/>
          <a:ext cx="4485640" cy="2563268"/>
        </p:xfrm>
        <a:graphic>
          <a:graphicData uri="http://schemas.openxmlformats.org/drawingml/2006/table">
            <a:tbl>
              <a:tblPr firstRow="1" bandRow="1">
                <a:tableStyleId>{2D5ABB26-0587-4C30-8999-92F81FD0307C}</a:tableStyleId>
              </a:tblPr>
              <a:tblGrid>
                <a:gridCol w="750570">
                  <a:extLst>
                    <a:ext uri="{9D8B030D-6E8A-4147-A177-3AD203B41FA5}">
                      <a16:colId xmlns:a16="http://schemas.microsoft.com/office/drawing/2014/main" val="20000"/>
                    </a:ext>
                  </a:extLst>
                </a:gridCol>
                <a:gridCol w="1517015">
                  <a:extLst>
                    <a:ext uri="{9D8B030D-6E8A-4147-A177-3AD203B41FA5}">
                      <a16:colId xmlns:a16="http://schemas.microsoft.com/office/drawing/2014/main" val="20001"/>
                    </a:ext>
                  </a:extLst>
                </a:gridCol>
                <a:gridCol w="2218055">
                  <a:extLst>
                    <a:ext uri="{9D8B030D-6E8A-4147-A177-3AD203B41FA5}">
                      <a16:colId xmlns:a16="http://schemas.microsoft.com/office/drawing/2014/main" val="20002"/>
                    </a:ext>
                  </a:extLst>
                </a:gridCol>
              </a:tblGrid>
              <a:tr h="376951">
                <a:tc gridSpan="2">
                  <a:txBody>
                    <a:bodyPr/>
                    <a:lstStyle/>
                    <a:p>
                      <a:pPr marR="16510" algn="ctr">
                        <a:lnSpc>
                          <a:spcPct val="100000"/>
                        </a:lnSpc>
                        <a:spcBef>
                          <a:spcPts val="150"/>
                        </a:spcBef>
                      </a:pPr>
                      <a:r>
                        <a:rPr sz="1950" spc="10" dirty="0">
                          <a:solidFill>
                            <a:srgbClr val="FFFFFF"/>
                          </a:solidFill>
                          <a:latin typeface="Calibri"/>
                          <a:cs typeface="Calibri"/>
                        </a:rPr>
                        <a:t>Layer</a:t>
                      </a:r>
                      <a:endParaRPr sz="1950">
                        <a:latin typeface="Calibri"/>
                        <a:cs typeface="Calibri"/>
                      </a:endParaRPr>
                    </a:p>
                  </a:txBody>
                  <a:tcPr marL="0" marR="0" marT="19050" marB="0">
                    <a:solidFill>
                      <a:srgbClr val="000000"/>
                    </a:solidFill>
                  </a:tcPr>
                </a:tc>
                <a:tc hMerge="1">
                  <a:txBody>
                    <a:bodyPr/>
                    <a:lstStyle/>
                    <a:p>
                      <a:endParaRPr/>
                    </a:p>
                  </a:txBody>
                  <a:tcPr marL="0" marR="0" marT="0" marB="0"/>
                </a:tc>
                <a:tc>
                  <a:txBody>
                    <a:bodyPr/>
                    <a:lstStyle/>
                    <a:p>
                      <a:pPr marR="16510" algn="ctr">
                        <a:lnSpc>
                          <a:spcPct val="100000"/>
                        </a:lnSpc>
                        <a:spcBef>
                          <a:spcPts val="150"/>
                        </a:spcBef>
                      </a:pPr>
                      <a:r>
                        <a:rPr sz="1950" spc="10" dirty="0">
                          <a:solidFill>
                            <a:srgbClr val="FFFFFF"/>
                          </a:solidFill>
                          <a:latin typeface="Calibri"/>
                          <a:cs typeface="Calibri"/>
                        </a:rPr>
                        <a:t>Hyperparameter</a:t>
                      </a:r>
                      <a:endParaRPr sz="1950">
                        <a:latin typeface="Calibri"/>
                        <a:cs typeface="Calibri"/>
                      </a:endParaRPr>
                    </a:p>
                  </a:txBody>
                  <a:tcPr marL="0" marR="0" marT="19050" marB="0">
                    <a:solidFill>
                      <a:srgbClr val="000000"/>
                    </a:solidFill>
                  </a:tcPr>
                </a:tc>
                <a:extLst>
                  <a:ext uri="{0D108BD9-81ED-4DB2-BD59-A6C34878D82A}">
                    <a16:rowId xmlns:a16="http://schemas.microsoft.com/office/drawing/2014/main" val="10000"/>
                  </a:ext>
                </a:extLst>
              </a:tr>
              <a:tr h="376951">
                <a:tc>
                  <a:txBody>
                    <a:bodyPr/>
                    <a:lstStyle/>
                    <a:p>
                      <a:pPr>
                        <a:lnSpc>
                          <a:spcPct val="100000"/>
                        </a:lnSpc>
                      </a:pPr>
                      <a:endParaRPr sz="2100">
                        <a:latin typeface="Times New Roman"/>
                        <a:cs typeface="Times New Roman"/>
                      </a:endParaRPr>
                    </a:p>
                  </a:txBody>
                  <a:tcPr marL="0" marR="0" marT="0" marB="0">
                    <a:solidFill>
                      <a:srgbClr val="CBCBCB"/>
                    </a:solidFill>
                  </a:tcPr>
                </a:tc>
                <a:tc>
                  <a:txBody>
                    <a:bodyPr/>
                    <a:lstStyle/>
                    <a:p>
                      <a:pPr marL="1905">
                        <a:lnSpc>
                          <a:spcPct val="100000"/>
                        </a:lnSpc>
                        <a:spcBef>
                          <a:spcPts val="150"/>
                        </a:spcBef>
                      </a:pPr>
                      <a:r>
                        <a:rPr sz="1950" spc="10" dirty="0">
                          <a:latin typeface="Calibri"/>
                          <a:cs typeface="Calibri"/>
                        </a:rPr>
                        <a:t>Layer</a:t>
                      </a:r>
                      <a:r>
                        <a:rPr sz="1950" spc="-10" dirty="0">
                          <a:latin typeface="Calibri"/>
                          <a:cs typeface="Calibri"/>
                        </a:rPr>
                        <a:t> </a:t>
                      </a:r>
                      <a:r>
                        <a:rPr sz="1950" spc="10" dirty="0">
                          <a:latin typeface="Calibri"/>
                          <a:cs typeface="Calibri"/>
                        </a:rPr>
                        <a:t>1</a:t>
                      </a:r>
                      <a:endParaRPr sz="1950">
                        <a:latin typeface="Calibri"/>
                        <a:cs typeface="Calibri"/>
                      </a:endParaRPr>
                    </a:p>
                  </a:txBody>
                  <a:tcPr marL="0" marR="0" marT="19050" marB="0">
                    <a:solidFill>
                      <a:srgbClr val="CBCBCB"/>
                    </a:solidFill>
                  </a:tcPr>
                </a:tc>
                <a:tc>
                  <a:txBody>
                    <a:bodyPr/>
                    <a:lstStyle/>
                    <a:p>
                      <a:pPr marR="16510" algn="ctr">
                        <a:lnSpc>
                          <a:spcPct val="100000"/>
                        </a:lnSpc>
                        <a:spcBef>
                          <a:spcPts val="150"/>
                        </a:spcBef>
                      </a:pPr>
                      <a:r>
                        <a:rPr sz="1950" spc="5" dirty="0">
                          <a:latin typeface="Calibri"/>
                          <a:cs typeface="Calibri"/>
                        </a:rPr>
                        <a:t>45</a:t>
                      </a:r>
                      <a:endParaRPr sz="1950">
                        <a:latin typeface="Calibri"/>
                        <a:cs typeface="Calibri"/>
                      </a:endParaRPr>
                    </a:p>
                  </a:txBody>
                  <a:tcPr marL="0" marR="0" marT="19050" marB="0">
                    <a:solidFill>
                      <a:srgbClr val="CBCBCB"/>
                    </a:solidFill>
                  </a:tcPr>
                </a:tc>
                <a:extLst>
                  <a:ext uri="{0D108BD9-81ED-4DB2-BD59-A6C34878D82A}">
                    <a16:rowId xmlns:a16="http://schemas.microsoft.com/office/drawing/2014/main" val="10001"/>
                  </a:ext>
                </a:extLst>
              </a:tr>
              <a:tr h="376951">
                <a:tc>
                  <a:txBody>
                    <a:bodyPr/>
                    <a:lstStyle/>
                    <a:p>
                      <a:pPr>
                        <a:lnSpc>
                          <a:spcPct val="100000"/>
                        </a:lnSpc>
                      </a:pPr>
                      <a:endParaRPr sz="2100">
                        <a:latin typeface="Times New Roman"/>
                        <a:cs typeface="Times New Roman"/>
                      </a:endParaRPr>
                    </a:p>
                  </a:txBody>
                  <a:tcPr marL="0" marR="0" marT="0" marB="0">
                    <a:solidFill>
                      <a:srgbClr val="E7E7E7"/>
                    </a:solidFill>
                  </a:tcPr>
                </a:tc>
                <a:tc>
                  <a:txBody>
                    <a:bodyPr/>
                    <a:lstStyle/>
                    <a:p>
                      <a:pPr marL="1905">
                        <a:lnSpc>
                          <a:spcPct val="100000"/>
                        </a:lnSpc>
                        <a:spcBef>
                          <a:spcPts val="150"/>
                        </a:spcBef>
                      </a:pPr>
                      <a:r>
                        <a:rPr sz="1950" spc="10" dirty="0">
                          <a:latin typeface="Calibri"/>
                          <a:cs typeface="Calibri"/>
                        </a:rPr>
                        <a:t>Layer</a:t>
                      </a:r>
                      <a:r>
                        <a:rPr sz="1950" spc="-10" dirty="0">
                          <a:latin typeface="Calibri"/>
                          <a:cs typeface="Calibri"/>
                        </a:rPr>
                        <a:t> </a:t>
                      </a:r>
                      <a:r>
                        <a:rPr sz="1950" spc="10" dirty="0">
                          <a:latin typeface="Calibri"/>
                          <a:cs typeface="Calibri"/>
                        </a:rPr>
                        <a:t>2</a:t>
                      </a:r>
                      <a:endParaRPr sz="1950">
                        <a:latin typeface="Calibri"/>
                        <a:cs typeface="Calibri"/>
                      </a:endParaRPr>
                    </a:p>
                  </a:txBody>
                  <a:tcPr marL="0" marR="0" marT="19050" marB="0">
                    <a:solidFill>
                      <a:srgbClr val="E7E7E7"/>
                    </a:solidFill>
                  </a:tcPr>
                </a:tc>
                <a:tc>
                  <a:txBody>
                    <a:bodyPr/>
                    <a:lstStyle/>
                    <a:p>
                      <a:pPr marR="16510" algn="ctr">
                        <a:lnSpc>
                          <a:spcPct val="100000"/>
                        </a:lnSpc>
                        <a:spcBef>
                          <a:spcPts val="150"/>
                        </a:spcBef>
                      </a:pPr>
                      <a:r>
                        <a:rPr sz="1950" spc="5" dirty="0">
                          <a:latin typeface="Calibri"/>
                          <a:cs typeface="Calibri"/>
                        </a:rPr>
                        <a:t>90</a:t>
                      </a:r>
                      <a:endParaRPr sz="1950">
                        <a:latin typeface="Calibri"/>
                        <a:cs typeface="Calibri"/>
                      </a:endParaRPr>
                    </a:p>
                  </a:txBody>
                  <a:tcPr marL="0" marR="0" marT="19050" marB="0">
                    <a:solidFill>
                      <a:srgbClr val="E7E7E7"/>
                    </a:solidFill>
                  </a:tcPr>
                </a:tc>
                <a:extLst>
                  <a:ext uri="{0D108BD9-81ED-4DB2-BD59-A6C34878D82A}">
                    <a16:rowId xmlns:a16="http://schemas.microsoft.com/office/drawing/2014/main" val="10002"/>
                  </a:ext>
                </a:extLst>
              </a:tr>
              <a:tr h="376951">
                <a:tc>
                  <a:txBody>
                    <a:bodyPr/>
                    <a:lstStyle/>
                    <a:p>
                      <a:pPr>
                        <a:lnSpc>
                          <a:spcPct val="100000"/>
                        </a:lnSpc>
                      </a:pPr>
                      <a:endParaRPr sz="2100">
                        <a:latin typeface="Times New Roman"/>
                        <a:cs typeface="Times New Roman"/>
                      </a:endParaRPr>
                    </a:p>
                  </a:txBody>
                  <a:tcPr marL="0" marR="0" marT="0" marB="0">
                    <a:solidFill>
                      <a:srgbClr val="CBCBCB"/>
                    </a:solidFill>
                  </a:tcPr>
                </a:tc>
                <a:tc>
                  <a:txBody>
                    <a:bodyPr/>
                    <a:lstStyle/>
                    <a:p>
                      <a:pPr marL="1905">
                        <a:lnSpc>
                          <a:spcPct val="100000"/>
                        </a:lnSpc>
                        <a:spcBef>
                          <a:spcPts val="150"/>
                        </a:spcBef>
                      </a:pPr>
                      <a:r>
                        <a:rPr sz="1950" spc="10" dirty="0">
                          <a:latin typeface="Calibri"/>
                          <a:cs typeface="Calibri"/>
                        </a:rPr>
                        <a:t>Layer</a:t>
                      </a:r>
                      <a:r>
                        <a:rPr sz="1950" spc="-10" dirty="0">
                          <a:latin typeface="Calibri"/>
                          <a:cs typeface="Calibri"/>
                        </a:rPr>
                        <a:t> </a:t>
                      </a:r>
                      <a:r>
                        <a:rPr sz="1950" spc="10" dirty="0">
                          <a:latin typeface="Calibri"/>
                          <a:cs typeface="Calibri"/>
                        </a:rPr>
                        <a:t>3</a:t>
                      </a:r>
                      <a:endParaRPr sz="1950">
                        <a:latin typeface="Calibri"/>
                        <a:cs typeface="Calibri"/>
                      </a:endParaRPr>
                    </a:p>
                  </a:txBody>
                  <a:tcPr marL="0" marR="0" marT="19050" marB="0">
                    <a:solidFill>
                      <a:srgbClr val="CBCBCB"/>
                    </a:solidFill>
                  </a:tcPr>
                </a:tc>
                <a:tc>
                  <a:txBody>
                    <a:bodyPr/>
                    <a:lstStyle/>
                    <a:p>
                      <a:pPr marR="17145" algn="ctr">
                        <a:lnSpc>
                          <a:spcPct val="100000"/>
                        </a:lnSpc>
                        <a:spcBef>
                          <a:spcPts val="150"/>
                        </a:spcBef>
                      </a:pPr>
                      <a:r>
                        <a:rPr sz="1950" spc="5" dirty="0">
                          <a:latin typeface="Calibri"/>
                          <a:cs typeface="Calibri"/>
                        </a:rPr>
                        <a:t>180</a:t>
                      </a:r>
                      <a:endParaRPr sz="1950">
                        <a:latin typeface="Calibri"/>
                        <a:cs typeface="Calibri"/>
                      </a:endParaRPr>
                    </a:p>
                  </a:txBody>
                  <a:tcPr marL="0" marR="0" marT="19050" marB="0">
                    <a:solidFill>
                      <a:srgbClr val="CBCBCB"/>
                    </a:solidFill>
                  </a:tcPr>
                </a:tc>
                <a:extLst>
                  <a:ext uri="{0D108BD9-81ED-4DB2-BD59-A6C34878D82A}">
                    <a16:rowId xmlns:a16="http://schemas.microsoft.com/office/drawing/2014/main" val="10003"/>
                  </a:ext>
                </a:extLst>
              </a:tr>
              <a:tr h="376951">
                <a:tc>
                  <a:txBody>
                    <a:bodyPr/>
                    <a:lstStyle/>
                    <a:p>
                      <a:pPr>
                        <a:lnSpc>
                          <a:spcPct val="100000"/>
                        </a:lnSpc>
                      </a:pPr>
                      <a:endParaRPr sz="2100">
                        <a:latin typeface="Times New Roman"/>
                        <a:cs typeface="Times New Roman"/>
                      </a:endParaRPr>
                    </a:p>
                  </a:txBody>
                  <a:tcPr marL="0" marR="0" marT="0" marB="0">
                    <a:solidFill>
                      <a:srgbClr val="E7E7E7"/>
                    </a:solidFill>
                  </a:tcPr>
                </a:tc>
                <a:tc>
                  <a:txBody>
                    <a:bodyPr/>
                    <a:lstStyle/>
                    <a:p>
                      <a:pPr marL="1905">
                        <a:lnSpc>
                          <a:spcPct val="100000"/>
                        </a:lnSpc>
                        <a:spcBef>
                          <a:spcPts val="150"/>
                        </a:spcBef>
                      </a:pPr>
                      <a:r>
                        <a:rPr sz="1950" spc="10" dirty="0">
                          <a:latin typeface="Calibri"/>
                          <a:cs typeface="Calibri"/>
                        </a:rPr>
                        <a:t>Layer</a:t>
                      </a:r>
                      <a:r>
                        <a:rPr sz="1950" spc="-10" dirty="0">
                          <a:latin typeface="Calibri"/>
                          <a:cs typeface="Calibri"/>
                        </a:rPr>
                        <a:t> </a:t>
                      </a:r>
                      <a:r>
                        <a:rPr sz="1950" spc="10" dirty="0">
                          <a:latin typeface="Calibri"/>
                          <a:cs typeface="Calibri"/>
                        </a:rPr>
                        <a:t>4</a:t>
                      </a:r>
                      <a:endParaRPr sz="1950">
                        <a:latin typeface="Calibri"/>
                        <a:cs typeface="Calibri"/>
                      </a:endParaRPr>
                    </a:p>
                  </a:txBody>
                  <a:tcPr marL="0" marR="0" marT="19050" marB="0">
                    <a:solidFill>
                      <a:srgbClr val="E7E7E7"/>
                    </a:solidFill>
                  </a:tcPr>
                </a:tc>
                <a:tc>
                  <a:txBody>
                    <a:bodyPr/>
                    <a:lstStyle/>
                    <a:p>
                      <a:pPr marR="16510" algn="ctr">
                        <a:lnSpc>
                          <a:spcPct val="100000"/>
                        </a:lnSpc>
                        <a:spcBef>
                          <a:spcPts val="150"/>
                        </a:spcBef>
                      </a:pPr>
                      <a:r>
                        <a:rPr sz="1950" dirty="0">
                          <a:latin typeface="Calibri"/>
                          <a:cs typeface="Calibri"/>
                        </a:rPr>
                        <a:t>4</a:t>
                      </a:r>
                      <a:endParaRPr sz="1950">
                        <a:latin typeface="Calibri"/>
                        <a:cs typeface="Calibri"/>
                      </a:endParaRPr>
                    </a:p>
                  </a:txBody>
                  <a:tcPr marL="0" marR="0" marT="19050" marB="0">
                    <a:solidFill>
                      <a:srgbClr val="E7E7E7"/>
                    </a:solidFill>
                  </a:tcPr>
                </a:tc>
                <a:extLst>
                  <a:ext uri="{0D108BD9-81ED-4DB2-BD59-A6C34878D82A}">
                    <a16:rowId xmlns:a16="http://schemas.microsoft.com/office/drawing/2014/main" val="10004"/>
                  </a:ext>
                </a:extLst>
              </a:tr>
              <a:tr h="678513">
                <a:tc>
                  <a:txBody>
                    <a:bodyPr/>
                    <a:lstStyle/>
                    <a:p>
                      <a:pPr>
                        <a:lnSpc>
                          <a:spcPct val="100000"/>
                        </a:lnSpc>
                        <a:spcBef>
                          <a:spcPts val="15"/>
                        </a:spcBef>
                      </a:pPr>
                      <a:endParaRPr sz="2200">
                        <a:latin typeface="Times New Roman"/>
                        <a:cs typeface="Times New Roman"/>
                      </a:endParaRPr>
                    </a:p>
                    <a:p>
                      <a:pPr marL="222250">
                        <a:lnSpc>
                          <a:spcPct val="100000"/>
                        </a:lnSpc>
                      </a:pPr>
                      <a:r>
                        <a:rPr sz="1950" dirty="0">
                          <a:latin typeface="Calibri"/>
                          <a:cs typeface="Calibri"/>
                        </a:rPr>
                        <a:t>Hype</a:t>
                      </a:r>
                      <a:endParaRPr sz="1950">
                        <a:latin typeface="Calibri"/>
                        <a:cs typeface="Calibri"/>
                      </a:endParaRPr>
                    </a:p>
                  </a:txBody>
                  <a:tcPr marL="0" marR="0" marT="1905" marB="0">
                    <a:solidFill>
                      <a:srgbClr val="CBCBCB"/>
                    </a:solidFill>
                  </a:tcPr>
                </a:tc>
                <a:tc>
                  <a:txBody>
                    <a:bodyPr/>
                    <a:lstStyle/>
                    <a:p>
                      <a:pPr marR="238760" indent="111760">
                        <a:lnSpc>
                          <a:spcPct val="102299"/>
                        </a:lnSpc>
                        <a:spcBef>
                          <a:spcPts val="95"/>
                        </a:spcBef>
                      </a:pPr>
                      <a:r>
                        <a:rPr sz="1950" spc="5" dirty="0">
                          <a:latin typeface="Calibri"/>
                          <a:cs typeface="Calibri"/>
                        </a:rPr>
                        <a:t>Total  </a:t>
                      </a:r>
                      <a:r>
                        <a:rPr sz="1950" dirty="0">
                          <a:latin typeface="Calibri"/>
                          <a:cs typeface="Calibri"/>
                        </a:rPr>
                        <a:t>rpara</a:t>
                      </a:r>
                      <a:r>
                        <a:rPr sz="1950" spc="-5" dirty="0">
                          <a:latin typeface="Calibri"/>
                          <a:cs typeface="Calibri"/>
                        </a:rPr>
                        <a:t>m</a:t>
                      </a:r>
                      <a:r>
                        <a:rPr sz="1950" dirty="0">
                          <a:latin typeface="Calibri"/>
                          <a:cs typeface="Calibri"/>
                        </a:rPr>
                        <a:t>e</a:t>
                      </a:r>
                      <a:r>
                        <a:rPr sz="1950" spc="-5" dirty="0">
                          <a:latin typeface="Calibri"/>
                          <a:cs typeface="Calibri"/>
                        </a:rPr>
                        <a:t>t</a:t>
                      </a:r>
                      <a:r>
                        <a:rPr sz="1950" dirty="0">
                          <a:latin typeface="Calibri"/>
                          <a:cs typeface="Calibri"/>
                        </a:rPr>
                        <a:t>ers</a:t>
                      </a:r>
                      <a:endParaRPr sz="1950">
                        <a:latin typeface="Calibri"/>
                        <a:cs typeface="Calibri"/>
                      </a:endParaRPr>
                    </a:p>
                  </a:txBody>
                  <a:tcPr marL="0" marR="0" marT="12065" marB="0">
                    <a:solidFill>
                      <a:srgbClr val="CBCBCB"/>
                    </a:solidFill>
                  </a:tcPr>
                </a:tc>
                <a:tc>
                  <a:txBody>
                    <a:bodyPr/>
                    <a:lstStyle/>
                    <a:p>
                      <a:pPr marR="17145" algn="ctr">
                        <a:lnSpc>
                          <a:spcPct val="100000"/>
                        </a:lnSpc>
                        <a:spcBef>
                          <a:spcPts val="1335"/>
                        </a:spcBef>
                      </a:pPr>
                      <a:r>
                        <a:rPr sz="1950" b="1" spc="5" dirty="0">
                          <a:latin typeface="Calibri"/>
                          <a:cs typeface="Calibri"/>
                        </a:rPr>
                        <a:t>319</a:t>
                      </a:r>
                      <a:endParaRPr sz="1950">
                        <a:latin typeface="Calibri"/>
                        <a:cs typeface="Calibri"/>
                      </a:endParaRPr>
                    </a:p>
                  </a:txBody>
                  <a:tcPr marL="0" marR="0" marT="169545" marB="0">
                    <a:solidFill>
                      <a:srgbClr val="CBCBCB"/>
                    </a:solidFill>
                  </a:tcPr>
                </a:tc>
                <a:extLst>
                  <a:ext uri="{0D108BD9-81ED-4DB2-BD59-A6C34878D82A}">
                    <a16:rowId xmlns:a16="http://schemas.microsoft.com/office/drawing/2014/main" val="10005"/>
                  </a:ext>
                </a:extLst>
              </a:tr>
            </a:tbl>
          </a:graphicData>
        </a:graphic>
      </p:graphicFrame>
      <p:sp>
        <p:nvSpPr>
          <p:cNvPr id="6" name="object 6"/>
          <p:cNvSpPr txBox="1"/>
          <p:nvPr/>
        </p:nvSpPr>
        <p:spPr>
          <a:xfrm>
            <a:off x="4336843" y="9354135"/>
            <a:ext cx="2211705" cy="633730"/>
          </a:xfrm>
          <a:prstGeom prst="rect">
            <a:avLst/>
          </a:prstGeom>
        </p:spPr>
        <p:txBody>
          <a:bodyPr vert="horz" wrap="square" lIns="0" tIns="9525" rIns="0" bIns="0" rtlCol="0">
            <a:spAutoFit/>
          </a:bodyPr>
          <a:lstStyle/>
          <a:p>
            <a:pPr marL="12700" marR="5080" algn="ctr">
              <a:lnSpc>
                <a:spcPct val="102699"/>
              </a:lnSpc>
              <a:spcBef>
                <a:spcPts val="75"/>
              </a:spcBef>
            </a:pPr>
            <a:r>
              <a:rPr sz="1300" b="1" spc="5" dirty="0">
                <a:latin typeface="Times New Roman"/>
                <a:cs typeface="Times New Roman"/>
              </a:rPr>
              <a:t>Table 4.2: </a:t>
            </a:r>
            <a:r>
              <a:rPr sz="1300" spc="5" dirty="0">
                <a:latin typeface="Times New Roman"/>
                <a:cs typeface="Times New Roman"/>
              </a:rPr>
              <a:t>Data table</a:t>
            </a:r>
            <a:r>
              <a:rPr sz="1300" spc="-15" dirty="0">
                <a:latin typeface="Times New Roman"/>
                <a:cs typeface="Times New Roman"/>
              </a:rPr>
              <a:t> </a:t>
            </a:r>
            <a:r>
              <a:rPr sz="1300" spc="5" dirty="0">
                <a:latin typeface="Times New Roman"/>
                <a:cs typeface="Times New Roman"/>
              </a:rPr>
              <a:t>conveying  the amount of layers and  hyperparameters in the</a:t>
            </a:r>
            <a:r>
              <a:rPr sz="1300" spc="-20" dirty="0">
                <a:latin typeface="Times New Roman"/>
                <a:cs typeface="Times New Roman"/>
              </a:rPr>
              <a:t> </a:t>
            </a:r>
            <a:r>
              <a:rPr sz="1300" spc="10" dirty="0">
                <a:latin typeface="Times New Roman"/>
                <a:cs typeface="Times New Roman"/>
              </a:rPr>
              <a:t>CNN</a:t>
            </a:r>
            <a:endParaRPr sz="13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1270" algn="ctr">
              <a:lnSpc>
                <a:spcPct val="100000"/>
              </a:lnSpc>
              <a:spcBef>
                <a:spcPts val="500"/>
              </a:spcBef>
            </a:pPr>
            <a:r>
              <a:rPr spc="5" dirty="0"/>
              <a:t>Loss </a:t>
            </a:r>
            <a:r>
              <a:rPr spc="10" dirty="0"/>
              <a:t>and</a:t>
            </a:r>
            <a:r>
              <a:rPr spc="-5" dirty="0"/>
              <a:t> </a:t>
            </a:r>
            <a:r>
              <a:rPr spc="5" dirty="0"/>
              <a:t>Accuracy</a:t>
            </a:r>
          </a:p>
        </p:txBody>
      </p:sp>
      <p:sp>
        <p:nvSpPr>
          <p:cNvPr id="3" name="object 3"/>
          <p:cNvSpPr txBox="1"/>
          <p:nvPr/>
        </p:nvSpPr>
        <p:spPr>
          <a:xfrm>
            <a:off x="1568571" y="2285030"/>
            <a:ext cx="4958080" cy="5570220"/>
          </a:xfrm>
          <a:prstGeom prst="rect">
            <a:avLst/>
          </a:prstGeom>
        </p:spPr>
        <p:txBody>
          <a:bodyPr vert="horz" wrap="square" lIns="0" tIns="12065" rIns="0" bIns="0" rtlCol="0">
            <a:spAutoFit/>
          </a:bodyPr>
          <a:lstStyle/>
          <a:p>
            <a:pPr marL="12065" marR="5080" algn="ctr">
              <a:lnSpc>
                <a:spcPct val="100000"/>
              </a:lnSpc>
              <a:spcBef>
                <a:spcPts val="95"/>
              </a:spcBef>
            </a:pPr>
            <a:r>
              <a:rPr sz="3300" b="1" spc="-5" dirty="0">
                <a:latin typeface="Calibri"/>
                <a:cs typeface="Calibri"/>
              </a:rPr>
              <a:t>Figure </a:t>
            </a:r>
            <a:r>
              <a:rPr sz="3300" b="1" spc="-10" dirty="0">
                <a:latin typeface="Calibri"/>
                <a:cs typeface="Calibri"/>
              </a:rPr>
              <a:t>4.3</a:t>
            </a:r>
            <a:r>
              <a:rPr sz="3300" spc="-10" dirty="0">
                <a:latin typeface="Calibri"/>
                <a:cs typeface="Calibri"/>
              </a:rPr>
              <a:t>: </a:t>
            </a:r>
            <a:r>
              <a:rPr sz="3300" spc="-5" dirty="0">
                <a:latin typeface="Calibri"/>
                <a:cs typeface="Calibri"/>
              </a:rPr>
              <a:t>Graph of the CNN  metrics </a:t>
            </a:r>
            <a:r>
              <a:rPr sz="3300" b="1" spc="-5" dirty="0">
                <a:latin typeface="Calibri"/>
                <a:cs typeface="Calibri"/>
              </a:rPr>
              <a:t>without </a:t>
            </a:r>
            <a:r>
              <a:rPr sz="3300" spc="-5" dirty="0">
                <a:latin typeface="Calibri"/>
                <a:cs typeface="Calibri"/>
              </a:rPr>
              <a:t>data  augmentation</a:t>
            </a:r>
            <a:endParaRPr sz="3300">
              <a:latin typeface="Calibri"/>
              <a:cs typeface="Calibri"/>
            </a:endParaRPr>
          </a:p>
          <a:p>
            <a:pPr marL="137160" marR="128905" algn="ctr">
              <a:lnSpc>
                <a:spcPct val="101499"/>
              </a:lnSpc>
              <a:spcBef>
                <a:spcPts val="3200"/>
              </a:spcBef>
            </a:pPr>
            <a:r>
              <a:rPr sz="2600" spc="15" dirty="0">
                <a:latin typeface="Calibri"/>
                <a:cs typeface="Calibri"/>
              </a:rPr>
              <a:t>Figure 3.1 shows that the CNN’s  accuracy resembles a logarithmic  </a:t>
            </a:r>
            <a:r>
              <a:rPr sz="2600" spc="10" dirty="0">
                <a:latin typeface="Calibri"/>
                <a:cs typeface="Calibri"/>
              </a:rPr>
              <a:t>curve. </a:t>
            </a:r>
            <a:r>
              <a:rPr sz="2600" spc="15" dirty="0">
                <a:latin typeface="Calibri"/>
                <a:cs typeface="Calibri"/>
              </a:rPr>
              <a:t>As the validation </a:t>
            </a:r>
            <a:r>
              <a:rPr sz="2600" spc="10" dirty="0">
                <a:latin typeface="Calibri"/>
                <a:cs typeface="Calibri"/>
              </a:rPr>
              <a:t>set’s  </a:t>
            </a:r>
            <a:r>
              <a:rPr sz="2600" spc="15" dirty="0">
                <a:latin typeface="Calibri"/>
                <a:cs typeface="Calibri"/>
              </a:rPr>
              <a:t>accuracy approaches a </a:t>
            </a:r>
            <a:r>
              <a:rPr sz="2600" spc="10" dirty="0">
                <a:latin typeface="Calibri"/>
                <a:cs typeface="Calibri"/>
              </a:rPr>
              <a:t>horizontal  </a:t>
            </a:r>
            <a:r>
              <a:rPr sz="2600" spc="15" dirty="0">
                <a:latin typeface="Calibri"/>
                <a:cs typeface="Calibri"/>
              </a:rPr>
              <a:t>asymptote at </a:t>
            </a:r>
            <a:r>
              <a:rPr sz="2600" spc="20" dirty="0">
                <a:latin typeface="Calibri"/>
                <a:cs typeface="Calibri"/>
              </a:rPr>
              <a:t>60% and </a:t>
            </a:r>
            <a:r>
              <a:rPr sz="2600" spc="15" dirty="0">
                <a:latin typeface="Calibri"/>
                <a:cs typeface="Calibri"/>
              </a:rPr>
              <a:t>a point of  </a:t>
            </a:r>
            <a:r>
              <a:rPr sz="2600" spc="10" dirty="0">
                <a:latin typeface="Calibri"/>
                <a:cs typeface="Calibri"/>
              </a:rPr>
              <a:t>inflection, </a:t>
            </a:r>
            <a:r>
              <a:rPr sz="2600" spc="15" dirty="0">
                <a:latin typeface="Calibri"/>
                <a:cs typeface="Calibri"/>
              </a:rPr>
              <a:t>the accuracy</a:t>
            </a:r>
            <a:r>
              <a:rPr sz="2600" spc="-20" dirty="0">
                <a:latin typeface="Calibri"/>
                <a:cs typeface="Calibri"/>
              </a:rPr>
              <a:t> </a:t>
            </a:r>
            <a:r>
              <a:rPr sz="2600" spc="10" dirty="0">
                <a:latin typeface="Calibri"/>
                <a:cs typeface="Calibri"/>
              </a:rPr>
              <a:t>decreases.</a:t>
            </a:r>
            <a:endParaRPr sz="2600">
              <a:latin typeface="Calibri"/>
              <a:cs typeface="Calibri"/>
            </a:endParaRPr>
          </a:p>
          <a:p>
            <a:pPr marL="159385" marR="151765" algn="ctr">
              <a:lnSpc>
                <a:spcPct val="101800"/>
              </a:lnSpc>
              <a:spcBef>
                <a:spcPts val="50"/>
              </a:spcBef>
            </a:pPr>
            <a:r>
              <a:rPr sz="2600" spc="10" dirty="0">
                <a:latin typeface="Calibri"/>
                <a:cs typeface="Calibri"/>
              </a:rPr>
              <a:t>Likewise, </a:t>
            </a:r>
            <a:r>
              <a:rPr sz="2600" spc="15" dirty="0">
                <a:latin typeface="Calibri"/>
                <a:cs typeface="Calibri"/>
              </a:rPr>
              <a:t>the </a:t>
            </a:r>
            <a:r>
              <a:rPr sz="2600" spc="10" dirty="0">
                <a:latin typeface="Calibri"/>
                <a:cs typeface="Calibri"/>
              </a:rPr>
              <a:t>loss </a:t>
            </a:r>
            <a:r>
              <a:rPr sz="2600" spc="15" dirty="0">
                <a:latin typeface="Calibri"/>
                <a:cs typeface="Calibri"/>
              </a:rPr>
              <a:t>curve mimics</a:t>
            </a:r>
            <a:r>
              <a:rPr sz="2600" spc="-35" dirty="0">
                <a:latin typeface="Calibri"/>
                <a:cs typeface="Calibri"/>
              </a:rPr>
              <a:t> </a:t>
            </a:r>
            <a:r>
              <a:rPr sz="2600" spc="15" dirty="0">
                <a:latin typeface="Calibri"/>
                <a:cs typeface="Calibri"/>
              </a:rPr>
              <a:t>an  exponential </a:t>
            </a:r>
            <a:r>
              <a:rPr sz="2600" spc="10" dirty="0">
                <a:latin typeface="Calibri"/>
                <a:cs typeface="Calibri"/>
              </a:rPr>
              <a:t>curve, </a:t>
            </a:r>
            <a:r>
              <a:rPr sz="2600" spc="15" dirty="0">
                <a:latin typeface="Calibri"/>
                <a:cs typeface="Calibri"/>
              </a:rPr>
              <a:t>approaching a  </a:t>
            </a:r>
            <a:r>
              <a:rPr sz="2600" spc="25" dirty="0">
                <a:latin typeface="Calibri"/>
                <a:cs typeface="Calibri"/>
              </a:rPr>
              <a:t>minimum </a:t>
            </a:r>
            <a:r>
              <a:rPr sz="2600" spc="10" dirty="0">
                <a:latin typeface="Calibri"/>
                <a:cs typeface="Calibri"/>
              </a:rPr>
              <a:t>loss of</a:t>
            </a:r>
            <a:r>
              <a:rPr sz="2600" spc="-25" dirty="0">
                <a:latin typeface="Calibri"/>
                <a:cs typeface="Calibri"/>
              </a:rPr>
              <a:t> </a:t>
            </a:r>
            <a:r>
              <a:rPr sz="2600" spc="10" dirty="0">
                <a:latin typeface="Calibri"/>
                <a:cs typeface="Calibri"/>
              </a:rPr>
              <a:t>1.0.</a:t>
            </a:r>
            <a:endParaRPr sz="2600">
              <a:latin typeface="Calibri"/>
              <a:cs typeface="Calibri"/>
            </a:endParaRPr>
          </a:p>
        </p:txBody>
      </p:sp>
      <p:sp>
        <p:nvSpPr>
          <p:cNvPr id="4" name="object 4"/>
          <p:cNvSpPr/>
          <p:nvPr/>
        </p:nvSpPr>
        <p:spPr>
          <a:xfrm>
            <a:off x="6566554" y="2204636"/>
            <a:ext cx="12156645" cy="87222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8214" y="2285030"/>
            <a:ext cx="4919345" cy="3559810"/>
          </a:xfrm>
          <a:prstGeom prst="rect">
            <a:avLst/>
          </a:prstGeom>
        </p:spPr>
        <p:txBody>
          <a:bodyPr vert="horz" wrap="square" lIns="0" tIns="12065" rIns="0" bIns="0" rtlCol="0">
            <a:spAutoFit/>
          </a:bodyPr>
          <a:lstStyle/>
          <a:p>
            <a:pPr marL="72390" marR="65405" algn="ctr">
              <a:lnSpc>
                <a:spcPct val="100000"/>
              </a:lnSpc>
              <a:spcBef>
                <a:spcPts val="95"/>
              </a:spcBef>
            </a:pPr>
            <a:r>
              <a:rPr sz="3300" b="1" spc="-5" dirty="0">
                <a:latin typeface="Calibri"/>
                <a:cs typeface="Calibri"/>
              </a:rPr>
              <a:t>Table 4.4</a:t>
            </a:r>
            <a:r>
              <a:rPr sz="3300" spc="-5" dirty="0">
                <a:latin typeface="Calibri"/>
                <a:cs typeface="Calibri"/>
              </a:rPr>
              <a:t>: Raw data table</a:t>
            </a:r>
            <a:r>
              <a:rPr sz="3300" spc="-90" dirty="0">
                <a:latin typeface="Calibri"/>
                <a:cs typeface="Calibri"/>
              </a:rPr>
              <a:t> </a:t>
            </a:r>
            <a:r>
              <a:rPr sz="3300" spc="-5" dirty="0">
                <a:latin typeface="Calibri"/>
                <a:cs typeface="Calibri"/>
              </a:rPr>
              <a:t>of  the CNN metrics </a:t>
            </a:r>
            <a:r>
              <a:rPr sz="3300" b="1" spc="-5" dirty="0">
                <a:latin typeface="Calibri"/>
                <a:cs typeface="Calibri"/>
              </a:rPr>
              <a:t>with </a:t>
            </a:r>
            <a:r>
              <a:rPr sz="3300" spc="-5" dirty="0">
                <a:latin typeface="Calibri"/>
                <a:cs typeface="Calibri"/>
              </a:rPr>
              <a:t>data  augmentation</a:t>
            </a:r>
            <a:endParaRPr sz="3300">
              <a:latin typeface="Calibri"/>
              <a:cs typeface="Calibri"/>
            </a:endParaRPr>
          </a:p>
          <a:p>
            <a:pPr marL="12700" marR="5715" algn="ctr">
              <a:lnSpc>
                <a:spcPct val="102299"/>
              </a:lnSpc>
              <a:spcBef>
                <a:spcPts val="3175"/>
              </a:spcBef>
            </a:pPr>
            <a:r>
              <a:rPr sz="2600" spc="15" dirty="0">
                <a:latin typeface="Calibri"/>
                <a:cs typeface="Calibri"/>
              </a:rPr>
              <a:t>Table 3 shows both the training</a:t>
            </a:r>
            <a:r>
              <a:rPr sz="2600" spc="-50" dirty="0">
                <a:latin typeface="Calibri"/>
                <a:cs typeface="Calibri"/>
              </a:rPr>
              <a:t> </a:t>
            </a:r>
            <a:r>
              <a:rPr sz="2600" spc="20" dirty="0">
                <a:latin typeface="Calibri"/>
                <a:cs typeface="Calibri"/>
              </a:rPr>
              <a:t>and  </a:t>
            </a:r>
            <a:r>
              <a:rPr sz="2600" spc="15" dirty="0">
                <a:latin typeface="Calibri"/>
                <a:cs typeface="Calibri"/>
              </a:rPr>
              <a:t>validation </a:t>
            </a:r>
            <a:r>
              <a:rPr sz="2600" spc="10" dirty="0">
                <a:latin typeface="Calibri"/>
                <a:cs typeface="Calibri"/>
              </a:rPr>
              <a:t>set accuracy </a:t>
            </a:r>
            <a:r>
              <a:rPr sz="2600" spc="20" dirty="0">
                <a:latin typeface="Calibri"/>
                <a:cs typeface="Calibri"/>
              </a:rPr>
              <a:t>and </a:t>
            </a:r>
            <a:r>
              <a:rPr sz="2600" spc="10" dirty="0">
                <a:latin typeface="Calibri"/>
                <a:cs typeface="Calibri"/>
              </a:rPr>
              <a:t>loss of  </a:t>
            </a:r>
            <a:r>
              <a:rPr sz="2600" spc="15" dirty="0">
                <a:latin typeface="Calibri"/>
                <a:cs typeface="Calibri"/>
              </a:rPr>
              <a:t>the trained Convolution Neural  Network with data</a:t>
            </a:r>
            <a:r>
              <a:rPr sz="2600" spc="-20" dirty="0">
                <a:latin typeface="Calibri"/>
                <a:cs typeface="Calibri"/>
              </a:rPr>
              <a:t> </a:t>
            </a:r>
            <a:r>
              <a:rPr sz="2600" spc="15" dirty="0">
                <a:latin typeface="Calibri"/>
                <a:cs typeface="Calibri"/>
              </a:rPr>
              <a:t>augmentation.</a:t>
            </a:r>
            <a:endParaRPr sz="2600">
              <a:latin typeface="Calibri"/>
              <a:cs typeface="Calibri"/>
            </a:endParaRPr>
          </a:p>
        </p:txBody>
      </p:sp>
      <p:sp>
        <p:nvSpPr>
          <p:cNvPr id="3" name="object 3"/>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1270" algn="ctr">
              <a:lnSpc>
                <a:spcPct val="100000"/>
              </a:lnSpc>
              <a:spcBef>
                <a:spcPts val="500"/>
              </a:spcBef>
            </a:pPr>
            <a:r>
              <a:rPr spc="5" dirty="0"/>
              <a:t>Loss </a:t>
            </a:r>
            <a:r>
              <a:rPr spc="10" dirty="0"/>
              <a:t>and</a:t>
            </a:r>
            <a:r>
              <a:rPr spc="-5" dirty="0"/>
              <a:t> </a:t>
            </a:r>
            <a:r>
              <a:rPr spc="5" dirty="0"/>
              <a:t>Accuracy</a:t>
            </a:r>
          </a:p>
        </p:txBody>
      </p:sp>
      <p:graphicFrame>
        <p:nvGraphicFramePr>
          <p:cNvPr id="4" name="object 4"/>
          <p:cNvGraphicFramePr>
            <a:graphicFrameLocks noGrp="1"/>
          </p:cNvGraphicFramePr>
          <p:nvPr/>
        </p:nvGraphicFramePr>
        <p:xfrm>
          <a:off x="6815290" y="2292296"/>
          <a:ext cx="11906882" cy="8932600"/>
        </p:xfrm>
        <a:graphic>
          <a:graphicData uri="http://schemas.openxmlformats.org/drawingml/2006/table">
            <a:tbl>
              <a:tblPr firstRow="1" bandRow="1">
                <a:tableStyleId>{2D5ABB26-0587-4C30-8999-92F81FD0307C}</a:tableStyleId>
              </a:tblPr>
              <a:tblGrid>
                <a:gridCol w="2294890">
                  <a:extLst>
                    <a:ext uri="{9D8B030D-6E8A-4147-A177-3AD203B41FA5}">
                      <a16:colId xmlns:a16="http://schemas.microsoft.com/office/drawing/2014/main" val="20000"/>
                    </a:ext>
                  </a:extLst>
                </a:gridCol>
                <a:gridCol w="1938655">
                  <a:extLst>
                    <a:ext uri="{9D8B030D-6E8A-4147-A177-3AD203B41FA5}">
                      <a16:colId xmlns:a16="http://schemas.microsoft.com/office/drawing/2014/main" val="20001"/>
                    </a:ext>
                  </a:extLst>
                </a:gridCol>
                <a:gridCol w="1256029">
                  <a:extLst>
                    <a:ext uri="{9D8B030D-6E8A-4147-A177-3AD203B41FA5}">
                      <a16:colId xmlns:a16="http://schemas.microsoft.com/office/drawing/2014/main" val="20002"/>
                    </a:ext>
                  </a:extLst>
                </a:gridCol>
                <a:gridCol w="1829434">
                  <a:extLst>
                    <a:ext uri="{9D8B030D-6E8A-4147-A177-3AD203B41FA5}">
                      <a16:colId xmlns:a16="http://schemas.microsoft.com/office/drawing/2014/main" val="20003"/>
                    </a:ext>
                  </a:extLst>
                </a:gridCol>
                <a:gridCol w="1720850">
                  <a:extLst>
                    <a:ext uri="{9D8B030D-6E8A-4147-A177-3AD203B41FA5}">
                      <a16:colId xmlns:a16="http://schemas.microsoft.com/office/drawing/2014/main" val="20004"/>
                    </a:ext>
                  </a:extLst>
                </a:gridCol>
                <a:gridCol w="1178559">
                  <a:extLst>
                    <a:ext uri="{9D8B030D-6E8A-4147-A177-3AD203B41FA5}">
                      <a16:colId xmlns:a16="http://schemas.microsoft.com/office/drawing/2014/main" val="20005"/>
                    </a:ext>
                  </a:extLst>
                </a:gridCol>
                <a:gridCol w="1688465">
                  <a:extLst>
                    <a:ext uri="{9D8B030D-6E8A-4147-A177-3AD203B41FA5}">
                      <a16:colId xmlns:a16="http://schemas.microsoft.com/office/drawing/2014/main" val="20006"/>
                    </a:ext>
                  </a:extLst>
                </a:gridCol>
              </a:tblGrid>
              <a:tr h="634535">
                <a:tc gridSpan="7">
                  <a:txBody>
                    <a:bodyPr/>
                    <a:lstStyle/>
                    <a:p>
                      <a:pPr marL="780415">
                        <a:lnSpc>
                          <a:spcPts val="1735"/>
                        </a:lnSpc>
                        <a:spcBef>
                          <a:spcPts val="1250"/>
                        </a:spcBef>
                        <a:tabLst>
                          <a:tab pos="2346325" algn="l"/>
                          <a:tab pos="5438140" algn="l"/>
                          <a:tab pos="7596505" algn="l"/>
                          <a:tab pos="9778365" algn="l"/>
                        </a:tabLst>
                      </a:pPr>
                      <a:r>
                        <a:rPr sz="1950" b="1" spc="10" dirty="0">
                          <a:latin typeface="Calibri"/>
                          <a:cs typeface="Calibri"/>
                        </a:rPr>
                        <a:t>Epochs	</a:t>
                      </a:r>
                      <a:r>
                        <a:rPr sz="1950" b="1" spc="5" dirty="0">
                          <a:latin typeface="Calibri"/>
                          <a:cs typeface="Calibri"/>
                        </a:rPr>
                        <a:t>Training </a:t>
                      </a:r>
                      <a:r>
                        <a:rPr sz="1950" b="1" spc="10" dirty="0">
                          <a:latin typeface="Calibri"/>
                          <a:cs typeface="Calibri"/>
                        </a:rPr>
                        <a:t>Set</a:t>
                      </a:r>
                      <a:r>
                        <a:rPr sz="1950" b="1" spc="20" dirty="0">
                          <a:latin typeface="Calibri"/>
                          <a:cs typeface="Calibri"/>
                        </a:rPr>
                        <a:t> </a:t>
                      </a:r>
                      <a:r>
                        <a:rPr sz="1950" b="1" spc="5" dirty="0">
                          <a:latin typeface="Calibri"/>
                          <a:cs typeface="Calibri"/>
                        </a:rPr>
                        <a:t>Accuracy</a:t>
                      </a:r>
                      <a:r>
                        <a:rPr sz="1950" b="1" spc="10" dirty="0">
                          <a:latin typeface="Calibri"/>
                          <a:cs typeface="Calibri"/>
                        </a:rPr>
                        <a:t> (%)	</a:t>
                      </a:r>
                      <a:r>
                        <a:rPr sz="2925" b="1" spc="15" baseline="34188" dirty="0">
                          <a:latin typeface="Calibri"/>
                          <a:cs typeface="Calibri"/>
                        </a:rPr>
                        <a:t>Validation</a:t>
                      </a:r>
                      <a:r>
                        <a:rPr sz="2925" b="1" spc="7" baseline="34188" dirty="0">
                          <a:latin typeface="Calibri"/>
                          <a:cs typeface="Calibri"/>
                        </a:rPr>
                        <a:t> </a:t>
                      </a:r>
                      <a:r>
                        <a:rPr sz="2925" b="1" spc="15" baseline="34188" dirty="0">
                          <a:latin typeface="Calibri"/>
                          <a:cs typeface="Calibri"/>
                        </a:rPr>
                        <a:t>Set	</a:t>
                      </a:r>
                      <a:r>
                        <a:rPr sz="1950" b="1" spc="5" dirty="0">
                          <a:latin typeface="Calibri"/>
                          <a:cs typeface="Calibri"/>
                        </a:rPr>
                        <a:t>Training </a:t>
                      </a:r>
                      <a:r>
                        <a:rPr sz="1950" b="1" spc="10" dirty="0">
                          <a:latin typeface="Calibri"/>
                          <a:cs typeface="Calibri"/>
                        </a:rPr>
                        <a:t>Set Loss	Validation Set</a:t>
                      </a:r>
                      <a:r>
                        <a:rPr sz="1950" b="1" spc="-40" dirty="0">
                          <a:latin typeface="Calibri"/>
                          <a:cs typeface="Calibri"/>
                        </a:rPr>
                        <a:t> </a:t>
                      </a:r>
                      <a:r>
                        <a:rPr sz="1950" b="1" spc="10" dirty="0">
                          <a:latin typeface="Calibri"/>
                          <a:cs typeface="Calibri"/>
                        </a:rPr>
                        <a:t>Loss</a:t>
                      </a:r>
                      <a:endParaRPr sz="1950">
                        <a:latin typeface="Calibri"/>
                        <a:cs typeface="Calibri"/>
                      </a:endParaRPr>
                    </a:p>
                    <a:p>
                      <a:pPr marL="433705" algn="ctr">
                        <a:lnSpc>
                          <a:spcPts val="1735"/>
                        </a:lnSpc>
                      </a:pPr>
                      <a:r>
                        <a:rPr sz="1950" b="1" spc="5" dirty="0">
                          <a:latin typeface="Calibri"/>
                          <a:cs typeface="Calibri"/>
                        </a:rPr>
                        <a:t>Accuracy</a:t>
                      </a:r>
                      <a:r>
                        <a:rPr sz="1950" b="1" spc="-5" dirty="0">
                          <a:latin typeface="Calibri"/>
                          <a:cs typeface="Calibri"/>
                        </a:rPr>
                        <a:t> </a:t>
                      </a:r>
                      <a:r>
                        <a:rPr sz="1950" b="1" spc="10" dirty="0">
                          <a:latin typeface="Calibri"/>
                          <a:cs typeface="Calibri"/>
                        </a:rPr>
                        <a:t>(%)</a:t>
                      </a:r>
                      <a:endParaRPr sz="1950">
                        <a:latin typeface="Calibri"/>
                        <a:cs typeface="Calibri"/>
                      </a:endParaRPr>
                    </a:p>
                  </a:txBody>
                  <a:tcPr marL="0" marR="0" marT="158750" marB="0">
                    <a:solidFill>
                      <a:srgbClr val="A6A6A6"/>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37119">
                <a:tc>
                  <a:txBody>
                    <a:bodyPr/>
                    <a:lstStyle/>
                    <a:p>
                      <a:pPr algn="ctr">
                        <a:lnSpc>
                          <a:spcPct val="100000"/>
                        </a:lnSpc>
                        <a:spcBef>
                          <a:spcPts val="75"/>
                        </a:spcBef>
                      </a:pPr>
                      <a:r>
                        <a:rPr sz="1950" dirty="0">
                          <a:latin typeface="Calibri"/>
                          <a:cs typeface="Calibri"/>
                        </a:rPr>
                        <a:t>1</a:t>
                      </a:r>
                      <a:endParaRPr sz="1950">
                        <a:latin typeface="Calibri"/>
                        <a:cs typeface="Calibri"/>
                      </a:endParaRPr>
                    </a:p>
                  </a:txBody>
                  <a:tcPr marL="0" marR="0" marT="9525" marB="0">
                    <a:solidFill>
                      <a:srgbClr val="A6A6A6"/>
                    </a:solidFill>
                  </a:tcPr>
                </a:tc>
                <a:tc>
                  <a:txBody>
                    <a:bodyPr/>
                    <a:lstStyle/>
                    <a:p>
                      <a:pPr marL="790575" algn="ctr">
                        <a:lnSpc>
                          <a:spcPct val="100000"/>
                        </a:lnSpc>
                        <a:spcBef>
                          <a:spcPts val="75"/>
                        </a:spcBef>
                      </a:pPr>
                      <a:r>
                        <a:rPr sz="1950" spc="5" dirty="0">
                          <a:latin typeface="Calibri"/>
                          <a:cs typeface="Calibri"/>
                        </a:rPr>
                        <a:t>0.26</a:t>
                      </a:r>
                      <a:endParaRPr sz="1950">
                        <a:latin typeface="Calibri"/>
                        <a:cs typeface="Calibri"/>
                      </a:endParaRPr>
                    </a:p>
                  </a:txBody>
                  <a:tcPr marL="0" marR="0" marT="9525"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75"/>
                        </a:spcBef>
                      </a:pPr>
                      <a:r>
                        <a:rPr sz="1950" spc="5" dirty="0">
                          <a:latin typeface="Calibri"/>
                          <a:cs typeface="Calibri"/>
                        </a:rPr>
                        <a:t>0.35</a:t>
                      </a:r>
                      <a:endParaRPr sz="1950">
                        <a:latin typeface="Calibri"/>
                        <a:cs typeface="Calibri"/>
                      </a:endParaRPr>
                    </a:p>
                  </a:txBody>
                  <a:tcPr marL="0" marR="0" marT="9525" marB="0">
                    <a:solidFill>
                      <a:srgbClr val="F2F2F2"/>
                    </a:solidFill>
                  </a:tcPr>
                </a:tc>
                <a:tc>
                  <a:txBody>
                    <a:bodyPr/>
                    <a:lstStyle/>
                    <a:p>
                      <a:pPr marR="217170" algn="r">
                        <a:lnSpc>
                          <a:spcPct val="100000"/>
                        </a:lnSpc>
                        <a:spcBef>
                          <a:spcPts val="75"/>
                        </a:spcBef>
                      </a:pPr>
                      <a:r>
                        <a:rPr sz="1950" spc="-5" dirty="0">
                          <a:latin typeface="Calibri"/>
                          <a:cs typeface="Calibri"/>
                        </a:rPr>
                        <a:t>1.3898</a:t>
                      </a:r>
                      <a:endParaRPr sz="1950">
                        <a:latin typeface="Calibri"/>
                        <a:cs typeface="Calibri"/>
                      </a:endParaRPr>
                    </a:p>
                  </a:txBody>
                  <a:tcPr marL="0" marR="0" marT="9525"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75"/>
                        </a:spcBef>
                      </a:pPr>
                      <a:r>
                        <a:rPr sz="1950" spc="5" dirty="0">
                          <a:latin typeface="Calibri"/>
                          <a:cs typeface="Calibri"/>
                        </a:rPr>
                        <a:t>1.3703</a:t>
                      </a:r>
                      <a:endParaRPr sz="1950">
                        <a:latin typeface="Calibri"/>
                        <a:cs typeface="Calibri"/>
                      </a:endParaRPr>
                    </a:p>
                  </a:txBody>
                  <a:tcPr marL="0" marR="0" marT="9525" marB="0">
                    <a:solidFill>
                      <a:srgbClr val="F2F2F2"/>
                    </a:solidFill>
                  </a:tcPr>
                </a:tc>
                <a:extLst>
                  <a:ext uri="{0D108BD9-81ED-4DB2-BD59-A6C34878D82A}">
                    <a16:rowId xmlns:a16="http://schemas.microsoft.com/office/drawing/2014/main" val="10001"/>
                  </a:ext>
                </a:extLst>
              </a:tr>
              <a:tr h="332974">
                <a:tc>
                  <a:txBody>
                    <a:bodyPr/>
                    <a:lstStyle/>
                    <a:p>
                      <a:pPr algn="ctr">
                        <a:lnSpc>
                          <a:spcPct val="100000"/>
                        </a:lnSpc>
                        <a:spcBef>
                          <a:spcPts val="30"/>
                        </a:spcBef>
                      </a:pPr>
                      <a:r>
                        <a:rPr sz="1950" dirty="0">
                          <a:latin typeface="Calibri"/>
                          <a:cs typeface="Calibri"/>
                        </a:rPr>
                        <a:t>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0.72</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0.75</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0.7206</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255904">
                        <a:lnSpc>
                          <a:spcPct val="100000"/>
                        </a:lnSpc>
                        <a:spcBef>
                          <a:spcPts val="30"/>
                        </a:spcBef>
                      </a:pPr>
                      <a:r>
                        <a:rPr sz="1950" spc="5" dirty="0">
                          <a:latin typeface="Calibri"/>
                          <a:cs typeface="Calibri"/>
                        </a:rPr>
                        <a:t>0.709</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02"/>
                  </a:ext>
                </a:extLst>
              </a:tr>
              <a:tr h="332974">
                <a:tc>
                  <a:txBody>
                    <a:bodyPr/>
                    <a:lstStyle/>
                    <a:p>
                      <a:pPr algn="ctr">
                        <a:lnSpc>
                          <a:spcPct val="100000"/>
                        </a:lnSpc>
                        <a:spcBef>
                          <a:spcPts val="40"/>
                        </a:spcBef>
                      </a:pPr>
                      <a:r>
                        <a:rPr sz="1950" spc="5" dirty="0">
                          <a:latin typeface="Calibri"/>
                          <a:cs typeface="Calibri"/>
                        </a:rPr>
                        <a:t>10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0.78</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0.83</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0.5783</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0.5382</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03"/>
                  </a:ext>
                </a:extLst>
              </a:tr>
              <a:tr h="332974">
                <a:tc>
                  <a:txBody>
                    <a:bodyPr/>
                    <a:lstStyle/>
                    <a:p>
                      <a:pPr algn="ctr">
                        <a:lnSpc>
                          <a:spcPct val="100000"/>
                        </a:lnSpc>
                        <a:spcBef>
                          <a:spcPts val="30"/>
                        </a:spcBef>
                      </a:pPr>
                      <a:r>
                        <a:rPr sz="1950" spc="5" dirty="0">
                          <a:latin typeface="Calibri"/>
                          <a:cs typeface="Calibri"/>
                        </a:rPr>
                        <a:t>15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0.83</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0.85</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0.4604</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0.4303</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04"/>
                  </a:ext>
                </a:extLst>
              </a:tr>
              <a:tr h="332974">
                <a:tc>
                  <a:txBody>
                    <a:bodyPr/>
                    <a:lstStyle/>
                    <a:p>
                      <a:pPr algn="ctr">
                        <a:lnSpc>
                          <a:spcPct val="100000"/>
                        </a:lnSpc>
                        <a:spcBef>
                          <a:spcPts val="40"/>
                        </a:spcBef>
                      </a:pPr>
                      <a:r>
                        <a:rPr sz="1950" spc="5" dirty="0">
                          <a:latin typeface="Calibri"/>
                          <a:cs typeface="Calibri"/>
                        </a:rPr>
                        <a:t>20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0.89</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0.88</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0.3313</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0.3619</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05"/>
                  </a:ext>
                </a:extLst>
              </a:tr>
              <a:tr h="332974">
                <a:tc>
                  <a:txBody>
                    <a:bodyPr/>
                    <a:lstStyle/>
                    <a:p>
                      <a:pPr algn="ctr">
                        <a:lnSpc>
                          <a:spcPct val="100000"/>
                        </a:lnSpc>
                        <a:spcBef>
                          <a:spcPts val="30"/>
                        </a:spcBef>
                      </a:pPr>
                      <a:r>
                        <a:rPr sz="1950" spc="5" dirty="0">
                          <a:latin typeface="Calibri"/>
                          <a:cs typeface="Calibri"/>
                        </a:rPr>
                        <a:t>25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0.88</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0.9</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0.3084</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0.2827</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06"/>
                  </a:ext>
                </a:extLst>
              </a:tr>
              <a:tr h="332974">
                <a:tc>
                  <a:txBody>
                    <a:bodyPr/>
                    <a:lstStyle/>
                    <a:p>
                      <a:pPr algn="ctr">
                        <a:lnSpc>
                          <a:spcPct val="100000"/>
                        </a:lnSpc>
                        <a:spcBef>
                          <a:spcPts val="40"/>
                        </a:spcBef>
                      </a:pPr>
                      <a:r>
                        <a:rPr sz="1950" spc="5" dirty="0">
                          <a:latin typeface="Calibri"/>
                          <a:cs typeface="Calibri"/>
                        </a:rPr>
                        <a:t>30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0.89</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0.9</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0.2741</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0.2673</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07"/>
                  </a:ext>
                </a:extLst>
              </a:tr>
              <a:tr h="332974">
                <a:tc>
                  <a:txBody>
                    <a:bodyPr/>
                    <a:lstStyle/>
                    <a:p>
                      <a:pPr algn="ctr">
                        <a:lnSpc>
                          <a:spcPct val="100000"/>
                        </a:lnSpc>
                        <a:spcBef>
                          <a:spcPts val="30"/>
                        </a:spcBef>
                      </a:pPr>
                      <a:r>
                        <a:rPr sz="1950" spc="5" dirty="0">
                          <a:latin typeface="Calibri"/>
                          <a:cs typeface="Calibri"/>
                        </a:rPr>
                        <a:t>35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0.89</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0.87</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0.2632</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0.3667</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08"/>
                  </a:ext>
                </a:extLst>
              </a:tr>
              <a:tr h="332974">
                <a:tc>
                  <a:txBody>
                    <a:bodyPr/>
                    <a:lstStyle/>
                    <a:p>
                      <a:pPr algn="ctr">
                        <a:lnSpc>
                          <a:spcPct val="100000"/>
                        </a:lnSpc>
                        <a:spcBef>
                          <a:spcPts val="40"/>
                        </a:spcBef>
                      </a:pPr>
                      <a:r>
                        <a:rPr sz="1950" spc="5" dirty="0">
                          <a:latin typeface="Calibri"/>
                          <a:cs typeface="Calibri"/>
                        </a:rPr>
                        <a:t>40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0.93</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0.9</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0.1946</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0.2877</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09"/>
                  </a:ext>
                </a:extLst>
              </a:tr>
              <a:tr h="332974">
                <a:tc>
                  <a:txBody>
                    <a:bodyPr/>
                    <a:lstStyle/>
                    <a:p>
                      <a:pPr algn="ctr">
                        <a:lnSpc>
                          <a:spcPct val="100000"/>
                        </a:lnSpc>
                        <a:spcBef>
                          <a:spcPts val="30"/>
                        </a:spcBef>
                      </a:pPr>
                      <a:r>
                        <a:rPr sz="1950" spc="5" dirty="0">
                          <a:latin typeface="Calibri"/>
                          <a:cs typeface="Calibri"/>
                        </a:rPr>
                        <a:t>45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0.94</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0.91</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0.1614</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0.2158</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0"/>
                  </a:ext>
                </a:extLst>
              </a:tr>
              <a:tr h="332974">
                <a:tc>
                  <a:txBody>
                    <a:bodyPr/>
                    <a:lstStyle/>
                    <a:p>
                      <a:pPr algn="ctr">
                        <a:lnSpc>
                          <a:spcPct val="100000"/>
                        </a:lnSpc>
                        <a:spcBef>
                          <a:spcPts val="40"/>
                        </a:spcBef>
                      </a:pPr>
                      <a:r>
                        <a:rPr sz="1950" spc="5" dirty="0">
                          <a:latin typeface="Calibri"/>
                          <a:cs typeface="Calibri"/>
                        </a:rPr>
                        <a:t>50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0.95</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0.93</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0.1202</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0.2112</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1"/>
                  </a:ext>
                </a:extLst>
              </a:tr>
              <a:tr h="332974">
                <a:tc>
                  <a:txBody>
                    <a:bodyPr/>
                    <a:lstStyle/>
                    <a:p>
                      <a:pPr algn="ctr">
                        <a:lnSpc>
                          <a:spcPct val="100000"/>
                        </a:lnSpc>
                        <a:spcBef>
                          <a:spcPts val="30"/>
                        </a:spcBef>
                      </a:pPr>
                      <a:r>
                        <a:rPr sz="1950" spc="5" dirty="0">
                          <a:latin typeface="Calibri"/>
                          <a:cs typeface="Calibri"/>
                        </a:rPr>
                        <a:t>55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0.96</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0.93</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0.0966</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0.2344</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2"/>
                  </a:ext>
                </a:extLst>
              </a:tr>
              <a:tr h="332974">
                <a:tc>
                  <a:txBody>
                    <a:bodyPr/>
                    <a:lstStyle/>
                    <a:p>
                      <a:pPr algn="ctr">
                        <a:lnSpc>
                          <a:spcPct val="100000"/>
                        </a:lnSpc>
                        <a:spcBef>
                          <a:spcPts val="40"/>
                        </a:spcBef>
                      </a:pPr>
                      <a:r>
                        <a:rPr sz="1950" spc="5" dirty="0">
                          <a:latin typeface="Calibri"/>
                          <a:cs typeface="Calibri"/>
                        </a:rPr>
                        <a:t>60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0.97</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0.91</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0.0877</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255904">
                        <a:lnSpc>
                          <a:spcPct val="100000"/>
                        </a:lnSpc>
                        <a:spcBef>
                          <a:spcPts val="40"/>
                        </a:spcBef>
                      </a:pPr>
                      <a:r>
                        <a:rPr sz="1950" spc="5" dirty="0">
                          <a:latin typeface="Calibri"/>
                          <a:cs typeface="Calibri"/>
                        </a:rPr>
                        <a:t>0.312</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3"/>
                  </a:ext>
                </a:extLst>
              </a:tr>
              <a:tr h="332974">
                <a:tc>
                  <a:txBody>
                    <a:bodyPr/>
                    <a:lstStyle/>
                    <a:p>
                      <a:pPr algn="ctr">
                        <a:lnSpc>
                          <a:spcPct val="100000"/>
                        </a:lnSpc>
                        <a:spcBef>
                          <a:spcPts val="30"/>
                        </a:spcBef>
                      </a:pPr>
                      <a:r>
                        <a:rPr sz="1950" spc="5" dirty="0">
                          <a:latin typeface="Calibri"/>
                          <a:cs typeface="Calibri"/>
                        </a:rPr>
                        <a:t>65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0.95</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0.85</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0.1289</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0.4028</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4"/>
                  </a:ext>
                </a:extLst>
              </a:tr>
              <a:tr h="332974">
                <a:tc>
                  <a:txBody>
                    <a:bodyPr/>
                    <a:lstStyle/>
                    <a:p>
                      <a:pPr algn="ctr">
                        <a:lnSpc>
                          <a:spcPct val="100000"/>
                        </a:lnSpc>
                        <a:spcBef>
                          <a:spcPts val="40"/>
                        </a:spcBef>
                      </a:pPr>
                      <a:r>
                        <a:rPr sz="1950" spc="5" dirty="0">
                          <a:latin typeface="Calibri"/>
                          <a:cs typeface="Calibri"/>
                        </a:rPr>
                        <a:t>70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0.97</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0.96</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0.0781</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0.2223</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5"/>
                  </a:ext>
                </a:extLst>
              </a:tr>
              <a:tr h="332974">
                <a:tc>
                  <a:txBody>
                    <a:bodyPr/>
                    <a:lstStyle/>
                    <a:p>
                      <a:pPr algn="ctr">
                        <a:lnSpc>
                          <a:spcPct val="100000"/>
                        </a:lnSpc>
                        <a:spcBef>
                          <a:spcPts val="30"/>
                        </a:spcBef>
                      </a:pPr>
                      <a:r>
                        <a:rPr sz="1950" spc="5" dirty="0">
                          <a:latin typeface="Calibri"/>
                          <a:cs typeface="Calibri"/>
                        </a:rPr>
                        <a:t>75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0.97</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0.91</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0.0879</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0.2079</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6"/>
                  </a:ext>
                </a:extLst>
              </a:tr>
              <a:tr h="332974">
                <a:tc>
                  <a:txBody>
                    <a:bodyPr/>
                    <a:lstStyle/>
                    <a:p>
                      <a:pPr algn="ctr">
                        <a:lnSpc>
                          <a:spcPct val="100000"/>
                        </a:lnSpc>
                        <a:spcBef>
                          <a:spcPts val="40"/>
                        </a:spcBef>
                      </a:pPr>
                      <a:r>
                        <a:rPr sz="1950" spc="5" dirty="0">
                          <a:latin typeface="Calibri"/>
                          <a:cs typeface="Calibri"/>
                        </a:rPr>
                        <a:t>80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0.97</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0.95</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0.0788</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0.1301</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7"/>
                  </a:ext>
                </a:extLst>
              </a:tr>
              <a:tr h="332974">
                <a:tc>
                  <a:txBody>
                    <a:bodyPr/>
                    <a:lstStyle/>
                    <a:p>
                      <a:pPr algn="ctr">
                        <a:lnSpc>
                          <a:spcPct val="100000"/>
                        </a:lnSpc>
                        <a:spcBef>
                          <a:spcPts val="30"/>
                        </a:spcBef>
                      </a:pPr>
                      <a:r>
                        <a:rPr sz="1950" spc="5" dirty="0">
                          <a:latin typeface="Calibri"/>
                          <a:cs typeface="Calibri"/>
                        </a:rPr>
                        <a:t>85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0.97</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0.91</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0.0793</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0.2103</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18"/>
                  </a:ext>
                </a:extLst>
              </a:tr>
              <a:tr h="332974">
                <a:tc>
                  <a:txBody>
                    <a:bodyPr/>
                    <a:lstStyle/>
                    <a:p>
                      <a:pPr algn="ctr">
                        <a:lnSpc>
                          <a:spcPct val="100000"/>
                        </a:lnSpc>
                        <a:spcBef>
                          <a:spcPts val="40"/>
                        </a:spcBef>
                      </a:pPr>
                      <a:r>
                        <a:rPr sz="1950" spc="5" dirty="0">
                          <a:latin typeface="Calibri"/>
                          <a:cs typeface="Calibri"/>
                        </a:rPr>
                        <a:t>90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0.97</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0.89</a:t>
                      </a:r>
                      <a:endParaRPr sz="1950">
                        <a:latin typeface="Calibri"/>
                        <a:cs typeface="Calibri"/>
                      </a:endParaRPr>
                    </a:p>
                  </a:txBody>
                  <a:tcPr marL="0" marR="0" marT="5080" marB="0">
                    <a:solidFill>
                      <a:srgbClr val="F2F2F2"/>
                    </a:solidFill>
                  </a:tcPr>
                </a:tc>
                <a:tc>
                  <a:txBody>
                    <a:bodyPr/>
                    <a:lstStyle/>
                    <a:p>
                      <a:pPr marR="217170" algn="r">
                        <a:lnSpc>
                          <a:spcPct val="100000"/>
                        </a:lnSpc>
                        <a:spcBef>
                          <a:spcPts val="40"/>
                        </a:spcBef>
                      </a:pPr>
                      <a:r>
                        <a:rPr sz="1950" spc="-5" dirty="0">
                          <a:latin typeface="Calibri"/>
                          <a:cs typeface="Calibri"/>
                        </a:rPr>
                        <a:t>0.0895</a:t>
                      </a:r>
                      <a:endParaRPr sz="1950">
                        <a:latin typeface="Calibri"/>
                        <a:cs typeface="Calibri"/>
                      </a:endParaRPr>
                    </a:p>
                  </a:txBody>
                  <a:tcPr marL="0" marR="0" marT="508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0.2366</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19"/>
                  </a:ext>
                </a:extLst>
              </a:tr>
              <a:tr h="332974">
                <a:tc>
                  <a:txBody>
                    <a:bodyPr/>
                    <a:lstStyle/>
                    <a:p>
                      <a:pPr algn="ctr">
                        <a:lnSpc>
                          <a:spcPct val="100000"/>
                        </a:lnSpc>
                        <a:spcBef>
                          <a:spcPts val="30"/>
                        </a:spcBef>
                      </a:pPr>
                      <a:r>
                        <a:rPr sz="1950" spc="5" dirty="0">
                          <a:latin typeface="Calibri"/>
                          <a:cs typeface="Calibri"/>
                        </a:rPr>
                        <a:t>95</a:t>
                      </a:r>
                      <a:endParaRPr sz="1950">
                        <a:latin typeface="Calibri"/>
                        <a:cs typeface="Calibri"/>
                      </a:endParaRPr>
                    </a:p>
                  </a:txBody>
                  <a:tcPr marL="0" marR="0" marT="3810" marB="0">
                    <a:solidFill>
                      <a:srgbClr val="A6A6A6"/>
                    </a:solidFill>
                  </a:tcPr>
                </a:tc>
                <a:tc>
                  <a:txBody>
                    <a:bodyPr/>
                    <a:lstStyle/>
                    <a:p>
                      <a:pPr marL="790575" algn="ctr">
                        <a:lnSpc>
                          <a:spcPct val="100000"/>
                        </a:lnSpc>
                        <a:spcBef>
                          <a:spcPts val="30"/>
                        </a:spcBef>
                      </a:pPr>
                      <a:r>
                        <a:rPr sz="1950" spc="5" dirty="0">
                          <a:latin typeface="Calibri"/>
                          <a:cs typeface="Calibri"/>
                        </a:rPr>
                        <a:t>0.98</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R="457834" algn="ctr">
                        <a:lnSpc>
                          <a:spcPct val="100000"/>
                        </a:lnSpc>
                        <a:spcBef>
                          <a:spcPts val="30"/>
                        </a:spcBef>
                      </a:pPr>
                      <a:r>
                        <a:rPr sz="1950" spc="5" dirty="0">
                          <a:latin typeface="Calibri"/>
                          <a:cs typeface="Calibri"/>
                        </a:rPr>
                        <a:t>0.97</a:t>
                      </a:r>
                      <a:endParaRPr sz="1950">
                        <a:latin typeface="Calibri"/>
                        <a:cs typeface="Calibri"/>
                      </a:endParaRPr>
                    </a:p>
                  </a:txBody>
                  <a:tcPr marL="0" marR="0" marT="3810" marB="0">
                    <a:solidFill>
                      <a:srgbClr val="F2F2F2"/>
                    </a:solidFill>
                  </a:tcPr>
                </a:tc>
                <a:tc>
                  <a:txBody>
                    <a:bodyPr/>
                    <a:lstStyle/>
                    <a:p>
                      <a:pPr marR="217170" algn="r">
                        <a:lnSpc>
                          <a:spcPct val="100000"/>
                        </a:lnSpc>
                        <a:spcBef>
                          <a:spcPts val="30"/>
                        </a:spcBef>
                      </a:pPr>
                      <a:r>
                        <a:rPr sz="1950" spc="-5" dirty="0">
                          <a:latin typeface="Calibri"/>
                          <a:cs typeface="Calibri"/>
                        </a:rPr>
                        <a:t>0.0554</a:t>
                      </a:r>
                      <a:endParaRPr sz="1950">
                        <a:latin typeface="Calibri"/>
                        <a:cs typeface="Calibri"/>
                      </a:endParaRPr>
                    </a:p>
                  </a:txBody>
                  <a:tcPr marL="0" marR="0" marT="3810" marB="0">
                    <a:solidFill>
                      <a:srgbClr val="F2F2F2"/>
                    </a:solidFill>
                  </a:tcPr>
                </a:tc>
                <a:tc>
                  <a:txBody>
                    <a:bodyPr/>
                    <a:lstStyle/>
                    <a:p>
                      <a:pPr>
                        <a:lnSpc>
                          <a:spcPct val="100000"/>
                        </a:lnSpc>
                      </a:pPr>
                      <a:endParaRPr sz="2100">
                        <a:latin typeface="Times New Roman"/>
                        <a:cs typeface="Times New Roman"/>
                      </a:endParaRPr>
                    </a:p>
                  </a:txBody>
                  <a:tcPr marL="0" marR="0" marT="0" marB="0">
                    <a:solidFill>
                      <a:srgbClr val="F2F2F2"/>
                    </a:solidFill>
                  </a:tcPr>
                </a:tc>
                <a:tc>
                  <a:txBody>
                    <a:bodyPr/>
                    <a:lstStyle/>
                    <a:p>
                      <a:pPr marL="192405">
                        <a:lnSpc>
                          <a:spcPct val="100000"/>
                        </a:lnSpc>
                        <a:spcBef>
                          <a:spcPts val="30"/>
                        </a:spcBef>
                      </a:pPr>
                      <a:r>
                        <a:rPr sz="1950" spc="5" dirty="0">
                          <a:latin typeface="Calibri"/>
                          <a:cs typeface="Calibri"/>
                        </a:rPr>
                        <a:t>0.0833</a:t>
                      </a:r>
                      <a:endParaRPr sz="1950">
                        <a:latin typeface="Calibri"/>
                        <a:cs typeface="Calibri"/>
                      </a:endParaRPr>
                    </a:p>
                  </a:txBody>
                  <a:tcPr marL="0" marR="0" marT="3810" marB="0">
                    <a:solidFill>
                      <a:srgbClr val="F2F2F2"/>
                    </a:solidFill>
                  </a:tcPr>
                </a:tc>
                <a:extLst>
                  <a:ext uri="{0D108BD9-81ED-4DB2-BD59-A6C34878D82A}">
                    <a16:rowId xmlns:a16="http://schemas.microsoft.com/office/drawing/2014/main" val="10020"/>
                  </a:ext>
                </a:extLst>
              </a:tr>
              <a:tr h="328829">
                <a:tc>
                  <a:txBody>
                    <a:bodyPr/>
                    <a:lstStyle/>
                    <a:p>
                      <a:pPr algn="ctr">
                        <a:lnSpc>
                          <a:spcPct val="100000"/>
                        </a:lnSpc>
                        <a:spcBef>
                          <a:spcPts val="40"/>
                        </a:spcBef>
                      </a:pPr>
                      <a:r>
                        <a:rPr sz="1950" spc="5" dirty="0">
                          <a:latin typeface="Calibri"/>
                          <a:cs typeface="Calibri"/>
                        </a:rPr>
                        <a:t>100</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spc="5" dirty="0">
                          <a:latin typeface="Calibri"/>
                          <a:cs typeface="Calibri"/>
                        </a:rPr>
                        <a:t>0.97</a:t>
                      </a:r>
                      <a:endParaRPr sz="1950">
                        <a:latin typeface="Calibri"/>
                        <a:cs typeface="Calibri"/>
                      </a:endParaRPr>
                    </a:p>
                  </a:txBody>
                  <a:tcPr marL="0" marR="0" marT="5080" marB="0">
                    <a:solidFill>
                      <a:srgbClr val="F2F2F2"/>
                    </a:solidFill>
                  </a:tcPr>
                </a:tc>
                <a:tc>
                  <a:txBody>
                    <a:bodyPr/>
                    <a:lstStyle/>
                    <a:p>
                      <a:pPr>
                        <a:lnSpc>
                          <a:spcPct val="100000"/>
                        </a:lnSpc>
                      </a:pPr>
                      <a:endParaRPr sz="2000">
                        <a:latin typeface="Times New Roman"/>
                        <a:cs typeface="Times New Roman"/>
                      </a:endParaRPr>
                    </a:p>
                  </a:txBody>
                  <a:tcPr marL="0" marR="0" marT="0" marB="0">
                    <a:solidFill>
                      <a:srgbClr val="F2F2F2"/>
                    </a:solidFill>
                  </a:tcPr>
                </a:tc>
                <a:tc>
                  <a:txBody>
                    <a:bodyPr/>
                    <a:lstStyle/>
                    <a:p>
                      <a:pPr marR="457834" algn="ctr">
                        <a:lnSpc>
                          <a:spcPct val="100000"/>
                        </a:lnSpc>
                        <a:spcBef>
                          <a:spcPts val="40"/>
                        </a:spcBef>
                      </a:pPr>
                      <a:r>
                        <a:rPr sz="1950" spc="5" dirty="0">
                          <a:latin typeface="Calibri"/>
                          <a:cs typeface="Calibri"/>
                        </a:rPr>
                        <a:t>0.94</a:t>
                      </a:r>
                      <a:endParaRPr sz="1950">
                        <a:latin typeface="Calibri"/>
                        <a:cs typeface="Calibri"/>
                      </a:endParaRPr>
                    </a:p>
                  </a:txBody>
                  <a:tcPr marL="0" marR="0" marT="5080" marB="0">
                    <a:solidFill>
                      <a:srgbClr val="F2F2F2"/>
                    </a:solidFill>
                  </a:tcPr>
                </a:tc>
                <a:tc>
                  <a:txBody>
                    <a:bodyPr/>
                    <a:lstStyle/>
                    <a:p>
                      <a:pPr marL="861694">
                        <a:lnSpc>
                          <a:spcPct val="100000"/>
                        </a:lnSpc>
                        <a:spcBef>
                          <a:spcPts val="40"/>
                        </a:spcBef>
                      </a:pPr>
                      <a:r>
                        <a:rPr sz="1950" spc="5" dirty="0">
                          <a:latin typeface="Calibri"/>
                          <a:cs typeface="Calibri"/>
                        </a:rPr>
                        <a:t>0.085</a:t>
                      </a:r>
                      <a:endParaRPr sz="1950">
                        <a:latin typeface="Calibri"/>
                        <a:cs typeface="Calibri"/>
                      </a:endParaRPr>
                    </a:p>
                  </a:txBody>
                  <a:tcPr marL="0" marR="0" marT="5080" marB="0">
                    <a:solidFill>
                      <a:srgbClr val="F2F2F2"/>
                    </a:solidFill>
                  </a:tcPr>
                </a:tc>
                <a:tc>
                  <a:txBody>
                    <a:bodyPr/>
                    <a:lstStyle/>
                    <a:p>
                      <a:pPr>
                        <a:lnSpc>
                          <a:spcPct val="100000"/>
                        </a:lnSpc>
                      </a:pPr>
                      <a:endParaRPr sz="2000">
                        <a:latin typeface="Times New Roman"/>
                        <a:cs typeface="Times New Roman"/>
                      </a:endParaRPr>
                    </a:p>
                  </a:txBody>
                  <a:tcPr marL="0" marR="0" marT="0" marB="0">
                    <a:solidFill>
                      <a:srgbClr val="F2F2F2"/>
                    </a:solidFill>
                  </a:tcPr>
                </a:tc>
                <a:tc>
                  <a:txBody>
                    <a:bodyPr/>
                    <a:lstStyle/>
                    <a:p>
                      <a:pPr marL="192405">
                        <a:lnSpc>
                          <a:spcPct val="100000"/>
                        </a:lnSpc>
                        <a:spcBef>
                          <a:spcPts val="40"/>
                        </a:spcBef>
                      </a:pPr>
                      <a:r>
                        <a:rPr sz="1950" spc="5" dirty="0">
                          <a:latin typeface="Calibri"/>
                          <a:cs typeface="Calibri"/>
                        </a:rPr>
                        <a:t>0.1738</a:t>
                      </a:r>
                      <a:endParaRPr sz="1950">
                        <a:latin typeface="Calibri"/>
                        <a:cs typeface="Calibri"/>
                      </a:endParaRPr>
                    </a:p>
                  </a:txBody>
                  <a:tcPr marL="0" marR="0" marT="5080" marB="0">
                    <a:solidFill>
                      <a:srgbClr val="F2F2F2"/>
                    </a:solidFill>
                  </a:tcPr>
                </a:tc>
                <a:extLst>
                  <a:ext uri="{0D108BD9-81ED-4DB2-BD59-A6C34878D82A}">
                    <a16:rowId xmlns:a16="http://schemas.microsoft.com/office/drawing/2014/main" val="10021"/>
                  </a:ext>
                </a:extLst>
              </a:tr>
              <a:tr h="636167">
                <a:tc>
                  <a:txBody>
                    <a:bodyPr/>
                    <a:lstStyle/>
                    <a:p>
                      <a:pPr marL="414655" marR="408305" indent="118110">
                        <a:lnSpc>
                          <a:spcPts val="2320"/>
                        </a:lnSpc>
                        <a:spcBef>
                          <a:spcPts val="155"/>
                        </a:spcBef>
                      </a:pPr>
                      <a:r>
                        <a:rPr sz="1950" b="1" spc="5" dirty="0">
                          <a:latin typeface="Calibri"/>
                          <a:cs typeface="Calibri"/>
                        </a:rPr>
                        <a:t>ΔTraining </a:t>
                      </a:r>
                      <a:r>
                        <a:rPr sz="1950" b="1" spc="20" dirty="0">
                          <a:latin typeface="Calibri"/>
                          <a:cs typeface="Calibri"/>
                        </a:rPr>
                        <a:t>&amp;  </a:t>
                      </a:r>
                      <a:r>
                        <a:rPr sz="1950" b="1" spc="10" dirty="0">
                          <a:latin typeface="Calibri"/>
                          <a:cs typeface="Calibri"/>
                        </a:rPr>
                        <a:t>Validation</a:t>
                      </a:r>
                      <a:r>
                        <a:rPr sz="1950" b="1" spc="-85" dirty="0">
                          <a:latin typeface="Calibri"/>
                          <a:cs typeface="Calibri"/>
                        </a:rPr>
                        <a:t> </a:t>
                      </a:r>
                      <a:r>
                        <a:rPr sz="1950" b="1" spc="10" dirty="0">
                          <a:latin typeface="Calibri"/>
                          <a:cs typeface="Calibri"/>
                        </a:rPr>
                        <a:t>Set</a:t>
                      </a:r>
                      <a:endParaRPr sz="1950">
                        <a:latin typeface="Calibri"/>
                        <a:cs typeface="Calibri"/>
                      </a:endParaRPr>
                    </a:p>
                  </a:txBody>
                  <a:tcPr marL="0" marR="0" marT="19685" marB="0">
                    <a:solidFill>
                      <a:srgbClr val="A6A6A6"/>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marL="160655">
                        <a:lnSpc>
                          <a:spcPct val="100000"/>
                        </a:lnSpc>
                        <a:spcBef>
                          <a:spcPts val="1250"/>
                        </a:spcBef>
                      </a:pPr>
                      <a:r>
                        <a:rPr sz="1950" spc="5" dirty="0">
                          <a:latin typeface="Calibri"/>
                          <a:cs typeface="Calibri"/>
                        </a:rPr>
                        <a:t>0.03051</a:t>
                      </a:r>
                      <a:endParaRPr sz="1950">
                        <a:latin typeface="Calibri"/>
                        <a:cs typeface="Calibri"/>
                      </a:endParaRPr>
                    </a:p>
                  </a:txBody>
                  <a:tcPr marL="0" marR="0" marT="15875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marL="160655">
                        <a:lnSpc>
                          <a:spcPct val="100000"/>
                        </a:lnSpc>
                        <a:spcBef>
                          <a:spcPts val="1250"/>
                        </a:spcBef>
                      </a:pPr>
                      <a:r>
                        <a:rPr sz="1950" spc="5" dirty="0">
                          <a:latin typeface="Calibri"/>
                          <a:cs typeface="Calibri"/>
                        </a:rPr>
                        <a:t>0.08152</a:t>
                      </a:r>
                      <a:endParaRPr sz="1950">
                        <a:latin typeface="Calibri"/>
                        <a:cs typeface="Calibri"/>
                      </a:endParaRPr>
                    </a:p>
                  </a:txBody>
                  <a:tcPr marL="0" marR="0" marT="15875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extLst>
                  <a:ext uri="{0D108BD9-81ED-4DB2-BD59-A6C34878D82A}">
                    <a16:rowId xmlns:a16="http://schemas.microsoft.com/office/drawing/2014/main" val="10022"/>
                  </a:ext>
                </a:extLst>
              </a:tr>
              <a:tr h="339256">
                <a:tc>
                  <a:txBody>
                    <a:bodyPr/>
                    <a:lstStyle/>
                    <a:p>
                      <a:pPr algn="ctr">
                        <a:lnSpc>
                          <a:spcPct val="100000"/>
                        </a:lnSpc>
                        <a:spcBef>
                          <a:spcPts val="80"/>
                        </a:spcBef>
                      </a:pPr>
                      <a:r>
                        <a:rPr sz="1950" b="1" spc="10" dirty="0">
                          <a:latin typeface="Calibri"/>
                          <a:cs typeface="Calibri"/>
                        </a:rPr>
                        <a:t>Standard</a:t>
                      </a:r>
                      <a:r>
                        <a:rPr sz="1950" b="1" spc="-25" dirty="0">
                          <a:latin typeface="Calibri"/>
                          <a:cs typeface="Calibri"/>
                        </a:rPr>
                        <a:t> </a:t>
                      </a:r>
                      <a:r>
                        <a:rPr sz="1950" b="1" spc="10" dirty="0">
                          <a:latin typeface="Calibri"/>
                          <a:cs typeface="Calibri"/>
                        </a:rPr>
                        <a:t>Deviation</a:t>
                      </a:r>
                      <a:endParaRPr sz="1950">
                        <a:latin typeface="Calibri"/>
                        <a:cs typeface="Calibri"/>
                      </a:endParaRPr>
                    </a:p>
                  </a:txBody>
                  <a:tcPr marL="0" marR="0" marT="10160" marB="0">
                    <a:solidFill>
                      <a:srgbClr val="A6A6A6"/>
                    </a:solidFill>
                  </a:tcPr>
                </a:tc>
                <a:tc>
                  <a:txBody>
                    <a:bodyPr/>
                    <a:lstStyle/>
                    <a:p>
                      <a:pPr marL="790575" algn="ctr">
                        <a:lnSpc>
                          <a:spcPct val="100000"/>
                        </a:lnSpc>
                        <a:spcBef>
                          <a:spcPts val="80"/>
                        </a:spcBef>
                      </a:pPr>
                      <a:r>
                        <a:rPr sz="1950" spc="5" dirty="0">
                          <a:latin typeface="Calibri"/>
                          <a:cs typeface="Calibri"/>
                        </a:rPr>
                        <a:t>0.09851</a:t>
                      </a:r>
                      <a:endParaRPr sz="1950">
                        <a:latin typeface="Calibri"/>
                        <a:cs typeface="Calibri"/>
                      </a:endParaRPr>
                    </a:p>
                  </a:txBody>
                  <a:tcPr marL="0" marR="0" marT="1016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marR="457834" algn="ctr">
                        <a:lnSpc>
                          <a:spcPct val="100000"/>
                        </a:lnSpc>
                        <a:spcBef>
                          <a:spcPts val="80"/>
                        </a:spcBef>
                      </a:pPr>
                      <a:r>
                        <a:rPr sz="1950" spc="5" dirty="0">
                          <a:latin typeface="Calibri"/>
                          <a:cs typeface="Calibri"/>
                        </a:rPr>
                        <a:t>0.08767</a:t>
                      </a:r>
                      <a:endParaRPr sz="1950">
                        <a:latin typeface="Calibri"/>
                        <a:cs typeface="Calibri"/>
                      </a:endParaRPr>
                    </a:p>
                  </a:txBody>
                  <a:tcPr marL="0" marR="0" marT="10160" marB="0">
                    <a:solidFill>
                      <a:srgbClr val="D9D9D9"/>
                    </a:solidFill>
                  </a:tcPr>
                </a:tc>
                <a:tc>
                  <a:txBody>
                    <a:bodyPr/>
                    <a:lstStyle/>
                    <a:p>
                      <a:pPr marR="153670" algn="r">
                        <a:lnSpc>
                          <a:spcPct val="100000"/>
                        </a:lnSpc>
                        <a:spcBef>
                          <a:spcPts val="80"/>
                        </a:spcBef>
                      </a:pPr>
                      <a:r>
                        <a:rPr sz="1950" spc="-5" dirty="0">
                          <a:latin typeface="Calibri"/>
                          <a:cs typeface="Calibri"/>
                        </a:rPr>
                        <a:t>0.22844</a:t>
                      </a:r>
                      <a:endParaRPr sz="1950">
                        <a:latin typeface="Calibri"/>
                        <a:cs typeface="Calibri"/>
                      </a:endParaRPr>
                    </a:p>
                  </a:txBody>
                  <a:tcPr marL="0" marR="0" marT="10160" marB="0">
                    <a:solidFill>
                      <a:srgbClr val="D9D9D9"/>
                    </a:solidFill>
                  </a:tcPr>
                </a:tc>
                <a:tc>
                  <a:txBody>
                    <a:bodyPr/>
                    <a:lstStyle/>
                    <a:p>
                      <a:pPr>
                        <a:lnSpc>
                          <a:spcPct val="100000"/>
                        </a:lnSpc>
                      </a:pPr>
                      <a:endParaRPr sz="2100">
                        <a:latin typeface="Times New Roman"/>
                        <a:cs typeface="Times New Roman"/>
                      </a:endParaRPr>
                    </a:p>
                  </a:txBody>
                  <a:tcPr marL="0" marR="0" marT="0" marB="0">
                    <a:solidFill>
                      <a:srgbClr val="D9D9D9"/>
                    </a:solidFill>
                  </a:tcPr>
                </a:tc>
                <a:tc>
                  <a:txBody>
                    <a:bodyPr/>
                    <a:lstStyle/>
                    <a:p>
                      <a:pPr marL="192405">
                        <a:lnSpc>
                          <a:spcPct val="100000"/>
                        </a:lnSpc>
                        <a:spcBef>
                          <a:spcPts val="80"/>
                        </a:spcBef>
                      </a:pPr>
                      <a:r>
                        <a:rPr sz="1950" spc="5" dirty="0">
                          <a:latin typeface="Calibri"/>
                          <a:cs typeface="Calibri"/>
                        </a:rPr>
                        <a:t>0.2023</a:t>
                      </a:r>
                      <a:endParaRPr sz="1950">
                        <a:latin typeface="Calibri"/>
                        <a:cs typeface="Calibri"/>
                      </a:endParaRPr>
                    </a:p>
                  </a:txBody>
                  <a:tcPr marL="0" marR="0" marT="10160" marB="0">
                    <a:solidFill>
                      <a:srgbClr val="D9D9D9"/>
                    </a:solidFill>
                  </a:tcPr>
                </a:tc>
                <a:extLst>
                  <a:ext uri="{0D108BD9-81ED-4DB2-BD59-A6C34878D82A}">
                    <a16:rowId xmlns:a16="http://schemas.microsoft.com/office/drawing/2014/main" val="10023"/>
                  </a:ext>
                </a:extLst>
              </a:tr>
              <a:tr h="330188">
                <a:tc>
                  <a:txBody>
                    <a:bodyPr/>
                    <a:lstStyle/>
                    <a:p>
                      <a:pPr algn="ctr">
                        <a:lnSpc>
                          <a:spcPct val="100000"/>
                        </a:lnSpc>
                        <a:spcBef>
                          <a:spcPts val="40"/>
                        </a:spcBef>
                      </a:pPr>
                      <a:r>
                        <a:rPr sz="1950" b="1" spc="15" dirty="0">
                          <a:latin typeface="Calibri"/>
                          <a:cs typeface="Calibri"/>
                        </a:rPr>
                        <a:t>Best</a:t>
                      </a:r>
                      <a:r>
                        <a:rPr sz="1950" b="1" spc="-10" dirty="0">
                          <a:latin typeface="Calibri"/>
                          <a:cs typeface="Calibri"/>
                        </a:rPr>
                        <a:t> </a:t>
                      </a:r>
                      <a:r>
                        <a:rPr sz="1950" b="1" spc="10" dirty="0">
                          <a:latin typeface="Calibri"/>
                          <a:cs typeface="Calibri"/>
                        </a:rPr>
                        <a:t>Value</a:t>
                      </a:r>
                      <a:endParaRPr sz="1950">
                        <a:latin typeface="Calibri"/>
                        <a:cs typeface="Calibri"/>
                      </a:endParaRPr>
                    </a:p>
                  </a:txBody>
                  <a:tcPr marL="0" marR="0" marT="5080" marB="0">
                    <a:solidFill>
                      <a:srgbClr val="A6A6A6"/>
                    </a:solidFill>
                  </a:tcPr>
                </a:tc>
                <a:tc>
                  <a:txBody>
                    <a:bodyPr/>
                    <a:lstStyle/>
                    <a:p>
                      <a:pPr marL="790575" algn="ctr">
                        <a:lnSpc>
                          <a:spcPct val="100000"/>
                        </a:lnSpc>
                        <a:spcBef>
                          <a:spcPts val="40"/>
                        </a:spcBef>
                      </a:pPr>
                      <a:r>
                        <a:rPr sz="1950" dirty="0">
                          <a:latin typeface="Calibri"/>
                          <a:cs typeface="Calibri"/>
                        </a:rPr>
                        <a:t>1</a:t>
                      </a:r>
                      <a:endParaRPr sz="1950">
                        <a:latin typeface="Calibri"/>
                        <a:cs typeface="Calibri"/>
                      </a:endParaRPr>
                    </a:p>
                  </a:txBody>
                  <a:tcPr marL="0" marR="0" marT="5080" marB="0">
                    <a:solidFill>
                      <a:srgbClr val="D9D9D9"/>
                    </a:solidFill>
                  </a:tcPr>
                </a:tc>
                <a:tc>
                  <a:txBody>
                    <a:bodyPr/>
                    <a:lstStyle/>
                    <a:p>
                      <a:pPr>
                        <a:lnSpc>
                          <a:spcPct val="100000"/>
                        </a:lnSpc>
                      </a:pPr>
                      <a:endParaRPr sz="2000">
                        <a:latin typeface="Times New Roman"/>
                        <a:cs typeface="Times New Roman"/>
                      </a:endParaRPr>
                    </a:p>
                  </a:txBody>
                  <a:tcPr marL="0" marR="0" marT="0" marB="0">
                    <a:solidFill>
                      <a:srgbClr val="D9D9D9"/>
                    </a:solidFill>
                  </a:tcPr>
                </a:tc>
                <a:tc>
                  <a:txBody>
                    <a:bodyPr/>
                    <a:lstStyle/>
                    <a:p>
                      <a:pPr marR="457834" algn="ctr">
                        <a:lnSpc>
                          <a:spcPct val="100000"/>
                        </a:lnSpc>
                        <a:spcBef>
                          <a:spcPts val="40"/>
                        </a:spcBef>
                      </a:pPr>
                      <a:r>
                        <a:rPr sz="1950" spc="5" dirty="0">
                          <a:latin typeface="Calibri"/>
                          <a:cs typeface="Calibri"/>
                        </a:rPr>
                        <a:t>0.99</a:t>
                      </a:r>
                      <a:endParaRPr sz="1950">
                        <a:latin typeface="Calibri"/>
                        <a:cs typeface="Calibri"/>
                      </a:endParaRPr>
                    </a:p>
                  </a:txBody>
                  <a:tcPr marL="0" marR="0" marT="5080" marB="0">
                    <a:solidFill>
                      <a:srgbClr val="D9D9D9"/>
                    </a:solidFill>
                  </a:tcPr>
                </a:tc>
                <a:tc>
                  <a:txBody>
                    <a:bodyPr/>
                    <a:lstStyle/>
                    <a:p>
                      <a:pPr marR="217170" algn="r">
                        <a:lnSpc>
                          <a:spcPct val="100000"/>
                        </a:lnSpc>
                        <a:spcBef>
                          <a:spcPts val="40"/>
                        </a:spcBef>
                      </a:pPr>
                      <a:r>
                        <a:rPr sz="1950" spc="-5" dirty="0">
                          <a:latin typeface="Calibri"/>
                          <a:cs typeface="Calibri"/>
                        </a:rPr>
                        <a:t>0.0554</a:t>
                      </a:r>
                      <a:endParaRPr sz="1950">
                        <a:latin typeface="Calibri"/>
                        <a:cs typeface="Calibri"/>
                      </a:endParaRPr>
                    </a:p>
                  </a:txBody>
                  <a:tcPr marL="0" marR="0" marT="5080" marB="0">
                    <a:solidFill>
                      <a:srgbClr val="D9D9D9"/>
                    </a:solidFill>
                  </a:tcPr>
                </a:tc>
                <a:tc>
                  <a:txBody>
                    <a:bodyPr/>
                    <a:lstStyle/>
                    <a:p>
                      <a:pPr>
                        <a:lnSpc>
                          <a:spcPct val="100000"/>
                        </a:lnSpc>
                      </a:pPr>
                      <a:endParaRPr sz="2000">
                        <a:latin typeface="Times New Roman"/>
                        <a:cs typeface="Times New Roman"/>
                      </a:endParaRPr>
                    </a:p>
                  </a:txBody>
                  <a:tcPr marL="0" marR="0" marT="0" marB="0">
                    <a:solidFill>
                      <a:srgbClr val="D9D9D9"/>
                    </a:solidFill>
                  </a:tcPr>
                </a:tc>
                <a:tc>
                  <a:txBody>
                    <a:bodyPr/>
                    <a:lstStyle/>
                    <a:p>
                      <a:pPr marL="192405">
                        <a:lnSpc>
                          <a:spcPct val="100000"/>
                        </a:lnSpc>
                        <a:spcBef>
                          <a:spcPts val="40"/>
                        </a:spcBef>
                      </a:pPr>
                      <a:r>
                        <a:rPr sz="1950" spc="5" dirty="0">
                          <a:latin typeface="Calibri"/>
                          <a:cs typeface="Calibri"/>
                        </a:rPr>
                        <a:t>0.0833</a:t>
                      </a:r>
                      <a:endParaRPr sz="1950">
                        <a:latin typeface="Calibri"/>
                        <a:cs typeface="Calibri"/>
                      </a:endParaRPr>
                    </a:p>
                  </a:txBody>
                  <a:tcPr marL="0" marR="0" marT="5080" marB="0">
                    <a:solidFill>
                      <a:srgbClr val="D9D9D9"/>
                    </a:solidFill>
                  </a:tcPr>
                </a:tc>
                <a:extLst>
                  <a:ext uri="{0D108BD9-81ED-4DB2-BD59-A6C34878D82A}">
                    <a16:rowId xmlns:a16="http://schemas.microsoft.com/office/drawing/2014/main" val="10024"/>
                  </a:ext>
                </a:extLst>
              </a:tr>
            </a:tbl>
          </a:graphicData>
        </a:graphic>
      </p:graphicFrame>
      <p:graphicFrame>
        <p:nvGraphicFramePr>
          <p:cNvPr id="5" name="object 5"/>
          <p:cNvGraphicFramePr>
            <a:graphicFrameLocks noGrp="1"/>
          </p:cNvGraphicFramePr>
          <p:nvPr/>
        </p:nvGraphicFramePr>
        <p:xfrm>
          <a:off x="1804835" y="6526617"/>
          <a:ext cx="4485640" cy="3694121"/>
        </p:xfrm>
        <a:graphic>
          <a:graphicData uri="http://schemas.openxmlformats.org/drawingml/2006/table">
            <a:tbl>
              <a:tblPr firstRow="1" bandRow="1">
                <a:tableStyleId>{2D5ABB26-0587-4C30-8999-92F81FD0307C}</a:tableStyleId>
              </a:tblPr>
              <a:tblGrid>
                <a:gridCol w="750570">
                  <a:extLst>
                    <a:ext uri="{9D8B030D-6E8A-4147-A177-3AD203B41FA5}">
                      <a16:colId xmlns:a16="http://schemas.microsoft.com/office/drawing/2014/main" val="20000"/>
                    </a:ext>
                  </a:extLst>
                </a:gridCol>
                <a:gridCol w="1517015">
                  <a:extLst>
                    <a:ext uri="{9D8B030D-6E8A-4147-A177-3AD203B41FA5}">
                      <a16:colId xmlns:a16="http://schemas.microsoft.com/office/drawing/2014/main" val="20001"/>
                    </a:ext>
                  </a:extLst>
                </a:gridCol>
                <a:gridCol w="2218055">
                  <a:extLst>
                    <a:ext uri="{9D8B030D-6E8A-4147-A177-3AD203B41FA5}">
                      <a16:colId xmlns:a16="http://schemas.microsoft.com/office/drawing/2014/main" val="20002"/>
                    </a:ext>
                  </a:extLst>
                </a:gridCol>
              </a:tblGrid>
              <a:tr h="376951">
                <a:tc gridSpan="2">
                  <a:txBody>
                    <a:bodyPr/>
                    <a:lstStyle/>
                    <a:p>
                      <a:pPr marR="16510" algn="ctr">
                        <a:lnSpc>
                          <a:spcPct val="100000"/>
                        </a:lnSpc>
                        <a:spcBef>
                          <a:spcPts val="165"/>
                        </a:spcBef>
                      </a:pPr>
                      <a:r>
                        <a:rPr sz="1950" spc="10" dirty="0">
                          <a:solidFill>
                            <a:srgbClr val="FFFFFF"/>
                          </a:solidFill>
                          <a:latin typeface="Calibri"/>
                          <a:cs typeface="Calibri"/>
                        </a:rPr>
                        <a:t>Layer</a:t>
                      </a:r>
                      <a:endParaRPr sz="1950">
                        <a:latin typeface="Calibri"/>
                        <a:cs typeface="Calibri"/>
                      </a:endParaRPr>
                    </a:p>
                  </a:txBody>
                  <a:tcPr marL="0" marR="0" marT="20955" marB="0">
                    <a:solidFill>
                      <a:srgbClr val="000000"/>
                    </a:solidFill>
                  </a:tcPr>
                </a:tc>
                <a:tc hMerge="1">
                  <a:txBody>
                    <a:bodyPr/>
                    <a:lstStyle/>
                    <a:p>
                      <a:endParaRPr/>
                    </a:p>
                  </a:txBody>
                  <a:tcPr marL="0" marR="0" marT="0" marB="0"/>
                </a:tc>
                <a:tc>
                  <a:txBody>
                    <a:bodyPr/>
                    <a:lstStyle/>
                    <a:p>
                      <a:pPr marR="16510" algn="ctr">
                        <a:lnSpc>
                          <a:spcPct val="100000"/>
                        </a:lnSpc>
                        <a:spcBef>
                          <a:spcPts val="165"/>
                        </a:spcBef>
                      </a:pPr>
                      <a:r>
                        <a:rPr sz="1950" spc="10" dirty="0">
                          <a:solidFill>
                            <a:srgbClr val="FFFFFF"/>
                          </a:solidFill>
                          <a:latin typeface="Calibri"/>
                          <a:cs typeface="Calibri"/>
                        </a:rPr>
                        <a:t>Hyperparameter</a:t>
                      </a:r>
                      <a:endParaRPr sz="1950">
                        <a:latin typeface="Calibri"/>
                        <a:cs typeface="Calibri"/>
                      </a:endParaRPr>
                    </a:p>
                  </a:txBody>
                  <a:tcPr marL="0" marR="0" marT="20955" marB="0">
                    <a:solidFill>
                      <a:srgbClr val="000000"/>
                    </a:solidFill>
                  </a:tcPr>
                </a:tc>
                <a:extLst>
                  <a:ext uri="{0D108BD9-81ED-4DB2-BD59-A6C34878D82A}">
                    <a16:rowId xmlns:a16="http://schemas.microsoft.com/office/drawing/2014/main" val="10000"/>
                  </a:ext>
                </a:extLst>
              </a:tr>
              <a:tr h="376951">
                <a:tc>
                  <a:txBody>
                    <a:bodyPr/>
                    <a:lstStyle/>
                    <a:p>
                      <a:pPr>
                        <a:lnSpc>
                          <a:spcPct val="100000"/>
                        </a:lnSpc>
                      </a:pPr>
                      <a:endParaRPr sz="2100">
                        <a:latin typeface="Times New Roman"/>
                        <a:cs typeface="Times New Roman"/>
                      </a:endParaRPr>
                    </a:p>
                  </a:txBody>
                  <a:tcPr marL="0" marR="0" marT="0" marB="0">
                    <a:solidFill>
                      <a:srgbClr val="CBCBCB"/>
                    </a:solidFill>
                  </a:tcPr>
                </a:tc>
                <a:tc>
                  <a:txBody>
                    <a:bodyPr/>
                    <a:lstStyle/>
                    <a:p>
                      <a:pPr marL="1905">
                        <a:lnSpc>
                          <a:spcPct val="100000"/>
                        </a:lnSpc>
                        <a:spcBef>
                          <a:spcPts val="165"/>
                        </a:spcBef>
                      </a:pPr>
                      <a:r>
                        <a:rPr sz="1950" spc="10" dirty="0">
                          <a:latin typeface="Calibri"/>
                          <a:cs typeface="Calibri"/>
                        </a:rPr>
                        <a:t>Layer</a:t>
                      </a:r>
                      <a:r>
                        <a:rPr sz="1950" spc="-10" dirty="0">
                          <a:latin typeface="Calibri"/>
                          <a:cs typeface="Calibri"/>
                        </a:rPr>
                        <a:t> </a:t>
                      </a:r>
                      <a:r>
                        <a:rPr sz="1950" spc="10" dirty="0">
                          <a:latin typeface="Calibri"/>
                          <a:cs typeface="Calibri"/>
                        </a:rPr>
                        <a:t>1</a:t>
                      </a:r>
                      <a:endParaRPr sz="1950">
                        <a:latin typeface="Calibri"/>
                        <a:cs typeface="Calibri"/>
                      </a:endParaRPr>
                    </a:p>
                  </a:txBody>
                  <a:tcPr marL="0" marR="0" marT="20955" marB="0">
                    <a:solidFill>
                      <a:srgbClr val="CBCBCB"/>
                    </a:solidFill>
                  </a:tcPr>
                </a:tc>
                <a:tc>
                  <a:txBody>
                    <a:bodyPr/>
                    <a:lstStyle/>
                    <a:p>
                      <a:pPr marR="17145" algn="ctr">
                        <a:lnSpc>
                          <a:spcPct val="100000"/>
                        </a:lnSpc>
                        <a:spcBef>
                          <a:spcPts val="165"/>
                        </a:spcBef>
                      </a:pPr>
                      <a:r>
                        <a:rPr sz="1950" spc="5" dirty="0">
                          <a:latin typeface="Calibri"/>
                          <a:cs typeface="Calibri"/>
                        </a:rPr>
                        <a:t>180</a:t>
                      </a:r>
                      <a:endParaRPr sz="1950">
                        <a:latin typeface="Calibri"/>
                        <a:cs typeface="Calibri"/>
                      </a:endParaRPr>
                    </a:p>
                  </a:txBody>
                  <a:tcPr marL="0" marR="0" marT="20955" marB="0">
                    <a:solidFill>
                      <a:srgbClr val="CBCBCB"/>
                    </a:solidFill>
                  </a:tcPr>
                </a:tc>
                <a:extLst>
                  <a:ext uri="{0D108BD9-81ED-4DB2-BD59-A6C34878D82A}">
                    <a16:rowId xmlns:a16="http://schemas.microsoft.com/office/drawing/2014/main" val="10001"/>
                  </a:ext>
                </a:extLst>
              </a:tr>
              <a:tr h="376951">
                <a:tc>
                  <a:txBody>
                    <a:bodyPr/>
                    <a:lstStyle/>
                    <a:p>
                      <a:pPr>
                        <a:lnSpc>
                          <a:spcPct val="100000"/>
                        </a:lnSpc>
                      </a:pPr>
                      <a:endParaRPr sz="2100">
                        <a:latin typeface="Times New Roman"/>
                        <a:cs typeface="Times New Roman"/>
                      </a:endParaRPr>
                    </a:p>
                  </a:txBody>
                  <a:tcPr marL="0" marR="0" marT="0" marB="0">
                    <a:solidFill>
                      <a:srgbClr val="E7E7E7"/>
                    </a:solidFill>
                  </a:tcPr>
                </a:tc>
                <a:tc>
                  <a:txBody>
                    <a:bodyPr/>
                    <a:lstStyle/>
                    <a:p>
                      <a:pPr marL="1905">
                        <a:lnSpc>
                          <a:spcPct val="100000"/>
                        </a:lnSpc>
                        <a:spcBef>
                          <a:spcPts val="165"/>
                        </a:spcBef>
                      </a:pPr>
                      <a:r>
                        <a:rPr sz="1950" spc="10" dirty="0">
                          <a:latin typeface="Calibri"/>
                          <a:cs typeface="Calibri"/>
                        </a:rPr>
                        <a:t>Layer</a:t>
                      </a:r>
                      <a:r>
                        <a:rPr sz="1950" spc="-10" dirty="0">
                          <a:latin typeface="Calibri"/>
                          <a:cs typeface="Calibri"/>
                        </a:rPr>
                        <a:t> </a:t>
                      </a:r>
                      <a:r>
                        <a:rPr sz="1950" spc="10" dirty="0">
                          <a:latin typeface="Calibri"/>
                          <a:cs typeface="Calibri"/>
                        </a:rPr>
                        <a:t>2</a:t>
                      </a:r>
                      <a:endParaRPr sz="1950">
                        <a:latin typeface="Calibri"/>
                        <a:cs typeface="Calibri"/>
                      </a:endParaRPr>
                    </a:p>
                  </a:txBody>
                  <a:tcPr marL="0" marR="0" marT="20955" marB="0">
                    <a:solidFill>
                      <a:srgbClr val="E7E7E7"/>
                    </a:solidFill>
                  </a:tcPr>
                </a:tc>
                <a:tc>
                  <a:txBody>
                    <a:bodyPr/>
                    <a:lstStyle/>
                    <a:p>
                      <a:pPr marR="17145" algn="ctr">
                        <a:lnSpc>
                          <a:spcPct val="100000"/>
                        </a:lnSpc>
                        <a:spcBef>
                          <a:spcPts val="165"/>
                        </a:spcBef>
                      </a:pPr>
                      <a:r>
                        <a:rPr sz="1950" spc="5" dirty="0">
                          <a:latin typeface="Calibri"/>
                          <a:cs typeface="Calibri"/>
                        </a:rPr>
                        <a:t>150</a:t>
                      </a:r>
                      <a:endParaRPr sz="1950">
                        <a:latin typeface="Calibri"/>
                        <a:cs typeface="Calibri"/>
                      </a:endParaRPr>
                    </a:p>
                  </a:txBody>
                  <a:tcPr marL="0" marR="0" marT="20955" marB="0">
                    <a:solidFill>
                      <a:srgbClr val="E7E7E7"/>
                    </a:solidFill>
                  </a:tcPr>
                </a:tc>
                <a:extLst>
                  <a:ext uri="{0D108BD9-81ED-4DB2-BD59-A6C34878D82A}">
                    <a16:rowId xmlns:a16="http://schemas.microsoft.com/office/drawing/2014/main" val="10002"/>
                  </a:ext>
                </a:extLst>
              </a:tr>
              <a:tr h="376951">
                <a:tc>
                  <a:txBody>
                    <a:bodyPr/>
                    <a:lstStyle/>
                    <a:p>
                      <a:pPr>
                        <a:lnSpc>
                          <a:spcPct val="100000"/>
                        </a:lnSpc>
                      </a:pPr>
                      <a:endParaRPr sz="2100">
                        <a:latin typeface="Times New Roman"/>
                        <a:cs typeface="Times New Roman"/>
                      </a:endParaRPr>
                    </a:p>
                  </a:txBody>
                  <a:tcPr marL="0" marR="0" marT="0" marB="0">
                    <a:solidFill>
                      <a:srgbClr val="CBCBCB"/>
                    </a:solidFill>
                  </a:tcPr>
                </a:tc>
                <a:tc>
                  <a:txBody>
                    <a:bodyPr/>
                    <a:lstStyle/>
                    <a:p>
                      <a:pPr marL="1905">
                        <a:lnSpc>
                          <a:spcPct val="100000"/>
                        </a:lnSpc>
                        <a:spcBef>
                          <a:spcPts val="165"/>
                        </a:spcBef>
                      </a:pPr>
                      <a:r>
                        <a:rPr sz="1950" spc="10" dirty="0">
                          <a:latin typeface="Calibri"/>
                          <a:cs typeface="Calibri"/>
                        </a:rPr>
                        <a:t>Layer</a:t>
                      </a:r>
                      <a:r>
                        <a:rPr sz="1950" spc="-10" dirty="0">
                          <a:latin typeface="Calibri"/>
                          <a:cs typeface="Calibri"/>
                        </a:rPr>
                        <a:t> </a:t>
                      </a:r>
                      <a:r>
                        <a:rPr sz="1950" spc="10" dirty="0">
                          <a:latin typeface="Calibri"/>
                          <a:cs typeface="Calibri"/>
                        </a:rPr>
                        <a:t>3</a:t>
                      </a:r>
                      <a:endParaRPr sz="1950">
                        <a:latin typeface="Calibri"/>
                        <a:cs typeface="Calibri"/>
                      </a:endParaRPr>
                    </a:p>
                  </a:txBody>
                  <a:tcPr marL="0" marR="0" marT="20955" marB="0">
                    <a:solidFill>
                      <a:srgbClr val="CBCBCB"/>
                    </a:solidFill>
                  </a:tcPr>
                </a:tc>
                <a:tc>
                  <a:txBody>
                    <a:bodyPr/>
                    <a:lstStyle/>
                    <a:p>
                      <a:pPr marR="17145" algn="ctr">
                        <a:lnSpc>
                          <a:spcPct val="100000"/>
                        </a:lnSpc>
                        <a:spcBef>
                          <a:spcPts val="165"/>
                        </a:spcBef>
                      </a:pPr>
                      <a:r>
                        <a:rPr sz="1950" spc="5" dirty="0">
                          <a:latin typeface="Calibri"/>
                          <a:cs typeface="Calibri"/>
                        </a:rPr>
                        <a:t>120</a:t>
                      </a:r>
                      <a:endParaRPr sz="1950">
                        <a:latin typeface="Calibri"/>
                        <a:cs typeface="Calibri"/>
                      </a:endParaRPr>
                    </a:p>
                  </a:txBody>
                  <a:tcPr marL="0" marR="0" marT="20955" marB="0">
                    <a:solidFill>
                      <a:srgbClr val="CBCBCB"/>
                    </a:solidFill>
                  </a:tcPr>
                </a:tc>
                <a:extLst>
                  <a:ext uri="{0D108BD9-81ED-4DB2-BD59-A6C34878D82A}">
                    <a16:rowId xmlns:a16="http://schemas.microsoft.com/office/drawing/2014/main" val="10003"/>
                  </a:ext>
                </a:extLst>
              </a:tr>
              <a:tr h="376951">
                <a:tc>
                  <a:txBody>
                    <a:bodyPr/>
                    <a:lstStyle/>
                    <a:p>
                      <a:pPr>
                        <a:lnSpc>
                          <a:spcPct val="100000"/>
                        </a:lnSpc>
                      </a:pPr>
                      <a:endParaRPr sz="2100">
                        <a:latin typeface="Times New Roman"/>
                        <a:cs typeface="Times New Roman"/>
                      </a:endParaRPr>
                    </a:p>
                  </a:txBody>
                  <a:tcPr marL="0" marR="0" marT="0" marB="0">
                    <a:solidFill>
                      <a:srgbClr val="E7E7E7"/>
                    </a:solidFill>
                  </a:tcPr>
                </a:tc>
                <a:tc>
                  <a:txBody>
                    <a:bodyPr/>
                    <a:lstStyle/>
                    <a:p>
                      <a:pPr marL="1905">
                        <a:lnSpc>
                          <a:spcPct val="100000"/>
                        </a:lnSpc>
                        <a:spcBef>
                          <a:spcPts val="165"/>
                        </a:spcBef>
                      </a:pPr>
                      <a:r>
                        <a:rPr sz="1950" spc="10" dirty="0">
                          <a:latin typeface="Calibri"/>
                          <a:cs typeface="Calibri"/>
                        </a:rPr>
                        <a:t>Layer</a:t>
                      </a:r>
                      <a:r>
                        <a:rPr sz="1950" spc="-10" dirty="0">
                          <a:latin typeface="Calibri"/>
                          <a:cs typeface="Calibri"/>
                        </a:rPr>
                        <a:t> </a:t>
                      </a:r>
                      <a:r>
                        <a:rPr sz="1950" spc="10" dirty="0">
                          <a:latin typeface="Calibri"/>
                          <a:cs typeface="Calibri"/>
                        </a:rPr>
                        <a:t>4</a:t>
                      </a:r>
                      <a:endParaRPr sz="1950">
                        <a:latin typeface="Calibri"/>
                        <a:cs typeface="Calibri"/>
                      </a:endParaRPr>
                    </a:p>
                  </a:txBody>
                  <a:tcPr marL="0" marR="0" marT="20955" marB="0">
                    <a:solidFill>
                      <a:srgbClr val="E7E7E7"/>
                    </a:solidFill>
                  </a:tcPr>
                </a:tc>
                <a:tc>
                  <a:txBody>
                    <a:bodyPr/>
                    <a:lstStyle/>
                    <a:p>
                      <a:pPr marR="16510" algn="ctr">
                        <a:lnSpc>
                          <a:spcPct val="100000"/>
                        </a:lnSpc>
                        <a:spcBef>
                          <a:spcPts val="165"/>
                        </a:spcBef>
                      </a:pPr>
                      <a:r>
                        <a:rPr sz="1950" spc="5" dirty="0">
                          <a:latin typeface="Calibri"/>
                          <a:cs typeface="Calibri"/>
                        </a:rPr>
                        <a:t>90</a:t>
                      </a:r>
                      <a:endParaRPr sz="1950">
                        <a:latin typeface="Calibri"/>
                        <a:cs typeface="Calibri"/>
                      </a:endParaRPr>
                    </a:p>
                  </a:txBody>
                  <a:tcPr marL="0" marR="0" marT="20955" marB="0">
                    <a:solidFill>
                      <a:srgbClr val="E7E7E7"/>
                    </a:solidFill>
                  </a:tcPr>
                </a:tc>
                <a:extLst>
                  <a:ext uri="{0D108BD9-81ED-4DB2-BD59-A6C34878D82A}">
                    <a16:rowId xmlns:a16="http://schemas.microsoft.com/office/drawing/2014/main" val="10004"/>
                  </a:ext>
                </a:extLst>
              </a:tr>
              <a:tr h="376951">
                <a:tc>
                  <a:txBody>
                    <a:bodyPr/>
                    <a:lstStyle/>
                    <a:p>
                      <a:pPr>
                        <a:lnSpc>
                          <a:spcPct val="100000"/>
                        </a:lnSpc>
                      </a:pPr>
                      <a:endParaRPr sz="2100">
                        <a:latin typeface="Times New Roman"/>
                        <a:cs typeface="Times New Roman"/>
                      </a:endParaRPr>
                    </a:p>
                  </a:txBody>
                  <a:tcPr marL="0" marR="0" marT="0" marB="0">
                    <a:solidFill>
                      <a:srgbClr val="CBCBCB"/>
                    </a:solidFill>
                  </a:tcPr>
                </a:tc>
                <a:tc>
                  <a:txBody>
                    <a:bodyPr/>
                    <a:lstStyle/>
                    <a:p>
                      <a:pPr marL="1905">
                        <a:lnSpc>
                          <a:spcPct val="100000"/>
                        </a:lnSpc>
                        <a:spcBef>
                          <a:spcPts val="165"/>
                        </a:spcBef>
                      </a:pPr>
                      <a:r>
                        <a:rPr sz="1950" spc="10" dirty="0">
                          <a:latin typeface="Calibri"/>
                          <a:cs typeface="Calibri"/>
                        </a:rPr>
                        <a:t>Layer</a:t>
                      </a:r>
                      <a:r>
                        <a:rPr sz="1950" spc="-10" dirty="0">
                          <a:latin typeface="Calibri"/>
                          <a:cs typeface="Calibri"/>
                        </a:rPr>
                        <a:t> </a:t>
                      </a:r>
                      <a:r>
                        <a:rPr sz="1950" spc="10" dirty="0">
                          <a:latin typeface="Calibri"/>
                          <a:cs typeface="Calibri"/>
                        </a:rPr>
                        <a:t>5</a:t>
                      </a:r>
                      <a:endParaRPr sz="1950">
                        <a:latin typeface="Calibri"/>
                        <a:cs typeface="Calibri"/>
                      </a:endParaRPr>
                    </a:p>
                  </a:txBody>
                  <a:tcPr marL="0" marR="0" marT="20955" marB="0">
                    <a:solidFill>
                      <a:srgbClr val="CBCBCB"/>
                    </a:solidFill>
                  </a:tcPr>
                </a:tc>
                <a:tc>
                  <a:txBody>
                    <a:bodyPr/>
                    <a:lstStyle/>
                    <a:p>
                      <a:pPr marR="16510" algn="ctr">
                        <a:lnSpc>
                          <a:spcPct val="100000"/>
                        </a:lnSpc>
                        <a:spcBef>
                          <a:spcPts val="165"/>
                        </a:spcBef>
                      </a:pPr>
                      <a:r>
                        <a:rPr sz="1950" spc="5" dirty="0">
                          <a:latin typeface="Calibri"/>
                          <a:cs typeface="Calibri"/>
                        </a:rPr>
                        <a:t>45</a:t>
                      </a:r>
                      <a:endParaRPr sz="1950">
                        <a:latin typeface="Calibri"/>
                        <a:cs typeface="Calibri"/>
                      </a:endParaRPr>
                    </a:p>
                  </a:txBody>
                  <a:tcPr marL="0" marR="0" marT="20955" marB="0">
                    <a:solidFill>
                      <a:srgbClr val="CBCBCB"/>
                    </a:solidFill>
                  </a:tcPr>
                </a:tc>
                <a:extLst>
                  <a:ext uri="{0D108BD9-81ED-4DB2-BD59-A6C34878D82A}">
                    <a16:rowId xmlns:a16="http://schemas.microsoft.com/office/drawing/2014/main" val="10005"/>
                  </a:ext>
                </a:extLst>
              </a:tr>
              <a:tr h="376951">
                <a:tc>
                  <a:txBody>
                    <a:bodyPr/>
                    <a:lstStyle/>
                    <a:p>
                      <a:pPr>
                        <a:lnSpc>
                          <a:spcPct val="100000"/>
                        </a:lnSpc>
                      </a:pPr>
                      <a:endParaRPr sz="2100">
                        <a:latin typeface="Times New Roman"/>
                        <a:cs typeface="Times New Roman"/>
                      </a:endParaRPr>
                    </a:p>
                  </a:txBody>
                  <a:tcPr marL="0" marR="0" marT="0" marB="0">
                    <a:solidFill>
                      <a:srgbClr val="E7E7E7"/>
                    </a:solidFill>
                  </a:tcPr>
                </a:tc>
                <a:tc>
                  <a:txBody>
                    <a:bodyPr/>
                    <a:lstStyle/>
                    <a:p>
                      <a:pPr marL="1905">
                        <a:lnSpc>
                          <a:spcPct val="100000"/>
                        </a:lnSpc>
                        <a:spcBef>
                          <a:spcPts val="165"/>
                        </a:spcBef>
                      </a:pPr>
                      <a:r>
                        <a:rPr sz="1950" spc="10" dirty="0">
                          <a:latin typeface="Calibri"/>
                          <a:cs typeface="Calibri"/>
                        </a:rPr>
                        <a:t>Layer</a:t>
                      </a:r>
                      <a:r>
                        <a:rPr sz="1950" spc="-10" dirty="0">
                          <a:latin typeface="Calibri"/>
                          <a:cs typeface="Calibri"/>
                        </a:rPr>
                        <a:t> </a:t>
                      </a:r>
                      <a:r>
                        <a:rPr sz="1950" spc="10" dirty="0">
                          <a:latin typeface="Calibri"/>
                          <a:cs typeface="Calibri"/>
                        </a:rPr>
                        <a:t>6</a:t>
                      </a:r>
                      <a:endParaRPr sz="1950">
                        <a:latin typeface="Calibri"/>
                        <a:cs typeface="Calibri"/>
                      </a:endParaRPr>
                    </a:p>
                  </a:txBody>
                  <a:tcPr marL="0" marR="0" marT="20955" marB="0">
                    <a:solidFill>
                      <a:srgbClr val="E7E7E7"/>
                    </a:solidFill>
                  </a:tcPr>
                </a:tc>
                <a:tc>
                  <a:txBody>
                    <a:bodyPr/>
                    <a:lstStyle/>
                    <a:p>
                      <a:pPr marR="16510" algn="ctr">
                        <a:lnSpc>
                          <a:spcPct val="100000"/>
                        </a:lnSpc>
                        <a:spcBef>
                          <a:spcPts val="165"/>
                        </a:spcBef>
                      </a:pPr>
                      <a:r>
                        <a:rPr sz="1950" spc="5" dirty="0">
                          <a:latin typeface="Calibri"/>
                          <a:cs typeface="Calibri"/>
                        </a:rPr>
                        <a:t>64</a:t>
                      </a:r>
                      <a:endParaRPr sz="1950">
                        <a:latin typeface="Calibri"/>
                        <a:cs typeface="Calibri"/>
                      </a:endParaRPr>
                    </a:p>
                  </a:txBody>
                  <a:tcPr marL="0" marR="0" marT="20955" marB="0">
                    <a:solidFill>
                      <a:srgbClr val="E7E7E7"/>
                    </a:solidFill>
                  </a:tcPr>
                </a:tc>
                <a:extLst>
                  <a:ext uri="{0D108BD9-81ED-4DB2-BD59-A6C34878D82A}">
                    <a16:rowId xmlns:a16="http://schemas.microsoft.com/office/drawing/2014/main" val="10006"/>
                  </a:ext>
                </a:extLst>
              </a:tr>
              <a:tr h="376951">
                <a:tc>
                  <a:txBody>
                    <a:bodyPr/>
                    <a:lstStyle/>
                    <a:p>
                      <a:pPr>
                        <a:lnSpc>
                          <a:spcPct val="100000"/>
                        </a:lnSpc>
                      </a:pPr>
                      <a:endParaRPr sz="2100">
                        <a:latin typeface="Times New Roman"/>
                        <a:cs typeface="Times New Roman"/>
                      </a:endParaRPr>
                    </a:p>
                  </a:txBody>
                  <a:tcPr marL="0" marR="0" marT="0" marB="0">
                    <a:solidFill>
                      <a:srgbClr val="CBCBCB"/>
                    </a:solidFill>
                  </a:tcPr>
                </a:tc>
                <a:tc>
                  <a:txBody>
                    <a:bodyPr/>
                    <a:lstStyle/>
                    <a:p>
                      <a:pPr marL="1905">
                        <a:lnSpc>
                          <a:spcPct val="100000"/>
                        </a:lnSpc>
                        <a:spcBef>
                          <a:spcPts val="165"/>
                        </a:spcBef>
                      </a:pPr>
                      <a:r>
                        <a:rPr sz="1950" spc="10" dirty="0">
                          <a:latin typeface="Calibri"/>
                          <a:cs typeface="Calibri"/>
                        </a:rPr>
                        <a:t>Layer</a:t>
                      </a:r>
                      <a:r>
                        <a:rPr sz="1950" spc="-10" dirty="0">
                          <a:latin typeface="Calibri"/>
                          <a:cs typeface="Calibri"/>
                        </a:rPr>
                        <a:t> </a:t>
                      </a:r>
                      <a:r>
                        <a:rPr sz="1950" spc="10" dirty="0">
                          <a:latin typeface="Calibri"/>
                          <a:cs typeface="Calibri"/>
                        </a:rPr>
                        <a:t>7</a:t>
                      </a:r>
                      <a:endParaRPr sz="1950">
                        <a:latin typeface="Calibri"/>
                        <a:cs typeface="Calibri"/>
                      </a:endParaRPr>
                    </a:p>
                  </a:txBody>
                  <a:tcPr marL="0" marR="0" marT="20955" marB="0">
                    <a:solidFill>
                      <a:srgbClr val="CBCBCB"/>
                    </a:solidFill>
                  </a:tcPr>
                </a:tc>
                <a:tc>
                  <a:txBody>
                    <a:bodyPr/>
                    <a:lstStyle/>
                    <a:p>
                      <a:pPr marR="16510" algn="ctr">
                        <a:lnSpc>
                          <a:spcPct val="100000"/>
                        </a:lnSpc>
                        <a:spcBef>
                          <a:spcPts val="165"/>
                        </a:spcBef>
                      </a:pPr>
                      <a:r>
                        <a:rPr sz="1950" dirty="0">
                          <a:latin typeface="Calibri"/>
                          <a:cs typeface="Calibri"/>
                        </a:rPr>
                        <a:t>4</a:t>
                      </a:r>
                      <a:endParaRPr sz="1950">
                        <a:latin typeface="Calibri"/>
                        <a:cs typeface="Calibri"/>
                      </a:endParaRPr>
                    </a:p>
                  </a:txBody>
                  <a:tcPr marL="0" marR="0" marT="20955" marB="0">
                    <a:solidFill>
                      <a:srgbClr val="CBCBCB"/>
                    </a:solidFill>
                  </a:tcPr>
                </a:tc>
                <a:extLst>
                  <a:ext uri="{0D108BD9-81ED-4DB2-BD59-A6C34878D82A}">
                    <a16:rowId xmlns:a16="http://schemas.microsoft.com/office/drawing/2014/main" val="10007"/>
                  </a:ext>
                </a:extLst>
              </a:tr>
              <a:tr h="678513">
                <a:tc>
                  <a:txBody>
                    <a:bodyPr/>
                    <a:lstStyle/>
                    <a:p>
                      <a:pPr>
                        <a:lnSpc>
                          <a:spcPct val="100000"/>
                        </a:lnSpc>
                        <a:spcBef>
                          <a:spcPts val="25"/>
                        </a:spcBef>
                      </a:pPr>
                      <a:endParaRPr sz="2200">
                        <a:latin typeface="Times New Roman"/>
                        <a:cs typeface="Times New Roman"/>
                      </a:endParaRPr>
                    </a:p>
                    <a:p>
                      <a:pPr marL="222250">
                        <a:lnSpc>
                          <a:spcPct val="100000"/>
                        </a:lnSpc>
                        <a:spcBef>
                          <a:spcPts val="5"/>
                        </a:spcBef>
                      </a:pPr>
                      <a:r>
                        <a:rPr sz="1950" dirty="0">
                          <a:latin typeface="Calibri"/>
                          <a:cs typeface="Calibri"/>
                        </a:rPr>
                        <a:t>Hype</a:t>
                      </a:r>
                      <a:endParaRPr sz="1950">
                        <a:latin typeface="Calibri"/>
                        <a:cs typeface="Calibri"/>
                      </a:endParaRPr>
                    </a:p>
                  </a:txBody>
                  <a:tcPr marL="0" marR="0" marT="3175" marB="0">
                    <a:solidFill>
                      <a:srgbClr val="E7E7E7"/>
                    </a:solidFill>
                  </a:tcPr>
                </a:tc>
                <a:tc>
                  <a:txBody>
                    <a:bodyPr/>
                    <a:lstStyle/>
                    <a:p>
                      <a:pPr marR="238760" indent="111760">
                        <a:lnSpc>
                          <a:spcPct val="102299"/>
                        </a:lnSpc>
                        <a:spcBef>
                          <a:spcPts val="110"/>
                        </a:spcBef>
                      </a:pPr>
                      <a:r>
                        <a:rPr sz="1950" spc="5" dirty="0">
                          <a:latin typeface="Calibri"/>
                          <a:cs typeface="Calibri"/>
                        </a:rPr>
                        <a:t>Total  </a:t>
                      </a:r>
                      <a:r>
                        <a:rPr sz="1950" dirty="0">
                          <a:latin typeface="Calibri"/>
                          <a:cs typeface="Calibri"/>
                        </a:rPr>
                        <a:t>rpara</a:t>
                      </a:r>
                      <a:r>
                        <a:rPr sz="1950" spc="-5" dirty="0">
                          <a:latin typeface="Calibri"/>
                          <a:cs typeface="Calibri"/>
                        </a:rPr>
                        <a:t>m</a:t>
                      </a:r>
                      <a:r>
                        <a:rPr sz="1950" dirty="0">
                          <a:latin typeface="Calibri"/>
                          <a:cs typeface="Calibri"/>
                        </a:rPr>
                        <a:t>e</a:t>
                      </a:r>
                      <a:r>
                        <a:rPr sz="1950" spc="-5" dirty="0">
                          <a:latin typeface="Calibri"/>
                          <a:cs typeface="Calibri"/>
                        </a:rPr>
                        <a:t>t</a:t>
                      </a:r>
                      <a:r>
                        <a:rPr sz="1950" dirty="0">
                          <a:latin typeface="Calibri"/>
                          <a:cs typeface="Calibri"/>
                        </a:rPr>
                        <a:t>ers</a:t>
                      </a:r>
                      <a:endParaRPr sz="1950">
                        <a:latin typeface="Calibri"/>
                        <a:cs typeface="Calibri"/>
                      </a:endParaRPr>
                    </a:p>
                  </a:txBody>
                  <a:tcPr marL="0" marR="0" marT="13970" marB="0">
                    <a:solidFill>
                      <a:srgbClr val="E7E7E7"/>
                    </a:solidFill>
                  </a:tcPr>
                </a:tc>
                <a:tc>
                  <a:txBody>
                    <a:bodyPr/>
                    <a:lstStyle/>
                    <a:p>
                      <a:pPr marR="17145" algn="ctr">
                        <a:lnSpc>
                          <a:spcPct val="100000"/>
                        </a:lnSpc>
                        <a:spcBef>
                          <a:spcPts val="1350"/>
                        </a:spcBef>
                      </a:pPr>
                      <a:r>
                        <a:rPr sz="1950" b="1" spc="5" dirty="0">
                          <a:latin typeface="Calibri"/>
                          <a:cs typeface="Calibri"/>
                        </a:rPr>
                        <a:t>653</a:t>
                      </a:r>
                      <a:endParaRPr sz="1950">
                        <a:latin typeface="Calibri"/>
                        <a:cs typeface="Calibri"/>
                      </a:endParaRPr>
                    </a:p>
                  </a:txBody>
                  <a:tcPr marL="0" marR="0" marT="171450" marB="0">
                    <a:solidFill>
                      <a:srgbClr val="E7E7E7"/>
                    </a:solidFill>
                  </a:tcPr>
                </a:tc>
                <a:extLst>
                  <a:ext uri="{0D108BD9-81ED-4DB2-BD59-A6C34878D82A}">
                    <a16:rowId xmlns:a16="http://schemas.microsoft.com/office/drawing/2014/main" val="10008"/>
                  </a:ext>
                </a:extLst>
              </a:tr>
            </a:tbl>
          </a:graphicData>
        </a:graphic>
      </p:graphicFrame>
      <p:sp>
        <p:nvSpPr>
          <p:cNvPr id="6" name="object 6"/>
          <p:cNvSpPr txBox="1"/>
          <p:nvPr/>
        </p:nvSpPr>
        <p:spPr>
          <a:xfrm>
            <a:off x="4336843" y="10248767"/>
            <a:ext cx="2211705" cy="633730"/>
          </a:xfrm>
          <a:prstGeom prst="rect">
            <a:avLst/>
          </a:prstGeom>
        </p:spPr>
        <p:txBody>
          <a:bodyPr vert="horz" wrap="square" lIns="0" tIns="9525" rIns="0" bIns="0" rtlCol="0">
            <a:spAutoFit/>
          </a:bodyPr>
          <a:lstStyle/>
          <a:p>
            <a:pPr marL="12700" marR="5080" algn="ctr">
              <a:lnSpc>
                <a:spcPct val="102699"/>
              </a:lnSpc>
              <a:spcBef>
                <a:spcPts val="75"/>
              </a:spcBef>
            </a:pPr>
            <a:r>
              <a:rPr sz="1300" b="1" spc="5" dirty="0">
                <a:latin typeface="Times New Roman"/>
                <a:cs typeface="Times New Roman"/>
              </a:rPr>
              <a:t>Table 4.5: </a:t>
            </a:r>
            <a:r>
              <a:rPr sz="1300" spc="5" dirty="0">
                <a:latin typeface="Times New Roman"/>
                <a:cs typeface="Times New Roman"/>
              </a:rPr>
              <a:t>Data table</a:t>
            </a:r>
            <a:r>
              <a:rPr sz="1300" spc="-15" dirty="0">
                <a:latin typeface="Times New Roman"/>
                <a:cs typeface="Times New Roman"/>
              </a:rPr>
              <a:t> </a:t>
            </a:r>
            <a:r>
              <a:rPr sz="1300" spc="5" dirty="0">
                <a:latin typeface="Times New Roman"/>
                <a:cs typeface="Times New Roman"/>
              </a:rPr>
              <a:t>conveying  the amount of layers and  hyperparameters in the</a:t>
            </a:r>
            <a:r>
              <a:rPr sz="1300" spc="-20" dirty="0">
                <a:latin typeface="Times New Roman"/>
                <a:cs typeface="Times New Roman"/>
              </a:rPr>
              <a:t> </a:t>
            </a:r>
            <a:r>
              <a:rPr sz="1300" spc="10" dirty="0">
                <a:latin typeface="Times New Roman"/>
                <a:cs typeface="Times New Roman"/>
              </a:rPr>
              <a:t>CNN</a:t>
            </a:r>
            <a:endParaRPr sz="13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1270" algn="ctr">
              <a:lnSpc>
                <a:spcPct val="100000"/>
              </a:lnSpc>
              <a:spcBef>
                <a:spcPts val="500"/>
              </a:spcBef>
            </a:pPr>
            <a:r>
              <a:rPr spc="5" dirty="0"/>
              <a:t>Loss </a:t>
            </a:r>
            <a:r>
              <a:rPr spc="10" dirty="0"/>
              <a:t>and</a:t>
            </a:r>
            <a:r>
              <a:rPr spc="-5" dirty="0"/>
              <a:t> </a:t>
            </a:r>
            <a:r>
              <a:rPr spc="5" dirty="0"/>
              <a:t>Accuracy</a:t>
            </a:r>
          </a:p>
        </p:txBody>
      </p:sp>
      <p:sp>
        <p:nvSpPr>
          <p:cNvPr id="3" name="object 3"/>
          <p:cNvSpPr/>
          <p:nvPr/>
        </p:nvSpPr>
        <p:spPr>
          <a:xfrm>
            <a:off x="6566554" y="2204636"/>
            <a:ext cx="12156645" cy="872224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543702" y="2285030"/>
            <a:ext cx="5008245" cy="5967095"/>
          </a:xfrm>
          <a:prstGeom prst="rect">
            <a:avLst/>
          </a:prstGeom>
        </p:spPr>
        <p:txBody>
          <a:bodyPr vert="horz" wrap="square" lIns="0" tIns="12065" rIns="0" bIns="0" rtlCol="0">
            <a:spAutoFit/>
          </a:bodyPr>
          <a:lstStyle/>
          <a:p>
            <a:pPr marL="37465" marR="30480" algn="ctr">
              <a:lnSpc>
                <a:spcPct val="100000"/>
              </a:lnSpc>
              <a:spcBef>
                <a:spcPts val="95"/>
              </a:spcBef>
            </a:pPr>
            <a:r>
              <a:rPr sz="3300" b="1" spc="-5" dirty="0">
                <a:latin typeface="Calibri"/>
                <a:cs typeface="Calibri"/>
              </a:rPr>
              <a:t>Figure </a:t>
            </a:r>
            <a:r>
              <a:rPr sz="3300" b="1" spc="-10" dirty="0">
                <a:latin typeface="Calibri"/>
                <a:cs typeface="Calibri"/>
              </a:rPr>
              <a:t>4.6</a:t>
            </a:r>
            <a:r>
              <a:rPr sz="3300" spc="-10" dirty="0">
                <a:latin typeface="Calibri"/>
                <a:cs typeface="Calibri"/>
              </a:rPr>
              <a:t>: </a:t>
            </a:r>
            <a:r>
              <a:rPr sz="3300" spc="-5" dirty="0">
                <a:latin typeface="Calibri"/>
                <a:cs typeface="Calibri"/>
              </a:rPr>
              <a:t>Graph of the CNN  metrics </a:t>
            </a:r>
            <a:r>
              <a:rPr sz="3300" b="1" spc="-5" dirty="0">
                <a:latin typeface="Calibri"/>
                <a:cs typeface="Calibri"/>
              </a:rPr>
              <a:t>with </a:t>
            </a:r>
            <a:r>
              <a:rPr sz="3300" spc="-5" dirty="0">
                <a:latin typeface="Calibri"/>
                <a:cs typeface="Calibri"/>
              </a:rPr>
              <a:t>data  augmentation</a:t>
            </a:r>
            <a:endParaRPr sz="3300">
              <a:latin typeface="Calibri"/>
              <a:cs typeface="Calibri"/>
            </a:endParaRPr>
          </a:p>
          <a:p>
            <a:pPr marL="12065" marR="5080" algn="ctr">
              <a:lnSpc>
                <a:spcPct val="101800"/>
              </a:lnSpc>
              <a:spcBef>
                <a:spcPts val="3190"/>
              </a:spcBef>
            </a:pPr>
            <a:r>
              <a:rPr sz="2600" spc="15" dirty="0">
                <a:latin typeface="Calibri"/>
                <a:cs typeface="Calibri"/>
              </a:rPr>
              <a:t>Figure 3.2 </a:t>
            </a:r>
            <a:r>
              <a:rPr sz="2600" spc="10" dirty="0">
                <a:latin typeface="Calibri"/>
                <a:cs typeface="Calibri"/>
              </a:rPr>
              <a:t>illustrates </a:t>
            </a:r>
            <a:r>
              <a:rPr sz="2600" spc="15" dirty="0">
                <a:latin typeface="Calibri"/>
                <a:cs typeface="Calibri"/>
              </a:rPr>
              <a:t>that the CNN’s  training </a:t>
            </a:r>
            <a:r>
              <a:rPr sz="2600" spc="20" dirty="0">
                <a:latin typeface="Calibri"/>
                <a:cs typeface="Calibri"/>
              </a:rPr>
              <a:t>and </a:t>
            </a:r>
            <a:r>
              <a:rPr sz="2600" spc="15" dirty="0">
                <a:latin typeface="Calibri"/>
                <a:cs typeface="Calibri"/>
              </a:rPr>
              <a:t>validation </a:t>
            </a:r>
            <a:r>
              <a:rPr sz="2600" spc="10" dirty="0">
                <a:latin typeface="Calibri"/>
                <a:cs typeface="Calibri"/>
              </a:rPr>
              <a:t>set  accuracies correlation </a:t>
            </a:r>
            <a:r>
              <a:rPr sz="2600" spc="15" dirty="0">
                <a:latin typeface="Calibri"/>
                <a:cs typeface="Calibri"/>
              </a:rPr>
              <a:t>to each </a:t>
            </a:r>
            <a:r>
              <a:rPr sz="2600" spc="10" dirty="0">
                <a:latin typeface="Calibri"/>
                <a:cs typeface="Calibri"/>
              </a:rPr>
              <a:t>other,  </a:t>
            </a:r>
            <a:r>
              <a:rPr sz="2600" spc="15" dirty="0">
                <a:latin typeface="Calibri"/>
                <a:cs typeface="Calibri"/>
              </a:rPr>
              <a:t>implying the </a:t>
            </a:r>
            <a:r>
              <a:rPr sz="2600" spc="20" dirty="0">
                <a:latin typeface="Calibri"/>
                <a:cs typeface="Calibri"/>
              </a:rPr>
              <a:t>CNN </a:t>
            </a:r>
            <a:r>
              <a:rPr sz="2600" spc="10" dirty="0">
                <a:latin typeface="Calibri"/>
                <a:cs typeface="Calibri"/>
              </a:rPr>
              <a:t>is </a:t>
            </a:r>
            <a:r>
              <a:rPr sz="2600" spc="15" dirty="0">
                <a:latin typeface="Calibri"/>
                <a:cs typeface="Calibri"/>
              </a:rPr>
              <a:t>learning, rather  </a:t>
            </a:r>
            <a:r>
              <a:rPr sz="2600" spc="20" dirty="0">
                <a:latin typeface="Calibri"/>
                <a:cs typeface="Calibri"/>
              </a:rPr>
              <a:t>than </a:t>
            </a:r>
            <a:r>
              <a:rPr sz="2600" spc="15" dirty="0">
                <a:latin typeface="Calibri"/>
                <a:cs typeface="Calibri"/>
              </a:rPr>
              <a:t>memorizing the training</a:t>
            </a:r>
            <a:r>
              <a:rPr sz="2600" spc="-40" dirty="0">
                <a:latin typeface="Calibri"/>
                <a:cs typeface="Calibri"/>
              </a:rPr>
              <a:t> </a:t>
            </a:r>
            <a:r>
              <a:rPr sz="2600" spc="15" dirty="0">
                <a:latin typeface="Calibri"/>
                <a:cs typeface="Calibri"/>
              </a:rPr>
              <a:t>data.</a:t>
            </a:r>
            <a:endParaRPr sz="2600">
              <a:latin typeface="Calibri"/>
              <a:cs typeface="Calibri"/>
            </a:endParaRPr>
          </a:p>
          <a:p>
            <a:pPr marL="635" algn="ctr">
              <a:lnSpc>
                <a:spcPct val="100000"/>
              </a:lnSpc>
              <a:spcBef>
                <a:spcPts val="5"/>
              </a:spcBef>
            </a:pPr>
            <a:r>
              <a:rPr sz="2600" spc="15" dirty="0">
                <a:latin typeface="Calibri"/>
                <a:cs typeface="Calibri"/>
              </a:rPr>
              <a:t>Furthermore, both curves</a:t>
            </a:r>
            <a:r>
              <a:rPr sz="2600" spc="-45" dirty="0">
                <a:latin typeface="Calibri"/>
                <a:cs typeface="Calibri"/>
              </a:rPr>
              <a:t> </a:t>
            </a:r>
            <a:r>
              <a:rPr sz="2600" spc="15" dirty="0">
                <a:latin typeface="Calibri"/>
                <a:cs typeface="Calibri"/>
              </a:rPr>
              <a:t>converge</a:t>
            </a:r>
            <a:endParaRPr sz="2600">
              <a:latin typeface="Calibri"/>
              <a:cs typeface="Calibri"/>
            </a:endParaRPr>
          </a:p>
          <a:p>
            <a:pPr marL="229870" marR="222250" algn="ctr">
              <a:lnSpc>
                <a:spcPct val="101299"/>
              </a:lnSpc>
              <a:spcBef>
                <a:spcPts val="65"/>
              </a:spcBef>
            </a:pPr>
            <a:r>
              <a:rPr sz="2600" spc="15" dirty="0">
                <a:latin typeface="Calibri"/>
                <a:cs typeface="Calibri"/>
              </a:rPr>
              <a:t>at 100%. Although, the</a:t>
            </a:r>
            <a:r>
              <a:rPr sz="2600" spc="-50" dirty="0">
                <a:latin typeface="Calibri"/>
                <a:cs typeface="Calibri"/>
              </a:rPr>
              <a:t> </a:t>
            </a:r>
            <a:r>
              <a:rPr sz="2600" spc="15" dirty="0">
                <a:latin typeface="Calibri"/>
                <a:cs typeface="Calibri"/>
              </a:rPr>
              <a:t>validation  </a:t>
            </a:r>
            <a:r>
              <a:rPr sz="2600" spc="10" dirty="0">
                <a:latin typeface="Calibri"/>
                <a:cs typeface="Calibri"/>
              </a:rPr>
              <a:t>loss </a:t>
            </a:r>
            <a:r>
              <a:rPr sz="2600" spc="15" dirty="0">
                <a:latin typeface="Calibri"/>
                <a:cs typeface="Calibri"/>
              </a:rPr>
              <a:t>curve </a:t>
            </a:r>
            <a:r>
              <a:rPr sz="2600" spc="10" dirty="0">
                <a:latin typeface="Calibri"/>
                <a:cs typeface="Calibri"/>
              </a:rPr>
              <a:t>is </a:t>
            </a:r>
            <a:r>
              <a:rPr sz="2600" spc="15" dirty="0">
                <a:latin typeface="Calibri"/>
                <a:cs typeface="Calibri"/>
              </a:rPr>
              <a:t>more </a:t>
            </a:r>
            <a:r>
              <a:rPr sz="2600" spc="10" dirty="0">
                <a:latin typeface="Calibri"/>
                <a:cs typeface="Calibri"/>
              </a:rPr>
              <a:t>sporadic, </a:t>
            </a:r>
            <a:r>
              <a:rPr sz="2600" spc="15" dirty="0">
                <a:latin typeface="Calibri"/>
                <a:cs typeface="Calibri"/>
              </a:rPr>
              <a:t>both  </a:t>
            </a:r>
            <a:r>
              <a:rPr sz="2600" spc="10" dirty="0">
                <a:latin typeface="Calibri"/>
                <a:cs typeface="Calibri"/>
              </a:rPr>
              <a:t>loss </a:t>
            </a:r>
            <a:r>
              <a:rPr sz="2600" spc="15" dirty="0">
                <a:latin typeface="Calibri"/>
                <a:cs typeface="Calibri"/>
              </a:rPr>
              <a:t>curves </a:t>
            </a:r>
            <a:r>
              <a:rPr sz="2600" spc="10" dirty="0">
                <a:latin typeface="Calibri"/>
                <a:cs typeface="Calibri"/>
              </a:rPr>
              <a:t>tread similarly, </a:t>
            </a:r>
            <a:r>
              <a:rPr sz="2600" spc="20" dirty="0">
                <a:latin typeface="Calibri"/>
                <a:cs typeface="Calibri"/>
              </a:rPr>
              <a:t>and  </a:t>
            </a:r>
            <a:r>
              <a:rPr sz="2600" spc="15" dirty="0">
                <a:latin typeface="Calibri"/>
                <a:cs typeface="Calibri"/>
              </a:rPr>
              <a:t>approach a </a:t>
            </a:r>
            <a:r>
              <a:rPr sz="2600" spc="10" dirty="0">
                <a:latin typeface="Calibri"/>
                <a:cs typeface="Calibri"/>
              </a:rPr>
              <a:t>loss </a:t>
            </a:r>
            <a:r>
              <a:rPr sz="2600" spc="15" dirty="0">
                <a:latin typeface="Calibri"/>
                <a:cs typeface="Calibri"/>
              </a:rPr>
              <a:t>of</a:t>
            </a:r>
            <a:r>
              <a:rPr sz="2600" spc="-20" dirty="0">
                <a:latin typeface="Calibri"/>
                <a:cs typeface="Calibri"/>
              </a:rPr>
              <a:t> </a:t>
            </a:r>
            <a:r>
              <a:rPr sz="2600" spc="10" dirty="0">
                <a:latin typeface="Calibri"/>
                <a:cs typeface="Calibri"/>
              </a:rPr>
              <a:t>0.1.</a:t>
            </a:r>
            <a:endParaRPr sz="26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065" rIns="0" bIns="0" rtlCol="0">
            <a:spAutoFit/>
          </a:bodyPr>
          <a:lstStyle/>
          <a:p>
            <a:pPr marL="323215" marR="5080" indent="-283210">
              <a:lnSpc>
                <a:spcPct val="100000"/>
              </a:lnSpc>
              <a:spcBef>
                <a:spcPts val="95"/>
              </a:spcBef>
              <a:buSzPts val="800"/>
              <a:buFont typeface="Arial"/>
              <a:buChar char="•"/>
              <a:tabLst>
                <a:tab pos="323850" algn="l"/>
                <a:tab pos="324485" algn="l"/>
              </a:tabLst>
            </a:pPr>
            <a:r>
              <a:rPr spc="-5" dirty="0"/>
              <a:t>Heart arrhythmias are irregular rhythms in heartbeats that affect 3 million people worldwide every  year. Due to the increasing rate of ECGs recording for diagnosis, it is now possible to devolve a  Convolutional Neural Network to identify arrhythmias in ECGs. A CNN was developed and </a:t>
            </a:r>
            <a:r>
              <a:rPr spc="-10" dirty="0"/>
              <a:t>trained,  </a:t>
            </a:r>
            <a:r>
              <a:rPr spc="-5" dirty="0"/>
              <a:t>to achieve high accuracy in identifying arrhythmias in </a:t>
            </a:r>
            <a:r>
              <a:rPr dirty="0"/>
              <a:t>ECGs. </a:t>
            </a:r>
            <a:r>
              <a:rPr spc="-5" dirty="0"/>
              <a:t>The 1D Convolution Neural Network  not only surpassed the accuracy of cardiologists in identifying Atrial Fibrillation, but also achieved  an overall top accuracy of 99%, and a constant accuracy of 96%. Furthermore, the CNN was </a:t>
            </a:r>
            <a:r>
              <a:rPr dirty="0"/>
              <a:t>cross-  </a:t>
            </a:r>
            <a:r>
              <a:rPr spc="-5" dirty="0"/>
              <a:t>validated against a new </a:t>
            </a:r>
            <a:r>
              <a:rPr spc="-10" dirty="0"/>
              <a:t>dataset </a:t>
            </a:r>
            <a:r>
              <a:rPr spc="-5" dirty="0"/>
              <a:t>that the model had never seen before to ensure no overfitting  occurred during the training process. On this test, the CNN model achieved an accuracy of 96%.  The key to achieving such </a:t>
            </a:r>
            <a:r>
              <a:rPr spc="-10" dirty="0"/>
              <a:t>success </a:t>
            </a:r>
            <a:r>
              <a:rPr spc="-5" dirty="0"/>
              <a:t>is due to the large annotated </a:t>
            </a:r>
            <a:r>
              <a:rPr spc="-10" dirty="0"/>
              <a:t>dataset </a:t>
            </a:r>
            <a:r>
              <a:rPr spc="-5" dirty="0"/>
              <a:t>(PhysioNet), and data  augmentation </a:t>
            </a:r>
            <a:r>
              <a:rPr spc="-10" dirty="0"/>
              <a:t>techniques. </a:t>
            </a:r>
            <a:r>
              <a:rPr spc="-5" dirty="0"/>
              <a:t>Originally, training a shallow CNN with few parameters were thought to  create less complexly in learning, and make the CNN faster in training. Doing that merely did </a:t>
            </a:r>
            <a:r>
              <a:rPr spc="-10" dirty="0"/>
              <a:t>the  </a:t>
            </a:r>
            <a:r>
              <a:rPr spc="-5" dirty="0"/>
              <a:t>opposite, the model did not learn fast, as the CNN started to overfit to the training data. </a:t>
            </a:r>
            <a:r>
              <a:rPr spc="-10" dirty="0"/>
              <a:t>Adding  </a:t>
            </a:r>
            <a:r>
              <a:rPr spc="-5" dirty="0"/>
              <a:t>data augmentation not only fixed the issue of overfitting, but also increased the </a:t>
            </a:r>
            <a:r>
              <a:rPr spc="-10" dirty="0"/>
              <a:t>dataset </a:t>
            </a:r>
            <a:r>
              <a:rPr spc="-5" dirty="0"/>
              <a:t>size;  conversely, this increased the time the CNN took to</a:t>
            </a:r>
            <a:r>
              <a:rPr spc="-35" dirty="0"/>
              <a:t> </a:t>
            </a:r>
            <a:r>
              <a:rPr spc="-5" dirty="0"/>
              <a:t>train.</a:t>
            </a:r>
          </a:p>
        </p:txBody>
      </p:sp>
      <p:sp>
        <p:nvSpPr>
          <p:cNvPr id="3" name="object 3"/>
          <p:cNvSpPr txBox="1">
            <a:spLocks noGrp="1"/>
          </p:cNvSpPr>
          <p:nvPr>
            <p:ph type="title"/>
          </p:nvPr>
        </p:nvSpPr>
        <p:spPr>
          <a:xfrm>
            <a:off x="1450772" y="632127"/>
            <a:ext cx="17272635" cy="1572895"/>
          </a:xfrm>
          <a:prstGeom prst="rect">
            <a:avLst/>
          </a:prstGeom>
          <a:solidFill>
            <a:srgbClr val="EEEEEE"/>
          </a:solidFill>
        </p:spPr>
        <p:txBody>
          <a:bodyPr vert="horz" wrap="square" lIns="0" tIns="73660" rIns="0" bIns="0" rtlCol="0">
            <a:spAutoFit/>
          </a:bodyPr>
          <a:lstStyle/>
          <a:p>
            <a:pPr marL="635" algn="ctr">
              <a:lnSpc>
                <a:spcPct val="100000"/>
              </a:lnSpc>
              <a:spcBef>
                <a:spcPts val="580"/>
              </a:spcBef>
            </a:pPr>
            <a:r>
              <a:rPr spc="5" dirty="0"/>
              <a:t>Discussion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572895"/>
          </a:xfrm>
          <a:prstGeom prst="rect">
            <a:avLst/>
          </a:prstGeom>
          <a:solidFill>
            <a:srgbClr val="EEEEEE"/>
          </a:solidFill>
        </p:spPr>
        <p:txBody>
          <a:bodyPr vert="horz" wrap="square" lIns="0" tIns="133350" rIns="0" bIns="0" rtlCol="0">
            <a:spAutoFit/>
          </a:bodyPr>
          <a:lstStyle/>
          <a:p>
            <a:pPr marL="1160780">
              <a:lnSpc>
                <a:spcPct val="100000"/>
              </a:lnSpc>
              <a:spcBef>
                <a:spcPts val="1050"/>
              </a:spcBef>
            </a:pPr>
            <a:r>
              <a:rPr sz="7900" dirty="0"/>
              <a:t>Further Exploration and</a:t>
            </a:r>
            <a:r>
              <a:rPr sz="7900" spc="45" dirty="0"/>
              <a:t> </a:t>
            </a:r>
            <a:r>
              <a:rPr sz="7900" dirty="0"/>
              <a:t>Application</a:t>
            </a:r>
            <a:endParaRPr sz="7900"/>
          </a:p>
        </p:txBody>
      </p:sp>
      <p:sp>
        <p:nvSpPr>
          <p:cNvPr id="3" name="object 3"/>
          <p:cNvSpPr txBox="1">
            <a:spLocks noGrp="1"/>
          </p:cNvSpPr>
          <p:nvPr>
            <p:ph sz="half" idx="2"/>
          </p:nvPr>
        </p:nvSpPr>
        <p:spPr>
          <a:prstGeom prst="rect">
            <a:avLst/>
          </a:prstGeom>
        </p:spPr>
        <p:txBody>
          <a:bodyPr vert="horz" wrap="square" lIns="0" tIns="14604" rIns="0" bIns="0" rtlCol="0">
            <a:spAutoFit/>
          </a:bodyPr>
          <a:lstStyle/>
          <a:p>
            <a:pPr marL="389255" marR="267970" indent="-377190">
              <a:lnSpc>
                <a:spcPct val="100000"/>
              </a:lnSpc>
              <a:spcBef>
                <a:spcPts val="114"/>
              </a:spcBef>
              <a:buFont typeface="Wingdings"/>
              <a:buChar char=""/>
              <a:tabLst>
                <a:tab pos="389255" algn="l"/>
                <a:tab pos="389890" algn="l"/>
              </a:tabLst>
            </a:pPr>
            <a:r>
              <a:rPr spc="5" dirty="0"/>
              <a:t>Implementing larger datasets with multiple</a:t>
            </a:r>
            <a:r>
              <a:rPr spc="-100" dirty="0"/>
              <a:t> </a:t>
            </a:r>
            <a:r>
              <a:rPr spc="5" dirty="0"/>
              <a:t>nodes  that record </a:t>
            </a:r>
            <a:r>
              <a:rPr dirty="0"/>
              <a:t>the heart’s electrical activity  </a:t>
            </a:r>
            <a:r>
              <a:rPr spc="5" dirty="0"/>
              <a:t>simultaneous</a:t>
            </a:r>
          </a:p>
          <a:p>
            <a:pPr marL="766445" lvl="1" indent="-377825">
              <a:lnSpc>
                <a:spcPct val="100000"/>
              </a:lnSpc>
              <a:spcBef>
                <a:spcPts val="10"/>
              </a:spcBef>
              <a:buFont typeface="Wingdings"/>
              <a:buChar char=""/>
              <a:tabLst>
                <a:tab pos="766445" algn="l"/>
                <a:tab pos="767080" algn="l"/>
              </a:tabLst>
            </a:pPr>
            <a:r>
              <a:rPr sz="2950" spc="5" dirty="0">
                <a:latin typeface="Calibri"/>
                <a:cs typeface="Calibri"/>
              </a:rPr>
              <a:t>Apnea-ECG</a:t>
            </a:r>
            <a:r>
              <a:rPr sz="2950" spc="-5" dirty="0">
                <a:latin typeface="Calibri"/>
                <a:cs typeface="Calibri"/>
              </a:rPr>
              <a:t> </a:t>
            </a:r>
            <a:r>
              <a:rPr sz="2950" spc="5" dirty="0">
                <a:latin typeface="Calibri"/>
                <a:cs typeface="Calibri"/>
              </a:rPr>
              <a:t>Database</a:t>
            </a:r>
            <a:endParaRPr sz="2950">
              <a:latin typeface="Calibri"/>
              <a:cs typeface="Calibri"/>
            </a:endParaRPr>
          </a:p>
          <a:p>
            <a:pPr marL="766445" marR="1330325" lvl="1" indent="-377190">
              <a:lnSpc>
                <a:spcPts val="3640"/>
              </a:lnSpc>
              <a:spcBef>
                <a:spcPts val="35"/>
              </a:spcBef>
              <a:buFont typeface="Wingdings"/>
              <a:buChar char=""/>
              <a:tabLst>
                <a:tab pos="766445" algn="l"/>
                <a:tab pos="767080" algn="l"/>
              </a:tabLst>
            </a:pPr>
            <a:r>
              <a:rPr sz="2950" spc="5" dirty="0">
                <a:latin typeface="Calibri"/>
                <a:cs typeface="Calibri"/>
              </a:rPr>
              <a:t>CTU-UHB Intrapartum</a:t>
            </a:r>
            <a:r>
              <a:rPr sz="2950" spc="-75" dirty="0">
                <a:latin typeface="Calibri"/>
                <a:cs typeface="Calibri"/>
              </a:rPr>
              <a:t> </a:t>
            </a:r>
            <a:r>
              <a:rPr sz="2950" spc="5" dirty="0">
                <a:latin typeface="Calibri"/>
                <a:cs typeface="Calibri"/>
              </a:rPr>
              <a:t>Cardiotocography  Database</a:t>
            </a:r>
            <a:endParaRPr sz="2950">
              <a:latin typeface="Calibri"/>
              <a:cs typeface="Calibri"/>
            </a:endParaRPr>
          </a:p>
          <a:p>
            <a:pPr marL="766445" lvl="1" indent="-377825">
              <a:lnSpc>
                <a:spcPts val="3404"/>
              </a:lnSpc>
              <a:buFont typeface="Wingdings"/>
              <a:buChar char=""/>
              <a:tabLst>
                <a:tab pos="766445" algn="l"/>
                <a:tab pos="767080" algn="l"/>
              </a:tabLst>
            </a:pPr>
            <a:r>
              <a:rPr sz="2950" dirty="0">
                <a:latin typeface="Calibri"/>
                <a:cs typeface="Calibri"/>
              </a:rPr>
              <a:t>Fantasia</a:t>
            </a:r>
            <a:r>
              <a:rPr sz="2950" spc="-5" dirty="0">
                <a:latin typeface="Calibri"/>
                <a:cs typeface="Calibri"/>
              </a:rPr>
              <a:t> </a:t>
            </a:r>
            <a:r>
              <a:rPr sz="2950" spc="5" dirty="0">
                <a:latin typeface="Calibri"/>
                <a:cs typeface="Calibri"/>
              </a:rPr>
              <a:t>Database</a:t>
            </a:r>
            <a:endParaRPr sz="2950">
              <a:latin typeface="Calibri"/>
              <a:cs typeface="Calibri"/>
            </a:endParaRPr>
          </a:p>
          <a:p>
            <a:pPr marL="766445" lvl="1" indent="-377825">
              <a:lnSpc>
                <a:spcPct val="100000"/>
              </a:lnSpc>
              <a:spcBef>
                <a:spcPts val="5"/>
              </a:spcBef>
              <a:buFont typeface="Wingdings"/>
              <a:buChar char=""/>
              <a:tabLst>
                <a:tab pos="766445" algn="l"/>
                <a:tab pos="767080" algn="l"/>
              </a:tabLst>
            </a:pPr>
            <a:r>
              <a:rPr sz="2950" spc="5" dirty="0">
                <a:latin typeface="Calibri"/>
                <a:cs typeface="Calibri"/>
              </a:rPr>
              <a:t>MIT-BIH Polysomnographic</a:t>
            </a:r>
            <a:r>
              <a:rPr sz="2950" spc="-20" dirty="0">
                <a:latin typeface="Calibri"/>
                <a:cs typeface="Calibri"/>
              </a:rPr>
              <a:t> </a:t>
            </a:r>
            <a:r>
              <a:rPr sz="2950" spc="5" dirty="0">
                <a:latin typeface="Calibri"/>
                <a:cs typeface="Calibri"/>
              </a:rPr>
              <a:t>Database</a:t>
            </a:r>
            <a:endParaRPr sz="2950">
              <a:latin typeface="Calibri"/>
              <a:cs typeface="Calibri"/>
            </a:endParaRPr>
          </a:p>
          <a:p>
            <a:pPr marL="766445" lvl="1" indent="-377825">
              <a:lnSpc>
                <a:spcPct val="100000"/>
              </a:lnSpc>
              <a:buFont typeface="Wingdings"/>
              <a:buChar char=""/>
              <a:tabLst>
                <a:tab pos="766445" algn="l"/>
                <a:tab pos="767080" algn="l"/>
              </a:tabLst>
            </a:pPr>
            <a:r>
              <a:rPr sz="2950" spc="5" dirty="0">
                <a:latin typeface="Calibri"/>
                <a:cs typeface="Calibri"/>
              </a:rPr>
              <a:t>OB-1</a:t>
            </a:r>
            <a:r>
              <a:rPr sz="2950" spc="-5" dirty="0">
                <a:latin typeface="Calibri"/>
                <a:cs typeface="Calibri"/>
              </a:rPr>
              <a:t> </a:t>
            </a:r>
            <a:r>
              <a:rPr sz="2950" dirty="0">
                <a:latin typeface="Calibri"/>
                <a:cs typeface="Calibri"/>
              </a:rPr>
              <a:t>Database</a:t>
            </a:r>
            <a:endParaRPr sz="2950">
              <a:latin typeface="Calibri"/>
              <a:cs typeface="Calibri"/>
            </a:endParaRPr>
          </a:p>
          <a:p>
            <a:pPr marL="389255" marR="5080" indent="-377190">
              <a:lnSpc>
                <a:spcPts val="3640"/>
              </a:lnSpc>
              <a:spcBef>
                <a:spcPts val="40"/>
              </a:spcBef>
              <a:buFont typeface="Wingdings"/>
              <a:buChar char=""/>
              <a:tabLst>
                <a:tab pos="389255" algn="l"/>
                <a:tab pos="389890" algn="l"/>
              </a:tabLst>
            </a:pPr>
            <a:r>
              <a:rPr dirty="0"/>
              <a:t>Optimizing the time </a:t>
            </a:r>
            <a:r>
              <a:rPr spc="5" dirty="0"/>
              <a:t>taken </a:t>
            </a:r>
            <a:r>
              <a:rPr dirty="0"/>
              <a:t>to identify </a:t>
            </a:r>
            <a:r>
              <a:rPr spc="5" dirty="0"/>
              <a:t>an </a:t>
            </a:r>
            <a:r>
              <a:rPr dirty="0"/>
              <a:t>arrhythmia  </a:t>
            </a:r>
            <a:r>
              <a:rPr spc="10" dirty="0"/>
              <a:t>ECG</a:t>
            </a:r>
          </a:p>
          <a:p>
            <a:pPr marL="766445" lvl="1" indent="-377825">
              <a:lnSpc>
                <a:spcPts val="3404"/>
              </a:lnSpc>
              <a:buFont typeface="Wingdings"/>
              <a:buChar char=""/>
              <a:tabLst>
                <a:tab pos="766445" algn="l"/>
                <a:tab pos="767080" algn="l"/>
              </a:tabLst>
            </a:pPr>
            <a:r>
              <a:rPr sz="2950" spc="5" dirty="0">
                <a:latin typeface="Calibri"/>
                <a:cs typeface="Calibri"/>
              </a:rPr>
              <a:t>Allows for </a:t>
            </a:r>
            <a:r>
              <a:rPr sz="2950" dirty="0">
                <a:latin typeface="Calibri"/>
                <a:cs typeface="Calibri"/>
              </a:rPr>
              <a:t>faster training </a:t>
            </a:r>
            <a:r>
              <a:rPr sz="2950" spc="5" dirty="0">
                <a:latin typeface="Calibri"/>
                <a:cs typeface="Calibri"/>
              </a:rPr>
              <a:t>and response</a:t>
            </a:r>
            <a:r>
              <a:rPr sz="2950" spc="-35" dirty="0">
                <a:latin typeface="Calibri"/>
                <a:cs typeface="Calibri"/>
              </a:rPr>
              <a:t> </a:t>
            </a:r>
            <a:r>
              <a:rPr sz="2950" dirty="0">
                <a:latin typeface="Calibri"/>
                <a:cs typeface="Calibri"/>
              </a:rPr>
              <a:t>times</a:t>
            </a:r>
            <a:endParaRPr sz="2950">
              <a:latin typeface="Calibri"/>
              <a:cs typeface="Calibri"/>
            </a:endParaRPr>
          </a:p>
          <a:p>
            <a:pPr marL="389255" marR="116205" indent="-377190">
              <a:lnSpc>
                <a:spcPct val="100000"/>
              </a:lnSpc>
              <a:spcBef>
                <a:spcPts val="5"/>
              </a:spcBef>
              <a:buFont typeface="Wingdings"/>
              <a:buChar char=""/>
              <a:tabLst>
                <a:tab pos="389255" algn="l"/>
                <a:tab pos="389890" algn="l"/>
              </a:tabLst>
            </a:pPr>
            <a:r>
              <a:rPr spc="5" dirty="0"/>
              <a:t>Apply </a:t>
            </a:r>
            <a:r>
              <a:rPr dirty="0"/>
              <a:t>the </a:t>
            </a:r>
            <a:r>
              <a:rPr spc="10" dirty="0"/>
              <a:t>CNN </a:t>
            </a:r>
            <a:r>
              <a:rPr spc="5" dirty="0"/>
              <a:t>to an Electroencephalogram (EEG),  which measures </a:t>
            </a:r>
            <a:r>
              <a:rPr dirty="0"/>
              <a:t>neural electrical activity </a:t>
            </a:r>
            <a:r>
              <a:rPr spc="5" dirty="0"/>
              <a:t>to </a:t>
            </a:r>
            <a:r>
              <a:rPr dirty="0"/>
              <a:t>predict  </a:t>
            </a:r>
            <a:r>
              <a:rPr spc="5" dirty="0"/>
              <a:t>body movement, and</a:t>
            </a:r>
            <a:r>
              <a:rPr spc="-20" dirty="0"/>
              <a:t> </a:t>
            </a:r>
            <a:r>
              <a:rPr dirty="0"/>
              <a:t>thought.</a:t>
            </a:r>
          </a:p>
          <a:p>
            <a:pPr marL="389255" marR="238125" indent="-377190">
              <a:lnSpc>
                <a:spcPct val="100000"/>
              </a:lnSpc>
              <a:spcBef>
                <a:spcPts val="105"/>
              </a:spcBef>
              <a:buFont typeface="Wingdings"/>
              <a:buChar char=""/>
              <a:tabLst>
                <a:tab pos="389255" algn="l"/>
                <a:tab pos="389890" algn="l"/>
              </a:tabLst>
            </a:pPr>
            <a:r>
              <a:rPr dirty="0"/>
              <a:t>Creating </a:t>
            </a:r>
            <a:r>
              <a:rPr spc="5" dirty="0"/>
              <a:t>a </a:t>
            </a:r>
            <a:r>
              <a:rPr dirty="0"/>
              <a:t>portable handheld device that </a:t>
            </a:r>
            <a:r>
              <a:rPr spc="5" dirty="0"/>
              <a:t>can read  and </a:t>
            </a:r>
            <a:r>
              <a:rPr dirty="0"/>
              <a:t>identify if arrhythmias are present in </a:t>
            </a:r>
            <a:r>
              <a:rPr spc="5" dirty="0"/>
              <a:t>an </a:t>
            </a:r>
            <a:r>
              <a:rPr spc="10" dirty="0"/>
              <a:t>ECG</a:t>
            </a:r>
          </a:p>
        </p:txBody>
      </p:sp>
      <p:sp>
        <p:nvSpPr>
          <p:cNvPr id="4" name="object 4"/>
          <p:cNvSpPr txBox="1"/>
          <p:nvPr/>
        </p:nvSpPr>
        <p:spPr>
          <a:xfrm>
            <a:off x="10116049" y="2507851"/>
            <a:ext cx="8467725" cy="3639185"/>
          </a:xfrm>
          <a:prstGeom prst="rect">
            <a:avLst/>
          </a:prstGeom>
        </p:spPr>
        <p:txBody>
          <a:bodyPr vert="horz" wrap="square" lIns="0" tIns="14604" rIns="0" bIns="0" rtlCol="0">
            <a:spAutoFit/>
          </a:bodyPr>
          <a:lstStyle/>
          <a:p>
            <a:pPr marL="483234" marR="483234" indent="-471170">
              <a:lnSpc>
                <a:spcPct val="100000"/>
              </a:lnSpc>
              <a:spcBef>
                <a:spcPts val="114"/>
              </a:spcBef>
              <a:buFont typeface="Wingdings"/>
              <a:buChar char=""/>
              <a:tabLst>
                <a:tab pos="483234" algn="l"/>
                <a:tab pos="483870" algn="l"/>
              </a:tabLst>
            </a:pPr>
            <a:r>
              <a:rPr sz="2950" spc="5" dirty="0">
                <a:latin typeface="Calibri"/>
                <a:cs typeface="Calibri"/>
              </a:rPr>
              <a:t>Aid </a:t>
            </a:r>
            <a:r>
              <a:rPr sz="2950" dirty="0">
                <a:latin typeface="Calibri"/>
                <a:cs typeface="Calibri"/>
              </a:rPr>
              <a:t>experts </a:t>
            </a:r>
            <a:r>
              <a:rPr sz="2950" spc="5" dirty="0">
                <a:latin typeface="Calibri"/>
                <a:cs typeface="Calibri"/>
              </a:rPr>
              <a:t>in diagnosing cardiovascular diseases  which can be seen from </a:t>
            </a:r>
            <a:r>
              <a:rPr sz="2950" spc="10" dirty="0">
                <a:latin typeface="Calibri"/>
                <a:cs typeface="Calibri"/>
              </a:rPr>
              <a:t>ECG</a:t>
            </a:r>
            <a:r>
              <a:rPr sz="2950" spc="-50" dirty="0">
                <a:latin typeface="Calibri"/>
                <a:cs typeface="Calibri"/>
              </a:rPr>
              <a:t> </a:t>
            </a:r>
            <a:r>
              <a:rPr sz="2950" spc="5" dirty="0">
                <a:latin typeface="Calibri"/>
                <a:cs typeface="Calibri"/>
              </a:rPr>
              <a:t>signals.</a:t>
            </a:r>
            <a:endParaRPr sz="2950">
              <a:latin typeface="Calibri"/>
              <a:cs typeface="Calibri"/>
            </a:endParaRPr>
          </a:p>
          <a:p>
            <a:pPr marL="483234" marR="5080" indent="-471170">
              <a:lnSpc>
                <a:spcPct val="100000"/>
              </a:lnSpc>
              <a:spcBef>
                <a:spcPts val="5"/>
              </a:spcBef>
              <a:buFont typeface="Wingdings"/>
              <a:buChar char=""/>
              <a:tabLst>
                <a:tab pos="483234" algn="l"/>
                <a:tab pos="483870" algn="l"/>
              </a:tabLst>
            </a:pPr>
            <a:r>
              <a:rPr sz="2950" spc="5" dirty="0">
                <a:latin typeface="Calibri"/>
                <a:cs typeface="Calibri"/>
              </a:rPr>
              <a:t>Discovering new methods in </a:t>
            </a:r>
            <a:r>
              <a:rPr sz="2950" dirty="0">
                <a:latin typeface="Calibri"/>
                <a:cs typeface="Calibri"/>
              </a:rPr>
              <a:t>identifying arrhythmias  in</a:t>
            </a:r>
            <a:r>
              <a:rPr sz="2950" spc="-10" dirty="0">
                <a:latin typeface="Calibri"/>
                <a:cs typeface="Calibri"/>
              </a:rPr>
              <a:t> </a:t>
            </a:r>
            <a:r>
              <a:rPr sz="2950" spc="10" dirty="0">
                <a:latin typeface="Calibri"/>
                <a:cs typeface="Calibri"/>
              </a:rPr>
              <a:t>ECGs</a:t>
            </a:r>
            <a:endParaRPr sz="2950">
              <a:latin typeface="Calibri"/>
              <a:cs typeface="Calibri"/>
            </a:endParaRPr>
          </a:p>
          <a:p>
            <a:pPr marL="483234" marR="365760" indent="-471170">
              <a:lnSpc>
                <a:spcPts val="3640"/>
              </a:lnSpc>
              <a:spcBef>
                <a:spcPts val="40"/>
              </a:spcBef>
              <a:buFont typeface="Wingdings"/>
              <a:buChar char=""/>
              <a:tabLst>
                <a:tab pos="483234" algn="l"/>
                <a:tab pos="483870" algn="l"/>
              </a:tabLst>
            </a:pPr>
            <a:r>
              <a:rPr sz="2950" spc="5" dirty="0">
                <a:latin typeface="Calibri"/>
                <a:cs typeface="Calibri"/>
              </a:rPr>
              <a:t>Implement model </a:t>
            </a:r>
            <a:r>
              <a:rPr sz="2950" dirty="0">
                <a:latin typeface="Calibri"/>
                <a:cs typeface="Calibri"/>
              </a:rPr>
              <a:t>in </a:t>
            </a:r>
            <a:r>
              <a:rPr sz="2950" spc="10" dirty="0">
                <a:latin typeface="Calibri"/>
                <a:cs typeface="Calibri"/>
              </a:rPr>
              <a:t>ECG </a:t>
            </a:r>
            <a:r>
              <a:rPr sz="2950" dirty="0">
                <a:latin typeface="Calibri"/>
                <a:cs typeface="Calibri"/>
              </a:rPr>
              <a:t>reader </a:t>
            </a:r>
            <a:r>
              <a:rPr sz="2950" spc="5" dirty="0">
                <a:latin typeface="Calibri"/>
                <a:cs typeface="Calibri"/>
              </a:rPr>
              <a:t>to autonomously  </a:t>
            </a:r>
            <a:r>
              <a:rPr sz="2950" dirty="0">
                <a:latin typeface="Calibri"/>
                <a:cs typeface="Calibri"/>
              </a:rPr>
              <a:t>identify arrhythmias in </a:t>
            </a:r>
            <a:r>
              <a:rPr sz="2950" spc="5" dirty="0">
                <a:latin typeface="Calibri"/>
                <a:cs typeface="Calibri"/>
              </a:rPr>
              <a:t>emergency</a:t>
            </a:r>
            <a:r>
              <a:rPr sz="2950" spc="-25" dirty="0">
                <a:latin typeface="Calibri"/>
                <a:cs typeface="Calibri"/>
              </a:rPr>
              <a:t> </a:t>
            </a:r>
            <a:r>
              <a:rPr sz="2950" dirty="0">
                <a:latin typeface="Calibri"/>
                <a:cs typeface="Calibri"/>
              </a:rPr>
              <a:t>situations</a:t>
            </a:r>
            <a:endParaRPr sz="2950">
              <a:latin typeface="Calibri"/>
              <a:cs typeface="Calibri"/>
            </a:endParaRPr>
          </a:p>
          <a:p>
            <a:pPr marL="483234" indent="-471170">
              <a:lnSpc>
                <a:spcPts val="3404"/>
              </a:lnSpc>
              <a:buFont typeface="Wingdings"/>
              <a:buChar char=""/>
              <a:tabLst>
                <a:tab pos="483234" algn="l"/>
                <a:tab pos="483870" algn="l"/>
              </a:tabLst>
            </a:pPr>
            <a:r>
              <a:rPr sz="2950" spc="5" dirty="0">
                <a:latin typeface="Calibri"/>
                <a:cs typeface="Calibri"/>
              </a:rPr>
              <a:t>Decrease </a:t>
            </a:r>
            <a:r>
              <a:rPr sz="2950" dirty="0">
                <a:latin typeface="Calibri"/>
                <a:cs typeface="Calibri"/>
              </a:rPr>
              <a:t>the number </a:t>
            </a:r>
            <a:r>
              <a:rPr sz="2950" spc="5" dirty="0">
                <a:latin typeface="Calibri"/>
                <a:cs typeface="Calibri"/>
              </a:rPr>
              <a:t>of misdiagnosis</a:t>
            </a:r>
            <a:r>
              <a:rPr sz="2950" spc="-25" dirty="0">
                <a:latin typeface="Calibri"/>
                <a:cs typeface="Calibri"/>
              </a:rPr>
              <a:t> </a:t>
            </a:r>
            <a:r>
              <a:rPr sz="2950" spc="5" dirty="0">
                <a:latin typeface="Calibri"/>
                <a:cs typeface="Calibri"/>
              </a:rPr>
              <a:t>in</a:t>
            </a:r>
            <a:endParaRPr sz="2950">
              <a:latin typeface="Calibri"/>
              <a:cs typeface="Calibri"/>
            </a:endParaRPr>
          </a:p>
          <a:p>
            <a:pPr marL="483234">
              <a:lnSpc>
                <a:spcPct val="100000"/>
              </a:lnSpc>
              <a:spcBef>
                <a:spcPts val="5"/>
              </a:spcBef>
            </a:pPr>
            <a:r>
              <a:rPr sz="2950" dirty="0">
                <a:latin typeface="Calibri"/>
                <a:cs typeface="Calibri"/>
              </a:rPr>
              <a:t>arrhythmias</a:t>
            </a:r>
            <a:endParaRPr sz="295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572895"/>
          </a:xfrm>
          <a:prstGeom prst="rect">
            <a:avLst/>
          </a:prstGeom>
          <a:solidFill>
            <a:srgbClr val="EEEEEE"/>
          </a:solidFill>
        </p:spPr>
        <p:txBody>
          <a:bodyPr vert="horz" wrap="square" lIns="0" tIns="133350" rIns="0" bIns="0" rtlCol="0">
            <a:spAutoFit/>
          </a:bodyPr>
          <a:lstStyle/>
          <a:p>
            <a:pPr algn="ctr">
              <a:lnSpc>
                <a:spcPct val="100000"/>
              </a:lnSpc>
              <a:spcBef>
                <a:spcPts val="1050"/>
              </a:spcBef>
            </a:pPr>
            <a:r>
              <a:rPr sz="7900" dirty="0"/>
              <a:t>Figures</a:t>
            </a:r>
            <a:endParaRPr sz="7900"/>
          </a:p>
        </p:txBody>
      </p:sp>
      <p:sp>
        <p:nvSpPr>
          <p:cNvPr id="3" name="object 3"/>
          <p:cNvSpPr txBox="1"/>
          <p:nvPr/>
        </p:nvSpPr>
        <p:spPr>
          <a:xfrm>
            <a:off x="1905744" y="2347018"/>
            <a:ext cx="1289050" cy="8321040"/>
          </a:xfrm>
          <a:prstGeom prst="rect">
            <a:avLst/>
          </a:prstGeom>
        </p:spPr>
        <p:txBody>
          <a:bodyPr vert="horz" wrap="square" lIns="0" tIns="168910" rIns="0" bIns="0" rtlCol="0">
            <a:spAutoFit/>
          </a:bodyPr>
          <a:lstStyle/>
          <a:p>
            <a:pPr marL="12700">
              <a:lnSpc>
                <a:spcPct val="100000"/>
              </a:lnSpc>
              <a:spcBef>
                <a:spcPts val="1330"/>
              </a:spcBef>
            </a:pPr>
            <a:r>
              <a:rPr sz="2450" spc="5" dirty="0">
                <a:latin typeface="Calibri"/>
                <a:cs typeface="Calibri"/>
              </a:rPr>
              <a:t>Figure</a:t>
            </a:r>
            <a:r>
              <a:rPr sz="2450" spc="-80" dirty="0">
                <a:latin typeface="Calibri"/>
                <a:cs typeface="Calibri"/>
              </a:rPr>
              <a:t> </a:t>
            </a:r>
            <a:r>
              <a:rPr sz="2450" spc="5" dirty="0">
                <a:latin typeface="Calibri"/>
                <a:cs typeface="Calibri"/>
              </a:rPr>
              <a:t>1.1</a:t>
            </a:r>
            <a:endParaRPr sz="2450">
              <a:latin typeface="Calibri"/>
              <a:cs typeface="Calibri"/>
            </a:endParaRPr>
          </a:p>
          <a:p>
            <a:pPr marL="12700">
              <a:lnSpc>
                <a:spcPct val="100000"/>
              </a:lnSpc>
              <a:spcBef>
                <a:spcPts val="1235"/>
              </a:spcBef>
            </a:pPr>
            <a:r>
              <a:rPr sz="2450" spc="5" dirty="0">
                <a:latin typeface="Calibri"/>
                <a:cs typeface="Calibri"/>
              </a:rPr>
              <a:t>Figure</a:t>
            </a:r>
            <a:r>
              <a:rPr sz="2450" spc="-80" dirty="0">
                <a:latin typeface="Calibri"/>
                <a:cs typeface="Calibri"/>
              </a:rPr>
              <a:t> </a:t>
            </a:r>
            <a:r>
              <a:rPr sz="2450" spc="5" dirty="0">
                <a:latin typeface="Calibri"/>
                <a:cs typeface="Calibri"/>
              </a:rPr>
              <a:t>1.2</a:t>
            </a:r>
            <a:endParaRPr sz="2450">
              <a:latin typeface="Calibri"/>
              <a:cs typeface="Calibri"/>
            </a:endParaRPr>
          </a:p>
          <a:p>
            <a:pPr marL="12700">
              <a:lnSpc>
                <a:spcPct val="100000"/>
              </a:lnSpc>
              <a:spcBef>
                <a:spcPts val="1235"/>
              </a:spcBef>
            </a:pPr>
            <a:r>
              <a:rPr sz="2450" spc="5" dirty="0">
                <a:latin typeface="Calibri"/>
                <a:cs typeface="Calibri"/>
              </a:rPr>
              <a:t>Figure</a:t>
            </a:r>
            <a:r>
              <a:rPr sz="2450" spc="-80" dirty="0">
                <a:latin typeface="Calibri"/>
                <a:cs typeface="Calibri"/>
              </a:rPr>
              <a:t> </a:t>
            </a:r>
            <a:r>
              <a:rPr sz="2450" spc="5" dirty="0">
                <a:latin typeface="Calibri"/>
                <a:cs typeface="Calibri"/>
              </a:rPr>
              <a:t>2.1</a:t>
            </a:r>
            <a:endParaRPr sz="2450">
              <a:latin typeface="Calibri"/>
              <a:cs typeface="Calibri"/>
            </a:endParaRPr>
          </a:p>
          <a:p>
            <a:pPr marL="12700">
              <a:lnSpc>
                <a:spcPct val="100000"/>
              </a:lnSpc>
              <a:spcBef>
                <a:spcPts val="1255"/>
              </a:spcBef>
            </a:pPr>
            <a:r>
              <a:rPr sz="2450" spc="5" dirty="0">
                <a:latin typeface="Calibri"/>
                <a:cs typeface="Calibri"/>
              </a:rPr>
              <a:t>Figure</a:t>
            </a:r>
            <a:r>
              <a:rPr sz="2450" spc="-80" dirty="0">
                <a:latin typeface="Calibri"/>
                <a:cs typeface="Calibri"/>
              </a:rPr>
              <a:t> </a:t>
            </a:r>
            <a:r>
              <a:rPr sz="2450" spc="5" dirty="0">
                <a:latin typeface="Calibri"/>
                <a:cs typeface="Calibri"/>
              </a:rPr>
              <a:t>3.1</a:t>
            </a:r>
            <a:endParaRPr sz="2450">
              <a:latin typeface="Calibri"/>
              <a:cs typeface="Calibri"/>
            </a:endParaRPr>
          </a:p>
          <a:p>
            <a:pPr marL="12700">
              <a:lnSpc>
                <a:spcPct val="100000"/>
              </a:lnSpc>
              <a:spcBef>
                <a:spcPts val="1235"/>
              </a:spcBef>
            </a:pPr>
            <a:r>
              <a:rPr sz="2450" spc="5" dirty="0">
                <a:latin typeface="Calibri"/>
                <a:cs typeface="Calibri"/>
              </a:rPr>
              <a:t>Figure</a:t>
            </a:r>
            <a:r>
              <a:rPr sz="2450" spc="-80" dirty="0">
                <a:latin typeface="Calibri"/>
                <a:cs typeface="Calibri"/>
              </a:rPr>
              <a:t> </a:t>
            </a:r>
            <a:r>
              <a:rPr sz="2450" spc="5" dirty="0">
                <a:latin typeface="Calibri"/>
                <a:cs typeface="Calibri"/>
              </a:rPr>
              <a:t>3.2</a:t>
            </a:r>
            <a:endParaRPr sz="2450">
              <a:latin typeface="Calibri"/>
              <a:cs typeface="Calibri"/>
            </a:endParaRPr>
          </a:p>
          <a:p>
            <a:pPr marL="12700">
              <a:lnSpc>
                <a:spcPct val="100000"/>
              </a:lnSpc>
              <a:spcBef>
                <a:spcPts val="1235"/>
              </a:spcBef>
            </a:pPr>
            <a:r>
              <a:rPr sz="2450" spc="5" dirty="0">
                <a:latin typeface="Calibri"/>
                <a:cs typeface="Calibri"/>
              </a:rPr>
              <a:t>Figure</a:t>
            </a:r>
            <a:r>
              <a:rPr sz="2450" spc="-80" dirty="0">
                <a:latin typeface="Calibri"/>
                <a:cs typeface="Calibri"/>
              </a:rPr>
              <a:t> </a:t>
            </a:r>
            <a:r>
              <a:rPr sz="2450" spc="5" dirty="0">
                <a:latin typeface="Calibri"/>
                <a:cs typeface="Calibri"/>
              </a:rPr>
              <a:t>3.3</a:t>
            </a:r>
            <a:endParaRPr sz="2450">
              <a:latin typeface="Calibri"/>
              <a:cs typeface="Calibri"/>
            </a:endParaRPr>
          </a:p>
          <a:p>
            <a:pPr marL="12700">
              <a:lnSpc>
                <a:spcPct val="100000"/>
              </a:lnSpc>
              <a:spcBef>
                <a:spcPts val="1235"/>
              </a:spcBef>
            </a:pPr>
            <a:r>
              <a:rPr sz="2450" spc="5" dirty="0">
                <a:latin typeface="Calibri"/>
                <a:cs typeface="Calibri"/>
              </a:rPr>
              <a:t>Figure</a:t>
            </a:r>
            <a:r>
              <a:rPr sz="2450" spc="-80" dirty="0">
                <a:latin typeface="Calibri"/>
                <a:cs typeface="Calibri"/>
              </a:rPr>
              <a:t> </a:t>
            </a:r>
            <a:r>
              <a:rPr sz="2450" spc="5" dirty="0">
                <a:latin typeface="Calibri"/>
                <a:cs typeface="Calibri"/>
              </a:rPr>
              <a:t>3.4</a:t>
            </a:r>
            <a:endParaRPr sz="2450">
              <a:latin typeface="Calibri"/>
              <a:cs typeface="Calibri"/>
            </a:endParaRPr>
          </a:p>
          <a:p>
            <a:pPr marL="12700">
              <a:lnSpc>
                <a:spcPct val="100000"/>
              </a:lnSpc>
              <a:spcBef>
                <a:spcPts val="1235"/>
              </a:spcBef>
            </a:pPr>
            <a:r>
              <a:rPr sz="2450" spc="5" dirty="0">
                <a:latin typeface="Calibri"/>
                <a:cs typeface="Calibri"/>
              </a:rPr>
              <a:t>Figure</a:t>
            </a:r>
            <a:r>
              <a:rPr sz="2450" spc="-80" dirty="0">
                <a:latin typeface="Calibri"/>
                <a:cs typeface="Calibri"/>
              </a:rPr>
              <a:t> </a:t>
            </a:r>
            <a:r>
              <a:rPr sz="2450" spc="5" dirty="0">
                <a:latin typeface="Calibri"/>
                <a:cs typeface="Calibri"/>
              </a:rPr>
              <a:t>3.5</a:t>
            </a:r>
            <a:endParaRPr sz="2450">
              <a:latin typeface="Calibri"/>
              <a:cs typeface="Calibri"/>
            </a:endParaRPr>
          </a:p>
          <a:p>
            <a:pPr marL="12700">
              <a:lnSpc>
                <a:spcPct val="100000"/>
              </a:lnSpc>
              <a:spcBef>
                <a:spcPts val="1255"/>
              </a:spcBef>
            </a:pPr>
            <a:r>
              <a:rPr sz="2450" spc="5" dirty="0">
                <a:latin typeface="Calibri"/>
                <a:cs typeface="Calibri"/>
              </a:rPr>
              <a:t>Figure</a:t>
            </a:r>
            <a:r>
              <a:rPr sz="2450" spc="-80" dirty="0">
                <a:latin typeface="Calibri"/>
                <a:cs typeface="Calibri"/>
              </a:rPr>
              <a:t> </a:t>
            </a:r>
            <a:r>
              <a:rPr sz="2450" spc="5" dirty="0">
                <a:latin typeface="Calibri"/>
                <a:cs typeface="Calibri"/>
              </a:rPr>
              <a:t>3.6</a:t>
            </a:r>
            <a:endParaRPr sz="2450">
              <a:latin typeface="Calibri"/>
              <a:cs typeface="Calibri"/>
            </a:endParaRPr>
          </a:p>
          <a:p>
            <a:pPr marL="12700">
              <a:lnSpc>
                <a:spcPct val="100000"/>
              </a:lnSpc>
              <a:spcBef>
                <a:spcPts val="1235"/>
              </a:spcBef>
            </a:pPr>
            <a:r>
              <a:rPr sz="2450" spc="5" dirty="0">
                <a:latin typeface="Calibri"/>
                <a:cs typeface="Calibri"/>
              </a:rPr>
              <a:t>Figure</a:t>
            </a:r>
            <a:r>
              <a:rPr sz="2450" spc="-80" dirty="0">
                <a:latin typeface="Calibri"/>
                <a:cs typeface="Calibri"/>
              </a:rPr>
              <a:t> </a:t>
            </a:r>
            <a:r>
              <a:rPr sz="2450" spc="5" dirty="0">
                <a:latin typeface="Calibri"/>
                <a:cs typeface="Calibri"/>
              </a:rPr>
              <a:t>3.7</a:t>
            </a:r>
            <a:endParaRPr sz="2450">
              <a:latin typeface="Calibri"/>
              <a:cs typeface="Calibri"/>
            </a:endParaRPr>
          </a:p>
          <a:p>
            <a:pPr marL="61594">
              <a:lnSpc>
                <a:spcPct val="100000"/>
              </a:lnSpc>
              <a:spcBef>
                <a:spcPts val="720"/>
              </a:spcBef>
            </a:pPr>
            <a:r>
              <a:rPr sz="2450" spc="5" dirty="0">
                <a:latin typeface="Calibri"/>
                <a:cs typeface="Calibri"/>
              </a:rPr>
              <a:t>Table</a:t>
            </a:r>
            <a:r>
              <a:rPr sz="2450" spc="-45" dirty="0">
                <a:latin typeface="Calibri"/>
                <a:cs typeface="Calibri"/>
              </a:rPr>
              <a:t> </a:t>
            </a:r>
            <a:r>
              <a:rPr sz="2450" spc="5" dirty="0">
                <a:latin typeface="Calibri"/>
                <a:cs typeface="Calibri"/>
              </a:rPr>
              <a:t>4.1</a:t>
            </a:r>
            <a:endParaRPr sz="2450">
              <a:latin typeface="Calibri"/>
              <a:cs typeface="Calibri"/>
            </a:endParaRPr>
          </a:p>
          <a:p>
            <a:pPr marL="12700">
              <a:lnSpc>
                <a:spcPct val="100000"/>
              </a:lnSpc>
              <a:spcBef>
                <a:spcPts val="1235"/>
              </a:spcBef>
            </a:pPr>
            <a:r>
              <a:rPr sz="2450" spc="5" dirty="0">
                <a:latin typeface="Calibri"/>
                <a:cs typeface="Calibri"/>
              </a:rPr>
              <a:t>Figure</a:t>
            </a:r>
            <a:r>
              <a:rPr sz="2450" spc="-80" dirty="0">
                <a:latin typeface="Calibri"/>
                <a:cs typeface="Calibri"/>
              </a:rPr>
              <a:t> </a:t>
            </a:r>
            <a:r>
              <a:rPr sz="2450" spc="5" dirty="0">
                <a:latin typeface="Calibri"/>
                <a:cs typeface="Calibri"/>
              </a:rPr>
              <a:t>4.2</a:t>
            </a:r>
            <a:endParaRPr sz="2450">
              <a:latin typeface="Calibri"/>
              <a:cs typeface="Calibri"/>
            </a:endParaRPr>
          </a:p>
          <a:p>
            <a:pPr marL="12700">
              <a:lnSpc>
                <a:spcPct val="100000"/>
              </a:lnSpc>
              <a:spcBef>
                <a:spcPts val="1235"/>
              </a:spcBef>
            </a:pPr>
            <a:r>
              <a:rPr sz="2450" spc="5" dirty="0">
                <a:latin typeface="Calibri"/>
                <a:cs typeface="Calibri"/>
              </a:rPr>
              <a:t>Figure</a:t>
            </a:r>
            <a:r>
              <a:rPr sz="2450" spc="-80" dirty="0">
                <a:latin typeface="Calibri"/>
                <a:cs typeface="Calibri"/>
              </a:rPr>
              <a:t> </a:t>
            </a:r>
            <a:r>
              <a:rPr sz="2450" spc="5" dirty="0">
                <a:latin typeface="Calibri"/>
                <a:cs typeface="Calibri"/>
              </a:rPr>
              <a:t>4.3</a:t>
            </a:r>
            <a:endParaRPr sz="2450">
              <a:latin typeface="Calibri"/>
              <a:cs typeface="Calibri"/>
            </a:endParaRPr>
          </a:p>
          <a:p>
            <a:pPr marL="61594">
              <a:lnSpc>
                <a:spcPct val="100000"/>
              </a:lnSpc>
              <a:spcBef>
                <a:spcPts val="740"/>
              </a:spcBef>
            </a:pPr>
            <a:r>
              <a:rPr sz="2450" spc="5" dirty="0">
                <a:latin typeface="Calibri"/>
                <a:cs typeface="Calibri"/>
              </a:rPr>
              <a:t>Table</a:t>
            </a:r>
            <a:r>
              <a:rPr sz="2450" spc="-75" dirty="0">
                <a:latin typeface="Calibri"/>
                <a:cs typeface="Calibri"/>
              </a:rPr>
              <a:t> </a:t>
            </a:r>
            <a:r>
              <a:rPr sz="2450" spc="5" dirty="0">
                <a:latin typeface="Calibri"/>
                <a:cs typeface="Calibri"/>
              </a:rPr>
              <a:t>4.4</a:t>
            </a:r>
            <a:endParaRPr sz="2450">
              <a:latin typeface="Calibri"/>
              <a:cs typeface="Calibri"/>
            </a:endParaRPr>
          </a:p>
          <a:p>
            <a:pPr marL="61594">
              <a:lnSpc>
                <a:spcPct val="100000"/>
              </a:lnSpc>
              <a:spcBef>
                <a:spcPts val="1235"/>
              </a:spcBef>
            </a:pPr>
            <a:r>
              <a:rPr sz="2450" spc="5" dirty="0">
                <a:latin typeface="Calibri"/>
                <a:cs typeface="Calibri"/>
              </a:rPr>
              <a:t>Table</a:t>
            </a:r>
            <a:r>
              <a:rPr sz="2450" spc="-75" dirty="0">
                <a:latin typeface="Calibri"/>
                <a:cs typeface="Calibri"/>
              </a:rPr>
              <a:t> </a:t>
            </a:r>
            <a:r>
              <a:rPr sz="2450" spc="5" dirty="0">
                <a:latin typeface="Calibri"/>
                <a:cs typeface="Calibri"/>
              </a:rPr>
              <a:t>4.5</a:t>
            </a:r>
            <a:endParaRPr sz="2450">
              <a:latin typeface="Calibri"/>
              <a:cs typeface="Calibri"/>
            </a:endParaRPr>
          </a:p>
          <a:p>
            <a:pPr marL="12700">
              <a:lnSpc>
                <a:spcPct val="100000"/>
              </a:lnSpc>
              <a:spcBef>
                <a:spcPts val="720"/>
              </a:spcBef>
            </a:pPr>
            <a:r>
              <a:rPr sz="2450" spc="5" dirty="0">
                <a:latin typeface="Calibri"/>
                <a:cs typeface="Calibri"/>
              </a:rPr>
              <a:t>Figure</a:t>
            </a:r>
            <a:r>
              <a:rPr sz="2450" spc="-65" dirty="0">
                <a:latin typeface="Calibri"/>
                <a:cs typeface="Calibri"/>
              </a:rPr>
              <a:t> </a:t>
            </a:r>
            <a:r>
              <a:rPr sz="2450" spc="5" dirty="0">
                <a:latin typeface="Calibri"/>
                <a:cs typeface="Calibri"/>
              </a:rPr>
              <a:t>4.6</a:t>
            </a:r>
            <a:endParaRPr sz="2450">
              <a:latin typeface="Calibri"/>
              <a:cs typeface="Calibri"/>
            </a:endParaRPr>
          </a:p>
        </p:txBody>
      </p:sp>
      <p:sp>
        <p:nvSpPr>
          <p:cNvPr id="4" name="object 4"/>
          <p:cNvSpPr txBox="1"/>
          <p:nvPr/>
        </p:nvSpPr>
        <p:spPr>
          <a:xfrm>
            <a:off x="6376739" y="2274140"/>
            <a:ext cx="9782810" cy="8394065"/>
          </a:xfrm>
          <a:prstGeom prst="rect">
            <a:avLst/>
          </a:prstGeom>
        </p:spPr>
        <p:txBody>
          <a:bodyPr vert="horz" wrap="square" lIns="0" tIns="12065" rIns="0" bIns="0" rtlCol="0">
            <a:spAutoFit/>
          </a:bodyPr>
          <a:lstStyle/>
          <a:p>
            <a:pPr marL="2218690" marR="2208530" algn="ctr">
              <a:lnSpc>
                <a:spcPct val="142000"/>
              </a:lnSpc>
              <a:spcBef>
                <a:spcPts val="95"/>
              </a:spcBef>
            </a:pPr>
            <a:r>
              <a:rPr sz="2450" spc="10" dirty="0">
                <a:latin typeface="Calibri"/>
                <a:cs typeface="Calibri"/>
              </a:rPr>
              <a:t>Diagram </a:t>
            </a:r>
            <a:r>
              <a:rPr sz="2450" spc="5" dirty="0">
                <a:latin typeface="Calibri"/>
                <a:cs typeface="Calibri"/>
              </a:rPr>
              <a:t>of classes in </a:t>
            </a:r>
            <a:r>
              <a:rPr sz="2450" dirty="0">
                <a:latin typeface="Calibri"/>
                <a:cs typeface="Calibri"/>
              </a:rPr>
              <a:t>Artificial Intelligence  </a:t>
            </a:r>
            <a:r>
              <a:rPr sz="2450" spc="5" dirty="0">
                <a:latin typeface="Calibri"/>
                <a:cs typeface="Calibri"/>
              </a:rPr>
              <a:t>Example Neural</a:t>
            </a:r>
            <a:r>
              <a:rPr sz="2450" spc="-15" dirty="0">
                <a:latin typeface="Calibri"/>
                <a:cs typeface="Calibri"/>
              </a:rPr>
              <a:t> </a:t>
            </a:r>
            <a:r>
              <a:rPr sz="2450" spc="10" dirty="0">
                <a:latin typeface="Calibri"/>
                <a:cs typeface="Calibri"/>
              </a:rPr>
              <a:t>Network</a:t>
            </a:r>
            <a:endParaRPr sz="2450">
              <a:latin typeface="Calibri"/>
              <a:cs typeface="Calibri"/>
            </a:endParaRPr>
          </a:p>
          <a:p>
            <a:pPr marL="1270" algn="ctr">
              <a:lnSpc>
                <a:spcPct val="100000"/>
              </a:lnSpc>
              <a:spcBef>
                <a:spcPts val="1810"/>
              </a:spcBef>
            </a:pPr>
            <a:r>
              <a:rPr sz="2450" spc="5" dirty="0">
                <a:latin typeface="Calibri"/>
                <a:cs typeface="Calibri"/>
              </a:rPr>
              <a:t>Flowchart of</a:t>
            </a:r>
            <a:r>
              <a:rPr sz="2450" spc="-15" dirty="0">
                <a:latin typeface="Calibri"/>
                <a:cs typeface="Calibri"/>
              </a:rPr>
              <a:t> </a:t>
            </a:r>
            <a:r>
              <a:rPr sz="2450" spc="5" dirty="0">
                <a:latin typeface="Calibri"/>
                <a:cs typeface="Calibri"/>
              </a:rPr>
              <a:t>methods</a:t>
            </a:r>
            <a:endParaRPr sz="2450">
              <a:latin typeface="Calibri"/>
              <a:cs typeface="Calibri"/>
            </a:endParaRPr>
          </a:p>
          <a:p>
            <a:pPr algn="ctr">
              <a:lnSpc>
                <a:spcPct val="100000"/>
              </a:lnSpc>
              <a:spcBef>
                <a:spcPts val="680"/>
              </a:spcBef>
            </a:pPr>
            <a:r>
              <a:rPr sz="2450" spc="5" dirty="0">
                <a:latin typeface="Calibri"/>
                <a:cs typeface="Calibri"/>
              </a:rPr>
              <a:t>Histogram </a:t>
            </a:r>
            <a:r>
              <a:rPr sz="2450" spc="10" dirty="0">
                <a:latin typeface="Calibri"/>
                <a:cs typeface="Calibri"/>
              </a:rPr>
              <a:t>graph </a:t>
            </a:r>
            <a:r>
              <a:rPr sz="2450" spc="5" dirty="0">
                <a:latin typeface="Calibri"/>
                <a:cs typeface="Calibri"/>
              </a:rPr>
              <a:t>of frequency </a:t>
            </a:r>
            <a:r>
              <a:rPr sz="2450" spc="10" dirty="0">
                <a:latin typeface="Calibri"/>
                <a:cs typeface="Calibri"/>
              </a:rPr>
              <a:t>and </a:t>
            </a:r>
            <a:r>
              <a:rPr sz="2450" spc="5" dirty="0">
                <a:latin typeface="Calibri"/>
                <a:cs typeface="Calibri"/>
              </a:rPr>
              <a:t>sequence length of the PhysioNet</a:t>
            </a:r>
            <a:r>
              <a:rPr sz="2450" spc="-20" dirty="0">
                <a:latin typeface="Calibri"/>
                <a:cs typeface="Calibri"/>
              </a:rPr>
              <a:t> </a:t>
            </a:r>
            <a:r>
              <a:rPr sz="2450" spc="5" dirty="0">
                <a:latin typeface="Calibri"/>
                <a:cs typeface="Calibri"/>
              </a:rPr>
              <a:t>dataset</a:t>
            </a:r>
            <a:endParaRPr sz="2450">
              <a:latin typeface="Calibri"/>
              <a:cs typeface="Calibri"/>
            </a:endParaRPr>
          </a:p>
          <a:p>
            <a:pPr marL="2077720" marR="2068830" algn="ctr">
              <a:lnSpc>
                <a:spcPct val="142000"/>
              </a:lnSpc>
            </a:pPr>
            <a:r>
              <a:rPr sz="2450" spc="5" dirty="0">
                <a:latin typeface="Calibri"/>
                <a:cs typeface="Calibri"/>
              </a:rPr>
              <a:t>Example data </a:t>
            </a:r>
            <a:r>
              <a:rPr sz="2450" spc="10" dirty="0">
                <a:latin typeface="Calibri"/>
                <a:cs typeface="Calibri"/>
              </a:rPr>
              <a:t>from </a:t>
            </a:r>
            <a:r>
              <a:rPr sz="2450" spc="5" dirty="0">
                <a:latin typeface="Calibri"/>
                <a:cs typeface="Calibri"/>
              </a:rPr>
              <a:t>dataset for each class  Graph of </a:t>
            </a:r>
            <a:r>
              <a:rPr sz="2450" spc="10" dirty="0">
                <a:latin typeface="Calibri"/>
                <a:cs typeface="Calibri"/>
              </a:rPr>
              <a:t>ECG </a:t>
            </a:r>
            <a:r>
              <a:rPr sz="2450" spc="5" dirty="0">
                <a:latin typeface="Calibri"/>
                <a:cs typeface="Calibri"/>
              </a:rPr>
              <a:t>sequence with length of </a:t>
            </a:r>
            <a:r>
              <a:rPr sz="2450" spc="10" dirty="0">
                <a:latin typeface="Calibri"/>
                <a:cs typeface="Calibri"/>
              </a:rPr>
              <a:t>600  </a:t>
            </a:r>
            <a:r>
              <a:rPr sz="2450" spc="5" dirty="0">
                <a:latin typeface="Calibri"/>
                <a:cs typeface="Calibri"/>
              </a:rPr>
              <a:t>Pie chart illustrating the dataset</a:t>
            </a:r>
            <a:r>
              <a:rPr sz="2450" spc="-95" dirty="0">
                <a:latin typeface="Calibri"/>
                <a:cs typeface="Calibri"/>
              </a:rPr>
              <a:t> </a:t>
            </a:r>
            <a:r>
              <a:rPr sz="2450" spc="5" dirty="0">
                <a:latin typeface="Calibri"/>
                <a:cs typeface="Calibri"/>
              </a:rPr>
              <a:t>distribution  Example of augmented </a:t>
            </a:r>
            <a:r>
              <a:rPr sz="2450" spc="10" dirty="0">
                <a:latin typeface="Calibri"/>
                <a:cs typeface="Calibri"/>
              </a:rPr>
              <a:t>ECG </a:t>
            </a:r>
            <a:r>
              <a:rPr sz="2450" spc="5" dirty="0">
                <a:latin typeface="Calibri"/>
                <a:cs typeface="Calibri"/>
              </a:rPr>
              <a:t>for each</a:t>
            </a:r>
            <a:r>
              <a:rPr sz="2450" spc="-40" dirty="0">
                <a:latin typeface="Calibri"/>
                <a:cs typeface="Calibri"/>
              </a:rPr>
              <a:t> </a:t>
            </a:r>
            <a:r>
              <a:rPr sz="2450" spc="5" dirty="0">
                <a:latin typeface="Calibri"/>
                <a:cs typeface="Calibri"/>
              </a:rPr>
              <a:t>class</a:t>
            </a:r>
            <a:endParaRPr sz="2450">
              <a:latin typeface="Calibri"/>
              <a:cs typeface="Calibri"/>
            </a:endParaRPr>
          </a:p>
          <a:p>
            <a:pPr marL="1187450" marR="1179830" algn="ctr">
              <a:lnSpc>
                <a:spcPts val="4190"/>
              </a:lnSpc>
              <a:spcBef>
                <a:spcPts val="334"/>
              </a:spcBef>
            </a:pPr>
            <a:r>
              <a:rPr sz="2450" spc="5" dirty="0">
                <a:latin typeface="Calibri"/>
                <a:cs typeface="Calibri"/>
              </a:rPr>
              <a:t>Flowchart mapping out the Convolutional Neural </a:t>
            </a:r>
            <a:r>
              <a:rPr sz="2450" spc="10" dirty="0">
                <a:latin typeface="Calibri"/>
                <a:cs typeface="Calibri"/>
              </a:rPr>
              <a:t>Network  </a:t>
            </a:r>
            <a:r>
              <a:rPr sz="2450" spc="5" dirty="0">
                <a:latin typeface="Calibri"/>
                <a:cs typeface="Calibri"/>
              </a:rPr>
              <a:t>Ideal </a:t>
            </a:r>
            <a:r>
              <a:rPr sz="2450" spc="10" dirty="0">
                <a:latin typeface="Calibri"/>
                <a:cs typeface="Calibri"/>
              </a:rPr>
              <a:t>graph </a:t>
            </a:r>
            <a:r>
              <a:rPr sz="2450" spc="5" dirty="0">
                <a:latin typeface="Calibri"/>
                <a:cs typeface="Calibri"/>
              </a:rPr>
              <a:t>for loss </a:t>
            </a:r>
            <a:r>
              <a:rPr sz="2450" spc="10" dirty="0">
                <a:latin typeface="Calibri"/>
                <a:cs typeface="Calibri"/>
              </a:rPr>
              <a:t>as a </a:t>
            </a:r>
            <a:r>
              <a:rPr sz="2450" spc="5" dirty="0">
                <a:latin typeface="Calibri"/>
                <a:cs typeface="Calibri"/>
              </a:rPr>
              <a:t>model</a:t>
            </a:r>
            <a:r>
              <a:rPr sz="2450" spc="-55" dirty="0">
                <a:latin typeface="Calibri"/>
                <a:cs typeface="Calibri"/>
              </a:rPr>
              <a:t> </a:t>
            </a:r>
            <a:r>
              <a:rPr sz="2450" spc="5" dirty="0">
                <a:latin typeface="Calibri"/>
                <a:cs typeface="Calibri"/>
              </a:rPr>
              <a:t>trains</a:t>
            </a:r>
            <a:endParaRPr sz="2450">
              <a:latin typeface="Calibri"/>
              <a:cs typeface="Calibri"/>
            </a:endParaRPr>
          </a:p>
          <a:p>
            <a:pPr marL="635" algn="ctr">
              <a:lnSpc>
                <a:spcPct val="100000"/>
              </a:lnSpc>
              <a:spcBef>
                <a:spcPts val="950"/>
              </a:spcBef>
            </a:pPr>
            <a:r>
              <a:rPr sz="2450" spc="10" dirty="0">
                <a:latin typeface="Calibri"/>
                <a:cs typeface="Calibri"/>
              </a:rPr>
              <a:t>Raw </a:t>
            </a:r>
            <a:r>
              <a:rPr sz="2450" spc="5" dirty="0">
                <a:latin typeface="Calibri"/>
                <a:cs typeface="Calibri"/>
              </a:rPr>
              <a:t>data table of the </a:t>
            </a:r>
            <a:r>
              <a:rPr sz="2450" spc="10" dirty="0">
                <a:latin typeface="Calibri"/>
                <a:cs typeface="Calibri"/>
              </a:rPr>
              <a:t>CNN </a:t>
            </a:r>
            <a:r>
              <a:rPr sz="2450" spc="5" dirty="0">
                <a:latin typeface="Calibri"/>
                <a:cs typeface="Calibri"/>
              </a:rPr>
              <a:t>metrics without data</a:t>
            </a:r>
            <a:r>
              <a:rPr sz="2450" spc="-55" dirty="0">
                <a:latin typeface="Calibri"/>
                <a:cs typeface="Calibri"/>
              </a:rPr>
              <a:t> </a:t>
            </a:r>
            <a:r>
              <a:rPr sz="2450" spc="5" dirty="0">
                <a:latin typeface="Calibri"/>
                <a:cs typeface="Calibri"/>
              </a:rPr>
              <a:t>augmentation</a:t>
            </a:r>
            <a:endParaRPr sz="2450">
              <a:latin typeface="Calibri"/>
              <a:cs typeface="Calibri"/>
            </a:endParaRPr>
          </a:p>
          <a:p>
            <a:pPr algn="ctr">
              <a:lnSpc>
                <a:spcPct val="100000"/>
              </a:lnSpc>
              <a:spcBef>
                <a:spcPts val="660"/>
              </a:spcBef>
            </a:pPr>
            <a:r>
              <a:rPr sz="2450" spc="5" dirty="0">
                <a:latin typeface="Calibri"/>
                <a:cs typeface="Calibri"/>
              </a:rPr>
              <a:t>Data table conveying the </a:t>
            </a:r>
            <a:r>
              <a:rPr sz="2450" spc="10" dirty="0">
                <a:latin typeface="Calibri"/>
                <a:cs typeface="Calibri"/>
              </a:rPr>
              <a:t>amount </a:t>
            </a:r>
            <a:r>
              <a:rPr sz="2450" spc="5" dirty="0">
                <a:latin typeface="Calibri"/>
                <a:cs typeface="Calibri"/>
              </a:rPr>
              <a:t>of layers </a:t>
            </a:r>
            <a:r>
              <a:rPr sz="2450" spc="10" dirty="0">
                <a:latin typeface="Calibri"/>
                <a:cs typeface="Calibri"/>
              </a:rPr>
              <a:t>and </a:t>
            </a:r>
            <a:r>
              <a:rPr sz="2450" spc="5" dirty="0">
                <a:latin typeface="Calibri"/>
                <a:cs typeface="Calibri"/>
              </a:rPr>
              <a:t>hyperparameters in the</a:t>
            </a:r>
            <a:r>
              <a:rPr sz="2450" spc="-40" dirty="0">
                <a:latin typeface="Calibri"/>
                <a:cs typeface="Calibri"/>
              </a:rPr>
              <a:t> </a:t>
            </a:r>
            <a:r>
              <a:rPr sz="2450" spc="10" dirty="0">
                <a:latin typeface="Calibri"/>
                <a:cs typeface="Calibri"/>
              </a:rPr>
              <a:t>CNN</a:t>
            </a:r>
            <a:endParaRPr sz="2450">
              <a:latin typeface="Calibri"/>
              <a:cs typeface="Calibri"/>
            </a:endParaRPr>
          </a:p>
          <a:p>
            <a:pPr marL="1118870" marR="1110615" indent="340360">
              <a:lnSpc>
                <a:spcPts val="4250"/>
              </a:lnSpc>
              <a:spcBef>
                <a:spcPts val="285"/>
              </a:spcBef>
            </a:pPr>
            <a:r>
              <a:rPr sz="2450" spc="5" dirty="0">
                <a:latin typeface="Calibri"/>
                <a:cs typeface="Calibri"/>
              </a:rPr>
              <a:t>Graph of the </a:t>
            </a:r>
            <a:r>
              <a:rPr sz="2450" spc="10" dirty="0">
                <a:latin typeface="Calibri"/>
                <a:cs typeface="Calibri"/>
              </a:rPr>
              <a:t>CNN </a:t>
            </a:r>
            <a:r>
              <a:rPr sz="2450" spc="5" dirty="0">
                <a:latin typeface="Calibri"/>
                <a:cs typeface="Calibri"/>
              </a:rPr>
              <a:t>metrics without data augmentation  </a:t>
            </a:r>
            <a:r>
              <a:rPr sz="2450" spc="10" dirty="0">
                <a:latin typeface="Calibri"/>
                <a:cs typeface="Calibri"/>
              </a:rPr>
              <a:t>Raw </a:t>
            </a:r>
            <a:r>
              <a:rPr sz="2450" spc="5" dirty="0">
                <a:latin typeface="Calibri"/>
                <a:cs typeface="Calibri"/>
              </a:rPr>
              <a:t>data table of the </a:t>
            </a:r>
            <a:r>
              <a:rPr sz="2450" spc="10" dirty="0">
                <a:latin typeface="Calibri"/>
                <a:cs typeface="Calibri"/>
              </a:rPr>
              <a:t>CNN </a:t>
            </a:r>
            <a:r>
              <a:rPr sz="2450" spc="5" dirty="0">
                <a:latin typeface="Calibri"/>
                <a:cs typeface="Calibri"/>
              </a:rPr>
              <a:t>metrics with data</a:t>
            </a:r>
            <a:r>
              <a:rPr sz="2450" spc="-40" dirty="0">
                <a:latin typeface="Calibri"/>
                <a:cs typeface="Calibri"/>
              </a:rPr>
              <a:t> </a:t>
            </a:r>
            <a:r>
              <a:rPr sz="2450" spc="5" dirty="0">
                <a:latin typeface="Calibri"/>
                <a:cs typeface="Calibri"/>
              </a:rPr>
              <a:t>augmentation</a:t>
            </a:r>
            <a:endParaRPr sz="2450">
              <a:latin typeface="Calibri"/>
              <a:cs typeface="Calibri"/>
            </a:endParaRPr>
          </a:p>
          <a:p>
            <a:pPr algn="ctr">
              <a:lnSpc>
                <a:spcPct val="100000"/>
              </a:lnSpc>
              <a:spcBef>
                <a:spcPts val="305"/>
              </a:spcBef>
            </a:pPr>
            <a:r>
              <a:rPr sz="2450" spc="5" dirty="0">
                <a:latin typeface="Calibri"/>
                <a:cs typeface="Calibri"/>
              </a:rPr>
              <a:t>Data table conveying the </a:t>
            </a:r>
            <a:r>
              <a:rPr sz="2450" spc="10" dirty="0">
                <a:latin typeface="Calibri"/>
                <a:cs typeface="Calibri"/>
              </a:rPr>
              <a:t>amount </a:t>
            </a:r>
            <a:r>
              <a:rPr sz="2450" spc="5" dirty="0">
                <a:latin typeface="Calibri"/>
                <a:cs typeface="Calibri"/>
              </a:rPr>
              <a:t>of layers </a:t>
            </a:r>
            <a:r>
              <a:rPr sz="2450" spc="10" dirty="0">
                <a:latin typeface="Calibri"/>
                <a:cs typeface="Calibri"/>
              </a:rPr>
              <a:t>and </a:t>
            </a:r>
            <a:r>
              <a:rPr sz="2450" spc="5" dirty="0">
                <a:latin typeface="Calibri"/>
                <a:cs typeface="Calibri"/>
              </a:rPr>
              <a:t>hyperparameters in the</a:t>
            </a:r>
            <a:r>
              <a:rPr sz="2450" spc="-40" dirty="0">
                <a:latin typeface="Calibri"/>
                <a:cs typeface="Calibri"/>
              </a:rPr>
              <a:t> </a:t>
            </a:r>
            <a:r>
              <a:rPr sz="2450" spc="10" dirty="0">
                <a:latin typeface="Calibri"/>
                <a:cs typeface="Calibri"/>
              </a:rPr>
              <a:t>CNN</a:t>
            </a:r>
            <a:endParaRPr sz="2450">
              <a:latin typeface="Calibri"/>
              <a:cs typeface="Calibri"/>
            </a:endParaRPr>
          </a:p>
          <a:p>
            <a:pPr marL="635" algn="ctr">
              <a:lnSpc>
                <a:spcPct val="100000"/>
              </a:lnSpc>
              <a:spcBef>
                <a:spcPts val="1295"/>
              </a:spcBef>
            </a:pPr>
            <a:r>
              <a:rPr sz="2450" spc="5" dirty="0">
                <a:latin typeface="Calibri"/>
                <a:cs typeface="Calibri"/>
              </a:rPr>
              <a:t>Graph of the </a:t>
            </a:r>
            <a:r>
              <a:rPr sz="2450" spc="10" dirty="0">
                <a:latin typeface="Calibri"/>
                <a:cs typeface="Calibri"/>
              </a:rPr>
              <a:t>CNN </a:t>
            </a:r>
            <a:r>
              <a:rPr sz="2450" spc="5" dirty="0">
                <a:latin typeface="Calibri"/>
                <a:cs typeface="Calibri"/>
              </a:rPr>
              <a:t>metrics with data</a:t>
            </a:r>
            <a:r>
              <a:rPr sz="2450" spc="-40" dirty="0">
                <a:latin typeface="Calibri"/>
                <a:cs typeface="Calibri"/>
              </a:rPr>
              <a:t> </a:t>
            </a:r>
            <a:r>
              <a:rPr sz="2450" spc="5" dirty="0">
                <a:latin typeface="Calibri"/>
                <a:cs typeface="Calibri"/>
              </a:rPr>
              <a:t>augmentation</a:t>
            </a:r>
            <a:endParaRPr sz="245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53" y="0"/>
            <a:ext cx="10069195" cy="11324590"/>
            <a:chOff x="-7853" y="0"/>
            <a:chExt cx="10069195" cy="11324590"/>
          </a:xfrm>
        </p:grpSpPr>
        <p:sp>
          <p:nvSpPr>
            <p:cNvPr id="3" name="object 3"/>
            <p:cNvSpPr/>
            <p:nvPr/>
          </p:nvSpPr>
          <p:spPr>
            <a:xfrm>
              <a:off x="0" y="0"/>
              <a:ext cx="10053955" cy="11308715"/>
            </a:xfrm>
            <a:custGeom>
              <a:avLst/>
              <a:gdLst/>
              <a:ahLst/>
              <a:cxnLst/>
              <a:rect l="l" t="t" r="r" b="b"/>
              <a:pathLst>
                <a:path w="10053955" h="11308715">
                  <a:moveTo>
                    <a:pt x="10053358" y="0"/>
                  </a:moveTo>
                  <a:lnTo>
                    <a:pt x="0" y="0"/>
                  </a:lnTo>
                  <a:lnTo>
                    <a:pt x="0" y="11308555"/>
                  </a:lnTo>
                  <a:lnTo>
                    <a:pt x="10053358" y="11308555"/>
                  </a:lnTo>
                  <a:lnTo>
                    <a:pt x="10053358" y="0"/>
                  </a:lnTo>
                  <a:close/>
                </a:path>
              </a:pathLst>
            </a:custGeom>
            <a:solidFill>
              <a:srgbClr val="EEEEEE"/>
            </a:solidFill>
          </p:spPr>
          <p:txBody>
            <a:bodyPr wrap="square" lIns="0" tIns="0" rIns="0" bIns="0" rtlCol="0"/>
            <a:lstStyle/>
            <a:p>
              <a:endParaRPr/>
            </a:p>
          </p:txBody>
        </p:sp>
        <p:sp>
          <p:nvSpPr>
            <p:cNvPr id="4" name="object 4"/>
            <p:cNvSpPr/>
            <p:nvPr/>
          </p:nvSpPr>
          <p:spPr>
            <a:xfrm>
              <a:off x="0" y="0"/>
              <a:ext cx="10053955" cy="11308715"/>
            </a:xfrm>
            <a:custGeom>
              <a:avLst/>
              <a:gdLst/>
              <a:ahLst/>
              <a:cxnLst/>
              <a:rect l="l" t="t" r="r" b="b"/>
              <a:pathLst>
                <a:path w="10053955" h="11308715">
                  <a:moveTo>
                    <a:pt x="0" y="0"/>
                  </a:moveTo>
                  <a:lnTo>
                    <a:pt x="10053374" y="0"/>
                  </a:lnTo>
                  <a:lnTo>
                    <a:pt x="10053374" y="11308561"/>
                  </a:lnTo>
                  <a:lnTo>
                    <a:pt x="0" y="11308561"/>
                  </a:lnTo>
                  <a:lnTo>
                    <a:pt x="0" y="0"/>
                  </a:lnTo>
                  <a:close/>
                </a:path>
              </a:pathLst>
            </a:custGeom>
            <a:ln w="15706">
              <a:solidFill>
                <a:srgbClr val="EEEEEE"/>
              </a:solidFill>
            </a:ln>
          </p:spPr>
          <p:txBody>
            <a:bodyPr wrap="square" lIns="0" tIns="0" rIns="0" bIns="0" rtlCol="0"/>
            <a:lstStyle/>
            <a:p>
              <a:endParaRPr/>
            </a:p>
          </p:txBody>
        </p:sp>
      </p:grpSp>
      <p:sp>
        <p:nvSpPr>
          <p:cNvPr id="5" name="object 5"/>
          <p:cNvSpPr txBox="1"/>
          <p:nvPr/>
        </p:nvSpPr>
        <p:spPr>
          <a:xfrm>
            <a:off x="0" y="4422766"/>
            <a:ext cx="10052049" cy="1762662"/>
          </a:xfrm>
          <a:prstGeom prst="rect">
            <a:avLst/>
          </a:prstGeom>
        </p:spPr>
        <p:txBody>
          <a:bodyPr vert="horz" wrap="square" lIns="0" tIns="15875" rIns="0" bIns="0" rtlCol="0">
            <a:spAutoFit/>
          </a:bodyPr>
          <a:lstStyle/>
          <a:p>
            <a:pPr marL="12700" algn="ctr">
              <a:lnSpc>
                <a:spcPct val="100000"/>
              </a:lnSpc>
              <a:spcBef>
                <a:spcPts val="125"/>
              </a:spcBef>
            </a:pPr>
            <a:r>
              <a:rPr lang="en-US" sz="11350" b="1" spc="5" dirty="0">
                <a:latin typeface="Calibri"/>
                <a:cs typeface="Calibri"/>
              </a:rPr>
              <a:t>Background</a:t>
            </a:r>
            <a:endParaRPr sz="11350" dirty="0">
              <a:latin typeface="Calibri"/>
              <a:cs typeface="Calibri"/>
            </a:endParaRPr>
          </a:p>
        </p:txBody>
      </p:sp>
      <p:sp>
        <p:nvSpPr>
          <p:cNvPr id="7" name="object 7"/>
          <p:cNvSpPr txBox="1"/>
          <p:nvPr/>
        </p:nvSpPr>
        <p:spPr>
          <a:xfrm>
            <a:off x="10906125" y="788241"/>
            <a:ext cx="8442325" cy="10352834"/>
          </a:xfrm>
          <a:prstGeom prst="rect">
            <a:avLst/>
          </a:prstGeom>
        </p:spPr>
        <p:txBody>
          <a:bodyPr vert="horz" wrap="square" lIns="0" tIns="11430" rIns="0" bIns="0" rtlCol="0">
            <a:spAutoFit/>
          </a:bodyPr>
          <a:lstStyle/>
          <a:p>
            <a:pPr>
              <a:spcBef>
                <a:spcPts val="0"/>
              </a:spcBef>
              <a:spcAft>
                <a:spcPts val="0"/>
              </a:spcAft>
            </a:pPr>
            <a:r>
              <a:rPr lang="en-US" sz="2400" dirty="0">
                <a:solidFill>
                  <a:srgbClr val="0E101A"/>
                </a:solidFill>
                <a:effectLst/>
              </a:rPr>
              <a:t>Traditionally, arrhythmias are diagnosed by cardiologists by analyzing ECG recordings (</a:t>
            </a:r>
            <a:r>
              <a:rPr lang="en-US" sz="2400" dirty="0" err="1">
                <a:solidFill>
                  <a:srgbClr val="0E101A"/>
                </a:solidFill>
                <a:effectLst/>
              </a:rPr>
              <a:t>Jordaens</a:t>
            </a:r>
            <a:r>
              <a:rPr lang="en-US" sz="2400" dirty="0">
                <a:solidFill>
                  <a:srgbClr val="0E101A"/>
                </a:solidFill>
                <a:effectLst/>
              </a:rPr>
              <a:t>, 2018). Some clinics have adopted a new technique in which ECG and PCG signals are simultaneously recorded and then computationally analyzed. This, however, still requires an instrument capable of recording ECG data. Such instruments are only available during scheduled appointments, often which are recommended by physicians.</a:t>
            </a:r>
          </a:p>
          <a:p>
            <a:pPr>
              <a:spcBef>
                <a:spcPts val="0"/>
              </a:spcBef>
              <a:spcAft>
                <a:spcPts val="0"/>
              </a:spcAft>
            </a:pPr>
            <a:r>
              <a:rPr lang="en-US" sz="2400" dirty="0">
                <a:solidFill>
                  <a:srgbClr val="0E101A"/>
                </a:solidFill>
                <a:effectLst/>
              </a:rPr>
              <a:t>If a physician fails to detect symptoms of arrhythmia, a patient may never receive a diagnosis. One study found 44% of cardiologists were not able to detect common cardiac events with stethoscopes (Mangione et al., 1993); in another study, delays in cardiac-related illness diagnosis and treatment impacted procedural success rates by as much as 24% (Bunch et al., 2013). We propose a method where it is now possible to accurately detect arrhythmias with only PCG recordings. This provides an opportunity for physicians to check for potential developments of cardiac arrhythmias at every physical exam accurately. </a:t>
            </a:r>
            <a:br>
              <a:rPr lang="en-US" sz="2400" dirty="0">
                <a:solidFill>
                  <a:srgbClr val="0E101A"/>
                </a:solidFill>
                <a:effectLst/>
              </a:rPr>
            </a:br>
            <a:endParaRPr lang="en-US" sz="2400" dirty="0">
              <a:solidFill>
                <a:srgbClr val="0E101A"/>
              </a:solidFill>
              <a:effectLst/>
            </a:endParaRPr>
          </a:p>
          <a:p>
            <a:pPr>
              <a:spcBef>
                <a:spcPts val="0"/>
              </a:spcBef>
              <a:spcAft>
                <a:spcPts val="0"/>
              </a:spcAft>
            </a:pPr>
            <a:r>
              <a:rPr lang="en-US" sz="2400" dirty="0">
                <a:solidFill>
                  <a:srgbClr val="0E101A"/>
                </a:solidFill>
                <a:effectLst/>
              </a:rPr>
              <a:t>Current PCG arrhythmia diagnosis methods only recognize between Normal and Abnormal (binary classification), providing minimal information about what is present within the PCG signal (Aziz et al., 2020). This is because no PCG datasets exist that includes more than 3 classes of arrhythmia. Therefore, it is necessary to transform preexisting ECG datasets with multiple classes to PCG signals. This enables models to detect a larger range of arrhythmia without explicitly collecting new PCG recordings. Currently, no technology attempts to construct PCG signals from existing ECG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3452" y="2661144"/>
            <a:ext cx="17170400" cy="8170545"/>
          </a:xfrm>
          <a:prstGeom prst="rect">
            <a:avLst/>
          </a:prstGeom>
        </p:spPr>
        <p:txBody>
          <a:bodyPr vert="horz" wrap="square" lIns="0" tIns="15875" rIns="0" bIns="0" rtlCol="0">
            <a:spAutoFit/>
          </a:bodyPr>
          <a:lstStyle/>
          <a:p>
            <a:pPr marL="12700">
              <a:lnSpc>
                <a:spcPct val="100000"/>
              </a:lnSpc>
              <a:spcBef>
                <a:spcPts val="125"/>
              </a:spcBef>
            </a:pPr>
            <a:r>
              <a:rPr sz="1950" spc="10" dirty="0">
                <a:latin typeface="Times New Roman"/>
                <a:cs typeface="Times New Roman"/>
              </a:rPr>
              <a:t>Awerdich. (2020, January 5). awerdich/physionet. </a:t>
            </a:r>
            <a:r>
              <a:rPr sz="1950" spc="5" dirty="0">
                <a:latin typeface="Times New Roman"/>
                <a:cs typeface="Times New Roman"/>
              </a:rPr>
              <a:t>Retrieved </a:t>
            </a:r>
            <a:r>
              <a:rPr sz="1950" spc="10" dirty="0">
                <a:latin typeface="Times New Roman"/>
                <a:cs typeface="Times New Roman"/>
              </a:rPr>
              <a:t>from</a:t>
            </a:r>
            <a:r>
              <a:rPr sz="1950" spc="-15" dirty="0">
                <a:latin typeface="Times New Roman"/>
                <a:cs typeface="Times New Roman"/>
              </a:rPr>
              <a:t> </a:t>
            </a:r>
            <a:r>
              <a:rPr sz="1950" spc="5" dirty="0">
                <a:latin typeface="Times New Roman"/>
                <a:cs typeface="Times New Roman"/>
              </a:rPr>
              <a:t>https://github.com/awerdich/physionet</a:t>
            </a:r>
            <a:endParaRPr sz="1950">
              <a:latin typeface="Times New Roman"/>
              <a:cs typeface="Times New Roman"/>
            </a:endParaRPr>
          </a:p>
          <a:p>
            <a:pPr>
              <a:lnSpc>
                <a:spcPct val="100000"/>
              </a:lnSpc>
              <a:spcBef>
                <a:spcPts val="15"/>
              </a:spcBef>
            </a:pPr>
            <a:endParaRPr sz="2100">
              <a:latin typeface="Times New Roman"/>
              <a:cs typeface="Times New Roman"/>
            </a:endParaRPr>
          </a:p>
          <a:p>
            <a:pPr marL="12700">
              <a:lnSpc>
                <a:spcPct val="100000"/>
              </a:lnSpc>
            </a:pPr>
            <a:r>
              <a:rPr sz="1950" spc="10" dirty="0">
                <a:latin typeface="Times New Roman"/>
                <a:cs typeface="Times New Roman"/>
              </a:rPr>
              <a:t>Awni. (2019, January 15). </a:t>
            </a:r>
            <a:r>
              <a:rPr sz="1950" spc="5" dirty="0">
                <a:latin typeface="Times New Roman"/>
                <a:cs typeface="Times New Roman"/>
              </a:rPr>
              <a:t>awni/ecg. Retrieved </a:t>
            </a:r>
            <a:r>
              <a:rPr sz="1950" spc="10" dirty="0">
                <a:latin typeface="Times New Roman"/>
                <a:cs typeface="Times New Roman"/>
              </a:rPr>
              <a:t>from</a:t>
            </a:r>
            <a:r>
              <a:rPr sz="1950" spc="-15" dirty="0">
                <a:latin typeface="Times New Roman"/>
                <a:cs typeface="Times New Roman"/>
              </a:rPr>
              <a:t> </a:t>
            </a:r>
            <a:r>
              <a:rPr sz="1950" spc="5" dirty="0">
                <a:latin typeface="Times New Roman"/>
                <a:cs typeface="Times New Roman"/>
              </a:rPr>
              <a:t>https://github.com/awni/ecg</a:t>
            </a:r>
            <a:endParaRPr sz="1950">
              <a:latin typeface="Times New Roman"/>
              <a:cs typeface="Times New Roman"/>
            </a:endParaRPr>
          </a:p>
          <a:p>
            <a:pPr>
              <a:lnSpc>
                <a:spcPct val="100000"/>
              </a:lnSpc>
              <a:spcBef>
                <a:spcPts val="10"/>
              </a:spcBef>
            </a:pPr>
            <a:endParaRPr sz="2050">
              <a:latin typeface="Times New Roman"/>
              <a:cs typeface="Times New Roman"/>
            </a:endParaRPr>
          </a:p>
          <a:p>
            <a:pPr marL="12700">
              <a:lnSpc>
                <a:spcPct val="100000"/>
              </a:lnSpc>
              <a:spcBef>
                <a:spcPts val="5"/>
              </a:spcBef>
            </a:pPr>
            <a:r>
              <a:rPr sz="1950" spc="10" dirty="0">
                <a:latin typeface="Times New Roman"/>
                <a:cs typeface="Times New Roman"/>
              </a:rPr>
              <a:t>Brownlee, </a:t>
            </a:r>
            <a:r>
              <a:rPr sz="1950" spc="5" dirty="0">
                <a:latin typeface="Times New Roman"/>
                <a:cs typeface="Times New Roman"/>
              </a:rPr>
              <a:t>J. </a:t>
            </a:r>
            <a:r>
              <a:rPr sz="1950" spc="10" dirty="0">
                <a:latin typeface="Times New Roman"/>
                <a:cs typeface="Times New Roman"/>
              </a:rPr>
              <a:t>(2019, December 19). What </a:t>
            </a:r>
            <a:r>
              <a:rPr sz="1950" spc="5" dirty="0">
                <a:latin typeface="Times New Roman"/>
                <a:cs typeface="Times New Roman"/>
              </a:rPr>
              <a:t>is </a:t>
            </a:r>
            <a:r>
              <a:rPr sz="1950" spc="10" dirty="0">
                <a:latin typeface="Times New Roman"/>
                <a:cs typeface="Times New Roman"/>
              </a:rPr>
              <a:t>Deep Learning? </a:t>
            </a:r>
            <a:r>
              <a:rPr sz="1950" spc="5" dirty="0">
                <a:latin typeface="Times New Roman"/>
                <a:cs typeface="Times New Roman"/>
              </a:rPr>
              <a:t>Retrieved </a:t>
            </a:r>
            <a:r>
              <a:rPr sz="1950" spc="10" dirty="0">
                <a:latin typeface="Times New Roman"/>
                <a:cs typeface="Times New Roman"/>
              </a:rPr>
              <a:t>from</a:t>
            </a:r>
            <a:r>
              <a:rPr sz="1950" spc="5" dirty="0">
                <a:latin typeface="Times New Roman"/>
                <a:cs typeface="Times New Roman"/>
              </a:rPr>
              <a:t> https://machinelearningmastery.com/what-is-deep-learning/</a:t>
            </a:r>
            <a:endParaRPr sz="1950">
              <a:latin typeface="Times New Roman"/>
              <a:cs typeface="Times New Roman"/>
            </a:endParaRPr>
          </a:p>
          <a:p>
            <a:pPr marL="766445" marR="5080" indent="-754380">
              <a:lnSpc>
                <a:spcPct val="203799"/>
              </a:lnSpc>
              <a:spcBef>
                <a:spcPts val="20"/>
              </a:spcBef>
            </a:pPr>
            <a:r>
              <a:rPr sz="1950" spc="10" dirty="0">
                <a:latin typeface="Times New Roman"/>
                <a:cs typeface="Times New Roman"/>
              </a:rPr>
              <a:t>Brownlee, </a:t>
            </a:r>
            <a:r>
              <a:rPr sz="1950" spc="5" dirty="0">
                <a:latin typeface="Times New Roman"/>
                <a:cs typeface="Times New Roman"/>
              </a:rPr>
              <a:t>J. </a:t>
            </a:r>
            <a:r>
              <a:rPr sz="1950" spc="10" dirty="0">
                <a:latin typeface="Times New Roman"/>
                <a:cs typeface="Times New Roman"/>
              </a:rPr>
              <a:t>(2019, August 6). </a:t>
            </a:r>
            <a:r>
              <a:rPr sz="1950" spc="20" dirty="0">
                <a:latin typeface="Times New Roman"/>
                <a:cs typeface="Times New Roman"/>
              </a:rPr>
              <a:t>A </a:t>
            </a:r>
            <a:r>
              <a:rPr sz="1950" spc="10" dirty="0">
                <a:latin typeface="Times New Roman"/>
                <a:cs typeface="Times New Roman"/>
              </a:rPr>
              <a:t>Gentle Introduction </a:t>
            </a:r>
            <a:r>
              <a:rPr sz="1950" spc="5" dirty="0">
                <a:latin typeface="Times New Roman"/>
                <a:cs typeface="Times New Roman"/>
              </a:rPr>
              <a:t>to </a:t>
            </a:r>
            <a:r>
              <a:rPr sz="1950" spc="10" dirty="0">
                <a:latin typeface="Times New Roman"/>
                <a:cs typeface="Times New Roman"/>
              </a:rPr>
              <a:t>the </a:t>
            </a:r>
            <a:r>
              <a:rPr sz="1950" spc="5" dirty="0">
                <a:latin typeface="Times New Roman"/>
                <a:cs typeface="Times New Roman"/>
              </a:rPr>
              <a:t>Rectified Linear </a:t>
            </a:r>
            <a:r>
              <a:rPr sz="1950" spc="10" dirty="0">
                <a:latin typeface="Times New Roman"/>
                <a:cs typeface="Times New Roman"/>
              </a:rPr>
              <a:t>Unit (ReLU). </a:t>
            </a:r>
            <a:r>
              <a:rPr sz="1950" spc="5" dirty="0">
                <a:latin typeface="Times New Roman"/>
                <a:cs typeface="Times New Roman"/>
              </a:rPr>
              <a:t>Retrieved </a:t>
            </a:r>
            <a:r>
              <a:rPr sz="1950" spc="10" dirty="0">
                <a:latin typeface="Times New Roman"/>
                <a:cs typeface="Times New Roman"/>
              </a:rPr>
              <a:t>from </a:t>
            </a:r>
            <a:r>
              <a:rPr sz="1950" u="heavy" spc="5" dirty="0">
                <a:uFill>
                  <a:solidFill>
                    <a:srgbClr val="000000"/>
                  </a:solidFill>
                </a:uFill>
                <a:latin typeface="Times New Roman"/>
                <a:cs typeface="Times New Roman"/>
              </a:rPr>
              <a:t>https://machinelearningmastery.com/rectified-linear-activation- </a:t>
            </a:r>
            <a:r>
              <a:rPr sz="1950" spc="5" dirty="0">
                <a:latin typeface="Times New Roman"/>
                <a:cs typeface="Times New Roman"/>
              </a:rPr>
              <a:t> </a:t>
            </a:r>
            <a:r>
              <a:rPr sz="1950" spc="10" dirty="0">
                <a:latin typeface="Times New Roman"/>
                <a:cs typeface="Times New Roman"/>
              </a:rPr>
              <a:t>function-for-deep-learning-neural-networks/</a:t>
            </a:r>
            <a:endParaRPr sz="1950">
              <a:latin typeface="Times New Roman"/>
              <a:cs typeface="Times New Roman"/>
            </a:endParaRPr>
          </a:p>
          <a:p>
            <a:pPr marL="766445" marR="247015" indent="-754380">
              <a:lnSpc>
                <a:spcPts val="4770"/>
              </a:lnSpc>
              <a:spcBef>
                <a:spcPts val="500"/>
              </a:spcBef>
            </a:pPr>
            <a:r>
              <a:rPr sz="1950" spc="10" dirty="0">
                <a:latin typeface="Times New Roman"/>
                <a:cs typeface="Times New Roman"/>
              </a:rPr>
              <a:t>Bushaev, V. (2018, October 24). </a:t>
            </a:r>
            <a:r>
              <a:rPr sz="1950" spc="5" dirty="0">
                <a:latin typeface="Times New Roman"/>
                <a:cs typeface="Times New Roman"/>
              </a:rPr>
              <a:t>Adam - latest </a:t>
            </a:r>
            <a:r>
              <a:rPr sz="1950" spc="10" dirty="0">
                <a:latin typeface="Times New Roman"/>
                <a:cs typeface="Times New Roman"/>
              </a:rPr>
              <a:t>trends </a:t>
            </a:r>
            <a:r>
              <a:rPr sz="1950" spc="5" dirty="0">
                <a:latin typeface="Times New Roman"/>
                <a:cs typeface="Times New Roman"/>
              </a:rPr>
              <a:t>in </a:t>
            </a:r>
            <a:r>
              <a:rPr sz="1950" spc="10" dirty="0">
                <a:latin typeface="Times New Roman"/>
                <a:cs typeface="Times New Roman"/>
              </a:rPr>
              <a:t>deep </a:t>
            </a:r>
            <a:r>
              <a:rPr sz="1950" spc="5" dirty="0">
                <a:latin typeface="Times New Roman"/>
                <a:cs typeface="Times New Roman"/>
              </a:rPr>
              <a:t>learning optimization. Retrieved </a:t>
            </a:r>
            <a:r>
              <a:rPr sz="1950" spc="10" dirty="0">
                <a:latin typeface="Times New Roman"/>
                <a:cs typeface="Times New Roman"/>
              </a:rPr>
              <a:t>from </a:t>
            </a:r>
            <a:r>
              <a:rPr sz="1950" u="heavy" spc="5" dirty="0">
                <a:uFill>
                  <a:solidFill>
                    <a:srgbClr val="000000"/>
                  </a:solidFill>
                </a:uFill>
                <a:latin typeface="Times New Roman"/>
                <a:cs typeface="Times New Roman"/>
              </a:rPr>
              <a:t>https://towardsdatascience.com/adam-latest-trends-in-deep-learning- </a:t>
            </a:r>
            <a:r>
              <a:rPr sz="1950" spc="5" dirty="0">
                <a:latin typeface="Times New Roman"/>
                <a:cs typeface="Times New Roman"/>
              </a:rPr>
              <a:t> </a:t>
            </a:r>
            <a:r>
              <a:rPr sz="1950" spc="10" dirty="0">
                <a:latin typeface="Times New Roman"/>
                <a:cs typeface="Times New Roman"/>
              </a:rPr>
              <a:t>optimization-6be9a291375c</a:t>
            </a:r>
            <a:endParaRPr sz="1950">
              <a:latin typeface="Times New Roman"/>
              <a:cs typeface="Times New Roman"/>
            </a:endParaRPr>
          </a:p>
          <a:p>
            <a:pPr marL="12700">
              <a:lnSpc>
                <a:spcPct val="100000"/>
              </a:lnSpc>
              <a:spcBef>
                <a:spcPts val="1805"/>
              </a:spcBef>
            </a:pPr>
            <a:r>
              <a:rPr sz="1950" spc="10" dirty="0">
                <a:latin typeface="Times New Roman"/>
                <a:cs typeface="Times New Roman"/>
              </a:rPr>
              <a:t>C-Labpl. (2018, April 30). </a:t>
            </a:r>
            <a:r>
              <a:rPr sz="1950" spc="5" dirty="0">
                <a:latin typeface="Times New Roman"/>
                <a:cs typeface="Times New Roman"/>
              </a:rPr>
              <a:t>c-labpl/qrs_detector. Retrieved </a:t>
            </a:r>
            <a:r>
              <a:rPr sz="1950" spc="10" dirty="0">
                <a:latin typeface="Times New Roman"/>
                <a:cs typeface="Times New Roman"/>
              </a:rPr>
              <a:t>from</a:t>
            </a:r>
            <a:r>
              <a:rPr sz="1950" spc="-15" dirty="0">
                <a:latin typeface="Times New Roman"/>
                <a:cs typeface="Times New Roman"/>
              </a:rPr>
              <a:t> </a:t>
            </a:r>
            <a:r>
              <a:rPr sz="1950" spc="5" dirty="0">
                <a:latin typeface="Times New Roman"/>
                <a:cs typeface="Times New Roman"/>
              </a:rPr>
              <a:t>https://github.com/c-labpl/qrs_detector</a:t>
            </a:r>
            <a:endParaRPr sz="1950">
              <a:latin typeface="Times New Roman"/>
              <a:cs typeface="Times New Roman"/>
            </a:endParaRPr>
          </a:p>
          <a:p>
            <a:pPr marL="766445" marR="983615" indent="-754380">
              <a:lnSpc>
                <a:spcPct val="203799"/>
              </a:lnSpc>
              <a:spcBef>
                <a:spcPts val="20"/>
              </a:spcBef>
            </a:pPr>
            <a:r>
              <a:rPr sz="1950" spc="10" dirty="0">
                <a:latin typeface="Times New Roman"/>
                <a:cs typeface="Times New Roman"/>
              </a:rPr>
              <a:t>Cao, P., </a:t>
            </a:r>
            <a:r>
              <a:rPr sz="1950" spc="5" dirty="0">
                <a:latin typeface="Times New Roman"/>
                <a:cs typeface="Times New Roman"/>
              </a:rPr>
              <a:t>Li, </a:t>
            </a:r>
            <a:r>
              <a:rPr sz="1950" spc="10" dirty="0">
                <a:latin typeface="Times New Roman"/>
                <a:cs typeface="Times New Roman"/>
              </a:rPr>
              <a:t>X., Mao, K., Lu, F., Ning, G., Fang, </a:t>
            </a:r>
            <a:r>
              <a:rPr sz="1950" spc="5" dirty="0">
                <a:latin typeface="Times New Roman"/>
                <a:cs typeface="Times New Roman"/>
              </a:rPr>
              <a:t>L., </a:t>
            </a:r>
            <a:r>
              <a:rPr sz="1950" spc="20" dirty="0">
                <a:latin typeface="Times New Roman"/>
                <a:cs typeface="Times New Roman"/>
              </a:rPr>
              <a:t>&amp; </a:t>
            </a:r>
            <a:r>
              <a:rPr sz="1950" spc="10" dirty="0">
                <a:latin typeface="Times New Roman"/>
                <a:cs typeface="Times New Roman"/>
              </a:rPr>
              <a:t>Pan, Q. (2020). </a:t>
            </a:r>
            <a:r>
              <a:rPr sz="1950" spc="20" dirty="0">
                <a:latin typeface="Times New Roman"/>
                <a:cs typeface="Times New Roman"/>
              </a:rPr>
              <a:t>A </a:t>
            </a:r>
            <a:r>
              <a:rPr sz="1950" spc="10" dirty="0">
                <a:latin typeface="Times New Roman"/>
                <a:cs typeface="Times New Roman"/>
              </a:rPr>
              <a:t>novel </a:t>
            </a:r>
            <a:r>
              <a:rPr sz="1950" spc="5" dirty="0">
                <a:latin typeface="Times New Roman"/>
                <a:cs typeface="Times New Roman"/>
              </a:rPr>
              <a:t>data </a:t>
            </a:r>
            <a:r>
              <a:rPr sz="1950" spc="10" dirty="0">
                <a:latin typeface="Times New Roman"/>
                <a:cs typeface="Times New Roman"/>
              </a:rPr>
              <a:t>augmentation method </a:t>
            </a:r>
            <a:r>
              <a:rPr sz="1950" spc="5" dirty="0">
                <a:latin typeface="Times New Roman"/>
                <a:cs typeface="Times New Roman"/>
              </a:rPr>
              <a:t>to </a:t>
            </a:r>
            <a:r>
              <a:rPr sz="1950" spc="10" dirty="0">
                <a:latin typeface="Times New Roman"/>
                <a:cs typeface="Times New Roman"/>
              </a:rPr>
              <a:t>enhance deep neural networks for </a:t>
            </a:r>
            <a:r>
              <a:rPr sz="1950" spc="5" dirty="0">
                <a:latin typeface="Times New Roman"/>
                <a:cs typeface="Times New Roman"/>
              </a:rPr>
              <a:t>detection </a:t>
            </a:r>
            <a:r>
              <a:rPr sz="1950" spc="10" dirty="0">
                <a:latin typeface="Times New Roman"/>
                <a:cs typeface="Times New Roman"/>
              </a:rPr>
              <a:t>of </a:t>
            </a:r>
            <a:r>
              <a:rPr sz="1950" spc="5" dirty="0">
                <a:latin typeface="Times New Roman"/>
                <a:cs typeface="Times New Roman"/>
              </a:rPr>
              <a:t>atrial  fibrillation. </a:t>
            </a:r>
            <a:r>
              <a:rPr sz="1950" i="1" spc="10" dirty="0">
                <a:latin typeface="Times New Roman"/>
                <a:cs typeface="Times New Roman"/>
              </a:rPr>
              <a:t>Biomedical Signal Processing and Control</a:t>
            </a:r>
            <a:r>
              <a:rPr sz="1950" spc="10" dirty="0">
                <a:latin typeface="Times New Roman"/>
                <a:cs typeface="Times New Roman"/>
              </a:rPr>
              <a:t>, </a:t>
            </a:r>
            <a:r>
              <a:rPr sz="1950" i="1" spc="10" dirty="0">
                <a:latin typeface="Times New Roman"/>
                <a:cs typeface="Times New Roman"/>
              </a:rPr>
              <a:t>56</a:t>
            </a:r>
            <a:r>
              <a:rPr sz="1950" spc="10" dirty="0">
                <a:latin typeface="Times New Roman"/>
                <a:cs typeface="Times New Roman"/>
              </a:rPr>
              <a:t>, 101675. </a:t>
            </a:r>
            <a:r>
              <a:rPr sz="1950" spc="5" dirty="0">
                <a:latin typeface="Times New Roman"/>
                <a:cs typeface="Times New Roman"/>
              </a:rPr>
              <a:t>doi:</a:t>
            </a:r>
            <a:r>
              <a:rPr sz="1950" spc="-40" dirty="0">
                <a:latin typeface="Times New Roman"/>
                <a:cs typeface="Times New Roman"/>
              </a:rPr>
              <a:t> </a:t>
            </a:r>
            <a:r>
              <a:rPr sz="1950" spc="10" dirty="0">
                <a:latin typeface="Times New Roman"/>
                <a:cs typeface="Times New Roman"/>
              </a:rPr>
              <a:t>10.1016/j.bspc.2019.101675</a:t>
            </a:r>
            <a:endParaRPr sz="1950">
              <a:latin typeface="Times New Roman"/>
              <a:cs typeface="Times New Roman"/>
            </a:endParaRPr>
          </a:p>
          <a:p>
            <a:pPr>
              <a:lnSpc>
                <a:spcPct val="100000"/>
              </a:lnSpc>
              <a:spcBef>
                <a:spcPts val="10"/>
              </a:spcBef>
            </a:pPr>
            <a:endParaRPr sz="2050">
              <a:latin typeface="Times New Roman"/>
              <a:cs typeface="Times New Roman"/>
            </a:endParaRPr>
          </a:p>
          <a:p>
            <a:pPr marL="12700">
              <a:lnSpc>
                <a:spcPct val="100000"/>
              </a:lnSpc>
            </a:pPr>
            <a:r>
              <a:rPr sz="1950" spc="10" dirty="0">
                <a:latin typeface="Times New Roman"/>
                <a:cs typeface="Times New Roman"/>
              </a:rPr>
              <a:t>Convolutional Neural Networks (LeNet). </a:t>
            </a:r>
            <a:r>
              <a:rPr sz="1950" spc="5" dirty="0">
                <a:latin typeface="Times New Roman"/>
                <a:cs typeface="Times New Roman"/>
              </a:rPr>
              <a:t>(n.d.). Retrieved </a:t>
            </a:r>
            <a:r>
              <a:rPr sz="1950" spc="10" dirty="0">
                <a:latin typeface="Times New Roman"/>
                <a:cs typeface="Times New Roman"/>
              </a:rPr>
              <a:t>from</a:t>
            </a:r>
            <a:r>
              <a:rPr sz="1950" spc="-20" dirty="0">
                <a:latin typeface="Times New Roman"/>
                <a:cs typeface="Times New Roman"/>
              </a:rPr>
              <a:t> </a:t>
            </a:r>
            <a:r>
              <a:rPr sz="1950" spc="5" dirty="0">
                <a:latin typeface="Times New Roman"/>
                <a:cs typeface="Times New Roman"/>
                <a:hlinkClick r:id="rId2"/>
              </a:rPr>
              <a:t>http://deeplearning.net/tutorial/lenet.html</a:t>
            </a:r>
            <a:endParaRPr sz="1950">
              <a:latin typeface="Times New Roman"/>
              <a:cs typeface="Times New Roman"/>
            </a:endParaRPr>
          </a:p>
          <a:p>
            <a:pPr>
              <a:lnSpc>
                <a:spcPct val="100000"/>
              </a:lnSpc>
              <a:spcBef>
                <a:spcPts val="15"/>
              </a:spcBef>
            </a:pPr>
            <a:endParaRPr sz="2100">
              <a:latin typeface="Times New Roman"/>
              <a:cs typeface="Times New Roman"/>
            </a:endParaRPr>
          </a:p>
          <a:p>
            <a:pPr marL="12700">
              <a:lnSpc>
                <a:spcPct val="100000"/>
              </a:lnSpc>
            </a:pPr>
            <a:r>
              <a:rPr sz="1950" spc="10" dirty="0">
                <a:latin typeface="Times New Roman"/>
                <a:cs typeface="Times New Roman"/>
              </a:rPr>
              <a:t>CVxTz. (2019, </a:t>
            </a:r>
            <a:r>
              <a:rPr sz="1950" spc="15" dirty="0">
                <a:latin typeface="Times New Roman"/>
                <a:cs typeface="Times New Roman"/>
              </a:rPr>
              <a:t>May </a:t>
            </a:r>
            <a:r>
              <a:rPr sz="1950" spc="10" dirty="0">
                <a:latin typeface="Times New Roman"/>
                <a:cs typeface="Times New Roman"/>
              </a:rPr>
              <a:t>17). CVxTz/ECG_Heartbeat_Classification. </a:t>
            </a:r>
            <a:r>
              <a:rPr sz="1950" spc="5" dirty="0">
                <a:latin typeface="Times New Roman"/>
                <a:cs typeface="Times New Roman"/>
              </a:rPr>
              <a:t>Retrieved </a:t>
            </a:r>
            <a:r>
              <a:rPr sz="1950" spc="10" dirty="0">
                <a:latin typeface="Times New Roman"/>
                <a:cs typeface="Times New Roman"/>
              </a:rPr>
              <a:t>from</a:t>
            </a:r>
            <a:r>
              <a:rPr sz="1950" spc="-5" dirty="0">
                <a:latin typeface="Times New Roman"/>
                <a:cs typeface="Times New Roman"/>
              </a:rPr>
              <a:t> </a:t>
            </a:r>
            <a:r>
              <a:rPr sz="1950" spc="5" dirty="0">
                <a:latin typeface="Times New Roman"/>
                <a:cs typeface="Times New Roman"/>
              </a:rPr>
              <a:t>https://github.com/CVxTz/ECG_Heartbeat_Classification</a:t>
            </a:r>
            <a:endParaRPr sz="1950">
              <a:latin typeface="Times New Roman"/>
              <a:cs typeface="Times New Roman"/>
            </a:endParaRPr>
          </a:p>
          <a:p>
            <a:pPr marL="766445" marR="770255" indent="-754380">
              <a:lnSpc>
                <a:spcPts val="4790"/>
              </a:lnSpc>
              <a:spcBef>
                <a:spcPts val="490"/>
              </a:spcBef>
            </a:pPr>
            <a:r>
              <a:rPr sz="1950" spc="10" dirty="0">
                <a:latin typeface="Times New Roman"/>
                <a:cs typeface="Times New Roman"/>
              </a:rPr>
              <a:t>Gao, X. (2019, April 3). Diagnosing Abnormal </a:t>
            </a:r>
            <a:r>
              <a:rPr sz="1950" spc="5" dirty="0">
                <a:latin typeface="Times New Roman"/>
                <a:cs typeface="Times New Roman"/>
              </a:rPr>
              <a:t>Electrocardiogram </a:t>
            </a:r>
            <a:r>
              <a:rPr sz="1950" spc="10" dirty="0">
                <a:latin typeface="Times New Roman"/>
                <a:cs typeface="Times New Roman"/>
              </a:rPr>
              <a:t>(ECG) via Deep Learning. </a:t>
            </a:r>
            <a:r>
              <a:rPr sz="1950" spc="5" dirty="0">
                <a:latin typeface="Times New Roman"/>
                <a:cs typeface="Times New Roman"/>
              </a:rPr>
              <a:t>Retrieved </a:t>
            </a:r>
            <a:r>
              <a:rPr sz="1950" spc="10" dirty="0">
                <a:latin typeface="Times New Roman"/>
                <a:cs typeface="Times New Roman"/>
              </a:rPr>
              <a:t>from </a:t>
            </a:r>
            <a:r>
              <a:rPr sz="1950" u="heavy" spc="5" dirty="0">
                <a:uFill>
                  <a:solidFill>
                    <a:srgbClr val="000000"/>
                  </a:solidFill>
                </a:uFill>
                <a:latin typeface="Times New Roman"/>
                <a:cs typeface="Times New Roman"/>
              </a:rPr>
              <a:t>https://</a:t>
            </a:r>
            <a:r>
              <a:rPr sz="1950" u="heavy" spc="5" dirty="0">
                <a:uFill>
                  <a:solidFill>
                    <a:srgbClr val="000000"/>
                  </a:solidFill>
                </a:uFill>
                <a:latin typeface="Times New Roman"/>
                <a:cs typeface="Times New Roman"/>
                <a:hlinkClick r:id="rId3"/>
              </a:rPr>
              <a:t>www.intechopen.com/online-first/diagnosing- </a:t>
            </a:r>
            <a:r>
              <a:rPr sz="1950" spc="5" dirty="0">
                <a:latin typeface="Times New Roman"/>
                <a:cs typeface="Times New Roman"/>
              </a:rPr>
              <a:t> abnormal-electrocardiogram-ecg-via-deep-learning</a:t>
            </a:r>
            <a:endParaRPr sz="1950">
              <a:latin typeface="Times New Roman"/>
              <a:cs typeface="Times New Roman"/>
            </a:endParaRPr>
          </a:p>
        </p:txBody>
      </p:sp>
      <p:sp>
        <p:nvSpPr>
          <p:cNvPr id="3" name="object 3"/>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1270" algn="ctr">
              <a:lnSpc>
                <a:spcPct val="100000"/>
              </a:lnSpc>
              <a:spcBef>
                <a:spcPts val="500"/>
              </a:spcBef>
            </a:pPr>
            <a:r>
              <a:rPr spc="10" dirty="0"/>
              <a:t>References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3452" y="2661144"/>
            <a:ext cx="17294860" cy="6964045"/>
          </a:xfrm>
          <a:prstGeom prst="rect">
            <a:avLst/>
          </a:prstGeom>
        </p:spPr>
        <p:txBody>
          <a:bodyPr vert="horz" wrap="square" lIns="0" tIns="15875" rIns="0" bIns="0" rtlCol="0">
            <a:spAutoFit/>
          </a:bodyPr>
          <a:lstStyle/>
          <a:p>
            <a:pPr marL="12700">
              <a:lnSpc>
                <a:spcPct val="100000"/>
              </a:lnSpc>
              <a:spcBef>
                <a:spcPts val="125"/>
              </a:spcBef>
            </a:pPr>
            <a:r>
              <a:rPr sz="1950" spc="10" dirty="0">
                <a:latin typeface="Times New Roman"/>
                <a:cs typeface="Times New Roman"/>
              </a:rPr>
              <a:t>Gao, X. (2019). Diagnosing Abnormal </a:t>
            </a:r>
            <a:r>
              <a:rPr sz="1950" spc="5" dirty="0">
                <a:latin typeface="Times New Roman"/>
                <a:cs typeface="Times New Roman"/>
              </a:rPr>
              <a:t>Electrocardiogram </a:t>
            </a:r>
            <a:r>
              <a:rPr sz="1950" spc="10" dirty="0">
                <a:latin typeface="Times New Roman"/>
                <a:cs typeface="Times New Roman"/>
              </a:rPr>
              <a:t>(ECG) via Deep Learning. </a:t>
            </a:r>
            <a:r>
              <a:rPr sz="1950" i="1" spc="10" dirty="0">
                <a:latin typeface="Times New Roman"/>
                <a:cs typeface="Times New Roman"/>
              </a:rPr>
              <a:t>Electrocardiography [Working </a:t>
            </a:r>
            <a:r>
              <a:rPr sz="1950" i="1" spc="5" dirty="0">
                <a:latin typeface="Times New Roman"/>
                <a:cs typeface="Times New Roman"/>
              </a:rPr>
              <a:t>Title]</a:t>
            </a:r>
            <a:r>
              <a:rPr sz="1950" spc="5" dirty="0">
                <a:latin typeface="Times New Roman"/>
                <a:cs typeface="Times New Roman"/>
              </a:rPr>
              <a:t>. doi:</a:t>
            </a:r>
            <a:r>
              <a:rPr sz="1950" spc="-10" dirty="0">
                <a:latin typeface="Times New Roman"/>
                <a:cs typeface="Times New Roman"/>
              </a:rPr>
              <a:t> </a:t>
            </a:r>
            <a:r>
              <a:rPr sz="1950" spc="10" dirty="0">
                <a:latin typeface="Times New Roman"/>
                <a:cs typeface="Times New Roman"/>
              </a:rPr>
              <a:t>10.5772/intechopen.85509</a:t>
            </a:r>
            <a:endParaRPr sz="1950">
              <a:latin typeface="Times New Roman"/>
              <a:cs typeface="Times New Roman"/>
            </a:endParaRPr>
          </a:p>
          <a:p>
            <a:pPr marL="766445" marR="5080" indent="-754380">
              <a:lnSpc>
                <a:spcPct val="201300"/>
              </a:lnSpc>
              <a:spcBef>
                <a:spcPts val="60"/>
              </a:spcBef>
            </a:pPr>
            <a:r>
              <a:rPr sz="1950" spc="10" dirty="0">
                <a:latin typeface="Times New Roman"/>
                <a:cs typeface="Times New Roman"/>
              </a:rPr>
              <a:t>Huang, </a:t>
            </a:r>
            <a:r>
              <a:rPr sz="1950" spc="5" dirty="0">
                <a:latin typeface="Times New Roman"/>
                <a:cs typeface="Times New Roman"/>
              </a:rPr>
              <a:t>L., </a:t>
            </a:r>
            <a:r>
              <a:rPr sz="1950" spc="10" dirty="0">
                <a:latin typeface="Times New Roman"/>
                <a:cs typeface="Times New Roman"/>
              </a:rPr>
              <a:t>Pan, W., Zhang, Y., Qian, </a:t>
            </a:r>
            <a:r>
              <a:rPr sz="1950" spc="5" dirty="0">
                <a:latin typeface="Times New Roman"/>
                <a:cs typeface="Times New Roman"/>
              </a:rPr>
              <a:t>L., </a:t>
            </a:r>
            <a:r>
              <a:rPr sz="1950" spc="10" dirty="0">
                <a:latin typeface="Times New Roman"/>
                <a:cs typeface="Times New Roman"/>
              </a:rPr>
              <a:t>Gao, N., </a:t>
            </a:r>
            <a:r>
              <a:rPr sz="1950" spc="20" dirty="0">
                <a:latin typeface="Times New Roman"/>
                <a:cs typeface="Times New Roman"/>
              </a:rPr>
              <a:t>&amp; </a:t>
            </a:r>
            <a:r>
              <a:rPr sz="1950" spc="10" dirty="0">
                <a:latin typeface="Times New Roman"/>
                <a:cs typeface="Times New Roman"/>
              </a:rPr>
              <a:t>Wu, Y. (2020). Data Augmentation for Deep Learning-Based Radio Modulation </a:t>
            </a:r>
            <a:r>
              <a:rPr sz="1950" spc="5" dirty="0">
                <a:latin typeface="Times New Roman"/>
                <a:cs typeface="Times New Roman"/>
              </a:rPr>
              <a:t>Classification. </a:t>
            </a:r>
            <a:r>
              <a:rPr sz="1950" i="1" spc="10" dirty="0">
                <a:latin typeface="Times New Roman"/>
                <a:cs typeface="Times New Roman"/>
              </a:rPr>
              <a:t>IEEE </a:t>
            </a:r>
            <a:r>
              <a:rPr sz="1950" i="1" spc="5" dirty="0">
                <a:latin typeface="Times New Roman"/>
                <a:cs typeface="Times New Roman"/>
              </a:rPr>
              <a:t>Access</a:t>
            </a:r>
            <a:r>
              <a:rPr sz="1950" spc="5" dirty="0">
                <a:latin typeface="Times New Roman"/>
                <a:cs typeface="Times New Roman"/>
              </a:rPr>
              <a:t>, </a:t>
            </a:r>
            <a:r>
              <a:rPr sz="1950" i="1" spc="10" dirty="0">
                <a:latin typeface="Times New Roman"/>
                <a:cs typeface="Times New Roman"/>
              </a:rPr>
              <a:t>8</a:t>
            </a:r>
            <a:r>
              <a:rPr sz="1950" spc="10" dirty="0">
                <a:latin typeface="Times New Roman"/>
                <a:cs typeface="Times New Roman"/>
              </a:rPr>
              <a:t>, 1498–  1506. </a:t>
            </a:r>
            <a:r>
              <a:rPr sz="1950" spc="5" dirty="0">
                <a:latin typeface="Times New Roman"/>
                <a:cs typeface="Times New Roman"/>
              </a:rPr>
              <a:t>doi:</a:t>
            </a:r>
            <a:r>
              <a:rPr sz="1950" spc="-10" dirty="0">
                <a:latin typeface="Times New Roman"/>
                <a:cs typeface="Times New Roman"/>
              </a:rPr>
              <a:t> </a:t>
            </a:r>
            <a:r>
              <a:rPr sz="1950" spc="10" dirty="0">
                <a:latin typeface="Times New Roman"/>
                <a:cs typeface="Times New Roman"/>
              </a:rPr>
              <a:t>1912.03026</a:t>
            </a:r>
            <a:endParaRPr sz="1950">
              <a:latin typeface="Times New Roman"/>
              <a:cs typeface="Times New Roman"/>
            </a:endParaRPr>
          </a:p>
          <a:p>
            <a:pPr>
              <a:lnSpc>
                <a:spcPct val="100000"/>
              </a:lnSpc>
              <a:spcBef>
                <a:spcPts val="35"/>
              </a:spcBef>
            </a:pPr>
            <a:endParaRPr sz="2100">
              <a:latin typeface="Times New Roman"/>
              <a:cs typeface="Times New Roman"/>
            </a:endParaRPr>
          </a:p>
          <a:p>
            <a:pPr marL="12700">
              <a:lnSpc>
                <a:spcPct val="100000"/>
              </a:lnSpc>
            </a:pPr>
            <a:r>
              <a:rPr sz="1950" spc="10" dirty="0">
                <a:latin typeface="Times New Roman"/>
                <a:cs typeface="Times New Roman"/>
              </a:rPr>
              <a:t>Krylatov-Pavel. (2019, August 19). </a:t>
            </a:r>
            <a:r>
              <a:rPr sz="1950" spc="5" dirty="0">
                <a:latin typeface="Times New Roman"/>
                <a:cs typeface="Times New Roman"/>
              </a:rPr>
              <a:t>krylatov-pavel/aibolit-ECG. Retrieved </a:t>
            </a:r>
            <a:r>
              <a:rPr sz="1950" spc="10" dirty="0">
                <a:latin typeface="Times New Roman"/>
                <a:cs typeface="Times New Roman"/>
              </a:rPr>
              <a:t>from</a:t>
            </a:r>
            <a:r>
              <a:rPr sz="1950" dirty="0">
                <a:latin typeface="Times New Roman"/>
                <a:cs typeface="Times New Roman"/>
              </a:rPr>
              <a:t> </a:t>
            </a:r>
            <a:r>
              <a:rPr sz="1950" spc="5" dirty="0">
                <a:latin typeface="Times New Roman"/>
                <a:cs typeface="Times New Roman"/>
              </a:rPr>
              <a:t>https://github.com/krylatov-pavel/aibolit-ECG</a:t>
            </a:r>
            <a:endParaRPr sz="1950">
              <a:latin typeface="Times New Roman"/>
              <a:cs typeface="Times New Roman"/>
            </a:endParaRPr>
          </a:p>
          <a:p>
            <a:pPr marL="766445" marR="1489710" indent="-754380">
              <a:lnSpc>
                <a:spcPct val="201300"/>
              </a:lnSpc>
              <a:spcBef>
                <a:spcPts val="60"/>
              </a:spcBef>
            </a:pPr>
            <a:r>
              <a:rPr sz="1950" spc="5" dirty="0">
                <a:latin typeface="Times New Roman"/>
                <a:cs typeface="Times New Roman"/>
              </a:rPr>
              <a:t>Pyakillya, B., </a:t>
            </a:r>
            <a:r>
              <a:rPr sz="1950" spc="10" dirty="0">
                <a:latin typeface="Times New Roman"/>
                <a:cs typeface="Times New Roman"/>
              </a:rPr>
              <a:t>Kazachenko, N., </a:t>
            </a:r>
            <a:r>
              <a:rPr sz="1950" spc="20" dirty="0">
                <a:latin typeface="Times New Roman"/>
                <a:cs typeface="Times New Roman"/>
              </a:rPr>
              <a:t>&amp; </a:t>
            </a:r>
            <a:r>
              <a:rPr sz="1950" spc="10" dirty="0">
                <a:latin typeface="Times New Roman"/>
                <a:cs typeface="Times New Roman"/>
              </a:rPr>
              <a:t>Mikhailovsky, N. (2017). Deep Learning for </a:t>
            </a:r>
            <a:r>
              <a:rPr sz="1950" spc="15" dirty="0">
                <a:latin typeface="Times New Roman"/>
                <a:cs typeface="Times New Roman"/>
              </a:rPr>
              <a:t>ECG </a:t>
            </a:r>
            <a:r>
              <a:rPr sz="1950" spc="5" dirty="0">
                <a:latin typeface="Times New Roman"/>
                <a:cs typeface="Times New Roman"/>
              </a:rPr>
              <a:t>Classification. </a:t>
            </a:r>
            <a:r>
              <a:rPr sz="1950" i="1" spc="10" dirty="0">
                <a:latin typeface="Times New Roman"/>
                <a:cs typeface="Times New Roman"/>
              </a:rPr>
              <a:t>Journal of </a:t>
            </a:r>
            <a:r>
              <a:rPr sz="1950" i="1" spc="5" dirty="0">
                <a:latin typeface="Times New Roman"/>
                <a:cs typeface="Times New Roman"/>
              </a:rPr>
              <a:t>Physics: </a:t>
            </a:r>
            <a:r>
              <a:rPr sz="1950" i="1" spc="10" dirty="0">
                <a:latin typeface="Times New Roman"/>
                <a:cs typeface="Times New Roman"/>
              </a:rPr>
              <a:t>Conference </a:t>
            </a:r>
            <a:r>
              <a:rPr sz="1950" i="1" spc="5" dirty="0">
                <a:latin typeface="Times New Roman"/>
                <a:cs typeface="Times New Roman"/>
              </a:rPr>
              <a:t>Series</a:t>
            </a:r>
            <a:r>
              <a:rPr sz="1950" spc="5" dirty="0">
                <a:latin typeface="Times New Roman"/>
                <a:cs typeface="Times New Roman"/>
              </a:rPr>
              <a:t>, </a:t>
            </a:r>
            <a:r>
              <a:rPr sz="1950" i="1" spc="10" dirty="0">
                <a:latin typeface="Times New Roman"/>
                <a:cs typeface="Times New Roman"/>
              </a:rPr>
              <a:t>913</a:t>
            </a:r>
            <a:r>
              <a:rPr sz="1950" spc="10" dirty="0">
                <a:latin typeface="Times New Roman"/>
                <a:cs typeface="Times New Roman"/>
              </a:rPr>
              <a:t>, 012004. </a:t>
            </a:r>
            <a:r>
              <a:rPr sz="1950" spc="5" dirty="0">
                <a:latin typeface="Times New Roman"/>
                <a:cs typeface="Times New Roman"/>
              </a:rPr>
              <a:t>doi:  </a:t>
            </a:r>
            <a:r>
              <a:rPr sz="1950" spc="10" dirty="0">
                <a:latin typeface="Times New Roman"/>
                <a:cs typeface="Times New Roman"/>
              </a:rPr>
              <a:t>10.1088/1742-6596/913/1/012004</a:t>
            </a:r>
            <a:endParaRPr sz="1950">
              <a:latin typeface="Times New Roman"/>
              <a:cs typeface="Times New Roman"/>
            </a:endParaRPr>
          </a:p>
          <a:p>
            <a:pPr marL="766445" marR="308610" indent="-754380">
              <a:lnSpc>
                <a:spcPct val="201300"/>
              </a:lnSpc>
              <a:spcBef>
                <a:spcPts val="55"/>
              </a:spcBef>
            </a:pPr>
            <a:r>
              <a:rPr sz="1950" spc="5" dirty="0">
                <a:latin typeface="Times New Roman"/>
                <a:cs typeface="Times New Roman"/>
              </a:rPr>
              <a:t>Sakai, </a:t>
            </a:r>
            <a:r>
              <a:rPr sz="1950" spc="10" dirty="0">
                <a:latin typeface="Times New Roman"/>
                <a:cs typeface="Times New Roman"/>
              </a:rPr>
              <a:t>A., Minoda, Y., </a:t>
            </a:r>
            <a:r>
              <a:rPr sz="1950" spc="20" dirty="0">
                <a:latin typeface="Times New Roman"/>
                <a:cs typeface="Times New Roman"/>
              </a:rPr>
              <a:t>&amp; </a:t>
            </a:r>
            <a:r>
              <a:rPr sz="1950" spc="10" dirty="0">
                <a:latin typeface="Times New Roman"/>
                <a:cs typeface="Times New Roman"/>
              </a:rPr>
              <a:t>Morikawa, K. (2017). Data augmentation methods for machine-learning-based </a:t>
            </a:r>
            <a:r>
              <a:rPr sz="1950" spc="5" dirty="0">
                <a:latin typeface="Times New Roman"/>
                <a:cs typeface="Times New Roman"/>
              </a:rPr>
              <a:t>classification </a:t>
            </a:r>
            <a:r>
              <a:rPr sz="1950" spc="10" dirty="0">
                <a:latin typeface="Times New Roman"/>
                <a:cs typeface="Times New Roman"/>
              </a:rPr>
              <a:t>of </a:t>
            </a:r>
            <a:r>
              <a:rPr sz="1950" spc="5" dirty="0">
                <a:latin typeface="Times New Roman"/>
                <a:cs typeface="Times New Roman"/>
              </a:rPr>
              <a:t>bio-signals. </a:t>
            </a:r>
            <a:r>
              <a:rPr sz="1950" i="1" spc="10" dirty="0">
                <a:latin typeface="Times New Roman"/>
                <a:cs typeface="Times New Roman"/>
              </a:rPr>
              <a:t>2017 10th Biomedical Engineering  International Conference (BMEiCON)</a:t>
            </a:r>
            <a:r>
              <a:rPr sz="1950" spc="10" dirty="0">
                <a:latin typeface="Times New Roman"/>
                <a:cs typeface="Times New Roman"/>
              </a:rPr>
              <a:t>. </a:t>
            </a:r>
            <a:r>
              <a:rPr sz="1950" spc="5" dirty="0">
                <a:latin typeface="Times New Roman"/>
                <a:cs typeface="Times New Roman"/>
              </a:rPr>
              <a:t>doi:</a:t>
            </a:r>
            <a:r>
              <a:rPr sz="1950" spc="-25" dirty="0">
                <a:latin typeface="Times New Roman"/>
                <a:cs typeface="Times New Roman"/>
              </a:rPr>
              <a:t> </a:t>
            </a:r>
            <a:r>
              <a:rPr sz="1950" spc="10" dirty="0">
                <a:latin typeface="Times New Roman"/>
                <a:cs typeface="Times New Roman"/>
              </a:rPr>
              <a:t>10.1109/bmeicon.2017.8229109</a:t>
            </a:r>
            <a:endParaRPr sz="1950">
              <a:latin typeface="Times New Roman"/>
              <a:cs typeface="Times New Roman"/>
            </a:endParaRPr>
          </a:p>
          <a:p>
            <a:pPr marL="766445" marR="322580" indent="-754380">
              <a:lnSpc>
                <a:spcPct val="203799"/>
              </a:lnSpc>
              <a:spcBef>
                <a:spcPts val="20"/>
              </a:spcBef>
            </a:pPr>
            <a:r>
              <a:rPr sz="1950" spc="5" dirty="0">
                <a:latin typeface="Times New Roman"/>
                <a:cs typeface="Times New Roman"/>
              </a:rPr>
              <a:t>Skalski, </a:t>
            </a:r>
            <a:r>
              <a:rPr sz="1950" spc="10" dirty="0">
                <a:latin typeface="Times New Roman"/>
                <a:cs typeface="Times New Roman"/>
              </a:rPr>
              <a:t>P. (2019, January 4). Preventing Deep Neural Network from </a:t>
            </a:r>
            <a:r>
              <a:rPr sz="1950" spc="5" dirty="0">
                <a:latin typeface="Times New Roman"/>
                <a:cs typeface="Times New Roman"/>
              </a:rPr>
              <a:t>Overfitting. Retrieved </a:t>
            </a:r>
            <a:r>
              <a:rPr sz="1950" spc="10" dirty="0">
                <a:latin typeface="Times New Roman"/>
                <a:cs typeface="Times New Roman"/>
              </a:rPr>
              <a:t>from </a:t>
            </a:r>
            <a:r>
              <a:rPr sz="1950" u="heavy" spc="5" dirty="0">
                <a:uFill>
                  <a:solidFill>
                    <a:srgbClr val="000000"/>
                  </a:solidFill>
                </a:uFill>
                <a:latin typeface="Times New Roman"/>
                <a:cs typeface="Times New Roman"/>
              </a:rPr>
              <a:t>https://towardsdatascience.com/preventing-deep-neural-network-from- </a:t>
            </a:r>
            <a:r>
              <a:rPr sz="1950" spc="5" dirty="0">
                <a:latin typeface="Times New Roman"/>
                <a:cs typeface="Times New Roman"/>
              </a:rPr>
              <a:t> </a:t>
            </a:r>
            <a:r>
              <a:rPr sz="1950" spc="10" dirty="0">
                <a:latin typeface="Times New Roman"/>
                <a:cs typeface="Times New Roman"/>
              </a:rPr>
              <a:t>overfitting-953458db800a</a:t>
            </a:r>
            <a:endParaRPr sz="1950">
              <a:latin typeface="Times New Roman"/>
              <a:cs typeface="Times New Roman"/>
            </a:endParaRPr>
          </a:p>
          <a:p>
            <a:pPr marL="766445" marR="509905" indent="-754380">
              <a:lnSpc>
                <a:spcPts val="4770"/>
              </a:lnSpc>
              <a:spcBef>
                <a:spcPts val="505"/>
              </a:spcBef>
            </a:pPr>
            <a:r>
              <a:rPr sz="1950" spc="10" dirty="0">
                <a:latin typeface="Times New Roman"/>
                <a:cs typeface="Times New Roman"/>
              </a:rPr>
              <a:t>Wathen, </a:t>
            </a:r>
            <a:r>
              <a:rPr sz="1950" spc="5" dirty="0">
                <a:latin typeface="Times New Roman"/>
                <a:cs typeface="Times New Roman"/>
              </a:rPr>
              <a:t>J. E., </a:t>
            </a:r>
            <a:r>
              <a:rPr sz="1950" spc="10" dirty="0">
                <a:latin typeface="Times New Roman"/>
                <a:cs typeface="Times New Roman"/>
              </a:rPr>
              <a:t>Rewers, A. </a:t>
            </a:r>
            <a:r>
              <a:rPr sz="1950" spc="5" dirty="0">
                <a:latin typeface="Times New Roman"/>
                <a:cs typeface="Times New Roman"/>
              </a:rPr>
              <a:t>B., </a:t>
            </a:r>
            <a:r>
              <a:rPr sz="1950" spc="10" dirty="0">
                <a:latin typeface="Times New Roman"/>
                <a:cs typeface="Times New Roman"/>
              </a:rPr>
              <a:t>Yetman, A. </a:t>
            </a:r>
            <a:r>
              <a:rPr sz="1950" spc="5" dirty="0">
                <a:latin typeface="Times New Roman"/>
                <a:cs typeface="Times New Roman"/>
              </a:rPr>
              <a:t>T., </a:t>
            </a:r>
            <a:r>
              <a:rPr sz="1950" spc="20" dirty="0">
                <a:latin typeface="Times New Roman"/>
                <a:cs typeface="Times New Roman"/>
              </a:rPr>
              <a:t>&amp; </a:t>
            </a:r>
            <a:r>
              <a:rPr sz="1950" spc="5" dirty="0">
                <a:latin typeface="Times New Roman"/>
                <a:cs typeface="Times New Roman"/>
              </a:rPr>
              <a:t>Schaffer, </a:t>
            </a:r>
            <a:r>
              <a:rPr sz="1950" spc="15" dirty="0">
                <a:latin typeface="Times New Roman"/>
                <a:cs typeface="Times New Roman"/>
              </a:rPr>
              <a:t>M. </a:t>
            </a:r>
            <a:r>
              <a:rPr sz="1950" spc="10" dirty="0">
                <a:latin typeface="Times New Roman"/>
                <a:cs typeface="Times New Roman"/>
              </a:rPr>
              <a:t>S. (2005). Accuracy of </a:t>
            </a:r>
            <a:r>
              <a:rPr sz="1950" spc="15" dirty="0">
                <a:latin typeface="Times New Roman"/>
                <a:cs typeface="Times New Roman"/>
              </a:rPr>
              <a:t>ECG </a:t>
            </a:r>
            <a:r>
              <a:rPr sz="1950" spc="5" dirty="0">
                <a:latin typeface="Times New Roman"/>
                <a:cs typeface="Times New Roman"/>
              </a:rPr>
              <a:t>Interpretation in </a:t>
            </a:r>
            <a:r>
              <a:rPr sz="1950" spc="10" dirty="0">
                <a:latin typeface="Times New Roman"/>
                <a:cs typeface="Times New Roman"/>
              </a:rPr>
              <a:t>the </a:t>
            </a:r>
            <a:r>
              <a:rPr sz="1950" spc="5" dirty="0">
                <a:latin typeface="Times New Roman"/>
                <a:cs typeface="Times New Roman"/>
              </a:rPr>
              <a:t>Pediatric </a:t>
            </a:r>
            <a:r>
              <a:rPr sz="1950" spc="10" dirty="0">
                <a:latin typeface="Times New Roman"/>
                <a:cs typeface="Times New Roman"/>
              </a:rPr>
              <a:t>Emergency Department. </a:t>
            </a:r>
            <a:r>
              <a:rPr sz="1950" i="1" spc="10" dirty="0">
                <a:latin typeface="Times New Roman"/>
                <a:cs typeface="Times New Roman"/>
              </a:rPr>
              <a:t>Annals of Emergency  </a:t>
            </a:r>
            <a:r>
              <a:rPr sz="1950" i="1" spc="5" dirty="0">
                <a:latin typeface="Times New Roman"/>
                <a:cs typeface="Times New Roman"/>
              </a:rPr>
              <a:t>Medicine</a:t>
            </a:r>
            <a:r>
              <a:rPr sz="1950" spc="5" dirty="0">
                <a:latin typeface="Times New Roman"/>
                <a:cs typeface="Times New Roman"/>
              </a:rPr>
              <a:t>, </a:t>
            </a:r>
            <a:r>
              <a:rPr sz="1950" i="1" spc="10" dirty="0">
                <a:latin typeface="Times New Roman"/>
                <a:cs typeface="Times New Roman"/>
              </a:rPr>
              <a:t>46</a:t>
            </a:r>
            <a:r>
              <a:rPr sz="1950" spc="10" dirty="0">
                <a:latin typeface="Times New Roman"/>
                <a:cs typeface="Times New Roman"/>
              </a:rPr>
              <a:t>(6), 507–511. </a:t>
            </a:r>
            <a:r>
              <a:rPr sz="1950" spc="5" dirty="0">
                <a:latin typeface="Times New Roman"/>
                <a:cs typeface="Times New Roman"/>
              </a:rPr>
              <a:t>doi:</a:t>
            </a:r>
            <a:r>
              <a:rPr sz="1950" spc="-10" dirty="0">
                <a:latin typeface="Times New Roman"/>
                <a:cs typeface="Times New Roman"/>
              </a:rPr>
              <a:t> </a:t>
            </a:r>
            <a:r>
              <a:rPr sz="1950" spc="10" dirty="0">
                <a:latin typeface="Times New Roman"/>
                <a:cs typeface="Times New Roman"/>
              </a:rPr>
              <a:t>10.1016/j.annemergmed.2005.03.013</a:t>
            </a:r>
            <a:endParaRPr sz="1950">
              <a:latin typeface="Times New Roman"/>
              <a:cs typeface="Times New Roman"/>
            </a:endParaRPr>
          </a:p>
        </p:txBody>
      </p:sp>
      <p:sp>
        <p:nvSpPr>
          <p:cNvPr id="3" name="object 3"/>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1270" algn="ctr">
              <a:lnSpc>
                <a:spcPct val="100000"/>
              </a:lnSpc>
              <a:spcBef>
                <a:spcPts val="500"/>
              </a:spcBef>
            </a:pPr>
            <a:r>
              <a:rPr spc="10" dirty="0"/>
              <a:t>References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3452" y="2661144"/>
            <a:ext cx="17289780" cy="6964045"/>
          </a:xfrm>
          <a:prstGeom prst="rect">
            <a:avLst/>
          </a:prstGeom>
        </p:spPr>
        <p:txBody>
          <a:bodyPr vert="horz" wrap="square" lIns="0" tIns="15875" rIns="0" bIns="0" rtlCol="0">
            <a:spAutoFit/>
          </a:bodyPr>
          <a:lstStyle/>
          <a:p>
            <a:pPr marL="12700">
              <a:lnSpc>
                <a:spcPct val="100000"/>
              </a:lnSpc>
              <a:spcBef>
                <a:spcPts val="125"/>
              </a:spcBef>
            </a:pPr>
            <a:r>
              <a:rPr sz="1950" spc="10" dirty="0">
                <a:latin typeface="Times New Roman"/>
                <a:cs typeface="Times New Roman"/>
              </a:rPr>
              <a:t>Zhang, X.-R., </a:t>
            </a:r>
            <a:r>
              <a:rPr sz="1950" spc="5" dirty="0">
                <a:latin typeface="Times New Roman"/>
                <a:cs typeface="Times New Roman"/>
              </a:rPr>
              <a:t>Lei, </a:t>
            </a:r>
            <a:r>
              <a:rPr sz="1950" spc="10" dirty="0">
                <a:latin typeface="Times New Roman"/>
                <a:cs typeface="Times New Roman"/>
              </a:rPr>
              <a:t>M.-Y., </a:t>
            </a:r>
            <a:r>
              <a:rPr sz="1950" spc="20" dirty="0">
                <a:latin typeface="Times New Roman"/>
                <a:cs typeface="Times New Roman"/>
              </a:rPr>
              <a:t>&amp; </a:t>
            </a:r>
            <a:r>
              <a:rPr sz="1950" spc="5" dirty="0">
                <a:latin typeface="Times New Roman"/>
                <a:cs typeface="Times New Roman"/>
              </a:rPr>
              <a:t>Li, </a:t>
            </a:r>
            <a:r>
              <a:rPr sz="1950" spc="10" dirty="0">
                <a:latin typeface="Times New Roman"/>
                <a:cs typeface="Times New Roman"/>
              </a:rPr>
              <a:t>Y. (2018). </a:t>
            </a:r>
            <a:r>
              <a:rPr sz="1950" spc="15" dirty="0">
                <a:latin typeface="Times New Roman"/>
                <a:cs typeface="Times New Roman"/>
              </a:rPr>
              <a:t>An </a:t>
            </a:r>
            <a:r>
              <a:rPr sz="1950" spc="10" dirty="0">
                <a:latin typeface="Times New Roman"/>
                <a:cs typeface="Times New Roman"/>
              </a:rPr>
              <a:t>Amplitudes-Perturbation Data Augmentation Method </a:t>
            </a:r>
            <a:r>
              <a:rPr sz="1950" spc="5" dirty="0">
                <a:latin typeface="Times New Roman"/>
                <a:cs typeface="Times New Roman"/>
              </a:rPr>
              <a:t>in </a:t>
            </a:r>
            <a:r>
              <a:rPr sz="1950" spc="10" dirty="0">
                <a:latin typeface="Times New Roman"/>
                <a:cs typeface="Times New Roman"/>
              </a:rPr>
              <a:t>Convolutional Neural Networks for </a:t>
            </a:r>
            <a:r>
              <a:rPr sz="1950" spc="15" dirty="0">
                <a:latin typeface="Times New Roman"/>
                <a:cs typeface="Times New Roman"/>
              </a:rPr>
              <a:t>EEG </a:t>
            </a:r>
            <a:r>
              <a:rPr sz="1950" spc="10" dirty="0">
                <a:latin typeface="Times New Roman"/>
                <a:cs typeface="Times New Roman"/>
              </a:rPr>
              <a:t>Decoding. </a:t>
            </a:r>
            <a:r>
              <a:rPr sz="1950" i="1" spc="10" dirty="0">
                <a:latin typeface="Times New Roman"/>
                <a:cs typeface="Times New Roman"/>
              </a:rPr>
              <a:t>2018</a:t>
            </a:r>
            <a:r>
              <a:rPr sz="1950" i="1" spc="-40" dirty="0">
                <a:latin typeface="Times New Roman"/>
                <a:cs typeface="Times New Roman"/>
              </a:rPr>
              <a:t> </a:t>
            </a:r>
            <a:r>
              <a:rPr sz="1950" i="1" spc="10" dirty="0">
                <a:latin typeface="Times New Roman"/>
                <a:cs typeface="Times New Roman"/>
              </a:rPr>
              <a:t>5th</a:t>
            </a:r>
            <a:endParaRPr sz="1950">
              <a:latin typeface="Times New Roman"/>
              <a:cs typeface="Times New Roman"/>
            </a:endParaRPr>
          </a:p>
          <a:p>
            <a:pPr>
              <a:lnSpc>
                <a:spcPct val="100000"/>
              </a:lnSpc>
              <a:spcBef>
                <a:spcPts val="15"/>
              </a:spcBef>
            </a:pPr>
            <a:endParaRPr sz="2100">
              <a:latin typeface="Times New Roman"/>
              <a:cs typeface="Times New Roman"/>
            </a:endParaRPr>
          </a:p>
          <a:p>
            <a:pPr marL="766445">
              <a:lnSpc>
                <a:spcPct val="100000"/>
              </a:lnSpc>
            </a:pPr>
            <a:r>
              <a:rPr sz="1950" i="1" spc="10" dirty="0">
                <a:latin typeface="Times New Roman"/>
                <a:cs typeface="Times New Roman"/>
              </a:rPr>
              <a:t>International Conference on Information, </a:t>
            </a:r>
            <a:r>
              <a:rPr sz="1950" i="1" spc="5" dirty="0">
                <a:latin typeface="Times New Roman"/>
                <a:cs typeface="Times New Roman"/>
              </a:rPr>
              <a:t>Cybernetics, </a:t>
            </a:r>
            <a:r>
              <a:rPr sz="1950" i="1" spc="10" dirty="0">
                <a:latin typeface="Times New Roman"/>
                <a:cs typeface="Times New Roman"/>
              </a:rPr>
              <a:t>and Computational Social Systems (ICCSS)</a:t>
            </a:r>
            <a:r>
              <a:rPr sz="1950" spc="10" dirty="0">
                <a:latin typeface="Times New Roman"/>
                <a:cs typeface="Times New Roman"/>
              </a:rPr>
              <a:t>. </a:t>
            </a:r>
            <a:r>
              <a:rPr sz="1950" spc="5" dirty="0">
                <a:latin typeface="Times New Roman"/>
                <a:cs typeface="Times New Roman"/>
              </a:rPr>
              <a:t>doi:</a:t>
            </a:r>
            <a:r>
              <a:rPr sz="1950" spc="-45" dirty="0">
                <a:latin typeface="Times New Roman"/>
                <a:cs typeface="Times New Roman"/>
              </a:rPr>
              <a:t> </a:t>
            </a:r>
            <a:r>
              <a:rPr sz="1950" spc="10" dirty="0">
                <a:latin typeface="Times New Roman"/>
                <a:cs typeface="Times New Roman"/>
              </a:rPr>
              <a:t>10.1109/iccss.2018.8572304</a:t>
            </a:r>
            <a:endParaRPr sz="1950">
              <a:latin typeface="Times New Roman"/>
              <a:cs typeface="Times New Roman"/>
            </a:endParaRPr>
          </a:p>
          <a:p>
            <a:pPr marL="766445" marR="150495" indent="-754380">
              <a:lnSpc>
                <a:spcPts val="4790"/>
              </a:lnSpc>
              <a:spcBef>
                <a:spcPts val="490"/>
              </a:spcBef>
            </a:pPr>
            <a:r>
              <a:rPr sz="1950" spc="10" dirty="0">
                <a:latin typeface="Times New Roman"/>
                <a:cs typeface="Times New Roman"/>
              </a:rPr>
              <a:t>Zhang, </a:t>
            </a:r>
            <a:r>
              <a:rPr sz="1950" spc="5" dirty="0">
                <a:latin typeface="Times New Roman"/>
                <a:cs typeface="Times New Roman"/>
              </a:rPr>
              <a:t>Z., </a:t>
            </a:r>
            <a:r>
              <a:rPr sz="1950" spc="10" dirty="0">
                <a:latin typeface="Times New Roman"/>
                <a:cs typeface="Times New Roman"/>
              </a:rPr>
              <a:t>Duan, F., </a:t>
            </a:r>
            <a:r>
              <a:rPr sz="1950" spc="5" dirty="0">
                <a:latin typeface="Times New Roman"/>
                <a:cs typeface="Times New Roman"/>
              </a:rPr>
              <a:t>Sole-Casals, J., </a:t>
            </a:r>
            <a:r>
              <a:rPr sz="1950" spc="10" dirty="0">
                <a:latin typeface="Times New Roman"/>
                <a:cs typeface="Times New Roman"/>
              </a:rPr>
              <a:t>Dinares-Ferran, </a:t>
            </a:r>
            <a:r>
              <a:rPr sz="1950" spc="5" dirty="0">
                <a:latin typeface="Times New Roman"/>
                <a:cs typeface="Times New Roman"/>
              </a:rPr>
              <a:t>J., Cichocki, </a:t>
            </a:r>
            <a:r>
              <a:rPr sz="1950" spc="10" dirty="0">
                <a:latin typeface="Times New Roman"/>
                <a:cs typeface="Times New Roman"/>
              </a:rPr>
              <a:t>A., Yang, </a:t>
            </a:r>
            <a:r>
              <a:rPr sz="1950" spc="5" dirty="0">
                <a:latin typeface="Times New Roman"/>
                <a:cs typeface="Times New Roman"/>
              </a:rPr>
              <a:t>Z., </a:t>
            </a:r>
            <a:r>
              <a:rPr sz="1950" spc="20" dirty="0">
                <a:latin typeface="Times New Roman"/>
                <a:cs typeface="Times New Roman"/>
              </a:rPr>
              <a:t>&amp; </a:t>
            </a:r>
            <a:r>
              <a:rPr sz="1950" spc="10" dirty="0">
                <a:latin typeface="Times New Roman"/>
                <a:cs typeface="Times New Roman"/>
              </a:rPr>
              <a:t>Sun, </a:t>
            </a:r>
            <a:r>
              <a:rPr sz="1950" spc="5" dirty="0">
                <a:latin typeface="Times New Roman"/>
                <a:cs typeface="Times New Roman"/>
              </a:rPr>
              <a:t>Z. </a:t>
            </a:r>
            <a:r>
              <a:rPr sz="1950" spc="10" dirty="0">
                <a:latin typeface="Times New Roman"/>
                <a:cs typeface="Times New Roman"/>
              </a:rPr>
              <a:t>(2019). </a:t>
            </a:r>
            <a:r>
              <a:rPr sz="1950" spc="20" dirty="0">
                <a:latin typeface="Times New Roman"/>
                <a:cs typeface="Times New Roman"/>
              </a:rPr>
              <a:t>A </a:t>
            </a:r>
            <a:r>
              <a:rPr sz="1950" spc="10" dirty="0">
                <a:latin typeface="Times New Roman"/>
                <a:cs typeface="Times New Roman"/>
              </a:rPr>
              <a:t>Novel Deep Learning Approach With Data Augmentation </a:t>
            </a:r>
            <a:r>
              <a:rPr sz="1950" spc="5" dirty="0">
                <a:latin typeface="Times New Roman"/>
                <a:cs typeface="Times New Roman"/>
              </a:rPr>
              <a:t>to Classify  </a:t>
            </a:r>
            <a:r>
              <a:rPr sz="1950" spc="10" dirty="0">
                <a:latin typeface="Times New Roman"/>
                <a:cs typeface="Times New Roman"/>
              </a:rPr>
              <a:t>Motor Imagery </a:t>
            </a:r>
            <a:r>
              <a:rPr sz="1950" spc="5" dirty="0">
                <a:latin typeface="Times New Roman"/>
                <a:cs typeface="Times New Roman"/>
              </a:rPr>
              <a:t>Signals. </a:t>
            </a:r>
            <a:r>
              <a:rPr sz="1950" i="1" spc="10" dirty="0">
                <a:latin typeface="Times New Roman"/>
                <a:cs typeface="Times New Roman"/>
              </a:rPr>
              <a:t>IEEE </a:t>
            </a:r>
            <a:r>
              <a:rPr sz="1950" i="1" spc="5" dirty="0">
                <a:latin typeface="Times New Roman"/>
                <a:cs typeface="Times New Roman"/>
              </a:rPr>
              <a:t>Access</a:t>
            </a:r>
            <a:r>
              <a:rPr sz="1950" spc="5" dirty="0">
                <a:latin typeface="Times New Roman"/>
                <a:cs typeface="Times New Roman"/>
              </a:rPr>
              <a:t>, </a:t>
            </a:r>
            <a:r>
              <a:rPr sz="1950" i="1" spc="10" dirty="0">
                <a:latin typeface="Times New Roman"/>
                <a:cs typeface="Times New Roman"/>
              </a:rPr>
              <a:t>7</a:t>
            </a:r>
            <a:r>
              <a:rPr sz="1950" spc="10" dirty="0">
                <a:latin typeface="Times New Roman"/>
                <a:cs typeface="Times New Roman"/>
              </a:rPr>
              <a:t>, 15945–15954. </a:t>
            </a:r>
            <a:r>
              <a:rPr sz="1950" spc="5" dirty="0">
                <a:latin typeface="Times New Roman"/>
                <a:cs typeface="Times New Roman"/>
              </a:rPr>
              <a:t>doi:</a:t>
            </a:r>
            <a:r>
              <a:rPr sz="1950" spc="-25" dirty="0">
                <a:latin typeface="Times New Roman"/>
                <a:cs typeface="Times New Roman"/>
              </a:rPr>
              <a:t> </a:t>
            </a:r>
            <a:r>
              <a:rPr sz="1950" spc="10" dirty="0">
                <a:latin typeface="Times New Roman"/>
                <a:cs typeface="Times New Roman"/>
              </a:rPr>
              <a:t>10.1109/access.2019.2895133</a:t>
            </a:r>
            <a:endParaRPr sz="1950">
              <a:latin typeface="Times New Roman"/>
              <a:cs typeface="Times New Roman"/>
            </a:endParaRPr>
          </a:p>
          <a:p>
            <a:pPr marL="766445" marR="1152525" indent="-754380">
              <a:lnSpc>
                <a:spcPts val="4710"/>
              </a:lnSpc>
              <a:spcBef>
                <a:spcPts val="40"/>
              </a:spcBef>
            </a:pPr>
            <a:r>
              <a:rPr sz="1950" spc="10" dirty="0">
                <a:latin typeface="Times New Roman"/>
                <a:cs typeface="Times New Roman"/>
              </a:rPr>
              <a:t>Zihlmann, M., Perekrestenko, D., </a:t>
            </a:r>
            <a:r>
              <a:rPr sz="1950" spc="20" dirty="0">
                <a:latin typeface="Times New Roman"/>
                <a:cs typeface="Times New Roman"/>
              </a:rPr>
              <a:t>&amp; </a:t>
            </a:r>
            <a:r>
              <a:rPr sz="1950" spc="10" dirty="0">
                <a:latin typeface="Times New Roman"/>
                <a:cs typeface="Times New Roman"/>
              </a:rPr>
              <a:t>Tschannen, </a:t>
            </a:r>
            <a:r>
              <a:rPr sz="1950" spc="15" dirty="0">
                <a:latin typeface="Times New Roman"/>
                <a:cs typeface="Times New Roman"/>
              </a:rPr>
              <a:t>M. </a:t>
            </a:r>
            <a:r>
              <a:rPr sz="1950" spc="10" dirty="0">
                <a:latin typeface="Times New Roman"/>
                <a:cs typeface="Times New Roman"/>
              </a:rPr>
              <a:t>(2017). Convolutional Recurrent Neural Networks for </a:t>
            </a:r>
            <a:r>
              <a:rPr sz="1950" spc="5" dirty="0">
                <a:latin typeface="Times New Roman"/>
                <a:cs typeface="Times New Roman"/>
              </a:rPr>
              <a:t>Electrocardiogram Classification. </a:t>
            </a:r>
            <a:r>
              <a:rPr sz="1950" i="1" spc="10" dirty="0">
                <a:latin typeface="Times New Roman"/>
                <a:cs typeface="Times New Roman"/>
              </a:rPr>
              <a:t>2017 Computing </a:t>
            </a:r>
            <a:r>
              <a:rPr sz="1950" i="1" spc="5" dirty="0">
                <a:latin typeface="Times New Roman"/>
                <a:cs typeface="Times New Roman"/>
              </a:rPr>
              <a:t>in  </a:t>
            </a:r>
            <a:r>
              <a:rPr sz="1950" i="1" spc="10" dirty="0">
                <a:latin typeface="Times New Roman"/>
                <a:cs typeface="Times New Roman"/>
              </a:rPr>
              <a:t>Cardiology Conference (CinC)</a:t>
            </a:r>
            <a:r>
              <a:rPr sz="1950" spc="10" dirty="0">
                <a:latin typeface="Times New Roman"/>
                <a:cs typeface="Times New Roman"/>
              </a:rPr>
              <a:t>. </a:t>
            </a:r>
            <a:r>
              <a:rPr sz="1950" spc="5" dirty="0">
                <a:latin typeface="Times New Roman"/>
                <a:cs typeface="Times New Roman"/>
              </a:rPr>
              <a:t>doi:</a:t>
            </a:r>
            <a:r>
              <a:rPr sz="1950" spc="-30" dirty="0">
                <a:latin typeface="Times New Roman"/>
                <a:cs typeface="Times New Roman"/>
              </a:rPr>
              <a:t> </a:t>
            </a:r>
            <a:r>
              <a:rPr sz="1950" spc="10" dirty="0">
                <a:latin typeface="Times New Roman"/>
                <a:cs typeface="Times New Roman"/>
              </a:rPr>
              <a:t>10.22489/cinc.2017.070-060</a:t>
            </a:r>
            <a:endParaRPr sz="1950">
              <a:latin typeface="Times New Roman"/>
              <a:cs typeface="Times New Roman"/>
            </a:endParaRPr>
          </a:p>
          <a:p>
            <a:pPr marL="766445" marR="1382395" indent="-754380">
              <a:lnSpc>
                <a:spcPts val="4710"/>
              </a:lnSpc>
              <a:spcBef>
                <a:spcPts val="60"/>
              </a:spcBef>
            </a:pPr>
            <a:r>
              <a:rPr sz="1950" spc="5" dirty="0">
                <a:latin typeface="Times New Roman"/>
                <a:cs typeface="Times New Roman"/>
              </a:rPr>
              <a:t>Alfaras, </a:t>
            </a:r>
            <a:r>
              <a:rPr sz="1950" spc="10" dirty="0">
                <a:latin typeface="Times New Roman"/>
                <a:cs typeface="Times New Roman"/>
              </a:rPr>
              <a:t>Miquel, Soriano, </a:t>
            </a:r>
            <a:r>
              <a:rPr sz="1950" spc="20" dirty="0">
                <a:latin typeface="Times New Roman"/>
                <a:cs typeface="Times New Roman"/>
              </a:rPr>
              <a:t>&amp; </a:t>
            </a:r>
            <a:r>
              <a:rPr sz="1950" spc="5" dirty="0">
                <a:latin typeface="Times New Roman"/>
                <a:cs typeface="Times New Roman"/>
              </a:rPr>
              <a:t>Silvia. </a:t>
            </a:r>
            <a:r>
              <a:rPr sz="1950" spc="10" dirty="0">
                <a:latin typeface="Times New Roman"/>
                <a:cs typeface="Times New Roman"/>
              </a:rPr>
              <a:t>(2019, July 3). </a:t>
            </a:r>
            <a:r>
              <a:rPr sz="1950" spc="20" dirty="0">
                <a:latin typeface="Times New Roman"/>
                <a:cs typeface="Times New Roman"/>
              </a:rPr>
              <a:t>A </a:t>
            </a:r>
            <a:r>
              <a:rPr sz="1950" spc="10" dirty="0">
                <a:latin typeface="Times New Roman"/>
                <a:cs typeface="Times New Roman"/>
              </a:rPr>
              <a:t>Fast Machine Learning Model for ECG-Based </a:t>
            </a:r>
            <a:r>
              <a:rPr sz="1950" spc="5" dirty="0">
                <a:latin typeface="Times New Roman"/>
                <a:cs typeface="Times New Roman"/>
              </a:rPr>
              <a:t>Heartbeat Classification </a:t>
            </a:r>
            <a:r>
              <a:rPr sz="1950" spc="10" dirty="0">
                <a:latin typeface="Times New Roman"/>
                <a:cs typeface="Times New Roman"/>
              </a:rPr>
              <a:t>and Arrhythmia </a:t>
            </a:r>
            <a:r>
              <a:rPr sz="1950" spc="5" dirty="0">
                <a:latin typeface="Times New Roman"/>
                <a:cs typeface="Times New Roman"/>
              </a:rPr>
              <a:t>Detection., </a:t>
            </a:r>
            <a:r>
              <a:rPr sz="1950" spc="10" dirty="0">
                <a:latin typeface="Times New Roman"/>
                <a:cs typeface="Times New Roman"/>
              </a:rPr>
              <a:t>from  https://</a:t>
            </a:r>
            <a:r>
              <a:rPr sz="1950" spc="10" dirty="0">
                <a:latin typeface="Times New Roman"/>
                <a:cs typeface="Times New Roman"/>
                <a:hlinkClick r:id="rId2"/>
              </a:rPr>
              <a:t>www.frontiersin.org/articles/10.3389/fphy.2019.00103/full.</a:t>
            </a:r>
            <a:endParaRPr sz="1950">
              <a:latin typeface="Times New Roman"/>
              <a:cs typeface="Times New Roman"/>
            </a:endParaRPr>
          </a:p>
          <a:p>
            <a:pPr marL="766445" marR="5080" indent="-754380">
              <a:lnSpc>
                <a:spcPts val="4770"/>
              </a:lnSpc>
              <a:spcBef>
                <a:spcPts val="30"/>
              </a:spcBef>
            </a:pPr>
            <a:r>
              <a:rPr sz="1950" spc="15" dirty="0">
                <a:latin typeface="Times New Roman"/>
                <a:cs typeface="Times New Roman"/>
              </a:rPr>
              <a:t>Mayo </a:t>
            </a:r>
            <a:r>
              <a:rPr sz="1950" spc="5" dirty="0">
                <a:latin typeface="Times New Roman"/>
                <a:cs typeface="Times New Roman"/>
              </a:rPr>
              <a:t>Clinic. </a:t>
            </a:r>
            <a:r>
              <a:rPr sz="1950" spc="10" dirty="0">
                <a:latin typeface="Times New Roman"/>
                <a:cs typeface="Times New Roman"/>
              </a:rPr>
              <a:t>(2019, April 2). Heart </a:t>
            </a:r>
            <a:r>
              <a:rPr sz="1950" spc="5" dirty="0">
                <a:latin typeface="Times New Roman"/>
                <a:cs typeface="Times New Roman"/>
              </a:rPr>
              <a:t>arrhythmia. Retrieved </a:t>
            </a:r>
            <a:r>
              <a:rPr sz="1950" spc="10" dirty="0">
                <a:latin typeface="Times New Roman"/>
                <a:cs typeface="Times New Roman"/>
              </a:rPr>
              <a:t>October 30, 2019, from </a:t>
            </a:r>
            <a:r>
              <a:rPr sz="1950" spc="5" dirty="0">
                <a:latin typeface="Times New Roman"/>
                <a:cs typeface="Times New Roman"/>
              </a:rPr>
              <a:t>https:/</a:t>
            </a:r>
            <a:r>
              <a:rPr sz="1950" spc="5" dirty="0">
                <a:latin typeface="Times New Roman"/>
                <a:cs typeface="Times New Roman"/>
                <a:hlinkClick r:id="rId3"/>
              </a:rPr>
              <a:t>/www.mayoclinic.org/diseases-conditions/heart-arrhythmia/symptoms-causes/syc- </a:t>
            </a:r>
            <a:r>
              <a:rPr sz="1950" spc="5" dirty="0">
                <a:latin typeface="Times New Roman"/>
                <a:cs typeface="Times New Roman"/>
              </a:rPr>
              <a:t> </a:t>
            </a:r>
            <a:r>
              <a:rPr sz="1950" spc="10" dirty="0">
                <a:latin typeface="Times New Roman"/>
                <a:cs typeface="Times New Roman"/>
              </a:rPr>
              <a:t>20350668?utm_source=Google&amp;utm_medium=abstract&amp;utm_content=Cardiac-</a:t>
            </a:r>
            <a:r>
              <a:rPr sz="1950" spc="5" dirty="0">
                <a:latin typeface="Times New Roman"/>
                <a:cs typeface="Times New Roman"/>
              </a:rPr>
              <a:t> </a:t>
            </a:r>
            <a:r>
              <a:rPr sz="1950" spc="10" dirty="0">
                <a:latin typeface="Times New Roman"/>
                <a:cs typeface="Times New Roman"/>
              </a:rPr>
              <a:t>arrhythmia&amp;utm_campaign=Knowledge-panel.</a:t>
            </a:r>
            <a:endParaRPr sz="1950">
              <a:latin typeface="Times New Roman"/>
              <a:cs typeface="Times New Roman"/>
            </a:endParaRPr>
          </a:p>
          <a:p>
            <a:pPr marL="12700">
              <a:lnSpc>
                <a:spcPct val="100000"/>
              </a:lnSpc>
              <a:spcBef>
                <a:spcPts val="1800"/>
              </a:spcBef>
            </a:pPr>
            <a:r>
              <a:rPr sz="1950" spc="5" dirty="0">
                <a:latin typeface="Times New Roman"/>
                <a:cs typeface="Times New Roman"/>
              </a:rPr>
              <a:t>Srinivasan, </a:t>
            </a:r>
            <a:r>
              <a:rPr sz="1950" spc="10" dirty="0">
                <a:latin typeface="Times New Roman"/>
                <a:cs typeface="Times New Roman"/>
              </a:rPr>
              <a:t>N. </a:t>
            </a:r>
            <a:r>
              <a:rPr sz="1950" spc="5" dirty="0">
                <a:latin typeface="Times New Roman"/>
                <a:cs typeface="Times New Roman"/>
              </a:rPr>
              <a:t>T., </a:t>
            </a:r>
            <a:r>
              <a:rPr sz="1950" spc="20" dirty="0">
                <a:latin typeface="Times New Roman"/>
                <a:cs typeface="Times New Roman"/>
              </a:rPr>
              <a:t>&amp; </a:t>
            </a:r>
            <a:r>
              <a:rPr sz="1950" spc="5" dirty="0">
                <a:latin typeface="Times New Roman"/>
                <a:cs typeface="Times New Roman"/>
              </a:rPr>
              <a:t>Schilling, </a:t>
            </a:r>
            <a:r>
              <a:rPr sz="1950" spc="10" dirty="0">
                <a:latin typeface="Times New Roman"/>
                <a:cs typeface="Times New Roman"/>
              </a:rPr>
              <a:t>R. </a:t>
            </a:r>
            <a:r>
              <a:rPr sz="1950" spc="5" dirty="0">
                <a:latin typeface="Times New Roman"/>
                <a:cs typeface="Times New Roman"/>
              </a:rPr>
              <a:t>J. </a:t>
            </a:r>
            <a:r>
              <a:rPr sz="1950" spc="10" dirty="0">
                <a:latin typeface="Times New Roman"/>
                <a:cs typeface="Times New Roman"/>
              </a:rPr>
              <a:t>(2018, June). Sudden </a:t>
            </a:r>
            <a:r>
              <a:rPr sz="1950" spc="5" dirty="0">
                <a:latin typeface="Times New Roman"/>
                <a:cs typeface="Times New Roman"/>
              </a:rPr>
              <a:t>Cardiac </a:t>
            </a:r>
            <a:r>
              <a:rPr sz="1950" spc="10" dirty="0">
                <a:latin typeface="Times New Roman"/>
                <a:cs typeface="Times New Roman"/>
              </a:rPr>
              <a:t>Death and Arrhythmias. </a:t>
            </a:r>
            <a:r>
              <a:rPr sz="1950" spc="5" dirty="0">
                <a:latin typeface="Times New Roman"/>
                <a:cs typeface="Times New Roman"/>
              </a:rPr>
              <a:t>Retrieved </a:t>
            </a:r>
            <a:r>
              <a:rPr sz="1950" spc="10" dirty="0">
                <a:latin typeface="Times New Roman"/>
                <a:cs typeface="Times New Roman"/>
              </a:rPr>
              <a:t>October 30, 2019,</a:t>
            </a:r>
            <a:r>
              <a:rPr sz="1950" spc="-35" dirty="0">
                <a:latin typeface="Times New Roman"/>
                <a:cs typeface="Times New Roman"/>
              </a:rPr>
              <a:t> </a:t>
            </a:r>
            <a:r>
              <a:rPr sz="1950" spc="10" dirty="0">
                <a:latin typeface="Times New Roman"/>
                <a:cs typeface="Times New Roman"/>
              </a:rPr>
              <a:t>from</a:t>
            </a:r>
            <a:endParaRPr sz="1950">
              <a:latin typeface="Times New Roman"/>
              <a:cs typeface="Times New Roman"/>
            </a:endParaRPr>
          </a:p>
          <a:p>
            <a:pPr>
              <a:lnSpc>
                <a:spcPct val="100000"/>
              </a:lnSpc>
              <a:spcBef>
                <a:spcPts val="15"/>
              </a:spcBef>
            </a:pPr>
            <a:endParaRPr sz="2100">
              <a:latin typeface="Times New Roman"/>
              <a:cs typeface="Times New Roman"/>
            </a:endParaRPr>
          </a:p>
          <a:p>
            <a:pPr marL="766445">
              <a:lnSpc>
                <a:spcPct val="100000"/>
              </a:lnSpc>
            </a:pPr>
            <a:r>
              <a:rPr sz="1950" spc="10" dirty="0">
                <a:latin typeface="Times New Roman"/>
                <a:cs typeface="Times New Roman"/>
              </a:rPr>
              <a:t>https://</a:t>
            </a:r>
            <a:r>
              <a:rPr sz="1950" spc="10" dirty="0">
                <a:latin typeface="Times New Roman"/>
                <a:cs typeface="Times New Roman"/>
                <a:hlinkClick r:id="rId4"/>
              </a:rPr>
              <a:t>www.ncbi.nlm.nih.gov/pmc/articles/PMC6020177/.</a:t>
            </a:r>
            <a:endParaRPr sz="1950">
              <a:latin typeface="Times New Roman"/>
              <a:cs typeface="Times New Roman"/>
            </a:endParaRPr>
          </a:p>
        </p:txBody>
      </p:sp>
      <p:sp>
        <p:nvSpPr>
          <p:cNvPr id="3" name="object 3"/>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1270" algn="ctr">
              <a:lnSpc>
                <a:spcPct val="100000"/>
              </a:lnSpc>
              <a:spcBef>
                <a:spcPts val="500"/>
              </a:spcBef>
            </a:pPr>
            <a:r>
              <a:rPr spc="10" dirty="0"/>
              <a:t>References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17119" y="4081802"/>
            <a:ext cx="17272635" cy="3031490"/>
          </a:xfrm>
          <a:custGeom>
            <a:avLst/>
            <a:gdLst/>
            <a:ahLst/>
            <a:cxnLst/>
            <a:rect l="l" t="t" r="r" b="b"/>
            <a:pathLst>
              <a:path w="17272635" h="3031490">
                <a:moveTo>
                  <a:pt x="17272468" y="0"/>
                </a:moveTo>
                <a:lnTo>
                  <a:pt x="0" y="0"/>
                </a:lnTo>
                <a:lnTo>
                  <a:pt x="0" y="3031111"/>
                </a:lnTo>
                <a:lnTo>
                  <a:pt x="17272468" y="3031111"/>
                </a:lnTo>
                <a:lnTo>
                  <a:pt x="17272468" y="0"/>
                </a:lnTo>
                <a:close/>
              </a:path>
            </a:pathLst>
          </a:custGeom>
          <a:solidFill>
            <a:srgbClr val="EEEEE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2540" algn="ctr">
              <a:lnSpc>
                <a:spcPct val="100000"/>
              </a:lnSpc>
              <a:spcBef>
                <a:spcPts val="125"/>
              </a:spcBef>
            </a:pPr>
            <a:r>
              <a:rPr spc="10" dirty="0"/>
              <a:t>Thank</a:t>
            </a:r>
            <a:r>
              <a:rPr spc="-20" dirty="0"/>
              <a:t> </a:t>
            </a:r>
            <a:r>
              <a:rPr spc="5" dirty="0"/>
              <a:t>You!</a:t>
            </a:r>
          </a:p>
          <a:p>
            <a:pPr marL="1905" algn="ctr">
              <a:lnSpc>
                <a:spcPct val="100000"/>
              </a:lnSpc>
              <a:spcBef>
                <a:spcPts val="30"/>
              </a:spcBef>
            </a:pPr>
            <a:r>
              <a:rPr spc="5" dirty="0"/>
              <a:t>Any</a:t>
            </a:r>
            <a:r>
              <a:rPr spc="-50" dirty="0"/>
              <a:t> </a:t>
            </a:r>
            <a:r>
              <a:rPr spc="5"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53" y="0"/>
            <a:ext cx="10069195" cy="11324590"/>
            <a:chOff x="-7853" y="0"/>
            <a:chExt cx="10069195" cy="11324590"/>
          </a:xfrm>
        </p:grpSpPr>
        <p:sp>
          <p:nvSpPr>
            <p:cNvPr id="3" name="object 3"/>
            <p:cNvSpPr/>
            <p:nvPr/>
          </p:nvSpPr>
          <p:spPr>
            <a:xfrm>
              <a:off x="0" y="0"/>
              <a:ext cx="10053955" cy="11308715"/>
            </a:xfrm>
            <a:custGeom>
              <a:avLst/>
              <a:gdLst/>
              <a:ahLst/>
              <a:cxnLst/>
              <a:rect l="l" t="t" r="r" b="b"/>
              <a:pathLst>
                <a:path w="10053955" h="11308715">
                  <a:moveTo>
                    <a:pt x="10053358" y="0"/>
                  </a:moveTo>
                  <a:lnTo>
                    <a:pt x="0" y="0"/>
                  </a:lnTo>
                  <a:lnTo>
                    <a:pt x="0" y="11308555"/>
                  </a:lnTo>
                  <a:lnTo>
                    <a:pt x="10053358" y="11308555"/>
                  </a:lnTo>
                  <a:lnTo>
                    <a:pt x="10053358" y="0"/>
                  </a:lnTo>
                  <a:close/>
                </a:path>
              </a:pathLst>
            </a:custGeom>
            <a:solidFill>
              <a:srgbClr val="EEEEEE"/>
            </a:solidFill>
          </p:spPr>
          <p:txBody>
            <a:bodyPr wrap="square" lIns="0" tIns="0" rIns="0" bIns="0" rtlCol="0"/>
            <a:lstStyle/>
            <a:p>
              <a:endParaRPr/>
            </a:p>
          </p:txBody>
        </p:sp>
        <p:sp>
          <p:nvSpPr>
            <p:cNvPr id="4" name="object 4"/>
            <p:cNvSpPr/>
            <p:nvPr/>
          </p:nvSpPr>
          <p:spPr>
            <a:xfrm>
              <a:off x="0" y="0"/>
              <a:ext cx="10053955" cy="11308715"/>
            </a:xfrm>
            <a:custGeom>
              <a:avLst/>
              <a:gdLst/>
              <a:ahLst/>
              <a:cxnLst/>
              <a:rect l="l" t="t" r="r" b="b"/>
              <a:pathLst>
                <a:path w="10053955" h="11308715">
                  <a:moveTo>
                    <a:pt x="0" y="0"/>
                  </a:moveTo>
                  <a:lnTo>
                    <a:pt x="10053374" y="0"/>
                  </a:lnTo>
                  <a:lnTo>
                    <a:pt x="10053374" y="11308561"/>
                  </a:lnTo>
                  <a:lnTo>
                    <a:pt x="0" y="11308561"/>
                  </a:lnTo>
                  <a:lnTo>
                    <a:pt x="0" y="0"/>
                  </a:lnTo>
                  <a:close/>
                </a:path>
              </a:pathLst>
            </a:custGeom>
            <a:ln w="15706">
              <a:solidFill>
                <a:srgbClr val="EEEEEE"/>
              </a:solidFill>
            </a:ln>
          </p:spPr>
          <p:txBody>
            <a:bodyPr wrap="square" lIns="0" tIns="0" rIns="0" bIns="0" rtlCol="0"/>
            <a:lstStyle/>
            <a:p>
              <a:endParaRPr/>
            </a:p>
          </p:txBody>
        </p:sp>
      </p:grpSp>
      <p:sp>
        <p:nvSpPr>
          <p:cNvPr id="5" name="object 5"/>
          <p:cNvSpPr txBox="1"/>
          <p:nvPr/>
        </p:nvSpPr>
        <p:spPr>
          <a:xfrm>
            <a:off x="-158750" y="3893298"/>
            <a:ext cx="10052049" cy="3522118"/>
          </a:xfrm>
          <a:prstGeom prst="rect">
            <a:avLst/>
          </a:prstGeom>
        </p:spPr>
        <p:txBody>
          <a:bodyPr vert="horz" wrap="square" lIns="0" tIns="15875" rIns="0" bIns="0" rtlCol="0">
            <a:spAutoFit/>
          </a:bodyPr>
          <a:lstStyle/>
          <a:p>
            <a:pPr marL="12700" algn="ctr">
              <a:lnSpc>
                <a:spcPct val="100000"/>
              </a:lnSpc>
              <a:spcBef>
                <a:spcPts val="125"/>
              </a:spcBef>
            </a:pPr>
            <a:r>
              <a:rPr lang="en-US" sz="11350" b="1" spc="5" dirty="0">
                <a:latin typeface="Calibri"/>
                <a:cs typeface="Calibri"/>
              </a:rPr>
              <a:t>Novel</a:t>
            </a:r>
          </a:p>
          <a:p>
            <a:pPr marL="12700" algn="ctr">
              <a:lnSpc>
                <a:spcPct val="100000"/>
              </a:lnSpc>
              <a:spcBef>
                <a:spcPts val="125"/>
              </a:spcBef>
            </a:pPr>
            <a:r>
              <a:rPr lang="en-US" sz="11350" b="1" spc="5" dirty="0">
                <a:latin typeface="Calibri"/>
                <a:cs typeface="Calibri"/>
              </a:rPr>
              <a:t>Approach</a:t>
            </a:r>
            <a:endParaRPr sz="11350" dirty="0">
              <a:latin typeface="Calibri"/>
              <a:cs typeface="Calibri"/>
            </a:endParaRPr>
          </a:p>
        </p:txBody>
      </p:sp>
      <p:sp>
        <p:nvSpPr>
          <p:cNvPr id="7" name="object 7"/>
          <p:cNvSpPr txBox="1"/>
          <p:nvPr/>
        </p:nvSpPr>
        <p:spPr>
          <a:xfrm>
            <a:off x="10966450" y="2073275"/>
            <a:ext cx="8442325" cy="5551520"/>
          </a:xfrm>
          <a:prstGeom prst="rect">
            <a:avLst/>
          </a:prstGeom>
        </p:spPr>
        <p:txBody>
          <a:bodyPr vert="horz" wrap="square" lIns="0" tIns="11430" rIns="0" bIns="0" rtlCol="0">
            <a:spAutoFit/>
          </a:bodyPr>
          <a:lstStyle/>
          <a:p>
            <a:pPr>
              <a:spcBef>
                <a:spcPts val="0"/>
              </a:spcBef>
              <a:spcAft>
                <a:spcPts val="0"/>
              </a:spcAft>
            </a:pPr>
            <a:r>
              <a:rPr lang="en-US" sz="2400" dirty="0">
                <a:solidFill>
                  <a:srgbClr val="0E101A"/>
                </a:solidFill>
                <a:effectLst/>
              </a:rPr>
              <a:t>With the rapid growth of computational power and complex algorithms, we propose a novel approach to detect arrhythmias in Phonocardiograms (PCGs). The new design comprises two subsystems; one is based on the relationship between Electrocardiograms (ECGs) and PCGs, and the other between PCGs and arrhythmias. The association between ECGs and PCGs is amended to translate from one space to another, where ECGs become dimensionally reduced, then reconstructed into a PCG signal. The second subsystem uses a Generative Adversarial Networks (GAN), in which both arbitrary PCG signals are generated, and preexisting ECG datasets are recreated into PCG signals (using subsystem one). These signals are fed into a classifier that detects if an arrhythmia is present. This proposed system's advantage is that PCG data is more readily available than ECG data; hence, more heart diagnostics can be made.</a:t>
            </a:r>
          </a:p>
        </p:txBody>
      </p:sp>
    </p:spTree>
    <p:extLst>
      <p:ext uri="{BB962C8B-B14F-4D97-AF65-F5344CB8AC3E}">
        <p14:creationId xmlns:p14="http://schemas.microsoft.com/office/powerpoint/2010/main" val="429122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53" y="0"/>
            <a:ext cx="10069195" cy="11324590"/>
            <a:chOff x="-7853" y="0"/>
            <a:chExt cx="10069195" cy="11324590"/>
          </a:xfrm>
        </p:grpSpPr>
        <p:sp>
          <p:nvSpPr>
            <p:cNvPr id="3" name="object 3"/>
            <p:cNvSpPr/>
            <p:nvPr/>
          </p:nvSpPr>
          <p:spPr>
            <a:xfrm>
              <a:off x="0" y="0"/>
              <a:ext cx="10053955" cy="11308715"/>
            </a:xfrm>
            <a:custGeom>
              <a:avLst/>
              <a:gdLst/>
              <a:ahLst/>
              <a:cxnLst/>
              <a:rect l="l" t="t" r="r" b="b"/>
              <a:pathLst>
                <a:path w="10053955" h="11308715">
                  <a:moveTo>
                    <a:pt x="10053358" y="0"/>
                  </a:moveTo>
                  <a:lnTo>
                    <a:pt x="0" y="0"/>
                  </a:lnTo>
                  <a:lnTo>
                    <a:pt x="0" y="11308555"/>
                  </a:lnTo>
                  <a:lnTo>
                    <a:pt x="10053358" y="11308555"/>
                  </a:lnTo>
                  <a:lnTo>
                    <a:pt x="10053358" y="0"/>
                  </a:lnTo>
                  <a:close/>
                </a:path>
              </a:pathLst>
            </a:custGeom>
            <a:solidFill>
              <a:srgbClr val="EEEEEE"/>
            </a:solidFill>
          </p:spPr>
          <p:txBody>
            <a:bodyPr wrap="square" lIns="0" tIns="0" rIns="0" bIns="0" rtlCol="0"/>
            <a:lstStyle/>
            <a:p>
              <a:endParaRPr/>
            </a:p>
          </p:txBody>
        </p:sp>
        <p:sp>
          <p:nvSpPr>
            <p:cNvPr id="4" name="object 4"/>
            <p:cNvSpPr/>
            <p:nvPr/>
          </p:nvSpPr>
          <p:spPr>
            <a:xfrm>
              <a:off x="0" y="0"/>
              <a:ext cx="10053955" cy="11308715"/>
            </a:xfrm>
            <a:custGeom>
              <a:avLst/>
              <a:gdLst/>
              <a:ahLst/>
              <a:cxnLst/>
              <a:rect l="l" t="t" r="r" b="b"/>
              <a:pathLst>
                <a:path w="10053955" h="11308715">
                  <a:moveTo>
                    <a:pt x="0" y="0"/>
                  </a:moveTo>
                  <a:lnTo>
                    <a:pt x="10053374" y="0"/>
                  </a:lnTo>
                  <a:lnTo>
                    <a:pt x="10053374" y="11308561"/>
                  </a:lnTo>
                  <a:lnTo>
                    <a:pt x="0" y="11308561"/>
                  </a:lnTo>
                  <a:lnTo>
                    <a:pt x="0" y="0"/>
                  </a:lnTo>
                  <a:close/>
                </a:path>
              </a:pathLst>
            </a:custGeom>
            <a:ln w="15706">
              <a:solidFill>
                <a:srgbClr val="EEEEEE"/>
              </a:solidFill>
            </a:ln>
          </p:spPr>
          <p:txBody>
            <a:bodyPr wrap="square" lIns="0" tIns="0" rIns="0" bIns="0" rtlCol="0"/>
            <a:lstStyle/>
            <a:p>
              <a:endParaRPr/>
            </a:p>
          </p:txBody>
        </p:sp>
      </p:grpSp>
      <p:sp>
        <p:nvSpPr>
          <p:cNvPr id="5" name="object 5"/>
          <p:cNvSpPr txBox="1"/>
          <p:nvPr/>
        </p:nvSpPr>
        <p:spPr>
          <a:xfrm>
            <a:off x="1567652" y="3201366"/>
            <a:ext cx="6179185" cy="4537781"/>
          </a:xfrm>
          <a:prstGeom prst="rect">
            <a:avLst/>
          </a:prstGeom>
        </p:spPr>
        <p:txBody>
          <a:bodyPr vert="horz" wrap="square" lIns="0" tIns="15875" rIns="0" bIns="0" rtlCol="0">
            <a:spAutoFit/>
          </a:bodyPr>
          <a:lstStyle/>
          <a:p>
            <a:pPr marL="12700" algn="ctr">
              <a:lnSpc>
                <a:spcPct val="100000"/>
              </a:lnSpc>
              <a:spcBef>
                <a:spcPts val="125"/>
              </a:spcBef>
            </a:pPr>
            <a:r>
              <a:rPr sz="11350" b="1" spc="5" dirty="0">
                <a:latin typeface="Calibri"/>
                <a:cs typeface="Calibri"/>
              </a:rPr>
              <a:t>Objective</a:t>
            </a:r>
            <a:r>
              <a:rPr lang="en-US" sz="6000" b="1" spc="5" dirty="0">
                <a:latin typeface="Calibri"/>
                <a:cs typeface="Calibri"/>
              </a:rPr>
              <a:t>&amp;</a:t>
            </a:r>
            <a:endParaRPr lang="en-US" sz="11350" b="1" spc="5" dirty="0">
              <a:latin typeface="Calibri"/>
              <a:cs typeface="Calibri"/>
            </a:endParaRPr>
          </a:p>
          <a:p>
            <a:pPr marL="12700" algn="ctr">
              <a:lnSpc>
                <a:spcPct val="100000"/>
              </a:lnSpc>
              <a:spcBef>
                <a:spcPts val="125"/>
              </a:spcBef>
            </a:pPr>
            <a:r>
              <a:rPr lang="en-US" sz="11350" b="1" spc="5" dirty="0">
                <a:latin typeface="Calibri"/>
                <a:cs typeface="Calibri"/>
              </a:rPr>
              <a:t>Variables</a:t>
            </a:r>
          </a:p>
        </p:txBody>
      </p:sp>
      <p:sp>
        <p:nvSpPr>
          <p:cNvPr id="9" name="object 9"/>
          <p:cNvSpPr txBox="1"/>
          <p:nvPr/>
        </p:nvSpPr>
        <p:spPr>
          <a:xfrm>
            <a:off x="10509250" y="723947"/>
            <a:ext cx="9048750" cy="3047365"/>
          </a:xfrm>
          <a:prstGeom prst="rect">
            <a:avLst/>
          </a:prstGeom>
        </p:spPr>
        <p:txBody>
          <a:bodyPr vert="horz" wrap="square" lIns="0" tIns="14604" rIns="0" bIns="0" rtlCol="0">
            <a:spAutoFit/>
          </a:bodyPr>
          <a:lstStyle/>
          <a:p>
            <a:pPr marL="12700">
              <a:lnSpc>
                <a:spcPct val="100000"/>
              </a:lnSpc>
              <a:spcBef>
                <a:spcPts val="114"/>
              </a:spcBef>
            </a:pPr>
            <a:r>
              <a:rPr sz="2950" b="1" spc="5" dirty="0">
                <a:solidFill>
                  <a:srgbClr val="3F88C5"/>
                </a:solidFill>
                <a:latin typeface="Calibri"/>
                <a:cs typeface="Calibri"/>
              </a:rPr>
              <a:t>Question:</a:t>
            </a:r>
            <a:endParaRPr sz="2950" dirty="0">
              <a:latin typeface="Calibri"/>
              <a:cs typeface="Calibri"/>
            </a:endParaRPr>
          </a:p>
          <a:p>
            <a:pPr marL="766445">
              <a:lnSpc>
                <a:spcPct val="100000"/>
              </a:lnSpc>
              <a:spcBef>
                <a:spcPts val="80"/>
              </a:spcBef>
            </a:pPr>
            <a:r>
              <a:rPr sz="2300" dirty="0">
                <a:latin typeface="Calibri"/>
                <a:cs typeface="Calibri"/>
              </a:rPr>
              <a:t>Is </a:t>
            </a:r>
            <a:r>
              <a:rPr sz="2300" spc="-5" dirty="0">
                <a:latin typeface="Calibri"/>
                <a:cs typeface="Calibri"/>
              </a:rPr>
              <a:t>it </a:t>
            </a:r>
            <a:r>
              <a:rPr sz="2300" dirty="0">
                <a:latin typeface="Calibri"/>
                <a:cs typeface="Calibri"/>
              </a:rPr>
              <a:t>possible to create a model capable of </a:t>
            </a:r>
            <a:r>
              <a:rPr sz="2300" b="1" dirty="0">
                <a:latin typeface="Calibri"/>
                <a:cs typeface="Calibri"/>
              </a:rPr>
              <a:t>surpassing </a:t>
            </a:r>
            <a:r>
              <a:rPr sz="2300" dirty="0">
                <a:latin typeface="Calibri"/>
                <a:cs typeface="Calibri"/>
              </a:rPr>
              <a:t>the </a:t>
            </a:r>
            <a:r>
              <a:rPr sz="2300" b="1" dirty="0">
                <a:latin typeface="Calibri"/>
                <a:cs typeface="Calibri"/>
              </a:rPr>
              <a:t>accuracy</a:t>
            </a:r>
            <a:r>
              <a:rPr sz="2300" b="1" spc="15" dirty="0">
                <a:latin typeface="Calibri"/>
                <a:cs typeface="Calibri"/>
              </a:rPr>
              <a:t> </a:t>
            </a:r>
            <a:r>
              <a:rPr sz="2300" spc="-5" dirty="0">
                <a:latin typeface="Calibri"/>
                <a:cs typeface="Calibri"/>
              </a:rPr>
              <a:t>of</a:t>
            </a:r>
            <a:endParaRPr sz="2300" dirty="0">
              <a:latin typeface="Calibri"/>
              <a:cs typeface="Calibri"/>
            </a:endParaRPr>
          </a:p>
          <a:p>
            <a:pPr marL="766445">
              <a:lnSpc>
                <a:spcPct val="100000"/>
              </a:lnSpc>
              <a:spcBef>
                <a:spcPts val="30"/>
              </a:spcBef>
            </a:pPr>
            <a:r>
              <a:rPr sz="2300" b="1" spc="-5" dirty="0">
                <a:latin typeface="Calibri"/>
                <a:cs typeface="Calibri"/>
              </a:rPr>
              <a:t>Cardiologists </a:t>
            </a:r>
            <a:r>
              <a:rPr sz="2300" dirty="0">
                <a:latin typeface="Calibri"/>
                <a:cs typeface="Calibri"/>
              </a:rPr>
              <a:t>in </a:t>
            </a:r>
            <a:r>
              <a:rPr sz="2300" spc="-5" dirty="0">
                <a:latin typeface="Calibri"/>
                <a:cs typeface="Calibri"/>
              </a:rPr>
              <a:t>identifying </a:t>
            </a:r>
            <a:r>
              <a:rPr sz="2300" dirty="0">
                <a:latin typeface="Calibri"/>
                <a:cs typeface="Calibri"/>
              </a:rPr>
              <a:t>heart </a:t>
            </a:r>
            <a:r>
              <a:rPr sz="2300" b="1" dirty="0">
                <a:latin typeface="Calibri"/>
                <a:cs typeface="Calibri"/>
              </a:rPr>
              <a:t>arrhythmias </a:t>
            </a:r>
            <a:r>
              <a:rPr sz="2300" dirty="0">
                <a:latin typeface="Calibri"/>
                <a:cs typeface="Calibri"/>
              </a:rPr>
              <a:t>in</a:t>
            </a:r>
            <a:r>
              <a:rPr sz="2300" spc="65" dirty="0">
                <a:latin typeface="Calibri"/>
                <a:cs typeface="Calibri"/>
              </a:rPr>
              <a:t> </a:t>
            </a:r>
            <a:r>
              <a:rPr lang="en-US" sz="2300" b="1" dirty="0">
                <a:latin typeface="Calibri"/>
                <a:cs typeface="Calibri"/>
              </a:rPr>
              <a:t>Phonocardiograms</a:t>
            </a:r>
            <a:r>
              <a:rPr sz="2300" dirty="0">
                <a:latin typeface="Calibri"/>
                <a:cs typeface="Calibri"/>
              </a:rPr>
              <a:t>?</a:t>
            </a:r>
          </a:p>
          <a:p>
            <a:pPr>
              <a:lnSpc>
                <a:spcPct val="100000"/>
              </a:lnSpc>
              <a:spcBef>
                <a:spcPts val="20"/>
              </a:spcBef>
            </a:pPr>
            <a:endParaRPr sz="2200" dirty="0">
              <a:latin typeface="Calibri"/>
              <a:cs typeface="Calibri"/>
            </a:endParaRPr>
          </a:p>
          <a:p>
            <a:pPr marL="12700">
              <a:lnSpc>
                <a:spcPct val="100000"/>
              </a:lnSpc>
            </a:pPr>
            <a:r>
              <a:rPr sz="2950" b="1" spc="5" dirty="0">
                <a:solidFill>
                  <a:srgbClr val="3F88C5"/>
                </a:solidFill>
                <a:latin typeface="Calibri"/>
                <a:cs typeface="Calibri"/>
              </a:rPr>
              <a:t>Hypothesis</a:t>
            </a:r>
            <a:r>
              <a:rPr sz="2950" spc="5" dirty="0">
                <a:solidFill>
                  <a:srgbClr val="3F88C5"/>
                </a:solidFill>
                <a:latin typeface="Calibri"/>
                <a:cs typeface="Calibri"/>
              </a:rPr>
              <a:t>:</a:t>
            </a:r>
            <a:endParaRPr sz="2950" dirty="0">
              <a:latin typeface="Calibri"/>
              <a:cs typeface="Calibri"/>
            </a:endParaRPr>
          </a:p>
          <a:p>
            <a:pPr marL="766445" marR="5080">
              <a:lnSpc>
                <a:spcPct val="100000"/>
              </a:lnSpc>
              <a:spcBef>
                <a:spcPts val="75"/>
              </a:spcBef>
            </a:pPr>
            <a:r>
              <a:rPr sz="2300" dirty="0">
                <a:latin typeface="Calibri"/>
                <a:cs typeface="Calibri"/>
              </a:rPr>
              <a:t>It is </a:t>
            </a:r>
            <a:r>
              <a:rPr sz="2300" b="1" spc="-5" dirty="0">
                <a:latin typeface="Calibri"/>
                <a:cs typeface="Calibri"/>
              </a:rPr>
              <a:t>possible </a:t>
            </a:r>
            <a:r>
              <a:rPr sz="2300" dirty="0">
                <a:latin typeface="Calibri"/>
                <a:cs typeface="Calibri"/>
              </a:rPr>
              <a:t>to </a:t>
            </a:r>
            <a:r>
              <a:rPr sz="2300" b="1" dirty="0">
                <a:latin typeface="Calibri"/>
                <a:cs typeface="Calibri"/>
              </a:rPr>
              <a:t>exceed </a:t>
            </a:r>
            <a:r>
              <a:rPr sz="2300" dirty="0">
                <a:latin typeface="Calibri"/>
                <a:cs typeface="Calibri"/>
              </a:rPr>
              <a:t>the </a:t>
            </a:r>
            <a:r>
              <a:rPr sz="2300" b="1" dirty="0">
                <a:latin typeface="Calibri"/>
                <a:cs typeface="Calibri"/>
              </a:rPr>
              <a:t>accuracy </a:t>
            </a:r>
            <a:r>
              <a:rPr sz="2300" dirty="0">
                <a:latin typeface="Calibri"/>
                <a:cs typeface="Calibri"/>
              </a:rPr>
              <a:t>of </a:t>
            </a:r>
            <a:r>
              <a:rPr sz="2300" b="1" spc="-5" dirty="0">
                <a:latin typeface="Calibri"/>
                <a:cs typeface="Calibri"/>
              </a:rPr>
              <a:t>Cardiologists </a:t>
            </a:r>
            <a:r>
              <a:rPr sz="2300" dirty="0">
                <a:latin typeface="Calibri"/>
                <a:cs typeface="Calibri"/>
              </a:rPr>
              <a:t>when compared  to that of a </a:t>
            </a:r>
            <a:r>
              <a:rPr lang="en-US" sz="2400" b="1" dirty="0">
                <a:latin typeface="Calibri"/>
                <a:cs typeface="Calibri"/>
              </a:rPr>
              <a:t>Generative Adversarial Network</a:t>
            </a:r>
            <a:r>
              <a:rPr sz="2300" b="1" dirty="0">
                <a:latin typeface="Arial"/>
                <a:cs typeface="Arial"/>
              </a:rPr>
              <a:t>‘</a:t>
            </a:r>
            <a:r>
              <a:rPr sz="2300" b="1" dirty="0">
                <a:latin typeface="Calibri"/>
                <a:cs typeface="Calibri"/>
              </a:rPr>
              <a:t>s</a:t>
            </a:r>
            <a:r>
              <a:rPr sz="2300" dirty="0">
                <a:latin typeface="Calibri"/>
                <a:cs typeface="Calibri"/>
              </a:rPr>
              <a:t>, to identify </a:t>
            </a:r>
            <a:r>
              <a:rPr sz="2300" spc="-5" dirty="0">
                <a:latin typeface="Calibri"/>
                <a:cs typeface="Calibri"/>
              </a:rPr>
              <a:t>heart  </a:t>
            </a:r>
            <a:r>
              <a:rPr sz="2300" dirty="0">
                <a:latin typeface="Calibri"/>
                <a:cs typeface="Calibri"/>
              </a:rPr>
              <a:t>arrhythmias in </a:t>
            </a:r>
            <a:r>
              <a:rPr lang="en-US" sz="2300" b="1" dirty="0">
                <a:latin typeface="Calibri"/>
                <a:cs typeface="Calibri"/>
              </a:rPr>
              <a:t>Phonocardiograms</a:t>
            </a:r>
            <a:r>
              <a:rPr sz="2300" dirty="0">
                <a:latin typeface="Calibri"/>
                <a:cs typeface="Calibri"/>
              </a:rPr>
              <a:t>.</a:t>
            </a:r>
          </a:p>
        </p:txBody>
      </p:sp>
      <p:sp>
        <p:nvSpPr>
          <p:cNvPr id="12" name="object 6">
            <a:extLst>
              <a:ext uri="{FF2B5EF4-FFF2-40B4-BE49-F238E27FC236}">
                <a16:creationId xmlns:a16="http://schemas.microsoft.com/office/drawing/2014/main" id="{B788398D-3EB0-4960-A8D9-27E82FD19905}"/>
              </a:ext>
            </a:extLst>
          </p:cNvPr>
          <p:cNvSpPr/>
          <p:nvPr/>
        </p:nvSpPr>
        <p:spPr>
          <a:xfrm>
            <a:off x="13986202" y="4344277"/>
            <a:ext cx="5368925" cy="1306830"/>
          </a:xfrm>
          <a:custGeom>
            <a:avLst/>
            <a:gdLst/>
            <a:ahLst/>
            <a:cxnLst/>
            <a:rect l="l" t="t" r="r" b="b"/>
            <a:pathLst>
              <a:path w="5368925" h="1306829">
                <a:moveTo>
                  <a:pt x="5368475" y="217721"/>
                </a:moveTo>
                <a:lnTo>
                  <a:pt x="5368475" y="1088568"/>
                </a:lnTo>
                <a:lnTo>
                  <a:pt x="5362724" y="1138492"/>
                </a:lnTo>
                <a:lnTo>
                  <a:pt x="5346345" y="1184321"/>
                </a:lnTo>
                <a:lnTo>
                  <a:pt x="5320644" y="1224747"/>
                </a:lnTo>
                <a:lnTo>
                  <a:pt x="5286927" y="1258465"/>
                </a:lnTo>
                <a:lnTo>
                  <a:pt x="5246502" y="1284167"/>
                </a:lnTo>
                <a:lnTo>
                  <a:pt x="5200675" y="1300546"/>
                </a:lnTo>
                <a:lnTo>
                  <a:pt x="5150753" y="1306297"/>
                </a:lnTo>
                <a:lnTo>
                  <a:pt x="0" y="1306297"/>
                </a:lnTo>
                <a:lnTo>
                  <a:pt x="0" y="0"/>
                </a:lnTo>
                <a:lnTo>
                  <a:pt x="5150753" y="0"/>
                </a:lnTo>
                <a:lnTo>
                  <a:pt x="5200675" y="5750"/>
                </a:lnTo>
                <a:lnTo>
                  <a:pt x="5246502" y="22129"/>
                </a:lnTo>
                <a:lnTo>
                  <a:pt x="5286927" y="47830"/>
                </a:lnTo>
                <a:lnTo>
                  <a:pt x="5320644" y="81547"/>
                </a:lnTo>
                <a:lnTo>
                  <a:pt x="5346345" y="121973"/>
                </a:lnTo>
                <a:lnTo>
                  <a:pt x="5362724" y="167799"/>
                </a:lnTo>
                <a:lnTo>
                  <a:pt x="5368475" y="217721"/>
                </a:lnTo>
                <a:close/>
              </a:path>
            </a:pathLst>
          </a:custGeom>
          <a:ln w="20941">
            <a:solidFill>
              <a:srgbClr val="00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18E46781-619B-49F4-AC0C-DC14CC96C45E}"/>
              </a:ext>
            </a:extLst>
          </p:cNvPr>
          <p:cNvSpPr txBox="1"/>
          <p:nvPr/>
        </p:nvSpPr>
        <p:spPr>
          <a:xfrm>
            <a:off x="14177736" y="4748088"/>
            <a:ext cx="3035300" cy="427990"/>
          </a:xfrm>
          <a:prstGeom prst="rect">
            <a:avLst/>
          </a:prstGeom>
        </p:spPr>
        <p:txBody>
          <a:bodyPr vert="horz" wrap="square" lIns="0" tIns="17145" rIns="0" bIns="0" rtlCol="0">
            <a:spAutoFit/>
          </a:bodyPr>
          <a:lstStyle/>
          <a:p>
            <a:pPr marL="248285" indent="-236220">
              <a:lnSpc>
                <a:spcPct val="100000"/>
              </a:lnSpc>
              <a:spcBef>
                <a:spcPts val="135"/>
              </a:spcBef>
              <a:buChar char="•"/>
              <a:tabLst>
                <a:tab pos="248920" algn="l"/>
              </a:tabLst>
            </a:pPr>
            <a:r>
              <a:rPr sz="2600" spc="20" dirty="0">
                <a:latin typeface="Arial"/>
                <a:cs typeface="Arial"/>
              </a:rPr>
              <a:t>Raw </a:t>
            </a:r>
            <a:r>
              <a:rPr sz="2600" b="1" spc="10" dirty="0">
                <a:latin typeface="Arial"/>
                <a:cs typeface="Arial"/>
              </a:rPr>
              <a:t>training</a:t>
            </a:r>
            <a:r>
              <a:rPr sz="2600" b="1" spc="-45" dirty="0">
                <a:latin typeface="Arial"/>
                <a:cs typeface="Arial"/>
              </a:rPr>
              <a:t> </a:t>
            </a:r>
            <a:r>
              <a:rPr sz="2600" b="1" spc="15" dirty="0">
                <a:latin typeface="Arial"/>
                <a:cs typeface="Arial"/>
              </a:rPr>
              <a:t>data</a:t>
            </a:r>
            <a:endParaRPr sz="2600" dirty="0">
              <a:latin typeface="Arial"/>
              <a:cs typeface="Arial"/>
            </a:endParaRPr>
          </a:p>
        </p:txBody>
      </p:sp>
      <p:sp>
        <p:nvSpPr>
          <p:cNvPr id="14" name="object 8">
            <a:extLst>
              <a:ext uri="{FF2B5EF4-FFF2-40B4-BE49-F238E27FC236}">
                <a16:creationId xmlns:a16="http://schemas.microsoft.com/office/drawing/2014/main" id="{E9EA76D9-7F84-475C-BE37-E0D34431037D}"/>
              </a:ext>
            </a:extLst>
          </p:cNvPr>
          <p:cNvSpPr/>
          <p:nvPr/>
        </p:nvSpPr>
        <p:spPr>
          <a:xfrm>
            <a:off x="10966450" y="4180994"/>
            <a:ext cx="3020060" cy="1633220"/>
          </a:xfrm>
          <a:custGeom>
            <a:avLst/>
            <a:gdLst/>
            <a:ahLst/>
            <a:cxnLst/>
            <a:rect l="l" t="t" r="r" b="b"/>
            <a:pathLst>
              <a:path w="3020059" h="1633220">
                <a:moveTo>
                  <a:pt x="0" y="272149"/>
                </a:moveTo>
                <a:lnTo>
                  <a:pt x="4384" y="223229"/>
                </a:lnTo>
                <a:lnTo>
                  <a:pt x="17026" y="177187"/>
                </a:lnTo>
                <a:lnTo>
                  <a:pt x="37156" y="134790"/>
                </a:lnTo>
                <a:lnTo>
                  <a:pt x="64005" y="96806"/>
                </a:lnTo>
                <a:lnTo>
                  <a:pt x="96806" y="64005"/>
                </a:lnTo>
                <a:lnTo>
                  <a:pt x="134790" y="37156"/>
                </a:lnTo>
                <a:lnTo>
                  <a:pt x="177187" y="17026"/>
                </a:lnTo>
                <a:lnTo>
                  <a:pt x="223229" y="4384"/>
                </a:lnTo>
                <a:lnTo>
                  <a:pt x="272149" y="0"/>
                </a:lnTo>
                <a:lnTo>
                  <a:pt x="2747619" y="0"/>
                </a:lnTo>
                <a:lnTo>
                  <a:pt x="2796538" y="4384"/>
                </a:lnTo>
                <a:lnTo>
                  <a:pt x="2842579" y="17026"/>
                </a:lnTo>
                <a:lnTo>
                  <a:pt x="2884976" y="37156"/>
                </a:lnTo>
                <a:lnTo>
                  <a:pt x="2922959" y="64005"/>
                </a:lnTo>
                <a:lnTo>
                  <a:pt x="2955759" y="96806"/>
                </a:lnTo>
                <a:lnTo>
                  <a:pt x="2982608" y="134790"/>
                </a:lnTo>
                <a:lnTo>
                  <a:pt x="3002737" y="177187"/>
                </a:lnTo>
                <a:lnTo>
                  <a:pt x="3015379" y="223229"/>
                </a:lnTo>
                <a:lnTo>
                  <a:pt x="3019763" y="272149"/>
                </a:lnTo>
                <a:lnTo>
                  <a:pt x="3019763" y="1360721"/>
                </a:lnTo>
                <a:lnTo>
                  <a:pt x="3015379" y="1409639"/>
                </a:lnTo>
                <a:lnTo>
                  <a:pt x="3002737" y="1455681"/>
                </a:lnTo>
                <a:lnTo>
                  <a:pt x="2982608" y="1498078"/>
                </a:lnTo>
                <a:lnTo>
                  <a:pt x="2955759" y="1536060"/>
                </a:lnTo>
                <a:lnTo>
                  <a:pt x="2922959" y="1568860"/>
                </a:lnTo>
                <a:lnTo>
                  <a:pt x="2884976" y="1595709"/>
                </a:lnTo>
                <a:lnTo>
                  <a:pt x="2842579" y="1615839"/>
                </a:lnTo>
                <a:lnTo>
                  <a:pt x="2796538" y="1628480"/>
                </a:lnTo>
                <a:lnTo>
                  <a:pt x="2747619" y="1632865"/>
                </a:lnTo>
                <a:lnTo>
                  <a:pt x="272149" y="1632865"/>
                </a:lnTo>
                <a:lnTo>
                  <a:pt x="223229" y="1628480"/>
                </a:lnTo>
                <a:lnTo>
                  <a:pt x="177187" y="1615839"/>
                </a:lnTo>
                <a:lnTo>
                  <a:pt x="134790" y="1595709"/>
                </a:lnTo>
                <a:lnTo>
                  <a:pt x="96806" y="1568860"/>
                </a:lnTo>
                <a:lnTo>
                  <a:pt x="64005" y="1536060"/>
                </a:lnTo>
                <a:lnTo>
                  <a:pt x="37156" y="1498078"/>
                </a:lnTo>
                <a:lnTo>
                  <a:pt x="17026" y="1455681"/>
                </a:lnTo>
                <a:lnTo>
                  <a:pt x="4384" y="1409639"/>
                </a:lnTo>
                <a:lnTo>
                  <a:pt x="0" y="1360721"/>
                </a:lnTo>
                <a:lnTo>
                  <a:pt x="0" y="272149"/>
                </a:lnTo>
                <a:close/>
              </a:path>
            </a:pathLst>
          </a:custGeom>
          <a:ln w="20941">
            <a:solidFill>
              <a:srgbClr val="000000"/>
            </a:solidFill>
          </a:ln>
        </p:spPr>
        <p:txBody>
          <a:bodyPr wrap="square" lIns="0" tIns="0" rIns="0" bIns="0" rtlCol="0"/>
          <a:lstStyle/>
          <a:p>
            <a:endParaRPr/>
          </a:p>
        </p:txBody>
      </p:sp>
      <p:sp>
        <p:nvSpPr>
          <p:cNvPr id="15" name="object 9">
            <a:extLst>
              <a:ext uri="{FF2B5EF4-FFF2-40B4-BE49-F238E27FC236}">
                <a16:creationId xmlns:a16="http://schemas.microsoft.com/office/drawing/2014/main" id="{250C34AF-E828-46D6-896D-D608FB776CB8}"/>
              </a:ext>
            </a:extLst>
          </p:cNvPr>
          <p:cNvSpPr txBox="1">
            <a:spLocks noGrp="1"/>
          </p:cNvSpPr>
          <p:nvPr>
            <p:ph type="title"/>
          </p:nvPr>
        </p:nvSpPr>
        <p:spPr>
          <a:xfrm>
            <a:off x="11434574" y="4625788"/>
            <a:ext cx="2082800" cy="628650"/>
          </a:xfrm>
          <a:prstGeom prst="rect">
            <a:avLst/>
          </a:prstGeom>
        </p:spPr>
        <p:txBody>
          <a:bodyPr vert="horz" wrap="square" lIns="0" tIns="13335" rIns="0" bIns="0" rtlCol="0">
            <a:spAutoFit/>
          </a:bodyPr>
          <a:lstStyle/>
          <a:p>
            <a:pPr marL="12700">
              <a:lnSpc>
                <a:spcPct val="100000"/>
              </a:lnSpc>
              <a:spcBef>
                <a:spcPts val="105"/>
              </a:spcBef>
            </a:pPr>
            <a:r>
              <a:rPr sz="3950" dirty="0">
                <a:solidFill>
                  <a:srgbClr val="3F88C5"/>
                </a:solidFill>
              </a:rPr>
              <a:t>C</a:t>
            </a:r>
            <a:r>
              <a:rPr sz="3950" spc="-5" dirty="0">
                <a:solidFill>
                  <a:srgbClr val="3F88C5"/>
                </a:solidFill>
              </a:rPr>
              <a:t>on</a:t>
            </a:r>
            <a:r>
              <a:rPr sz="3950" spc="-50" dirty="0">
                <a:solidFill>
                  <a:srgbClr val="3F88C5"/>
                </a:solidFill>
              </a:rPr>
              <a:t>s</a:t>
            </a:r>
            <a:r>
              <a:rPr sz="3950" spc="-40" dirty="0">
                <a:solidFill>
                  <a:srgbClr val="3F88C5"/>
                </a:solidFill>
              </a:rPr>
              <a:t>t</a:t>
            </a:r>
            <a:r>
              <a:rPr sz="3950" spc="-5" dirty="0">
                <a:solidFill>
                  <a:srgbClr val="3F88C5"/>
                </a:solidFill>
              </a:rPr>
              <a:t>a</a:t>
            </a:r>
            <a:r>
              <a:rPr sz="3950" spc="-40" dirty="0">
                <a:solidFill>
                  <a:srgbClr val="3F88C5"/>
                </a:solidFill>
              </a:rPr>
              <a:t>n</a:t>
            </a:r>
            <a:r>
              <a:rPr sz="3950" spc="-5" dirty="0">
                <a:solidFill>
                  <a:srgbClr val="3F88C5"/>
                </a:solidFill>
              </a:rPr>
              <a:t>t</a:t>
            </a:r>
            <a:r>
              <a:rPr sz="3950" dirty="0">
                <a:solidFill>
                  <a:srgbClr val="3F88C5"/>
                </a:solidFill>
              </a:rPr>
              <a:t>s</a:t>
            </a:r>
            <a:endParaRPr sz="3950" dirty="0"/>
          </a:p>
        </p:txBody>
      </p:sp>
      <p:sp>
        <p:nvSpPr>
          <p:cNvPr id="16" name="object 10">
            <a:extLst>
              <a:ext uri="{FF2B5EF4-FFF2-40B4-BE49-F238E27FC236}">
                <a16:creationId xmlns:a16="http://schemas.microsoft.com/office/drawing/2014/main" id="{3C1CF7A2-82F8-40A2-BB73-5E76EEA2AA89}"/>
              </a:ext>
            </a:extLst>
          </p:cNvPr>
          <p:cNvSpPr/>
          <p:nvPr/>
        </p:nvSpPr>
        <p:spPr>
          <a:xfrm>
            <a:off x="13983278" y="6111417"/>
            <a:ext cx="5363845" cy="1727835"/>
          </a:xfrm>
          <a:custGeom>
            <a:avLst/>
            <a:gdLst/>
            <a:ahLst/>
            <a:cxnLst/>
            <a:rect l="l" t="t" r="r" b="b"/>
            <a:pathLst>
              <a:path w="5363844" h="1727835">
                <a:moveTo>
                  <a:pt x="5363231" y="287886"/>
                </a:moveTo>
                <a:lnTo>
                  <a:pt x="5363231" y="1439401"/>
                </a:lnTo>
                <a:lnTo>
                  <a:pt x="5359463" y="1486097"/>
                </a:lnTo>
                <a:lnTo>
                  <a:pt x="5348554" y="1530394"/>
                </a:lnTo>
                <a:lnTo>
                  <a:pt x="5331098" y="1571699"/>
                </a:lnTo>
                <a:lnTo>
                  <a:pt x="5307686" y="1609421"/>
                </a:lnTo>
                <a:lnTo>
                  <a:pt x="5278911" y="1642965"/>
                </a:lnTo>
                <a:lnTo>
                  <a:pt x="5245366" y="1671739"/>
                </a:lnTo>
                <a:lnTo>
                  <a:pt x="5207645" y="1695151"/>
                </a:lnTo>
                <a:lnTo>
                  <a:pt x="5166339" y="1712608"/>
                </a:lnTo>
                <a:lnTo>
                  <a:pt x="5122041" y="1723516"/>
                </a:lnTo>
                <a:lnTo>
                  <a:pt x="5075344" y="1727284"/>
                </a:lnTo>
                <a:lnTo>
                  <a:pt x="0" y="1727284"/>
                </a:lnTo>
                <a:lnTo>
                  <a:pt x="0" y="0"/>
                </a:lnTo>
                <a:lnTo>
                  <a:pt x="5075344" y="0"/>
                </a:lnTo>
                <a:lnTo>
                  <a:pt x="5122041" y="3767"/>
                </a:lnTo>
                <a:lnTo>
                  <a:pt x="5166339" y="14676"/>
                </a:lnTo>
                <a:lnTo>
                  <a:pt x="5207645" y="32133"/>
                </a:lnTo>
                <a:lnTo>
                  <a:pt x="5245366" y="55545"/>
                </a:lnTo>
                <a:lnTo>
                  <a:pt x="5278911" y="84320"/>
                </a:lnTo>
                <a:lnTo>
                  <a:pt x="5307686" y="117864"/>
                </a:lnTo>
                <a:lnTo>
                  <a:pt x="5331098" y="155586"/>
                </a:lnTo>
                <a:lnTo>
                  <a:pt x="5348554" y="196892"/>
                </a:lnTo>
                <a:lnTo>
                  <a:pt x="5359463" y="241190"/>
                </a:lnTo>
                <a:lnTo>
                  <a:pt x="5363231" y="287886"/>
                </a:lnTo>
                <a:close/>
              </a:path>
            </a:pathLst>
          </a:custGeom>
          <a:ln w="20941">
            <a:solidFill>
              <a:srgbClr val="000000"/>
            </a:solidFill>
          </a:ln>
        </p:spPr>
        <p:txBody>
          <a:bodyPr wrap="square" lIns="0" tIns="0" rIns="0" bIns="0" rtlCol="0"/>
          <a:lstStyle/>
          <a:p>
            <a:endParaRPr/>
          </a:p>
        </p:txBody>
      </p:sp>
      <p:sp>
        <p:nvSpPr>
          <p:cNvPr id="17" name="object 11">
            <a:extLst>
              <a:ext uri="{FF2B5EF4-FFF2-40B4-BE49-F238E27FC236}">
                <a16:creationId xmlns:a16="http://schemas.microsoft.com/office/drawing/2014/main" id="{B58E83F4-6669-494A-9B59-5B49455E83CB}"/>
              </a:ext>
            </a:extLst>
          </p:cNvPr>
          <p:cNvSpPr txBox="1"/>
          <p:nvPr/>
        </p:nvSpPr>
        <p:spPr>
          <a:xfrm>
            <a:off x="14174804" y="6147837"/>
            <a:ext cx="4506595" cy="1591310"/>
          </a:xfrm>
          <a:prstGeom prst="rect">
            <a:avLst/>
          </a:prstGeom>
        </p:spPr>
        <p:txBody>
          <a:bodyPr vert="horz" wrap="square" lIns="0" tIns="70485" rIns="0" bIns="0" rtlCol="0">
            <a:spAutoFit/>
          </a:bodyPr>
          <a:lstStyle/>
          <a:p>
            <a:pPr marL="248285" marR="264160" indent="-236220">
              <a:lnSpc>
                <a:spcPts val="2730"/>
              </a:lnSpc>
              <a:spcBef>
                <a:spcPts val="555"/>
              </a:spcBef>
              <a:buFont typeface="Arial"/>
              <a:buChar char="•"/>
              <a:tabLst>
                <a:tab pos="248920" algn="l"/>
              </a:tabLst>
            </a:pPr>
            <a:r>
              <a:rPr sz="2600" b="1" spc="15" dirty="0">
                <a:latin typeface="Arial"/>
                <a:cs typeface="Arial"/>
              </a:rPr>
              <a:t>Hyper Param</a:t>
            </a:r>
            <a:r>
              <a:rPr sz="2600" spc="15" dirty="0">
                <a:latin typeface="Arial"/>
                <a:cs typeface="Arial"/>
              </a:rPr>
              <a:t>eters </a:t>
            </a:r>
            <a:r>
              <a:rPr sz="2600" spc="10" dirty="0">
                <a:latin typeface="Arial"/>
                <a:cs typeface="Arial"/>
              </a:rPr>
              <a:t>in </a:t>
            </a:r>
            <a:r>
              <a:rPr sz="2600" spc="15" dirty="0">
                <a:latin typeface="Arial"/>
                <a:cs typeface="Arial"/>
              </a:rPr>
              <a:t>each  layer</a:t>
            </a:r>
            <a:endParaRPr sz="2600" dirty="0">
              <a:latin typeface="Arial"/>
              <a:cs typeface="Arial"/>
            </a:endParaRPr>
          </a:p>
          <a:p>
            <a:pPr marL="248285" indent="-236220">
              <a:lnSpc>
                <a:spcPct val="100000"/>
              </a:lnSpc>
              <a:spcBef>
                <a:spcPts val="60"/>
              </a:spcBef>
              <a:buFont typeface="Arial"/>
              <a:buChar char="•"/>
              <a:tabLst>
                <a:tab pos="248920" algn="l"/>
              </a:tabLst>
            </a:pPr>
            <a:r>
              <a:rPr sz="2600" b="1" spc="15" dirty="0">
                <a:latin typeface="Arial"/>
                <a:cs typeface="Arial"/>
              </a:rPr>
              <a:t>Layers </a:t>
            </a:r>
            <a:r>
              <a:rPr sz="2600" spc="10" dirty="0">
                <a:latin typeface="Arial"/>
                <a:cs typeface="Arial"/>
              </a:rPr>
              <a:t>in the</a:t>
            </a:r>
            <a:r>
              <a:rPr sz="2600" spc="-5" dirty="0">
                <a:latin typeface="Arial"/>
                <a:cs typeface="Arial"/>
              </a:rPr>
              <a:t> </a:t>
            </a:r>
            <a:r>
              <a:rPr sz="2600" spc="15" dirty="0">
                <a:latin typeface="Arial"/>
                <a:cs typeface="Arial"/>
              </a:rPr>
              <a:t>model</a:t>
            </a:r>
            <a:endParaRPr sz="2600" dirty="0">
              <a:latin typeface="Arial"/>
              <a:cs typeface="Arial"/>
            </a:endParaRPr>
          </a:p>
          <a:p>
            <a:pPr marL="248285" indent="-236220">
              <a:lnSpc>
                <a:spcPct val="100000"/>
              </a:lnSpc>
              <a:spcBef>
                <a:spcPts val="105"/>
              </a:spcBef>
              <a:buChar char="•"/>
              <a:tabLst>
                <a:tab pos="248920" algn="l"/>
              </a:tabLst>
            </a:pPr>
            <a:r>
              <a:rPr sz="2600" spc="15" dirty="0">
                <a:latin typeface="Arial"/>
                <a:cs typeface="Arial"/>
              </a:rPr>
              <a:t>Level </a:t>
            </a:r>
            <a:r>
              <a:rPr sz="2600" spc="10" dirty="0">
                <a:latin typeface="Arial"/>
                <a:cs typeface="Arial"/>
              </a:rPr>
              <a:t>of </a:t>
            </a:r>
            <a:r>
              <a:rPr sz="2600" b="1" spc="15" dirty="0">
                <a:latin typeface="Arial"/>
                <a:cs typeface="Arial"/>
              </a:rPr>
              <a:t>data</a:t>
            </a:r>
            <a:r>
              <a:rPr sz="2600" b="1" spc="-35" dirty="0">
                <a:latin typeface="Arial"/>
                <a:cs typeface="Arial"/>
              </a:rPr>
              <a:t> </a:t>
            </a:r>
            <a:r>
              <a:rPr sz="2600" b="1" spc="15" dirty="0">
                <a:latin typeface="Arial"/>
                <a:cs typeface="Arial"/>
              </a:rPr>
              <a:t>augmentation</a:t>
            </a:r>
            <a:endParaRPr sz="2600" dirty="0">
              <a:latin typeface="Arial"/>
              <a:cs typeface="Arial"/>
            </a:endParaRPr>
          </a:p>
        </p:txBody>
      </p:sp>
      <p:sp>
        <p:nvSpPr>
          <p:cNvPr id="18" name="object 12">
            <a:extLst>
              <a:ext uri="{FF2B5EF4-FFF2-40B4-BE49-F238E27FC236}">
                <a16:creationId xmlns:a16="http://schemas.microsoft.com/office/drawing/2014/main" id="{66720319-0418-419B-8550-1D46CCEE737A}"/>
              </a:ext>
            </a:extLst>
          </p:cNvPr>
          <p:cNvSpPr/>
          <p:nvPr/>
        </p:nvSpPr>
        <p:spPr>
          <a:xfrm>
            <a:off x="10966450" y="5895507"/>
            <a:ext cx="3016885" cy="2159635"/>
          </a:xfrm>
          <a:custGeom>
            <a:avLst/>
            <a:gdLst/>
            <a:ahLst/>
            <a:cxnLst/>
            <a:rect l="l" t="t" r="r" b="b"/>
            <a:pathLst>
              <a:path w="3016884" h="2159634">
                <a:moveTo>
                  <a:pt x="0" y="359857"/>
                </a:moveTo>
                <a:lnTo>
                  <a:pt x="3285" y="311026"/>
                </a:lnTo>
                <a:lnTo>
                  <a:pt x="12854" y="264192"/>
                </a:lnTo>
                <a:lnTo>
                  <a:pt x="28279" y="219784"/>
                </a:lnTo>
                <a:lnTo>
                  <a:pt x="49130" y="178230"/>
                </a:lnTo>
                <a:lnTo>
                  <a:pt x="74980" y="139959"/>
                </a:lnTo>
                <a:lnTo>
                  <a:pt x="105399" y="105399"/>
                </a:lnTo>
                <a:lnTo>
                  <a:pt x="139959" y="74980"/>
                </a:lnTo>
                <a:lnTo>
                  <a:pt x="178230" y="49130"/>
                </a:lnTo>
                <a:lnTo>
                  <a:pt x="219784" y="28279"/>
                </a:lnTo>
                <a:lnTo>
                  <a:pt x="264192" y="12854"/>
                </a:lnTo>
                <a:lnTo>
                  <a:pt x="311026" y="3285"/>
                </a:lnTo>
                <a:lnTo>
                  <a:pt x="359857" y="0"/>
                </a:lnTo>
                <a:lnTo>
                  <a:pt x="2656959" y="0"/>
                </a:lnTo>
                <a:lnTo>
                  <a:pt x="2705791" y="3285"/>
                </a:lnTo>
                <a:lnTo>
                  <a:pt x="2752626" y="12854"/>
                </a:lnTo>
                <a:lnTo>
                  <a:pt x="2797035" y="28279"/>
                </a:lnTo>
                <a:lnTo>
                  <a:pt x="2838589" y="49130"/>
                </a:lnTo>
                <a:lnTo>
                  <a:pt x="2876861" y="74980"/>
                </a:lnTo>
                <a:lnTo>
                  <a:pt x="2911420" y="105399"/>
                </a:lnTo>
                <a:lnTo>
                  <a:pt x="2941839" y="139959"/>
                </a:lnTo>
                <a:lnTo>
                  <a:pt x="2967689" y="178230"/>
                </a:lnTo>
                <a:lnTo>
                  <a:pt x="2988541" y="219784"/>
                </a:lnTo>
                <a:lnTo>
                  <a:pt x="3003965" y="264192"/>
                </a:lnTo>
                <a:lnTo>
                  <a:pt x="3013535" y="311026"/>
                </a:lnTo>
                <a:lnTo>
                  <a:pt x="3016820" y="359857"/>
                </a:lnTo>
                <a:lnTo>
                  <a:pt x="3016820" y="1799253"/>
                </a:lnTo>
                <a:lnTo>
                  <a:pt x="3013535" y="1848083"/>
                </a:lnTo>
                <a:lnTo>
                  <a:pt x="3003965" y="1894916"/>
                </a:lnTo>
                <a:lnTo>
                  <a:pt x="2988541" y="1939324"/>
                </a:lnTo>
                <a:lnTo>
                  <a:pt x="2967689" y="1980877"/>
                </a:lnTo>
                <a:lnTo>
                  <a:pt x="2941839" y="2019148"/>
                </a:lnTo>
                <a:lnTo>
                  <a:pt x="2911420" y="2053707"/>
                </a:lnTo>
                <a:lnTo>
                  <a:pt x="2876861" y="2084126"/>
                </a:lnTo>
                <a:lnTo>
                  <a:pt x="2838589" y="2109975"/>
                </a:lnTo>
                <a:lnTo>
                  <a:pt x="2797035" y="2130826"/>
                </a:lnTo>
                <a:lnTo>
                  <a:pt x="2752626" y="2146251"/>
                </a:lnTo>
                <a:lnTo>
                  <a:pt x="2705791" y="2155820"/>
                </a:lnTo>
                <a:lnTo>
                  <a:pt x="2656959" y="2159105"/>
                </a:lnTo>
                <a:lnTo>
                  <a:pt x="359857" y="2159105"/>
                </a:lnTo>
                <a:lnTo>
                  <a:pt x="311026" y="2155820"/>
                </a:lnTo>
                <a:lnTo>
                  <a:pt x="264192" y="2146251"/>
                </a:lnTo>
                <a:lnTo>
                  <a:pt x="219784" y="2130826"/>
                </a:lnTo>
                <a:lnTo>
                  <a:pt x="178230" y="2109975"/>
                </a:lnTo>
                <a:lnTo>
                  <a:pt x="139959" y="2084126"/>
                </a:lnTo>
                <a:lnTo>
                  <a:pt x="105399" y="2053707"/>
                </a:lnTo>
                <a:lnTo>
                  <a:pt x="74980" y="2019148"/>
                </a:lnTo>
                <a:lnTo>
                  <a:pt x="49130" y="1980877"/>
                </a:lnTo>
                <a:lnTo>
                  <a:pt x="28279" y="1939324"/>
                </a:lnTo>
                <a:lnTo>
                  <a:pt x="12854" y="1894916"/>
                </a:lnTo>
                <a:lnTo>
                  <a:pt x="3285" y="1848083"/>
                </a:lnTo>
                <a:lnTo>
                  <a:pt x="0" y="1799253"/>
                </a:lnTo>
                <a:lnTo>
                  <a:pt x="0" y="359857"/>
                </a:lnTo>
                <a:close/>
              </a:path>
            </a:pathLst>
          </a:custGeom>
          <a:ln w="20941">
            <a:solidFill>
              <a:srgbClr val="000000"/>
            </a:solidFill>
          </a:ln>
        </p:spPr>
        <p:txBody>
          <a:bodyPr wrap="square" lIns="0" tIns="0" rIns="0" bIns="0" rtlCol="0"/>
          <a:lstStyle/>
          <a:p>
            <a:endParaRPr/>
          </a:p>
        </p:txBody>
      </p:sp>
      <p:sp>
        <p:nvSpPr>
          <p:cNvPr id="19" name="object 13">
            <a:extLst>
              <a:ext uri="{FF2B5EF4-FFF2-40B4-BE49-F238E27FC236}">
                <a16:creationId xmlns:a16="http://schemas.microsoft.com/office/drawing/2014/main" id="{8FBD5CF4-C3E6-4605-A223-87EFCA629CEA}"/>
              </a:ext>
            </a:extLst>
          </p:cNvPr>
          <p:cNvSpPr txBox="1"/>
          <p:nvPr/>
        </p:nvSpPr>
        <p:spPr>
          <a:xfrm>
            <a:off x="11234998" y="6384060"/>
            <a:ext cx="2479675" cy="1081405"/>
          </a:xfrm>
          <a:prstGeom prst="rect">
            <a:avLst/>
          </a:prstGeom>
        </p:spPr>
        <p:txBody>
          <a:bodyPr vert="horz" wrap="square" lIns="0" tIns="71120" rIns="0" bIns="0" rtlCol="0">
            <a:spAutoFit/>
          </a:bodyPr>
          <a:lstStyle/>
          <a:p>
            <a:pPr marL="361950" marR="5080" indent="-349885">
              <a:lnSpc>
                <a:spcPts val="3960"/>
              </a:lnSpc>
              <a:spcBef>
                <a:spcPts val="560"/>
              </a:spcBef>
            </a:pPr>
            <a:r>
              <a:rPr sz="3600" b="1" spc="10" dirty="0">
                <a:solidFill>
                  <a:srgbClr val="3F88C5"/>
                </a:solidFill>
                <a:latin typeface="Calibri"/>
                <a:cs typeface="Calibri"/>
              </a:rPr>
              <a:t>Man</a:t>
            </a:r>
            <a:r>
              <a:rPr sz="3600" b="1" spc="5" dirty="0">
                <a:solidFill>
                  <a:srgbClr val="3F88C5"/>
                </a:solidFill>
                <a:latin typeface="Calibri"/>
                <a:cs typeface="Calibri"/>
              </a:rPr>
              <a:t>ipul</a:t>
            </a:r>
            <a:r>
              <a:rPr sz="3600" b="1" spc="-25" dirty="0">
                <a:solidFill>
                  <a:srgbClr val="3F88C5"/>
                </a:solidFill>
                <a:latin typeface="Calibri"/>
                <a:cs typeface="Calibri"/>
              </a:rPr>
              <a:t>a</a:t>
            </a:r>
            <a:r>
              <a:rPr sz="3600" b="1" spc="-40" dirty="0">
                <a:solidFill>
                  <a:srgbClr val="3F88C5"/>
                </a:solidFill>
                <a:latin typeface="Calibri"/>
                <a:cs typeface="Calibri"/>
              </a:rPr>
              <a:t>t</a:t>
            </a:r>
            <a:r>
              <a:rPr sz="3600" b="1" spc="5" dirty="0">
                <a:solidFill>
                  <a:srgbClr val="3F88C5"/>
                </a:solidFill>
                <a:latin typeface="Calibri"/>
                <a:cs typeface="Calibri"/>
              </a:rPr>
              <a:t>ed  </a:t>
            </a:r>
            <a:r>
              <a:rPr sz="3600" b="1" spc="-15" dirty="0">
                <a:solidFill>
                  <a:srgbClr val="3F88C5"/>
                </a:solidFill>
                <a:latin typeface="Calibri"/>
                <a:cs typeface="Calibri"/>
              </a:rPr>
              <a:t>Variables</a:t>
            </a:r>
            <a:endParaRPr sz="3600" dirty="0">
              <a:latin typeface="Calibri"/>
              <a:cs typeface="Calibri"/>
            </a:endParaRPr>
          </a:p>
        </p:txBody>
      </p:sp>
      <p:sp>
        <p:nvSpPr>
          <p:cNvPr id="20" name="object 14">
            <a:extLst>
              <a:ext uri="{FF2B5EF4-FFF2-40B4-BE49-F238E27FC236}">
                <a16:creationId xmlns:a16="http://schemas.microsoft.com/office/drawing/2014/main" id="{CE53F465-658F-4540-9390-1E0787674F63}"/>
              </a:ext>
            </a:extLst>
          </p:cNvPr>
          <p:cNvSpPr/>
          <p:nvPr/>
        </p:nvSpPr>
        <p:spPr>
          <a:xfrm>
            <a:off x="13986202" y="8299539"/>
            <a:ext cx="5368925" cy="1306830"/>
          </a:xfrm>
          <a:custGeom>
            <a:avLst/>
            <a:gdLst/>
            <a:ahLst/>
            <a:cxnLst/>
            <a:rect l="l" t="t" r="r" b="b"/>
            <a:pathLst>
              <a:path w="5368925" h="1306829">
                <a:moveTo>
                  <a:pt x="5368475" y="217721"/>
                </a:moveTo>
                <a:lnTo>
                  <a:pt x="5368475" y="1088568"/>
                </a:lnTo>
                <a:lnTo>
                  <a:pt x="5362724" y="1138492"/>
                </a:lnTo>
                <a:lnTo>
                  <a:pt x="5346345" y="1184321"/>
                </a:lnTo>
                <a:lnTo>
                  <a:pt x="5320644" y="1224747"/>
                </a:lnTo>
                <a:lnTo>
                  <a:pt x="5286927" y="1258465"/>
                </a:lnTo>
                <a:lnTo>
                  <a:pt x="5246502" y="1284167"/>
                </a:lnTo>
                <a:lnTo>
                  <a:pt x="5200675" y="1300546"/>
                </a:lnTo>
                <a:lnTo>
                  <a:pt x="5150753" y="1306297"/>
                </a:lnTo>
                <a:lnTo>
                  <a:pt x="0" y="1306297"/>
                </a:lnTo>
                <a:lnTo>
                  <a:pt x="0" y="0"/>
                </a:lnTo>
                <a:lnTo>
                  <a:pt x="5150753" y="0"/>
                </a:lnTo>
                <a:lnTo>
                  <a:pt x="5200675" y="5750"/>
                </a:lnTo>
                <a:lnTo>
                  <a:pt x="5246502" y="22129"/>
                </a:lnTo>
                <a:lnTo>
                  <a:pt x="5286927" y="47830"/>
                </a:lnTo>
                <a:lnTo>
                  <a:pt x="5320644" y="81547"/>
                </a:lnTo>
                <a:lnTo>
                  <a:pt x="5346345" y="121973"/>
                </a:lnTo>
                <a:lnTo>
                  <a:pt x="5362724" y="167799"/>
                </a:lnTo>
                <a:lnTo>
                  <a:pt x="5368475" y="217721"/>
                </a:lnTo>
                <a:close/>
              </a:path>
            </a:pathLst>
          </a:custGeom>
          <a:ln w="20941">
            <a:solidFill>
              <a:srgbClr val="000000"/>
            </a:solidFill>
          </a:ln>
        </p:spPr>
        <p:txBody>
          <a:bodyPr wrap="square" lIns="0" tIns="0" rIns="0" bIns="0" rtlCol="0"/>
          <a:lstStyle/>
          <a:p>
            <a:endParaRPr/>
          </a:p>
        </p:txBody>
      </p:sp>
      <p:sp>
        <p:nvSpPr>
          <p:cNvPr id="21" name="object 15">
            <a:extLst>
              <a:ext uri="{FF2B5EF4-FFF2-40B4-BE49-F238E27FC236}">
                <a16:creationId xmlns:a16="http://schemas.microsoft.com/office/drawing/2014/main" id="{CFD72640-F4BB-4D38-8B94-C34F929BA4DE}"/>
              </a:ext>
            </a:extLst>
          </p:cNvPr>
          <p:cNvSpPr txBox="1"/>
          <p:nvPr/>
        </p:nvSpPr>
        <p:spPr>
          <a:xfrm>
            <a:off x="14177736" y="8502529"/>
            <a:ext cx="3707129" cy="835025"/>
          </a:xfrm>
          <a:prstGeom prst="rect">
            <a:avLst/>
          </a:prstGeom>
        </p:spPr>
        <p:txBody>
          <a:bodyPr vert="horz" wrap="square" lIns="0" tIns="17145" rIns="0" bIns="0" rtlCol="0">
            <a:spAutoFit/>
          </a:bodyPr>
          <a:lstStyle/>
          <a:p>
            <a:pPr marL="248285" indent="-236220">
              <a:lnSpc>
                <a:spcPct val="100000"/>
              </a:lnSpc>
              <a:spcBef>
                <a:spcPts val="135"/>
              </a:spcBef>
              <a:buFont typeface="Arial"/>
              <a:buChar char="•"/>
              <a:tabLst>
                <a:tab pos="248920" algn="l"/>
              </a:tabLst>
            </a:pPr>
            <a:r>
              <a:rPr sz="2600" b="1" spc="15" dirty="0">
                <a:latin typeface="Arial"/>
                <a:cs typeface="Arial"/>
              </a:rPr>
              <a:t>Loss </a:t>
            </a:r>
            <a:r>
              <a:rPr sz="2600" spc="10" dirty="0">
                <a:latin typeface="Arial"/>
                <a:cs typeface="Arial"/>
              </a:rPr>
              <a:t>of the</a:t>
            </a:r>
            <a:r>
              <a:rPr sz="2600" spc="-10" dirty="0">
                <a:latin typeface="Arial"/>
                <a:cs typeface="Arial"/>
              </a:rPr>
              <a:t> </a:t>
            </a:r>
            <a:r>
              <a:rPr sz="2600" spc="15" dirty="0">
                <a:latin typeface="Arial"/>
                <a:cs typeface="Arial"/>
              </a:rPr>
              <a:t>model</a:t>
            </a:r>
            <a:endParaRPr sz="2600" dirty="0">
              <a:latin typeface="Arial"/>
              <a:cs typeface="Arial"/>
            </a:endParaRPr>
          </a:p>
          <a:p>
            <a:pPr marL="248285" indent="-236220">
              <a:lnSpc>
                <a:spcPct val="100000"/>
              </a:lnSpc>
              <a:spcBef>
                <a:spcPts val="85"/>
              </a:spcBef>
              <a:buFont typeface="Arial"/>
              <a:buChar char="•"/>
              <a:tabLst>
                <a:tab pos="248920" algn="l"/>
              </a:tabLst>
            </a:pPr>
            <a:r>
              <a:rPr sz="2600" b="1" spc="20" dirty="0">
                <a:latin typeface="Arial"/>
                <a:cs typeface="Arial"/>
              </a:rPr>
              <a:t>Accuracy </a:t>
            </a:r>
            <a:r>
              <a:rPr sz="2600" spc="10" dirty="0">
                <a:latin typeface="Arial"/>
                <a:cs typeface="Arial"/>
              </a:rPr>
              <a:t>of the</a:t>
            </a:r>
            <a:r>
              <a:rPr sz="2600" spc="-55" dirty="0">
                <a:latin typeface="Arial"/>
                <a:cs typeface="Arial"/>
              </a:rPr>
              <a:t> </a:t>
            </a:r>
            <a:r>
              <a:rPr sz="2600" spc="15" dirty="0">
                <a:latin typeface="Arial"/>
                <a:cs typeface="Arial"/>
              </a:rPr>
              <a:t>model</a:t>
            </a:r>
            <a:endParaRPr sz="2600" dirty="0">
              <a:latin typeface="Arial"/>
              <a:cs typeface="Arial"/>
            </a:endParaRPr>
          </a:p>
        </p:txBody>
      </p:sp>
      <p:sp>
        <p:nvSpPr>
          <p:cNvPr id="22" name="object 16">
            <a:extLst>
              <a:ext uri="{FF2B5EF4-FFF2-40B4-BE49-F238E27FC236}">
                <a16:creationId xmlns:a16="http://schemas.microsoft.com/office/drawing/2014/main" id="{4FF5A8BA-7606-45EB-BBF5-422AADA8E56A}"/>
              </a:ext>
            </a:extLst>
          </p:cNvPr>
          <p:cNvSpPr/>
          <p:nvPr/>
        </p:nvSpPr>
        <p:spPr>
          <a:xfrm>
            <a:off x="10966450" y="8136255"/>
            <a:ext cx="3020060" cy="1633220"/>
          </a:xfrm>
          <a:custGeom>
            <a:avLst/>
            <a:gdLst/>
            <a:ahLst/>
            <a:cxnLst/>
            <a:rect l="l" t="t" r="r" b="b"/>
            <a:pathLst>
              <a:path w="3020059" h="1633220">
                <a:moveTo>
                  <a:pt x="0" y="272149"/>
                </a:moveTo>
                <a:lnTo>
                  <a:pt x="4384" y="223229"/>
                </a:lnTo>
                <a:lnTo>
                  <a:pt x="17026" y="177187"/>
                </a:lnTo>
                <a:lnTo>
                  <a:pt x="37156" y="134790"/>
                </a:lnTo>
                <a:lnTo>
                  <a:pt x="64005" y="96806"/>
                </a:lnTo>
                <a:lnTo>
                  <a:pt x="96806" y="64005"/>
                </a:lnTo>
                <a:lnTo>
                  <a:pt x="134790" y="37156"/>
                </a:lnTo>
                <a:lnTo>
                  <a:pt x="177187" y="17026"/>
                </a:lnTo>
                <a:lnTo>
                  <a:pt x="223229" y="4384"/>
                </a:lnTo>
                <a:lnTo>
                  <a:pt x="272149" y="0"/>
                </a:lnTo>
                <a:lnTo>
                  <a:pt x="2747619" y="0"/>
                </a:lnTo>
                <a:lnTo>
                  <a:pt x="2796538" y="4384"/>
                </a:lnTo>
                <a:lnTo>
                  <a:pt x="2842579" y="17026"/>
                </a:lnTo>
                <a:lnTo>
                  <a:pt x="2884976" y="37156"/>
                </a:lnTo>
                <a:lnTo>
                  <a:pt x="2922959" y="64005"/>
                </a:lnTo>
                <a:lnTo>
                  <a:pt x="2955759" y="96806"/>
                </a:lnTo>
                <a:lnTo>
                  <a:pt x="2982608" y="134790"/>
                </a:lnTo>
                <a:lnTo>
                  <a:pt x="3002737" y="177187"/>
                </a:lnTo>
                <a:lnTo>
                  <a:pt x="3015379" y="223229"/>
                </a:lnTo>
                <a:lnTo>
                  <a:pt x="3019763" y="272149"/>
                </a:lnTo>
                <a:lnTo>
                  <a:pt x="3019763" y="1360721"/>
                </a:lnTo>
                <a:lnTo>
                  <a:pt x="3015379" y="1409639"/>
                </a:lnTo>
                <a:lnTo>
                  <a:pt x="3002737" y="1455681"/>
                </a:lnTo>
                <a:lnTo>
                  <a:pt x="2982608" y="1498078"/>
                </a:lnTo>
                <a:lnTo>
                  <a:pt x="2955759" y="1536060"/>
                </a:lnTo>
                <a:lnTo>
                  <a:pt x="2922959" y="1568860"/>
                </a:lnTo>
                <a:lnTo>
                  <a:pt x="2884976" y="1595709"/>
                </a:lnTo>
                <a:lnTo>
                  <a:pt x="2842579" y="1615839"/>
                </a:lnTo>
                <a:lnTo>
                  <a:pt x="2796538" y="1628480"/>
                </a:lnTo>
                <a:lnTo>
                  <a:pt x="2747619" y="1632865"/>
                </a:lnTo>
                <a:lnTo>
                  <a:pt x="272149" y="1632865"/>
                </a:lnTo>
                <a:lnTo>
                  <a:pt x="223229" y="1628480"/>
                </a:lnTo>
                <a:lnTo>
                  <a:pt x="177187" y="1615839"/>
                </a:lnTo>
                <a:lnTo>
                  <a:pt x="134790" y="1595709"/>
                </a:lnTo>
                <a:lnTo>
                  <a:pt x="96806" y="1568860"/>
                </a:lnTo>
                <a:lnTo>
                  <a:pt x="64005" y="1536060"/>
                </a:lnTo>
                <a:lnTo>
                  <a:pt x="37156" y="1498078"/>
                </a:lnTo>
                <a:lnTo>
                  <a:pt x="17026" y="1455681"/>
                </a:lnTo>
                <a:lnTo>
                  <a:pt x="4384" y="1409639"/>
                </a:lnTo>
                <a:lnTo>
                  <a:pt x="0" y="1360721"/>
                </a:lnTo>
                <a:lnTo>
                  <a:pt x="0" y="272149"/>
                </a:lnTo>
                <a:close/>
              </a:path>
            </a:pathLst>
          </a:custGeom>
          <a:ln w="20941">
            <a:solidFill>
              <a:srgbClr val="000000"/>
            </a:solidFill>
          </a:ln>
        </p:spPr>
        <p:txBody>
          <a:bodyPr wrap="square" lIns="0" tIns="0" rIns="0" bIns="0" rtlCol="0"/>
          <a:lstStyle/>
          <a:p>
            <a:endParaRPr/>
          </a:p>
        </p:txBody>
      </p:sp>
      <p:sp>
        <p:nvSpPr>
          <p:cNvPr id="23" name="object 17">
            <a:extLst>
              <a:ext uri="{FF2B5EF4-FFF2-40B4-BE49-F238E27FC236}">
                <a16:creationId xmlns:a16="http://schemas.microsoft.com/office/drawing/2014/main" id="{860296FE-8AC4-4DDC-A441-82E839B991DA}"/>
              </a:ext>
            </a:extLst>
          </p:cNvPr>
          <p:cNvSpPr txBox="1"/>
          <p:nvPr/>
        </p:nvSpPr>
        <p:spPr>
          <a:xfrm>
            <a:off x="11345361" y="8359288"/>
            <a:ext cx="2261870" cy="1081405"/>
          </a:xfrm>
          <a:prstGeom prst="rect">
            <a:avLst/>
          </a:prstGeom>
        </p:spPr>
        <p:txBody>
          <a:bodyPr vert="horz" wrap="square" lIns="0" tIns="71120" rIns="0" bIns="0" rtlCol="0">
            <a:spAutoFit/>
          </a:bodyPr>
          <a:lstStyle/>
          <a:p>
            <a:pPr marL="253365" marR="5080" indent="-241300">
              <a:lnSpc>
                <a:spcPts val="3960"/>
              </a:lnSpc>
              <a:spcBef>
                <a:spcPts val="560"/>
              </a:spcBef>
            </a:pPr>
            <a:r>
              <a:rPr sz="3600" b="1" spc="-40" dirty="0">
                <a:solidFill>
                  <a:srgbClr val="3F88C5"/>
                </a:solidFill>
                <a:latin typeface="Calibri"/>
                <a:cs typeface="Calibri"/>
              </a:rPr>
              <a:t>R</a:t>
            </a:r>
            <a:r>
              <a:rPr sz="3600" b="1" spc="5" dirty="0">
                <a:solidFill>
                  <a:srgbClr val="3F88C5"/>
                </a:solidFill>
                <a:latin typeface="Calibri"/>
                <a:cs typeface="Calibri"/>
              </a:rPr>
              <a:t>e</a:t>
            </a:r>
            <a:r>
              <a:rPr sz="3600" b="1" spc="10" dirty="0">
                <a:solidFill>
                  <a:srgbClr val="3F88C5"/>
                </a:solidFill>
                <a:latin typeface="Calibri"/>
                <a:cs typeface="Calibri"/>
              </a:rPr>
              <a:t>s</a:t>
            </a:r>
            <a:r>
              <a:rPr sz="3600" b="1" spc="5" dirty="0">
                <a:solidFill>
                  <a:srgbClr val="3F88C5"/>
                </a:solidFill>
                <a:latin typeface="Calibri"/>
                <a:cs typeface="Calibri"/>
              </a:rPr>
              <a:t>p</a:t>
            </a:r>
            <a:r>
              <a:rPr sz="3600" b="1" spc="10" dirty="0">
                <a:solidFill>
                  <a:srgbClr val="3F88C5"/>
                </a:solidFill>
                <a:latin typeface="Calibri"/>
                <a:cs typeface="Calibri"/>
              </a:rPr>
              <a:t>o</a:t>
            </a:r>
            <a:r>
              <a:rPr sz="3600" b="1" spc="5" dirty="0">
                <a:solidFill>
                  <a:srgbClr val="3F88C5"/>
                </a:solidFill>
                <a:latin typeface="Calibri"/>
                <a:cs typeface="Calibri"/>
              </a:rPr>
              <a:t>nding  </a:t>
            </a:r>
            <a:r>
              <a:rPr sz="3600" b="1" spc="-15" dirty="0">
                <a:solidFill>
                  <a:srgbClr val="3F88C5"/>
                </a:solidFill>
                <a:latin typeface="Calibri"/>
                <a:cs typeface="Calibri"/>
              </a:rPr>
              <a:t>Variables</a:t>
            </a:r>
            <a:endParaRPr sz="3600">
              <a:latin typeface="Calibri"/>
              <a:cs typeface="Calibri"/>
            </a:endParaRPr>
          </a:p>
        </p:txBody>
      </p:sp>
    </p:spTree>
    <p:extLst>
      <p:ext uri="{BB962C8B-B14F-4D97-AF65-F5344CB8AC3E}">
        <p14:creationId xmlns:p14="http://schemas.microsoft.com/office/powerpoint/2010/main" val="315069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3452" y="2658632"/>
            <a:ext cx="10129520" cy="7564755"/>
          </a:xfrm>
          <a:prstGeom prst="rect">
            <a:avLst/>
          </a:prstGeom>
        </p:spPr>
        <p:txBody>
          <a:bodyPr vert="horz" wrap="square" lIns="0" tIns="12065" rIns="0" bIns="0" rtlCol="0">
            <a:spAutoFit/>
          </a:bodyPr>
          <a:lstStyle/>
          <a:p>
            <a:pPr marL="389255" marR="206375" indent="-377190">
              <a:lnSpc>
                <a:spcPct val="101000"/>
              </a:lnSpc>
              <a:spcBef>
                <a:spcPts val="95"/>
              </a:spcBef>
              <a:buFont typeface="Wingdings"/>
              <a:buChar char=""/>
              <a:tabLst>
                <a:tab pos="389255" algn="l"/>
                <a:tab pos="389890" algn="l"/>
              </a:tabLst>
            </a:pPr>
            <a:r>
              <a:rPr sz="2450" spc="10" dirty="0">
                <a:latin typeface="Calibri"/>
                <a:cs typeface="Calibri"/>
              </a:rPr>
              <a:t>Deep </a:t>
            </a:r>
            <a:r>
              <a:rPr sz="2450" spc="5" dirty="0">
                <a:latin typeface="Calibri"/>
                <a:cs typeface="Calibri"/>
              </a:rPr>
              <a:t>Learning </a:t>
            </a:r>
            <a:r>
              <a:rPr sz="2450" dirty="0">
                <a:latin typeface="Calibri"/>
                <a:cs typeface="Calibri"/>
              </a:rPr>
              <a:t>is </a:t>
            </a:r>
            <a:r>
              <a:rPr sz="2450" spc="10" dirty="0">
                <a:latin typeface="Calibri"/>
                <a:cs typeface="Calibri"/>
              </a:rPr>
              <a:t>a </a:t>
            </a:r>
            <a:r>
              <a:rPr sz="2450" spc="5" dirty="0">
                <a:latin typeface="Calibri"/>
                <a:cs typeface="Calibri"/>
              </a:rPr>
              <a:t>subclass of Machine Learning, which </a:t>
            </a:r>
            <a:r>
              <a:rPr sz="2450" dirty="0">
                <a:latin typeface="Calibri"/>
                <a:cs typeface="Calibri"/>
              </a:rPr>
              <a:t>is </a:t>
            </a:r>
            <a:r>
              <a:rPr sz="2450" spc="5" dirty="0">
                <a:latin typeface="Calibri"/>
                <a:cs typeface="Calibri"/>
              </a:rPr>
              <a:t>inspired by </a:t>
            </a:r>
            <a:r>
              <a:rPr sz="2450" spc="10" dirty="0">
                <a:latin typeface="Calibri"/>
                <a:cs typeface="Calibri"/>
              </a:rPr>
              <a:t>a  </a:t>
            </a:r>
            <a:r>
              <a:rPr sz="2450" b="1" spc="5" dirty="0">
                <a:latin typeface="Calibri"/>
                <a:cs typeface="Calibri"/>
              </a:rPr>
              <a:t>neuron’s structure</a:t>
            </a:r>
            <a:r>
              <a:rPr sz="2450" spc="5" dirty="0">
                <a:latin typeface="Calibri"/>
                <a:cs typeface="Calibri"/>
              </a:rPr>
              <a:t>, </a:t>
            </a:r>
            <a:r>
              <a:rPr sz="2450" spc="10" dirty="0">
                <a:latin typeface="Calibri"/>
                <a:cs typeface="Calibri"/>
              </a:rPr>
              <a:t>and </a:t>
            </a:r>
            <a:r>
              <a:rPr sz="2450" b="1" spc="5" dirty="0">
                <a:latin typeface="Calibri"/>
                <a:cs typeface="Calibri"/>
              </a:rPr>
              <a:t>function </a:t>
            </a:r>
            <a:r>
              <a:rPr sz="2450" spc="5" dirty="0">
                <a:latin typeface="Calibri"/>
                <a:cs typeface="Calibri"/>
              </a:rPr>
              <a:t>in the brain, groups of neurons </a:t>
            </a:r>
            <a:r>
              <a:rPr sz="2450" spc="10" dirty="0">
                <a:latin typeface="Calibri"/>
                <a:cs typeface="Calibri"/>
              </a:rPr>
              <a:t>are </a:t>
            </a:r>
            <a:r>
              <a:rPr sz="2450" spc="5" dirty="0">
                <a:latin typeface="Calibri"/>
                <a:cs typeface="Calibri"/>
              </a:rPr>
              <a:t>called  </a:t>
            </a:r>
            <a:r>
              <a:rPr sz="2450" b="1" spc="5" dirty="0">
                <a:latin typeface="Calibri"/>
                <a:cs typeface="Calibri"/>
              </a:rPr>
              <a:t>Neural</a:t>
            </a:r>
            <a:r>
              <a:rPr sz="2450" b="1" spc="-5" dirty="0">
                <a:latin typeface="Calibri"/>
                <a:cs typeface="Calibri"/>
              </a:rPr>
              <a:t> </a:t>
            </a:r>
            <a:r>
              <a:rPr sz="2450" b="1" spc="5" dirty="0">
                <a:latin typeface="Calibri"/>
                <a:cs typeface="Calibri"/>
              </a:rPr>
              <a:t>Networks</a:t>
            </a:r>
            <a:r>
              <a:rPr sz="2450" spc="5" dirty="0">
                <a:latin typeface="Calibri"/>
                <a:cs typeface="Calibri"/>
              </a:rPr>
              <a:t>.</a:t>
            </a:r>
            <a:endParaRPr sz="2450" dirty="0">
              <a:latin typeface="Calibri"/>
              <a:cs typeface="Calibri"/>
            </a:endParaRPr>
          </a:p>
          <a:p>
            <a:pPr>
              <a:lnSpc>
                <a:spcPct val="100000"/>
              </a:lnSpc>
              <a:spcBef>
                <a:spcPts val="35"/>
              </a:spcBef>
              <a:buFont typeface="Wingdings"/>
              <a:buChar char=""/>
            </a:pPr>
            <a:endParaRPr sz="2400" dirty="0">
              <a:latin typeface="Calibri"/>
              <a:cs typeface="Calibri"/>
            </a:endParaRPr>
          </a:p>
          <a:p>
            <a:pPr marL="389255" marR="34290" indent="-377190">
              <a:lnSpc>
                <a:spcPct val="101000"/>
              </a:lnSpc>
              <a:buFont typeface="Wingdings"/>
              <a:buChar char=""/>
              <a:tabLst>
                <a:tab pos="389255" algn="l"/>
                <a:tab pos="389890" algn="l"/>
              </a:tabLst>
            </a:pPr>
            <a:r>
              <a:rPr sz="2450" spc="10" dirty="0">
                <a:latin typeface="Calibri"/>
                <a:cs typeface="Calibri"/>
              </a:rPr>
              <a:t>The </a:t>
            </a:r>
            <a:r>
              <a:rPr sz="2450" spc="5" dirty="0">
                <a:latin typeface="Calibri"/>
                <a:cs typeface="Calibri"/>
              </a:rPr>
              <a:t>first layer of </a:t>
            </a:r>
            <a:r>
              <a:rPr sz="2450" spc="10" dirty="0">
                <a:latin typeface="Calibri"/>
                <a:cs typeface="Calibri"/>
              </a:rPr>
              <a:t>a </a:t>
            </a:r>
            <a:r>
              <a:rPr sz="2450" spc="5" dirty="0">
                <a:latin typeface="Calibri"/>
                <a:cs typeface="Calibri"/>
              </a:rPr>
              <a:t>Neural </a:t>
            </a:r>
            <a:r>
              <a:rPr sz="2450" spc="10" dirty="0">
                <a:latin typeface="Calibri"/>
                <a:cs typeface="Calibri"/>
              </a:rPr>
              <a:t>Network </a:t>
            </a:r>
            <a:r>
              <a:rPr sz="2450" dirty="0">
                <a:latin typeface="Calibri"/>
                <a:cs typeface="Calibri"/>
              </a:rPr>
              <a:t>is </a:t>
            </a:r>
            <a:r>
              <a:rPr sz="2450" spc="5" dirty="0">
                <a:latin typeface="Calibri"/>
                <a:cs typeface="Calibri"/>
              </a:rPr>
              <a:t>called the </a:t>
            </a:r>
            <a:r>
              <a:rPr sz="2450" b="1" spc="10" dirty="0">
                <a:latin typeface="Calibri"/>
                <a:cs typeface="Calibri"/>
              </a:rPr>
              <a:t>input </a:t>
            </a:r>
            <a:r>
              <a:rPr sz="2450" b="1" spc="5" dirty="0">
                <a:latin typeface="Calibri"/>
                <a:cs typeface="Calibri"/>
              </a:rPr>
              <a:t>layer </a:t>
            </a:r>
            <a:r>
              <a:rPr sz="2450" b="1" spc="10" dirty="0">
                <a:latin typeface="Calibri"/>
                <a:cs typeface="Calibri"/>
              </a:rPr>
              <a:t>and </a:t>
            </a:r>
            <a:r>
              <a:rPr sz="2450" dirty="0">
                <a:latin typeface="Calibri"/>
                <a:cs typeface="Calibri"/>
              </a:rPr>
              <a:t>is </a:t>
            </a:r>
            <a:r>
              <a:rPr sz="2450" spc="5" dirty="0">
                <a:latin typeface="Calibri"/>
                <a:cs typeface="Calibri"/>
              </a:rPr>
              <a:t>composed  of neurons that represent the input</a:t>
            </a:r>
            <a:r>
              <a:rPr sz="2450" spc="-45" dirty="0">
                <a:latin typeface="Calibri"/>
                <a:cs typeface="Calibri"/>
              </a:rPr>
              <a:t> </a:t>
            </a:r>
            <a:r>
              <a:rPr sz="2450" spc="5" dirty="0">
                <a:latin typeface="Calibri"/>
                <a:cs typeface="Calibri"/>
              </a:rPr>
              <a:t>data.</a:t>
            </a:r>
            <a:endParaRPr sz="2450" dirty="0">
              <a:latin typeface="Calibri"/>
              <a:cs typeface="Calibri"/>
            </a:endParaRPr>
          </a:p>
          <a:p>
            <a:pPr>
              <a:lnSpc>
                <a:spcPct val="100000"/>
              </a:lnSpc>
              <a:spcBef>
                <a:spcPts val="35"/>
              </a:spcBef>
              <a:buFont typeface="Wingdings"/>
              <a:buChar char=""/>
            </a:pPr>
            <a:endParaRPr sz="2400" dirty="0">
              <a:latin typeface="Calibri"/>
              <a:cs typeface="Calibri"/>
            </a:endParaRPr>
          </a:p>
          <a:p>
            <a:pPr marL="389255" marR="187960" indent="-377190">
              <a:lnSpc>
                <a:spcPct val="101000"/>
              </a:lnSpc>
              <a:buFont typeface="Wingdings"/>
              <a:buChar char=""/>
              <a:tabLst>
                <a:tab pos="389255" algn="l"/>
                <a:tab pos="389890" algn="l"/>
              </a:tabLst>
            </a:pPr>
            <a:r>
              <a:rPr sz="2450" spc="10" dirty="0">
                <a:latin typeface="Calibri"/>
                <a:cs typeface="Calibri"/>
              </a:rPr>
              <a:t>A </a:t>
            </a:r>
            <a:r>
              <a:rPr sz="2450" b="1" spc="10" dirty="0">
                <a:latin typeface="Calibri"/>
                <a:cs typeface="Calibri"/>
              </a:rPr>
              <a:t>neuron </a:t>
            </a:r>
            <a:r>
              <a:rPr sz="2450" spc="5" dirty="0">
                <a:latin typeface="Calibri"/>
                <a:cs typeface="Calibri"/>
              </a:rPr>
              <a:t>holds </a:t>
            </a:r>
            <a:r>
              <a:rPr sz="2450" spc="10" dirty="0">
                <a:latin typeface="Calibri"/>
                <a:cs typeface="Calibri"/>
              </a:rPr>
              <a:t>a </a:t>
            </a:r>
            <a:r>
              <a:rPr sz="2450" spc="5" dirty="0">
                <a:latin typeface="Calibri"/>
                <a:cs typeface="Calibri"/>
              </a:rPr>
              <a:t>number (often between 0-1), the number corresponds to  the activation of each</a:t>
            </a:r>
            <a:r>
              <a:rPr sz="2450" spc="-25" dirty="0">
                <a:latin typeface="Calibri"/>
                <a:cs typeface="Calibri"/>
              </a:rPr>
              <a:t> </a:t>
            </a:r>
            <a:r>
              <a:rPr sz="2450" spc="5" dirty="0">
                <a:latin typeface="Calibri"/>
                <a:cs typeface="Calibri"/>
              </a:rPr>
              <a:t>neuron.</a:t>
            </a:r>
            <a:endParaRPr sz="2450" dirty="0">
              <a:latin typeface="Calibri"/>
              <a:cs typeface="Calibri"/>
            </a:endParaRPr>
          </a:p>
          <a:p>
            <a:pPr>
              <a:lnSpc>
                <a:spcPct val="100000"/>
              </a:lnSpc>
              <a:spcBef>
                <a:spcPts val="40"/>
              </a:spcBef>
              <a:buFont typeface="Wingdings"/>
              <a:buChar char=""/>
            </a:pPr>
            <a:endParaRPr sz="2400" dirty="0">
              <a:latin typeface="Calibri"/>
              <a:cs typeface="Calibri"/>
            </a:endParaRPr>
          </a:p>
          <a:p>
            <a:pPr marL="389255" marR="490220" indent="-377190">
              <a:lnSpc>
                <a:spcPct val="101000"/>
              </a:lnSpc>
              <a:buFont typeface="Wingdings"/>
              <a:buChar char=""/>
              <a:tabLst>
                <a:tab pos="389255" algn="l"/>
                <a:tab pos="389890" algn="l"/>
              </a:tabLst>
            </a:pPr>
            <a:r>
              <a:rPr sz="2450" spc="10" dirty="0">
                <a:latin typeface="Calibri"/>
                <a:cs typeface="Calibri"/>
              </a:rPr>
              <a:t>The </a:t>
            </a:r>
            <a:r>
              <a:rPr sz="2450" spc="5" dirty="0">
                <a:latin typeface="Calibri"/>
                <a:cs typeface="Calibri"/>
              </a:rPr>
              <a:t>layers in the middle </a:t>
            </a:r>
            <a:r>
              <a:rPr sz="2450" spc="10" dirty="0">
                <a:latin typeface="Calibri"/>
                <a:cs typeface="Calibri"/>
              </a:rPr>
              <a:t>are </a:t>
            </a:r>
            <a:r>
              <a:rPr sz="2450" b="1" spc="10" dirty="0">
                <a:latin typeface="Calibri"/>
                <a:cs typeface="Calibri"/>
              </a:rPr>
              <a:t>hidden </a:t>
            </a:r>
            <a:r>
              <a:rPr sz="2450" b="1" spc="5" dirty="0">
                <a:latin typeface="Calibri"/>
                <a:cs typeface="Calibri"/>
              </a:rPr>
              <a:t>layers</a:t>
            </a:r>
            <a:r>
              <a:rPr sz="2450" spc="5" dirty="0">
                <a:latin typeface="Calibri"/>
                <a:cs typeface="Calibri"/>
              </a:rPr>
              <a:t>. These layers contain neurons  that </a:t>
            </a:r>
            <a:r>
              <a:rPr sz="2450" spc="10" dirty="0">
                <a:latin typeface="Calibri"/>
                <a:cs typeface="Calibri"/>
              </a:rPr>
              <a:t>are </a:t>
            </a:r>
            <a:r>
              <a:rPr sz="2450" spc="5" dirty="0">
                <a:latin typeface="Calibri"/>
                <a:cs typeface="Calibri"/>
              </a:rPr>
              <a:t>responsible for </a:t>
            </a:r>
            <a:r>
              <a:rPr sz="2450" dirty="0">
                <a:latin typeface="Calibri"/>
                <a:cs typeface="Calibri"/>
              </a:rPr>
              <a:t>identifying </a:t>
            </a:r>
            <a:r>
              <a:rPr sz="2450" b="1" spc="5" dirty="0">
                <a:latin typeface="Calibri"/>
                <a:cs typeface="Calibri"/>
              </a:rPr>
              <a:t>features </a:t>
            </a:r>
            <a:r>
              <a:rPr sz="2450" spc="5" dirty="0">
                <a:latin typeface="Calibri"/>
                <a:cs typeface="Calibri"/>
              </a:rPr>
              <a:t>within the</a:t>
            </a:r>
            <a:r>
              <a:rPr sz="2450" spc="-35" dirty="0">
                <a:latin typeface="Calibri"/>
                <a:cs typeface="Calibri"/>
              </a:rPr>
              <a:t> </a:t>
            </a:r>
            <a:r>
              <a:rPr sz="2450" spc="5" dirty="0">
                <a:latin typeface="Calibri"/>
                <a:cs typeface="Calibri"/>
              </a:rPr>
              <a:t>dataset.</a:t>
            </a:r>
            <a:endParaRPr sz="2450" dirty="0">
              <a:latin typeface="Calibri"/>
              <a:cs typeface="Calibri"/>
            </a:endParaRPr>
          </a:p>
          <a:p>
            <a:pPr>
              <a:lnSpc>
                <a:spcPct val="100000"/>
              </a:lnSpc>
              <a:spcBef>
                <a:spcPts val="35"/>
              </a:spcBef>
              <a:buFont typeface="Wingdings"/>
              <a:buChar char=""/>
            </a:pPr>
            <a:endParaRPr sz="2400" dirty="0">
              <a:latin typeface="Calibri"/>
              <a:cs typeface="Calibri"/>
            </a:endParaRPr>
          </a:p>
          <a:p>
            <a:pPr marL="389255" marR="5080" indent="-377190">
              <a:lnSpc>
                <a:spcPct val="101000"/>
              </a:lnSpc>
              <a:buFont typeface="Wingdings"/>
              <a:buChar char=""/>
              <a:tabLst>
                <a:tab pos="389255" algn="l"/>
                <a:tab pos="389890" algn="l"/>
              </a:tabLst>
            </a:pPr>
            <a:r>
              <a:rPr sz="2450" spc="10" dirty="0">
                <a:latin typeface="Calibri"/>
                <a:cs typeface="Calibri"/>
              </a:rPr>
              <a:t>The </a:t>
            </a:r>
            <a:r>
              <a:rPr sz="2450" spc="5" dirty="0">
                <a:latin typeface="Calibri"/>
                <a:cs typeface="Calibri"/>
              </a:rPr>
              <a:t>activations in neurons of each layer change to correctly predict the right  class.</a:t>
            </a:r>
            <a:endParaRPr sz="2450" dirty="0">
              <a:latin typeface="Calibri"/>
              <a:cs typeface="Calibri"/>
            </a:endParaRPr>
          </a:p>
          <a:p>
            <a:pPr>
              <a:lnSpc>
                <a:spcPct val="100000"/>
              </a:lnSpc>
              <a:spcBef>
                <a:spcPts val="35"/>
              </a:spcBef>
              <a:buFont typeface="Wingdings"/>
              <a:buChar char=""/>
            </a:pPr>
            <a:endParaRPr sz="2400" dirty="0">
              <a:latin typeface="Calibri"/>
              <a:cs typeface="Calibri"/>
            </a:endParaRPr>
          </a:p>
          <a:p>
            <a:pPr marL="389255" marR="55880" indent="-377190">
              <a:lnSpc>
                <a:spcPct val="101000"/>
              </a:lnSpc>
              <a:spcBef>
                <a:spcPts val="5"/>
              </a:spcBef>
              <a:buFont typeface="Wingdings"/>
              <a:buChar char=""/>
              <a:tabLst>
                <a:tab pos="389255" algn="l"/>
                <a:tab pos="389890" algn="l"/>
              </a:tabLst>
            </a:pPr>
            <a:r>
              <a:rPr sz="2450" spc="10" dirty="0">
                <a:latin typeface="Calibri"/>
                <a:cs typeface="Calibri"/>
              </a:rPr>
              <a:t>The </a:t>
            </a:r>
            <a:r>
              <a:rPr sz="2450" spc="5" dirty="0">
                <a:latin typeface="Calibri"/>
                <a:cs typeface="Calibri"/>
              </a:rPr>
              <a:t>last layer of </a:t>
            </a:r>
            <a:r>
              <a:rPr sz="2450" spc="10" dirty="0">
                <a:latin typeface="Calibri"/>
                <a:cs typeface="Calibri"/>
              </a:rPr>
              <a:t>a </a:t>
            </a:r>
            <a:r>
              <a:rPr sz="2450" spc="5" dirty="0">
                <a:latin typeface="Calibri"/>
                <a:cs typeface="Calibri"/>
              </a:rPr>
              <a:t>Neural </a:t>
            </a:r>
            <a:r>
              <a:rPr sz="2450" spc="10" dirty="0">
                <a:latin typeface="Calibri"/>
                <a:cs typeface="Calibri"/>
              </a:rPr>
              <a:t>Network </a:t>
            </a:r>
            <a:r>
              <a:rPr sz="2450" dirty="0">
                <a:latin typeface="Calibri"/>
                <a:cs typeface="Calibri"/>
              </a:rPr>
              <a:t>is </a:t>
            </a:r>
            <a:r>
              <a:rPr sz="2450" spc="5" dirty="0">
                <a:latin typeface="Calibri"/>
                <a:cs typeface="Calibri"/>
              </a:rPr>
              <a:t>called the </a:t>
            </a:r>
            <a:r>
              <a:rPr sz="2450" b="1" spc="5" dirty="0">
                <a:latin typeface="Calibri"/>
                <a:cs typeface="Calibri"/>
              </a:rPr>
              <a:t>output layer</a:t>
            </a:r>
            <a:r>
              <a:rPr sz="2450" spc="5" dirty="0">
                <a:latin typeface="Calibri"/>
                <a:cs typeface="Calibri"/>
              </a:rPr>
              <a:t>, which contains  </a:t>
            </a:r>
            <a:r>
              <a:rPr sz="2450" spc="10" dirty="0">
                <a:latin typeface="Calibri"/>
                <a:cs typeface="Calibri"/>
              </a:rPr>
              <a:t>a </a:t>
            </a:r>
            <a:r>
              <a:rPr sz="2450" spc="5" dirty="0">
                <a:latin typeface="Calibri"/>
                <a:cs typeface="Calibri"/>
              </a:rPr>
              <a:t>neuron for each </a:t>
            </a:r>
            <a:r>
              <a:rPr sz="2450" b="1" spc="5" dirty="0">
                <a:latin typeface="Calibri"/>
                <a:cs typeface="Calibri"/>
              </a:rPr>
              <a:t>class </a:t>
            </a:r>
            <a:r>
              <a:rPr sz="2450" spc="5" dirty="0">
                <a:latin typeface="Calibri"/>
                <a:cs typeface="Calibri"/>
              </a:rPr>
              <a:t>in the dataset. Each neuron’s activation signifies the  model’s certainty for that class. Hence, the largest activation in the output  layer resembles the model’s </a:t>
            </a:r>
            <a:r>
              <a:rPr sz="2450" spc="10" dirty="0">
                <a:latin typeface="Calibri"/>
                <a:cs typeface="Calibri"/>
              </a:rPr>
              <a:t>most </a:t>
            </a:r>
            <a:r>
              <a:rPr sz="2450" spc="5" dirty="0">
                <a:latin typeface="Calibri"/>
                <a:cs typeface="Calibri"/>
              </a:rPr>
              <a:t>confident</a:t>
            </a:r>
            <a:r>
              <a:rPr sz="2450" spc="-40" dirty="0">
                <a:latin typeface="Calibri"/>
                <a:cs typeface="Calibri"/>
              </a:rPr>
              <a:t> </a:t>
            </a:r>
            <a:r>
              <a:rPr sz="2450" spc="5" dirty="0">
                <a:latin typeface="Calibri"/>
                <a:cs typeface="Calibri"/>
              </a:rPr>
              <a:t>output.</a:t>
            </a:r>
            <a:endParaRPr sz="2450" dirty="0">
              <a:latin typeface="Calibri"/>
              <a:cs typeface="Calibri"/>
            </a:endParaRPr>
          </a:p>
        </p:txBody>
      </p:sp>
      <p:sp>
        <p:nvSpPr>
          <p:cNvPr id="3" name="object 3"/>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marL="635" algn="ctr">
              <a:lnSpc>
                <a:spcPct val="100000"/>
              </a:lnSpc>
              <a:spcBef>
                <a:spcPts val="500"/>
              </a:spcBef>
            </a:pPr>
            <a:r>
              <a:rPr spc="10" dirty="0"/>
              <a:t>What </a:t>
            </a:r>
            <a:r>
              <a:rPr spc="5" dirty="0"/>
              <a:t>is </a:t>
            </a:r>
            <a:r>
              <a:rPr spc="10" dirty="0"/>
              <a:t>Deep</a:t>
            </a:r>
            <a:r>
              <a:rPr spc="-20" dirty="0"/>
              <a:t> </a:t>
            </a:r>
            <a:r>
              <a:rPr spc="5" dirty="0"/>
              <a:t>Learning?</a:t>
            </a:r>
          </a:p>
        </p:txBody>
      </p:sp>
      <p:sp>
        <p:nvSpPr>
          <p:cNvPr id="4" name="object 4"/>
          <p:cNvSpPr/>
          <p:nvPr/>
        </p:nvSpPr>
        <p:spPr>
          <a:xfrm>
            <a:off x="13863653" y="2598026"/>
            <a:ext cx="3241023" cy="323904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999438" y="5876125"/>
            <a:ext cx="2961005" cy="435609"/>
          </a:xfrm>
          <a:prstGeom prst="rect">
            <a:avLst/>
          </a:prstGeom>
        </p:spPr>
        <p:txBody>
          <a:bodyPr vert="horz" wrap="square" lIns="0" tIns="4445" rIns="0" bIns="0" rtlCol="0">
            <a:spAutoFit/>
          </a:bodyPr>
          <a:lstStyle/>
          <a:p>
            <a:pPr marL="1083310" marR="5080" indent="-1071245">
              <a:lnSpc>
                <a:spcPct val="105300"/>
              </a:lnSpc>
              <a:spcBef>
                <a:spcPts val="35"/>
              </a:spcBef>
            </a:pPr>
            <a:r>
              <a:rPr sz="1300" b="1" spc="5" dirty="0">
                <a:latin typeface="Times New Roman"/>
                <a:cs typeface="Times New Roman"/>
              </a:rPr>
              <a:t>Figure 1.1: </a:t>
            </a:r>
            <a:r>
              <a:rPr sz="1300" spc="5" dirty="0">
                <a:latin typeface="Times New Roman"/>
                <a:cs typeface="Times New Roman"/>
              </a:rPr>
              <a:t>Diagram of classes in Artificial  Intelligence</a:t>
            </a:r>
            <a:endParaRPr sz="1300">
              <a:latin typeface="Times New Roman"/>
              <a:cs typeface="Times New Roman"/>
            </a:endParaRPr>
          </a:p>
        </p:txBody>
      </p:sp>
      <p:sp>
        <p:nvSpPr>
          <p:cNvPr id="6" name="object 6"/>
          <p:cNvSpPr/>
          <p:nvPr/>
        </p:nvSpPr>
        <p:spPr>
          <a:xfrm>
            <a:off x="12600872" y="6448536"/>
            <a:ext cx="5061824" cy="369412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4193150" y="9771295"/>
            <a:ext cx="2574290" cy="226695"/>
          </a:xfrm>
          <a:prstGeom prst="rect">
            <a:avLst/>
          </a:prstGeom>
        </p:spPr>
        <p:txBody>
          <a:bodyPr vert="horz" wrap="square" lIns="0" tIns="15240" rIns="0" bIns="0" rtlCol="0">
            <a:spAutoFit/>
          </a:bodyPr>
          <a:lstStyle/>
          <a:p>
            <a:pPr marL="12700">
              <a:lnSpc>
                <a:spcPct val="100000"/>
              </a:lnSpc>
              <a:spcBef>
                <a:spcPts val="120"/>
              </a:spcBef>
            </a:pPr>
            <a:r>
              <a:rPr sz="1300" b="1" spc="5" dirty="0">
                <a:latin typeface="Times New Roman"/>
                <a:cs typeface="Times New Roman"/>
              </a:rPr>
              <a:t>Figure 1.2: </a:t>
            </a:r>
            <a:r>
              <a:rPr sz="1300" spc="5" dirty="0">
                <a:latin typeface="Times New Roman"/>
                <a:cs typeface="Times New Roman"/>
              </a:rPr>
              <a:t>Example Neural</a:t>
            </a:r>
            <a:r>
              <a:rPr sz="1300" spc="-5" dirty="0">
                <a:latin typeface="Times New Roman"/>
                <a:cs typeface="Times New Roman"/>
              </a:rPr>
              <a:t> </a:t>
            </a:r>
            <a:r>
              <a:rPr sz="1300" spc="5" dirty="0">
                <a:latin typeface="Times New Roman"/>
                <a:cs typeface="Times New Roman"/>
              </a:rPr>
              <a:t>Network</a:t>
            </a:r>
            <a:endParaRPr sz="13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379865"/>
          </a:xfrm>
          <a:prstGeom prst="rect">
            <a:avLst/>
          </a:prstGeom>
          <a:solidFill>
            <a:srgbClr val="EEEEEE"/>
          </a:solidFill>
        </p:spPr>
        <p:txBody>
          <a:bodyPr vert="horz" wrap="square" lIns="0" tIns="63500" rIns="0" bIns="0" rtlCol="0">
            <a:spAutoFit/>
          </a:bodyPr>
          <a:lstStyle/>
          <a:p>
            <a:pPr algn="ctr">
              <a:lnSpc>
                <a:spcPct val="100000"/>
              </a:lnSpc>
              <a:spcBef>
                <a:spcPts val="500"/>
              </a:spcBef>
            </a:pPr>
            <a:r>
              <a:rPr lang="en-US" b="1" dirty="0">
                <a:solidFill>
                  <a:srgbClr val="0E101A"/>
                </a:solidFill>
                <a:effectLst/>
              </a:rPr>
              <a:t>Methodology</a:t>
            </a:r>
            <a:endParaRPr spc="5" dirty="0"/>
          </a:p>
        </p:txBody>
      </p:sp>
      <p:sp>
        <p:nvSpPr>
          <p:cNvPr id="4" name="object 4"/>
          <p:cNvSpPr txBox="1"/>
          <p:nvPr/>
        </p:nvSpPr>
        <p:spPr>
          <a:xfrm>
            <a:off x="15752998" y="10208559"/>
            <a:ext cx="2324100" cy="226695"/>
          </a:xfrm>
          <a:prstGeom prst="rect">
            <a:avLst/>
          </a:prstGeom>
        </p:spPr>
        <p:txBody>
          <a:bodyPr vert="horz" wrap="square" lIns="0" tIns="15240" rIns="0" bIns="0" rtlCol="0">
            <a:spAutoFit/>
          </a:bodyPr>
          <a:lstStyle/>
          <a:p>
            <a:pPr marL="12700">
              <a:lnSpc>
                <a:spcPct val="100000"/>
              </a:lnSpc>
              <a:spcBef>
                <a:spcPts val="120"/>
              </a:spcBef>
            </a:pPr>
            <a:r>
              <a:rPr sz="1300" b="1" spc="5" dirty="0">
                <a:latin typeface="Times New Roman"/>
                <a:cs typeface="Times New Roman"/>
              </a:rPr>
              <a:t>Figure 2.1: </a:t>
            </a:r>
            <a:r>
              <a:rPr sz="1300" spc="5" dirty="0">
                <a:latin typeface="Times New Roman"/>
                <a:cs typeface="Times New Roman"/>
              </a:rPr>
              <a:t>Flowchart of</a:t>
            </a:r>
            <a:r>
              <a:rPr sz="1300" spc="-10" dirty="0">
                <a:latin typeface="Times New Roman"/>
                <a:cs typeface="Times New Roman"/>
              </a:rPr>
              <a:t> </a:t>
            </a:r>
            <a:r>
              <a:rPr sz="1300" spc="5" dirty="0">
                <a:latin typeface="Times New Roman"/>
                <a:cs typeface="Times New Roman"/>
              </a:rPr>
              <a:t>methods</a:t>
            </a:r>
            <a:endParaRPr sz="13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379865"/>
          </a:xfrm>
          <a:prstGeom prst="rect">
            <a:avLst/>
          </a:prstGeom>
          <a:solidFill>
            <a:srgbClr val="EEEEEE"/>
          </a:solidFill>
        </p:spPr>
        <p:txBody>
          <a:bodyPr vert="horz" wrap="square" lIns="0" tIns="63500" rIns="0" bIns="0" rtlCol="0">
            <a:spAutoFit/>
          </a:bodyPr>
          <a:lstStyle/>
          <a:p>
            <a:pPr algn="ctr">
              <a:lnSpc>
                <a:spcPct val="100000"/>
              </a:lnSpc>
              <a:spcBef>
                <a:spcPts val="500"/>
              </a:spcBef>
            </a:pPr>
            <a:r>
              <a:rPr lang="en-US" b="1" dirty="0">
                <a:solidFill>
                  <a:srgbClr val="0E101A"/>
                </a:solidFill>
                <a:effectLst/>
              </a:rPr>
              <a:t>Training Phases</a:t>
            </a:r>
            <a:endParaRPr spc="5" dirty="0"/>
          </a:p>
        </p:txBody>
      </p:sp>
      <p:sp>
        <p:nvSpPr>
          <p:cNvPr id="4" name="object 4"/>
          <p:cNvSpPr txBox="1"/>
          <p:nvPr/>
        </p:nvSpPr>
        <p:spPr>
          <a:xfrm>
            <a:off x="15752998" y="10208559"/>
            <a:ext cx="2324100" cy="226695"/>
          </a:xfrm>
          <a:prstGeom prst="rect">
            <a:avLst/>
          </a:prstGeom>
        </p:spPr>
        <p:txBody>
          <a:bodyPr vert="horz" wrap="square" lIns="0" tIns="15240" rIns="0" bIns="0" rtlCol="0">
            <a:spAutoFit/>
          </a:bodyPr>
          <a:lstStyle/>
          <a:p>
            <a:pPr marL="12700">
              <a:lnSpc>
                <a:spcPct val="100000"/>
              </a:lnSpc>
              <a:spcBef>
                <a:spcPts val="120"/>
              </a:spcBef>
            </a:pPr>
            <a:r>
              <a:rPr sz="1300" b="1" spc="5" dirty="0">
                <a:latin typeface="Times New Roman"/>
                <a:cs typeface="Times New Roman"/>
              </a:rPr>
              <a:t>Figure 2.1: </a:t>
            </a:r>
            <a:r>
              <a:rPr sz="1300" spc="5" dirty="0">
                <a:latin typeface="Times New Roman"/>
                <a:cs typeface="Times New Roman"/>
              </a:rPr>
              <a:t>Flowchart of</a:t>
            </a:r>
            <a:r>
              <a:rPr sz="1300" spc="-10" dirty="0">
                <a:latin typeface="Times New Roman"/>
                <a:cs typeface="Times New Roman"/>
              </a:rPr>
              <a:t> </a:t>
            </a:r>
            <a:r>
              <a:rPr sz="1300" spc="5" dirty="0">
                <a:latin typeface="Times New Roman"/>
                <a:cs typeface="Times New Roman"/>
              </a:rPr>
              <a:t>methods</a:t>
            </a:r>
            <a:endParaRPr sz="1300">
              <a:latin typeface="Times New Roman"/>
              <a:cs typeface="Times New Roman"/>
            </a:endParaRPr>
          </a:p>
        </p:txBody>
      </p:sp>
      <p:pic>
        <p:nvPicPr>
          <p:cNvPr id="7" name="Picture 6" descr="A picture containing timeline&#10;&#10;Description automatically generated">
            <a:extLst>
              <a:ext uri="{FF2B5EF4-FFF2-40B4-BE49-F238E27FC236}">
                <a16:creationId xmlns:a16="http://schemas.microsoft.com/office/drawing/2014/main" id="{F0E8C1BA-A77D-4448-8BBA-8E69DFBA6CB3}"/>
              </a:ext>
            </a:extLst>
          </p:cNvPr>
          <p:cNvPicPr>
            <a:picLocks noChangeAspect="1"/>
          </p:cNvPicPr>
          <p:nvPr/>
        </p:nvPicPr>
        <p:blipFill rotWithShape="1">
          <a:blip r:embed="rId2">
            <a:extLst>
              <a:ext uri="{28A0092B-C50C-407E-A947-70E740481C1C}">
                <a14:useLocalDpi xmlns:a14="http://schemas.microsoft.com/office/drawing/2010/main" val="0"/>
              </a:ext>
            </a:extLst>
          </a:blip>
          <a:srcRect t="4255"/>
          <a:stretch/>
        </p:blipFill>
        <p:spPr>
          <a:xfrm>
            <a:off x="2279650" y="2149475"/>
            <a:ext cx="14173200" cy="8691823"/>
          </a:xfrm>
          <a:prstGeom prst="rect">
            <a:avLst/>
          </a:prstGeom>
        </p:spPr>
      </p:pic>
    </p:spTree>
    <p:extLst>
      <p:ext uri="{BB962C8B-B14F-4D97-AF65-F5344CB8AC3E}">
        <p14:creationId xmlns:p14="http://schemas.microsoft.com/office/powerpoint/2010/main" val="75539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3452" y="2440000"/>
            <a:ext cx="8628380" cy="2740025"/>
          </a:xfrm>
          <a:prstGeom prst="rect">
            <a:avLst/>
          </a:prstGeom>
        </p:spPr>
        <p:txBody>
          <a:bodyPr vert="horz" wrap="square" lIns="0" tIns="12065" rIns="0" bIns="0" rtlCol="0">
            <a:spAutoFit/>
          </a:bodyPr>
          <a:lstStyle/>
          <a:p>
            <a:pPr marL="12700" marR="5080">
              <a:lnSpc>
                <a:spcPct val="100600"/>
              </a:lnSpc>
              <a:spcBef>
                <a:spcPts val="95"/>
              </a:spcBef>
            </a:pPr>
            <a:r>
              <a:rPr sz="2950" spc="5" dirty="0">
                <a:latin typeface="Calibri"/>
                <a:cs typeface="Calibri"/>
              </a:rPr>
              <a:t>The </a:t>
            </a:r>
            <a:r>
              <a:rPr sz="2950" b="1" spc="5" dirty="0">
                <a:latin typeface="Calibri"/>
                <a:cs typeface="Calibri"/>
              </a:rPr>
              <a:t>PhysioNet </a:t>
            </a:r>
            <a:r>
              <a:rPr sz="2950" spc="5" dirty="0">
                <a:latin typeface="Calibri"/>
                <a:cs typeface="Calibri"/>
              </a:rPr>
              <a:t>database contains 8,522 </a:t>
            </a:r>
            <a:r>
              <a:rPr sz="2950" spc="10" dirty="0">
                <a:latin typeface="Calibri"/>
                <a:cs typeface="Calibri"/>
              </a:rPr>
              <a:t>ECG </a:t>
            </a:r>
            <a:r>
              <a:rPr sz="2950" dirty="0">
                <a:latin typeface="Calibri"/>
                <a:cs typeface="Calibri"/>
              </a:rPr>
              <a:t>recordings,  divided into </a:t>
            </a:r>
            <a:r>
              <a:rPr sz="2950" spc="5" dirty="0">
                <a:latin typeface="Calibri"/>
                <a:cs typeface="Calibri"/>
              </a:rPr>
              <a:t>4 classes: </a:t>
            </a:r>
            <a:r>
              <a:rPr sz="2950" b="1" spc="5" dirty="0">
                <a:latin typeface="Calibri"/>
                <a:cs typeface="Calibri"/>
              </a:rPr>
              <a:t>Normal</a:t>
            </a:r>
            <a:r>
              <a:rPr sz="2950" spc="5" dirty="0">
                <a:latin typeface="Calibri"/>
                <a:cs typeface="Calibri"/>
              </a:rPr>
              <a:t>, </a:t>
            </a:r>
            <a:r>
              <a:rPr sz="2950" b="1" spc="5" dirty="0">
                <a:latin typeface="Calibri"/>
                <a:cs typeface="Calibri"/>
              </a:rPr>
              <a:t>Atrial Fibrillation</a:t>
            </a:r>
            <a:r>
              <a:rPr sz="2950" spc="5" dirty="0">
                <a:latin typeface="Calibri"/>
                <a:cs typeface="Calibri"/>
              </a:rPr>
              <a:t>, </a:t>
            </a:r>
            <a:r>
              <a:rPr sz="2950" b="1" spc="5" dirty="0">
                <a:latin typeface="Calibri"/>
                <a:cs typeface="Calibri"/>
              </a:rPr>
              <a:t>Other</a:t>
            </a:r>
            <a:r>
              <a:rPr sz="2950" spc="5" dirty="0">
                <a:latin typeface="Calibri"/>
                <a:cs typeface="Calibri"/>
              </a:rPr>
              <a:t>,  and </a:t>
            </a:r>
            <a:r>
              <a:rPr sz="2950" b="1" spc="5" dirty="0">
                <a:latin typeface="Calibri"/>
                <a:cs typeface="Calibri"/>
              </a:rPr>
              <a:t>Noisy</a:t>
            </a:r>
            <a:r>
              <a:rPr sz="2950" spc="5" dirty="0">
                <a:latin typeface="Calibri"/>
                <a:cs typeface="Calibri"/>
              </a:rPr>
              <a:t>. The raw data is provided in EFDB-compliant  MATLAB V4 </a:t>
            </a:r>
            <a:r>
              <a:rPr sz="2950" dirty="0">
                <a:latin typeface="Calibri"/>
                <a:cs typeface="Calibri"/>
              </a:rPr>
              <a:t>files, </a:t>
            </a:r>
            <a:r>
              <a:rPr sz="2950" spc="5" dirty="0">
                <a:latin typeface="Calibri"/>
                <a:cs typeface="Calibri"/>
              </a:rPr>
              <a:t>which </a:t>
            </a:r>
            <a:r>
              <a:rPr sz="2950" dirty="0">
                <a:latin typeface="Calibri"/>
                <a:cs typeface="Calibri"/>
              </a:rPr>
              <a:t>including </a:t>
            </a:r>
            <a:r>
              <a:rPr sz="2950" spc="5" dirty="0">
                <a:latin typeface="Calibri"/>
                <a:cs typeface="Calibri"/>
              </a:rPr>
              <a:t>a .</a:t>
            </a:r>
            <a:r>
              <a:rPr sz="2950" i="1" spc="5" dirty="0">
                <a:latin typeface="Calibri"/>
                <a:cs typeface="Calibri"/>
              </a:rPr>
              <a:t>mat </a:t>
            </a:r>
            <a:r>
              <a:rPr sz="2950" spc="5" dirty="0">
                <a:latin typeface="Calibri"/>
                <a:cs typeface="Calibri"/>
              </a:rPr>
              <a:t>file containing  </a:t>
            </a:r>
            <a:r>
              <a:rPr sz="2950" dirty="0">
                <a:latin typeface="Calibri"/>
                <a:cs typeface="Calibri"/>
              </a:rPr>
              <a:t>the </a:t>
            </a:r>
            <a:r>
              <a:rPr lang="en-US" sz="2950" spc="10" dirty="0">
                <a:latin typeface="Calibri"/>
                <a:cs typeface="Calibri"/>
              </a:rPr>
              <a:t>PCG</a:t>
            </a:r>
            <a:r>
              <a:rPr sz="2950" spc="10" dirty="0">
                <a:latin typeface="Calibri"/>
                <a:cs typeface="Calibri"/>
              </a:rPr>
              <a:t> </a:t>
            </a:r>
            <a:r>
              <a:rPr sz="2950" dirty="0">
                <a:latin typeface="Calibri"/>
                <a:cs typeface="Calibri"/>
              </a:rPr>
              <a:t>recording </a:t>
            </a:r>
            <a:r>
              <a:rPr sz="2950" spc="5" dirty="0">
                <a:latin typeface="Calibri"/>
                <a:cs typeface="Calibri"/>
              </a:rPr>
              <a:t>and a .</a:t>
            </a:r>
            <a:r>
              <a:rPr sz="2950" i="1" spc="5" dirty="0">
                <a:latin typeface="Calibri"/>
                <a:cs typeface="Calibri"/>
              </a:rPr>
              <a:t>hea </a:t>
            </a:r>
            <a:r>
              <a:rPr sz="2950" spc="5" dirty="0">
                <a:latin typeface="Calibri"/>
                <a:cs typeface="Calibri"/>
              </a:rPr>
              <a:t>file containing </a:t>
            </a:r>
            <a:r>
              <a:rPr sz="2950" dirty="0">
                <a:latin typeface="Calibri"/>
                <a:cs typeface="Calibri"/>
              </a:rPr>
              <a:t>the  </a:t>
            </a:r>
            <a:r>
              <a:rPr sz="2950" spc="5" dirty="0">
                <a:latin typeface="Calibri"/>
                <a:cs typeface="Calibri"/>
              </a:rPr>
              <a:t>metadata for </a:t>
            </a:r>
            <a:r>
              <a:rPr sz="2950" dirty="0">
                <a:latin typeface="Calibri"/>
                <a:cs typeface="Calibri"/>
              </a:rPr>
              <a:t>the recording (Clifford, </a:t>
            </a:r>
            <a:r>
              <a:rPr sz="2950" spc="5" dirty="0">
                <a:latin typeface="Calibri"/>
                <a:cs typeface="Calibri"/>
              </a:rPr>
              <a:t>et </a:t>
            </a:r>
            <a:r>
              <a:rPr sz="2950" dirty="0">
                <a:latin typeface="Calibri"/>
                <a:cs typeface="Calibri"/>
              </a:rPr>
              <a:t>al,</a:t>
            </a:r>
            <a:r>
              <a:rPr sz="2950" spc="-5" dirty="0">
                <a:latin typeface="Calibri"/>
                <a:cs typeface="Calibri"/>
              </a:rPr>
              <a:t> </a:t>
            </a:r>
            <a:r>
              <a:rPr sz="2950" spc="5" dirty="0">
                <a:latin typeface="Calibri"/>
                <a:cs typeface="Calibri"/>
              </a:rPr>
              <a:t>2017).</a:t>
            </a:r>
            <a:endParaRPr sz="2950" dirty="0">
              <a:latin typeface="Calibri"/>
              <a:cs typeface="Calibri"/>
            </a:endParaRPr>
          </a:p>
        </p:txBody>
      </p:sp>
      <p:sp>
        <p:nvSpPr>
          <p:cNvPr id="3" name="object 3"/>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algn="ctr">
              <a:lnSpc>
                <a:spcPct val="100000"/>
              </a:lnSpc>
              <a:spcBef>
                <a:spcPts val="500"/>
              </a:spcBef>
            </a:pPr>
            <a:r>
              <a:rPr spc="10" dirty="0"/>
              <a:t>Database</a:t>
            </a:r>
          </a:p>
        </p:txBody>
      </p:sp>
      <p:sp>
        <p:nvSpPr>
          <p:cNvPr id="4" name="object 4"/>
          <p:cNvSpPr/>
          <p:nvPr/>
        </p:nvSpPr>
        <p:spPr>
          <a:xfrm>
            <a:off x="11579856" y="2439129"/>
            <a:ext cx="6729219" cy="425047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46848" y="6924103"/>
            <a:ext cx="19412969" cy="3595981"/>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6399994" y="6403858"/>
            <a:ext cx="3162935" cy="435609"/>
          </a:xfrm>
          <a:prstGeom prst="rect">
            <a:avLst/>
          </a:prstGeom>
        </p:spPr>
        <p:txBody>
          <a:bodyPr vert="horz" wrap="square" lIns="0" tIns="4445" rIns="0" bIns="0" rtlCol="0">
            <a:spAutoFit/>
          </a:bodyPr>
          <a:lstStyle/>
          <a:p>
            <a:pPr marL="202565" marR="5080" indent="-190500">
              <a:lnSpc>
                <a:spcPct val="105300"/>
              </a:lnSpc>
              <a:spcBef>
                <a:spcPts val="35"/>
              </a:spcBef>
            </a:pPr>
            <a:r>
              <a:rPr sz="1300" b="1" spc="5" dirty="0">
                <a:latin typeface="Times New Roman"/>
                <a:cs typeface="Times New Roman"/>
              </a:rPr>
              <a:t>Figure 3.1: </a:t>
            </a:r>
            <a:r>
              <a:rPr sz="1300" spc="5" dirty="0">
                <a:latin typeface="Times New Roman"/>
                <a:cs typeface="Times New Roman"/>
              </a:rPr>
              <a:t>Histogram graph of frequency and  sequence length of the PhysioNet</a:t>
            </a:r>
            <a:r>
              <a:rPr sz="1300" dirty="0">
                <a:latin typeface="Times New Roman"/>
                <a:cs typeface="Times New Roman"/>
              </a:rPr>
              <a:t> </a:t>
            </a:r>
            <a:r>
              <a:rPr sz="1300" spc="5" dirty="0">
                <a:latin typeface="Times New Roman"/>
                <a:cs typeface="Times New Roman"/>
              </a:rPr>
              <a:t>dataset</a:t>
            </a:r>
            <a:endParaRPr sz="1300">
              <a:latin typeface="Times New Roman"/>
              <a:cs typeface="Times New Roman"/>
            </a:endParaRPr>
          </a:p>
        </p:txBody>
      </p:sp>
      <p:sp>
        <p:nvSpPr>
          <p:cNvPr id="7" name="object 7"/>
          <p:cNvSpPr txBox="1"/>
          <p:nvPr/>
        </p:nvSpPr>
        <p:spPr>
          <a:xfrm>
            <a:off x="16146912" y="10593050"/>
            <a:ext cx="3234690" cy="435609"/>
          </a:xfrm>
          <a:prstGeom prst="rect">
            <a:avLst/>
          </a:prstGeom>
        </p:spPr>
        <p:txBody>
          <a:bodyPr vert="horz" wrap="square" lIns="0" tIns="4445" rIns="0" bIns="0" rtlCol="0">
            <a:spAutoFit/>
          </a:bodyPr>
          <a:lstStyle/>
          <a:p>
            <a:pPr marL="1453515" marR="5080" indent="-1441450">
              <a:lnSpc>
                <a:spcPct val="105300"/>
              </a:lnSpc>
              <a:spcBef>
                <a:spcPts val="35"/>
              </a:spcBef>
            </a:pPr>
            <a:r>
              <a:rPr sz="1300" b="1" spc="5" dirty="0">
                <a:latin typeface="Times New Roman"/>
                <a:cs typeface="Times New Roman"/>
              </a:rPr>
              <a:t>Figure 3.2: </a:t>
            </a:r>
            <a:r>
              <a:rPr sz="1300" spc="5" dirty="0">
                <a:latin typeface="Times New Roman"/>
                <a:cs typeface="Times New Roman"/>
              </a:rPr>
              <a:t>Example data from dataset for each  class</a:t>
            </a:r>
            <a:endParaRPr sz="13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772" y="632127"/>
            <a:ext cx="17272635" cy="1572895"/>
          </a:xfrm>
          <a:prstGeom prst="rect">
            <a:avLst/>
          </a:prstGeom>
          <a:solidFill>
            <a:srgbClr val="EEEEEE"/>
          </a:solidFill>
        </p:spPr>
        <p:txBody>
          <a:bodyPr vert="horz" wrap="square" lIns="0" tIns="63500" rIns="0" bIns="0" rtlCol="0">
            <a:spAutoFit/>
          </a:bodyPr>
          <a:lstStyle/>
          <a:p>
            <a:pPr algn="ctr">
              <a:lnSpc>
                <a:spcPct val="100000"/>
              </a:lnSpc>
              <a:spcBef>
                <a:spcPts val="500"/>
              </a:spcBef>
            </a:pPr>
            <a:r>
              <a:rPr spc="5" dirty="0"/>
              <a:t>Pre-processing</a:t>
            </a:r>
            <a:r>
              <a:rPr spc="-5" dirty="0"/>
              <a:t> </a:t>
            </a:r>
            <a:r>
              <a:rPr spc="5" dirty="0"/>
              <a:t>Data</a:t>
            </a:r>
          </a:p>
        </p:txBody>
      </p:sp>
      <p:sp>
        <p:nvSpPr>
          <p:cNvPr id="3" name="object 3"/>
          <p:cNvSpPr txBox="1"/>
          <p:nvPr/>
        </p:nvSpPr>
        <p:spPr>
          <a:xfrm>
            <a:off x="11655426" y="2158542"/>
            <a:ext cx="3225800" cy="402590"/>
          </a:xfrm>
          <a:prstGeom prst="rect">
            <a:avLst/>
          </a:prstGeom>
        </p:spPr>
        <p:txBody>
          <a:bodyPr vert="horz" wrap="square" lIns="0" tIns="15240" rIns="0" bIns="0" rtlCol="0">
            <a:spAutoFit/>
          </a:bodyPr>
          <a:lstStyle/>
          <a:p>
            <a:pPr marL="12700">
              <a:lnSpc>
                <a:spcPct val="100000"/>
              </a:lnSpc>
              <a:spcBef>
                <a:spcPts val="120"/>
              </a:spcBef>
            </a:pPr>
            <a:r>
              <a:rPr sz="2450" b="1" spc="5" dirty="0">
                <a:latin typeface="Calibri"/>
                <a:cs typeface="Calibri"/>
              </a:rPr>
              <a:t>Python</a:t>
            </a:r>
            <a:r>
              <a:rPr sz="2450" b="1" spc="-25" dirty="0">
                <a:latin typeface="Calibri"/>
                <a:cs typeface="Calibri"/>
              </a:rPr>
              <a:t> </a:t>
            </a:r>
            <a:r>
              <a:rPr sz="2450" b="1" spc="5" dirty="0">
                <a:latin typeface="Calibri"/>
                <a:cs typeface="Calibri"/>
              </a:rPr>
              <a:t>Implementation:</a:t>
            </a:r>
            <a:endParaRPr sz="2450">
              <a:latin typeface="Calibri"/>
              <a:cs typeface="Calibri"/>
            </a:endParaRPr>
          </a:p>
        </p:txBody>
      </p:sp>
      <p:sp>
        <p:nvSpPr>
          <p:cNvPr id="4" name="object 4"/>
          <p:cNvSpPr txBox="1"/>
          <p:nvPr/>
        </p:nvSpPr>
        <p:spPr>
          <a:xfrm>
            <a:off x="11655426" y="2532143"/>
            <a:ext cx="7849870" cy="2865120"/>
          </a:xfrm>
          <a:prstGeom prst="rect">
            <a:avLst/>
          </a:prstGeom>
        </p:spPr>
        <p:txBody>
          <a:bodyPr vert="horz" wrap="square" lIns="0" tIns="12700" rIns="0" bIns="0" rtlCol="0">
            <a:spAutoFit/>
          </a:bodyPr>
          <a:lstStyle/>
          <a:p>
            <a:pPr marL="525145" marR="2313305" indent="-513080">
              <a:lnSpc>
                <a:spcPct val="104900"/>
              </a:lnSpc>
              <a:spcBef>
                <a:spcPts val="100"/>
              </a:spcBef>
              <a:tabLst>
                <a:tab pos="653415" algn="l"/>
              </a:tabLst>
            </a:pPr>
            <a:r>
              <a:rPr sz="1650" spc="10" dirty="0">
                <a:latin typeface="Courier New"/>
                <a:cs typeface="Courier New"/>
              </a:rPr>
              <a:t>def		</a:t>
            </a:r>
            <a:r>
              <a:rPr sz="1650" spc="15" dirty="0">
                <a:latin typeface="Courier New"/>
                <a:cs typeface="Courier New"/>
              </a:rPr>
              <a:t>pre_processing_data(self, AUGMEN_NUN):  </a:t>
            </a:r>
            <a:r>
              <a:rPr sz="1650" spc="10" dirty="0">
                <a:latin typeface="Courier New"/>
                <a:cs typeface="Courier New"/>
              </a:rPr>
              <a:t>for </a:t>
            </a:r>
            <a:r>
              <a:rPr sz="1650" spc="15" dirty="0">
                <a:latin typeface="Courier New"/>
                <a:cs typeface="Courier New"/>
              </a:rPr>
              <a:t>records </a:t>
            </a:r>
            <a:r>
              <a:rPr sz="1650" spc="5" dirty="0">
                <a:latin typeface="Courier New"/>
                <a:cs typeface="Courier New"/>
              </a:rPr>
              <a:t>in</a:t>
            </a:r>
            <a:r>
              <a:rPr sz="1650" spc="80" dirty="0">
                <a:latin typeface="Courier New"/>
                <a:cs typeface="Courier New"/>
              </a:rPr>
              <a:t> </a:t>
            </a:r>
            <a:r>
              <a:rPr sz="1650" spc="15" dirty="0">
                <a:latin typeface="Courier New"/>
                <a:cs typeface="Courier New"/>
              </a:rPr>
              <a:t>self.LABELS:</a:t>
            </a:r>
            <a:endParaRPr sz="1650">
              <a:latin typeface="Courier New"/>
              <a:cs typeface="Courier New"/>
            </a:endParaRPr>
          </a:p>
          <a:p>
            <a:pPr marL="1038225" marR="3082925" indent="-256540">
              <a:lnSpc>
                <a:spcPts val="2060"/>
              </a:lnSpc>
            </a:pPr>
            <a:r>
              <a:rPr sz="1650" spc="10" dirty="0">
                <a:latin typeface="Courier New"/>
                <a:cs typeface="Courier New"/>
              </a:rPr>
              <a:t>with </a:t>
            </a:r>
            <a:r>
              <a:rPr sz="1650" spc="15" dirty="0">
                <a:latin typeface="Courier New"/>
                <a:cs typeface="Courier New"/>
              </a:rPr>
              <a:t>open(records) </a:t>
            </a:r>
            <a:r>
              <a:rPr sz="1650" spc="5" dirty="0">
                <a:latin typeface="Courier New"/>
                <a:cs typeface="Courier New"/>
              </a:rPr>
              <a:t>as </a:t>
            </a:r>
            <a:r>
              <a:rPr sz="1650" spc="15" dirty="0">
                <a:latin typeface="Courier New"/>
                <a:cs typeface="Courier New"/>
              </a:rPr>
              <a:t>record:  </a:t>
            </a:r>
            <a:r>
              <a:rPr sz="1650" spc="10" dirty="0">
                <a:latin typeface="Courier New"/>
                <a:cs typeface="Courier New"/>
              </a:rPr>
              <a:t>for </a:t>
            </a:r>
            <a:r>
              <a:rPr sz="1650" spc="15" dirty="0">
                <a:latin typeface="Courier New"/>
                <a:cs typeface="Courier New"/>
              </a:rPr>
              <a:t>ecg_file </a:t>
            </a:r>
            <a:r>
              <a:rPr sz="1650" spc="5" dirty="0">
                <a:latin typeface="Courier New"/>
                <a:cs typeface="Courier New"/>
              </a:rPr>
              <a:t>in</a:t>
            </a:r>
            <a:r>
              <a:rPr sz="1650" spc="75" dirty="0">
                <a:latin typeface="Courier New"/>
                <a:cs typeface="Courier New"/>
              </a:rPr>
              <a:t> </a:t>
            </a:r>
            <a:r>
              <a:rPr sz="1650" spc="15" dirty="0">
                <a:latin typeface="Courier New"/>
                <a:cs typeface="Courier New"/>
              </a:rPr>
              <a:t>tqdm(record):</a:t>
            </a:r>
            <a:endParaRPr sz="1650">
              <a:latin typeface="Courier New"/>
              <a:cs typeface="Courier New"/>
            </a:endParaRPr>
          </a:p>
          <a:p>
            <a:pPr marL="1294765">
              <a:lnSpc>
                <a:spcPts val="1895"/>
              </a:lnSpc>
            </a:pPr>
            <a:r>
              <a:rPr sz="1650" spc="10" dirty="0">
                <a:latin typeface="Courier New"/>
                <a:cs typeface="Courier New"/>
              </a:rPr>
              <a:t>path </a:t>
            </a:r>
            <a:r>
              <a:rPr sz="1650" spc="-5" dirty="0">
                <a:latin typeface="Courier New"/>
                <a:cs typeface="Courier New"/>
              </a:rPr>
              <a:t>=</a:t>
            </a:r>
            <a:r>
              <a:rPr sz="1650" spc="65" dirty="0">
                <a:latin typeface="Courier New"/>
                <a:cs typeface="Courier New"/>
              </a:rPr>
              <a:t> </a:t>
            </a:r>
            <a:r>
              <a:rPr sz="1650" spc="15" dirty="0">
                <a:latin typeface="Courier New"/>
                <a:cs typeface="Courier New"/>
              </a:rPr>
              <a:t>self.DATA+ecg_file[:-1]</a:t>
            </a:r>
            <a:endParaRPr sz="1650">
              <a:latin typeface="Courier New"/>
              <a:cs typeface="Courier New"/>
            </a:endParaRPr>
          </a:p>
          <a:p>
            <a:pPr marL="1294765" marR="5080">
              <a:lnSpc>
                <a:spcPct val="103899"/>
              </a:lnSpc>
            </a:pPr>
            <a:r>
              <a:rPr sz="1650" spc="15" dirty="0">
                <a:latin typeface="Courier New"/>
                <a:cs typeface="Courier New"/>
              </a:rPr>
              <a:t>metadata </a:t>
            </a:r>
            <a:r>
              <a:rPr sz="1650" spc="-5" dirty="0">
                <a:latin typeface="Courier New"/>
                <a:cs typeface="Courier New"/>
              </a:rPr>
              <a:t>= </a:t>
            </a:r>
            <a:r>
              <a:rPr sz="1650" spc="15" dirty="0">
                <a:latin typeface="Courier New"/>
                <a:cs typeface="Courier New"/>
              </a:rPr>
              <a:t>open(path+".hea", "r").read().split(" ")  </a:t>
            </a:r>
            <a:r>
              <a:rPr sz="1650" spc="10" dirty="0">
                <a:latin typeface="Courier New"/>
                <a:cs typeface="Courier New"/>
              </a:rPr>
              <a:t>ECGs </a:t>
            </a:r>
            <a:r>
              <a:rPr sz="1650" spc="-5" dirty="0">
                <a:latin typeface="Courier New"/>
                <a:cs typeface="Courier New"/>
              </a:rPr>
              <a:t>=</a:t>
            </a:r>
            <a:r>
              <a:rPr sz="1650" spc="65" dirty="0">
                <a:latin typeface="Courier New"/>
                <a:cs typeface="Courier New"/>
              </a:rPr>
              <a:t> </a:t>
            </a:r>
            <a:r>
              <a:rPr sz="1650" spc="15" dirty="0">
                <a:latin typeface="Courier New"/>
                <a:cs typeface="Courier New"/>
              </a:rPr>
              <a:t>list(loadmat(path)['val'][0])</a:t>
            </a:r>
            <a:endParaRPr sz="1650">
              <a:latin typeface="Courier New"/>
              <a:cs typeface="Courier New"/>
            </a:endParaRPr>
          </a:p>
          <a:p>
            <a:pPr marL="1551305" marR="1543685" indent="-256540">
              <a:lnSpc>
                <a:spcPts val="2060"/>
              </a:lnSpc>
            </a:pPr>
            <a:r>
              <a:rPr sz="1650" spc="10" dirty="0">
                <a:latin typeface="Courier New"/>
                <a:cs typeface="Courier New"/>
              </a:rPr>
              <a:t>for </a:t>
            </a:r>
            <a:r>
              <a:rPr sz="1650" spc="-5" dirty="0">
                <a:latin typeface="Courier New"/>
                <a:cs typeface="Courier New"/>
              </a:rPr>
              <a:t>i </a:t>
            </a:r>
            <a:r>
              <a:rPr sz="1650" spc="5" dirty="0">
                <a:latin typeface="Courier New"/>
                <a:cs typeface="Courier New"/>
              </a:rPr>
              <a:t>in </a:t>
            </a:r>
            <a:r>
              <a:rPr sz="1650" spc="15" dirty="0">
                <a:latin typeface="Courier New"/>
                <a:cs typeface="Courier New"/>
              </a:rPr>
              <a:t>range(int(self.ECG_LENGTH+1)):  ECGs.insert(i,</a:t>
            </a:r>
            <a:r>
              <a:rPr sz="1650" spc="35" dirty="0">
                <a:latin typeface="Courier New"/>
                <a:cs typeface="Courier New"/>
              </a:rPr>
              <a:t> </a:t>
            </a:r>
            <a:r>
              <a:rPr sz="1650" spc="15" dirty="0">
                <a:latin typeface="Courier New"/>
                <a:cs typeface="Courier New"/>
              </a:rPr>
              <a:t>0)</a:t>
            </a:r>
            <a:endParaRPr sz="1650">
              <a:latin typeface="Courier New"/>
              <a:cs typeface="Courier New"/>
            </a:endParaRPr>
          </a:p>
          <a:p>
            <a:pPr marL="1551305">
              <a:lnSpc>
                <a:spcPts val="1895"/>
              </a:lnSpc>
            </a:pPr>
            <a:r>
              <a:rPr sz="1650" spc="15" dirty="0">
                <a:latin typeface="Courier New"/>
                <a:cs typeface="Courier New"/>
              </a:rPr>
              <a:t>ECGs.append(0)</a:t>
            </a:r>
            <a:endParaRPr sz="1650">
              <a:latin typeface="Courier New"/>
              <a:cs typeface="Courier New"/>
            </a:endParaRPr>
          </a:p>
          <a:p>
            <a:pPr marL="1294765">
              <a:lnSpc>
                <a:spcPct val="100000"/>
              </a:lnSpc>
              <a:spcBef>
                <a:spcPts val="80"/>
              </a:spcBef>
            </a:pPr>
            <a:r>
              <a:rPr sz="1650" spc="15" dirty="0">
                <a:latin typeface="Courier New"/>
                <a:cs typeface="Courier New"/>
              </a:rPr>
              <a:t>peaks </a:t>
            </a:r>
            <a:r>
              <a:rPr sz="1650" spc="-5" dirty="0">
                <a:latin typeface="Courier New"/>
                <a:cs typeface="Courier New"/>
              </a:rPr>
              <a:t>= </a:t>
            </a:r>
            <a:r>
              <a:rPr sz="1650" spc="15" dirty="0">
                <a:latin typeface="Courier New"/>
                <a:cs typeface="Courier New"/>
              </a:rPr>
              <a:t>detect_beats(ECGs,</a:t>
            </a:r>
            <a:r>
              <a:rPr sz="1650" spc="114" dirty="0">
                <a:latin typeface="Courier New"/>
                <a:cs typeface="Courier New"/>
              </a:rPr>
              <a:t> </a:t>
            </a:r>
            <a:r>
              <a:rPr sz="1650" spc="15" dirty="0">
                <a:latin typeface="Courier New"/>
                <a:cs typeface="Courier New"/>
              </a:rPr>
              <a:t>float(metadata[2]))</a:t>
            </a:r>
            <a:endParaRPr sz="1650">
              <a:latin typeface="Courier New"/>
              <a:cs typeface="Courier New"/>
            </a:endParaRPr>
          </a:p>
        </p:txBody>
      </p:sp>
      <p:sp>
        <p:nvSpPr>
          <p:cNvPr id="5" name="object 5"/>
          <p:cNvSpPr txBox="1"/>
          <p:nvPr/>
        </p:nvSpPr>
        <p:spPr>
          <a:xfrm>
            <a:off x="12938110" y="5635714"/>
            <a:ext cx="6438900" cy="1050925"/>
          </a:xfrm>
          <a:prstGeom prst="rect">
            <a:avLst/>
          </a:prstGeom>
        </p:spPr>
        <p:txBody>
          <a:bodyPr vert="horz" wrap="square" lIns="0" tIns="2540" rIns="0" bIns="0" rtlCol="0">
            <a:spAutoFit/>
          </a:bodyPr>
          <a:lstStyle/>
          <a:p>
            <a:pPr marL="237490" marR="2313305" indent="-225425">
              <a:lnSpc>
                <a:spcPct val="103899"/>
              </a:lnSpc>
              <a:spcBef>
                <a:spcPts val="20"/>
              </a:spcBef>
            </a:pPr>
            <a:r>
              <a:rPr sz="1650" spc="10" dirty="0">
                <a:latin typeface="Courier New"/>
                <a:cs typeface="Courier New"/>
              </a:rPr>
              <a:t>for peak </a:t>
            </a:r>
            <a:r>
              <a:rPr sz="1650" spc="5" dirty="0">
                <a:latin typeface="Courier New"/>
                <a:cs typeface="Courier New"/>
              </a:rPr>
              <a:t>in </a:t>
            </a:r>
            <a:r>
              <a:rPr sz="1650" spc="15" dirty="0">
                <a:latin typeface="Courier New"/>
                <a:cs typeface="Courier New"/>
              </a:rPr>
              <a:t>range(0, len(peaks),  self.ECG_PER_SAMPLE):</a:t>
            </a:r>
            <a:endParaRPr sz="1650">
              <a:latin typeface="Courier New"/>
              <a:cs typeface="Courier New"/>
            </a:endParaRPr>
          </a:p>
          <a:p>
            <a:pPr marL="268605">
              <a:lnSpc>
                <a:spcPts val="1980"/>
              </a:lnSpc>
            </a:pPr>
            <a:r>
              <a:rPr sz="1650" spc="15" dirty="0">
                <a:latin typeface="Courier New"/>
                <a:cs typeface="Courier New"/>
              </a:rPr>
              <a:t>try:</a:t>
            </a:r>
            <a:endParaRPr sz="1650">
              <a:latin typeface="Courier New"/>
              <a:cs typeface="Courier New"/>
            </a:endParaRPr>
          </a:p>
          <a:p>
            <a:pPr marL="525145">
              <a:lnSpc>
                <a:spcPct val="100000"/>
              </a:lnSpc>
              <a:spcBef>
                <a:spcPts val="80"/>
              </a:spcBef>
            </a:pPr>
            <a:r>
              <a:rPr sz="1650" spc="10" dirty="0">
                <a:latin typeface="Courier New"/>
                <a:cs typeface="Courier New"/>
              </a:rPr>
              <a:t>ECG </a:t>
            </a:r>
            <a:r>
              <a:rPr sz="1650" spc="-5" dirty="0">
                <a:latin typeface="Courier New"/>
                <a:cs typeface="Courier New"/>
              </a:rPr>
              <a:t>=</a:t>
            </a:r>
            <a:r>
              <a:rPr sz="1650" spc="140" dirty="0">
                <a:latin typeface="Courier New"/>
                <a:cs typeface="Courier New"/>
              </a:rPr>
              <a:t> </a:t>
            </a:r>
            <a:r>
              <a:rPr sz="1650" spc="15" dirty="0">
                <a:latin typeface="Courier New"/>
                <a:cs typeface="Courier New"/>
              </a:rPr>
              <a:t>ECGs[peaks[peak]-int(self.ECG_LENGTH/2):</a:t>
            </a:r>
            <a:endParaRPr sz="1650">
              <a:latin typeface="Courier New"/>
              <a:cs typeface="Courier New"/>
            </a:endParaRPr>
          </a:p>
        </p:txBody>
      </p:sp>
      <p:sp>
        <p:nvSpPr>
          <p:cNvPr id="6" name="object 6"/>
          <p:cNvSpPr txBox="1"/>
          <p:nvPr/>
        </p:nvSpPr>
        <p:spPr>
          <a:xfrm>
            <a:off x="12409330" y="6922376"/>
            <a:ext cx="7080250" cy="1565910"/>
          </a:xfrm>
          <a:prstGeom prst="rect">
            <a:avLst/>
          </a:prstGeom>
        </p:spPr>
        <p:txBody>
          <a:bodyPr vert="horz" wrap="square" lIns="0" tIns="7620" rIns="0" bIns="0" rtlCol="0">
            <a:spAutoFit/>
          </a:bodyPr>
          <a:lstStyle/>
          <a:p>
            <a:pPr marL="1054100" marR="5080" indent="-1042035">
              <a:lnSpc>
                <a:spcPct val="101899"/>
              </a:lnSpc>
              <a:spcBef>
                <a:spcPts val="60"/>
              </a:spcBef>
            </a:pPr>
            <a:r>
              <a:rPr sz="1650" spc="15" dirty="0">
                <a:latin typeface="Courier New"/>
                <a:cs typeface="Courier New"/>
              </a:rPr>
              <a:t>peaks[peak+self.ECG_PER_SAMPLE]+int(self.ECG_LENGTH/2)]  </a:t>
            </a:r>
            <a:r>
              <a:rPr sz="1650" spc="10" dirty="0">
                <a:latin typeface="Courier New"/>
                <a:cs typeface="Courier New"/>
              </a:rPr>
              <a:t>ECG </a:t>
            </a:r>
            <a:r>
              <a:rPr sz="1650" spc="-5" dirty="0">
                <a:latin typeface="Courier New"/>
                <a:cs typeface="Courier New"/>
              </a:rPr>
              <a:t>= </a:t>
            </a:r>
            <a:r>
              <a:rPr sz="1650" spc="15" dirty="0">
                <a:latin typeface="Courier New"/>
                <a:cs typeface="Courier New"/>
              </a:rPr>
              <a:t>self.zero_padding(self.rnd_zero(ECG))  </a:t>
            </a:r>
            <a:r>
              <a:rPr sz="1650" spc="10" dirty="0">
                <a:latin typeface="Courier New"/>
                <a:cs typeface="Courier New"/>
              </a:rPr>
              <a:t>ECG </a:t>
            </a:r>
            <a:r>
              <a:rPr sz="1650" spc="-5" dirty="0">
                <a:latin typeface="Courier New"/>
                <a:cs typeface="Courier New"/>
              </a:rPr>
              <a:t>= </a:t>
            </a:r>
            <a:r>
              <a:rPr sz="1650" spc="10" dirty="0">
                <a:latin typeface="Courier New"/>
                <a:cs typeface="Courier New"/>
              </a:rPr>
              <a:t>(ECG </a:t>
            </a:r>
            <a:r>
              <a:rPr sz="1650" spc="-5" dirty="0">
                <a:latin typeface="Courier New"/>
                <a:cs typeface="Courier New"/>
              </a:rPr>
              <a:t>+</a:t>
            </a:r>
            <a:r>
              <a:rPr sz="1650" spc="140" dirty="0">
                <a:latin typeface="Courier New"/>
                <a:cs typeface="Courier New"/>
              </a:rPr>
              <a:t> </a:t>
            </a:r>
            <a:r>
              <a:rPr sz="1650" spc="15" dirty="0">
                <a:latin typeface="Courier New"/>
                <a:cs typeface="Courier New"/>
              </a:rPr>
              <a:t>abs(np.amin(ECG)))</a:t>
            </a:r>
            <a:endParaRPr sz="1650">
              <a:latin typeface="Courier New"/>
              <a:cs typeface="Courier New"/>
            </a:endParaRPr>
          </a:p>
          <a:p>
            <a:pPr marL="1054100" marR="1913255">
              <a:lnSpc>
                <a:spcPts val="2080"/>
              </a:lnSpc>
              <a:spcBef>
                <a:spcPts val="65"/>
              </a:spcBef>
            </a:pPr>
            <a:r>
              <a:rPr sz="1650" spc="10" dirty="0">
                <a:latin typeface="Courier New"/>
                <a:cs typeface="Courier New"/>
              </a:rPr>
              <a:t>ECG </a:t>
            </a:r>
            <a:r>
              <a:rPr sz="1650" spc="-5" dirty="0">
                <a:latin typeface="Courier New"/>
                <a:cs typeface="Courier New"/>
              </a:rPr>
              <a:t>= </a:t>
            </a:r>
            <a:r>
              <a:rPr sz="1650" spc="10" dirty="0">
                <a:latin typeface="Courier New"/>
                <a:cs typeface="Courier New"/>
              </a:rPr>
              <a:t>ECG </a:t>
            </a:r>
            <a:r>
              <a:rPr sz="1650" spc="-5" dirty="0">
                <a:latin typeface="Courier New"/>
                <a:cs typeface="Courier New"/>
              </a:rPr>
              <a:t>/ </a:t>
            </a:r>
            <a:r>
              <a:rPr sz="1650" spc="15" dirty="0">
                <a:latin typeface="Courier New"/>
                <a:cs typeface="Courier New"/>
              </a:rPr>
              <a:t>np.amax(ECG)  self.data.append([np.array(ECG),</a:t>
            </a:r>
            <a:endParaRPr sz="1650">
              <a:latin typeface="Courier New"/>
              <a:cs typeface="Courier New"/>
            </a:endParaRPr>
          </a:p>
          <a:p>
            <a:pPr marL="766445">
              <a:lnSpc>
                <a:spcPts val="1889"/>
              </a:lnSpc>
            </a:pPr>
            <a:r>
              <a:rPr sz="1650" spc="15" dirty="0">
                <a:latin typeface="Courier New"/>
                <a:cs typeface="Courier New"/>
              </a:rPr>
              <a:t>np.eye(len(self.LABELS))[self.LABELS[records]]])</a:t>
            </a:r>
            <a:endParaRPr sz="1650">
              <a:latin typeface="Courier New"/>
              <a:cs typeface="Courier New"/>
            </a:endParaRPr>
          </a:p>
        </p:txBody>
      </p:sp>
      <p:sp>
        <p:nvSpPr>
          <p:cNvPr id="7" name="object 7"/>
          <p:cNvSpPr txBox="1"/>
          <p:nvPr/>
        </p:nvSpPr>
        <p:spPr>
          <a:xfrm>
            <a:off x="13163233" y="8724207"/>
            <a:ext cx="6182995" cy="1824989"/>
          </a:xfrm>
          <a:prstGeom prst="rect">
            <a:avLst/>
          </a:prstGeom>
        </p:spPr>
        <p:txBody>
          <a:bodyPr vert="horz" wrap="square" lIns="0" tIns="2540" rIns="0" bIns="0" rtlCol="0">
            <a:spAutoFit/>
          </a:bodyPr>
          <a:lstStyle/>
          <a:p>
            <a:pPr marL="556895" marR="2028189" indent="-256540">
              <a:lnSpc>
                <a:spcPct val="103899"/>
              </a:lnSpc>
              <a:spcBef>
                <a:spcPts val="20"/>
              </a:spcBef>
            </a:pPr>
            <a:r>
              <a:rPr sz="1650" spc="10" dirty="0">
                <a:latin typeface="Courier New"/>
                <a:cs typeface="Courier New"/>
              </a:rPr>
              <a:t>for </a:t>
            </a:r>
            <a:r>
              <a:rPr sz="1650" spc="-5" dirty="0">
                <a:latin typeface="Courier New"/>
                <a:cs typeface="Courier New"/>
              </a:rPr>
              <a:t>_ </a:t>
            </a:r>
            <a:r>
              <a:rPr sz="1650" spc="5" dirty="0">
                <a:latin typeface="Courier New"/>
                <a:cs typeface="Courier New"/>
              </a:rPr>
              <a:t>in </a:t>
            </a:r>
            <a:r>
              <a:rPr sz="1650" spc="15" dirty="0">
                <a:latin typeface="Courier New"/>
                <a:cs typeface="Courier New"/>
              </a:rPr>
              <a:t>range(AUGMEN_NUN):  aug_ECG </a:t>
            </a:r>
            <a:r>
              <a:rPr sz="1650" spc="-5" dirty="0">
                <a:latin typeface="Courier New"/>
                <a:cs typeface="Courier New"/>
              </a:rPr>
              <a:t>=</a:t>
            </a:r>
            <a:r>
              <a:rPr sz="1650" spc="25" dirty="0">
                <a:latin typeface="Courier New"/>
                <a:cs typeface="Courier New"/>
              </a:rPr>
              <a:t> </a:t>
            </a:r>
            <a:r>
              <a:rPr sz="1650" spc="15" dirty="0">
                <a:latin typeface="Courier New"/>
                <a:cs typeface="Courier New"/>
              </a:rPr>
              <a:t>self.zero_padding(</a:t>
            </a:r>
            <a:endParaRPr sz="1650">
              <a:latin typeface="Courier New"/>
              <a:cs typeface="Courier New"/>
            </a:endParaRPr>
          </a:p>
          <a:p>
            <a:pPr marL="556895" marR="101600" indent="208915">
              <a:lnSpc>
                <a:spcPct val="101299"/>
              </a:lnSpc>
              <a:spcBef>
                <a:spcPts val="50"/>
              </a:spcBef>
            </a:pPr>
            <a:r>
              <a:rPr sz="1650" spc="15" dirty="0">
                <a:latin typeface="Courier New"/>
                <a:cs typeface="Courier New"/>
              </a:rPr>
              <a:t>self.rnd_zero(self.resampling(ECG)))  aug_ECG </a:t>
            </a:r>
            <a:r>
              <a:rPr sz="1650" spc="-5" dirty="0">
                <a:latin typeface="Courier New"/>
                <a:cs typeface="Courier New"/>
              </a:rPr>
              <a:t>= </a:t>
            </a:r>
            <a:r>
              <a:rPr sz="1650" spc="15" dirty="0">
                <a:latin typeface="Courier New"/>
                <a:cs typeface="Courier New"/>
              </a:rPr>
              <a:t>(aug_ECG </a:t>
            </a:r>
            <a:r>
              <a:rPr sz="1650" spc="-5" dirty="0">
                <a:latin typeface="Courier New"/>
                <a:cs typeface="Courier New"/>
              </a:rPr>
              <a:t>+ </a:t>
            </a:r>
            <a:r>
              <a:rPr sz="1650" spc="15" dirty="0">
                <a:latin typeface="Courier New"/>
                <a:cs typeface="Courier New"/>
              </a:rPr>
              <a:t>abs(np.amin(aug_ECG)))  aug_ECG </a:t>
            </a:r>
            <a:r>
              <a:rPr sz="1650" spc="-5" dirty="0">
                <a:latin typeface="Courier New"/>
                <a:cs typeface="Courier New"/>
              </a:rPr>
              <a:t>= </a:t>
            </a:r>
            <a:r>
              <a:rPr sz="1650" spc="15" dirty="0">
                <a:latin typeface="Courier New"/>
                <a:cs typeface="Courier New"/>
              </a:rPr>
              <a:t>aug_ECG </a:t>
            </a:r>
            <a:r>
              <a:rPr sz="1650" spc="-5" dirty="0">
                <a:latin typeface="Courier New"/>
                <a:cs typeface="Courier New"/>
              </a:rPr>
              <a:t>/ </a:t>
            </a:r>
            <a:r>
              <a:rPr sz="1650" spc="15" dirty="0">
                <a:latin typeface="Courier New"/>
                <a:cs typeface="Courier New"/>
              </a:rPr>
              <a:t>np.amax(aug_ECG)  self.data.append([np.array(aug_ECG),</a:t>
            </a:r>
            <a:endParaRPr sz="1650">
              <a:latin typeface="Courier New"/>
              <a:cs typeface="Courier New"/>
            </a:endParaRPr>
          </a:p>
          <a:p>
            <a:pPr marL="12700">
              <a:lnSpc>
                <a:spcPct val="100000"/>
              </a:lnSpc>
              <a:spcBef>
                <a:spcPts val="80"/>
              </a:spcBef>
            </a:pPr>
            <a:r>
              <a:rPr sz="1650" spc="15" dirty="0">
                <a:latin typeface="Courier New"/>
                <a:cs typeface="Courier New"/>
              </a:rPr>
              <a:t>np.eye(len(self.LABELS))[self.LABELS[records]]])</a:t>
            </a:r>
            <a:endParaRPr sz="1650">
              <a:latin typeface="Courier New"/>
              <a:cs typeface="Courier New"/>
            </a:endParaRPr>
          </a:p>
        </p:txBody>
      </p:sp>
      <p:sp>
        <p:nvSpPr>
          <p:cNvPr id="8" name="object 8"/>
          <p:cNvSpPr txBox="1"/>
          <p:nvPr/>
        </p:nvSpPr>
        <p:spPr>
          <a:xfrm>
            <a:off x="13194647" y="10787390"/>
            <a:ext cx="2847340" cy="538480"/>
          </a:xfrm>
          <a:prstGeom prst="rect">
            <a:avLst/>
          </a:prstGeom>
        </p:spPr>
        <p:txBody>
          <a:bodyPr vert="horz" wrap="square" lIns="0" tIns="2540" rIns="0" bIns="0" rtlCol="0">
            <a:spAutoFit/>
          </a:bodyPr>
          <a:lstStyle/>
          <a:p>
            <a:pPr marL="268605" marR="5080" indent="-256540">
              <a:lnSpc>
                <a:spcPct val="103899"/>
              </a:lnSpc>
              <a:spcBef>
                <a:spcPts val="20"/>
              </a:spcBef>
            </a:pPr>
            <a:r>
              <a:rPr sz="1650" spc="15" dirty="0">
                <a:latin typeface="Courier New"/>
                <a:cs typeface="Courier New"/>
              </a:rPr>
              <a:t>except Exception </a:t>
            </a:r>
            <a:r>
              <a:rPr sz="1650" spc="5" dirty="0">
                <a:latin typeface="Courier New"/>
                <a:cs typeface="Courier New"/>
              </a:rPr>
              <a:t>as </a:t>
            </a:r>
            <a:r>
              <a:rPr sz="1650" spc="15" dirty="0">
                <a:latin typeface="Courier New"/>
                <a:cs typeface="Courier New"/>
              </a:rPr>
              <a:t>e:  pass</a:t>
            </a:r>
            <a:endParaRPr sz="1650">
              <a:latin typeface="Courier New"/>
              <a:cs typeface="Courier New"/>
            </a:endParaRPr>
          </a:p>
        </p:txBody>
      </p:sp>
      <p:sp>
        <p:nvSpPr>
          <p:cNvPr id="9" name="object 9"/>
          <p:cNvSpPr/>
          <p:nvPr/>
        </p:nvSpPr>
        <p:spPr>
          <a:xfrm>
            <a:off x="642992" y="6918849"/>
            <a:ext cx="5361093" cy="4209295"/>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4599002" y="10841838"/>
            <a:ext cx="1918335" cy="435609"/>
          </a:xfrm>
          <a:prstGeom prst="rect">
            <a:avLst/>
          </a:prstGeom>
        </p:spPr>
        <p:txBody>
          <a:bodyPr vert="horz" wrap="square" lIns="0" tIns="4445" rIns="0" bIns="0" rtlCol="0">
            <a:spAutoFit/>
          </a:bodyPr>
          <a:lstStyle/>
          <a:p>
            <a:pPr marL="12700" marR="5080" indent="45720">
              <a:lnSpc>
                <a:spcPct val="105300"/>
              </a:lnSpc>
              <a:spcBef>
                <a:spcPts val="35"/>
              </a:spcBef>
            </a:pPr>
            <a:r>
              <a:rPr sz="1300" b="1" spc="5" dirty="0">
                <a:latin typeface="Times New Roman"/>
                <a:cs typeface="Times New Roman"/>
              </a:rPr>
              <a:t>Figure 3.3: </a:t>
            </a:r>
            <a:r>
              <a:rPr sz="1300" spc="5" dirty="0">
                <a:latin typeface="Times New Roman"/>
                <a:cs typeface="Times New Roman"/>
              </a:rPr>
              <a:t>Graph of ECG  sequence with length of</a:t>
            </a:r>
            <a:r>
              <a:rPr sz="1300" spc="-30" dirty="0">
                <a:latin typeface="Times New Roman"/>
                <a:cs typeface="Times New Roman"/>
              </a:rPr>
              <a:t> </a:t>
            </a:r>
            <a:r>
              <a:rPr sz="1300" spc="5" dirty="0">
                <a:latin typeface="Times New Roman"/>
                <a:cs typeface="Times New Roman"/>
              </a:rPr>
              <a:t>600</a:t>
            </a:r>
            <a:endParaRPr sz="1300">
              <a:latin typeface="Times New Roman"/>
              <a:cs typeface="Times New Roman"/>
            </a:endParaRPr>
          </a:p>
        </p:txBody>
      </p:sp>
      <p:sp>
        <p:nvSpPr>
          <p:cNvPr id="11" name="object 11"/>
          <p:cNvSpPr/>
          <p:nvPr/>
        </p:nvSpPr>
        <p:spPr>
          <a:xfrm>
            <a:off x="6977022" y="7177687"/>
            <a:ext cx="5308885" cy="3561250"/>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9156800" y="10660901"/>
            <a:ext cx="2215515" cy="435609"/>
          </a:xfrm>
          <a:prstGeom prst="rect">
            <a:avLst/>
          </a:prstGeom>
        </p:spPr>
        <p:txBody>
          <a:bodyPr vert="horz" wrap="square" lIns="0" tIns="4445" rIns="0" bIns="0" rtlCol="0">
            <a:spAutoFit/>
          </a:bodyPr>
          <a:lstStyle/>
          <a:p>
            <a:pPr marL="340995" marR="5080" indent="-328930">
              <a:lnSpc>
                <a:spcPct val="105300"/>
              </a:lnSpc>
              <a:spcBef>
                <a:spcPts val="35"/>
              </a:spcBef>
            </a:pPr>
            <a:r>
              <a:rPr sz="1300" b="1" spc="5" dirty="0">
                <a:latin typeface="Times New Roman"/>
                <a:cs typeface="Times New Roman"/>
              </a:rPr>
              <a:t>Figure 3.4: </a:t>
            </a:r>
            <a:r>
              <a:rPr sz="1300" spc="5" dirty="0">
                <a:latin typeface="Times New Roman"/>
                <a:cs typeface="Times New Roman"/>
              </a:rPr>
              <a:t>Pie chart illustrating  the dataset</a:t>
            </a:r>
            <a:r>
              <a:rPr sz="1300" spc="-5" dirty="0">
                <a:latin typeface="Times New Roman"/>
                <a:cs typeface="Times New Roman"/>
              </a:rPr>
              <a:t> </a:t>
            </a:r>
            <a:r>
              <a:rPr sz="1300" spc="5" dirty="0">
                <a:latin typeface="Times New Roman"/>
                <a:cs typeface="Times New Roman"/>
              </a:rPr>
              <a:t>distribution</a:t>
            </a:r>
            <a:endParaRPr sz="1300">
              <a:latin typeface="Times New Roman"/>
              <a:cs typeface="Times New Roman"/>
            </a:endParaRPr>
          </a:p>
        </p:txBody>
      </p:sp>
      <p:sp>
        <p:nvSpPr>
          <p:cNvPr id="13" name="object 13"/>
          <p:cNvSpPr txBox="1"/>
          <p:nvPr/>
        </p:nvSpPr>
        <p:spPr>
          <a:xfrm>
            <a:off x="1513452" y="2507851"/>
            <a:ext cx="9262745" cy="4171950"/>
          </a:xfrm>
          <a:prstGeom prst="rect">
            <a:avLst/>
          </a:prstGeom>
        </p:spPr>
        <p:txBody>
          <a:bodyPr vert="horz" wrap="square" lIns="0" tIns="12065" rIns="0" bIns="0" rtlCol="0">
            <a:spAutoFit/>
          </a:bodyPr>
          <a:lstStyle/>
          <a:p>
            <a:pPr marL="389255" marR="184150" indent="-377190">
              <a:lnSpc>
                <a:spcPct val="101000"/>
              </a:lnSpc>
              <a:spcBef>
                <a:spcPts val="95"/>
              </a:spcBef>
              <a:buFont typeface="Wingdings"/>
              <a:buChar char=""/>
              <a:tabLst>
                <a:tab pos="389255" algn="l"/>
                <a:tab pos="389890" algn="l"/>
              </a:tabLst>
            </a:pPr>
            <a:r>
              <a:rPr sz="2450" spc="5" dirty="0">
                <a:latin typeface="Calibri"/>
                <a:cs typeface="Calibri"/>
              </a:rPr>
              <a:t>Neural Networks require </a:t>
            </a:r>
            <a:r>
              <a:rPr sz="2450" spc="10" dirty="0">
                <a:latin typeface="Calibri"/>
                <a:cs typeface="Calibri"/>
              </a:rPr>
              <a:t>a </a:t>
            </a:r>
            <a:r>
              <a:rPr sz="2450" b="1" spc="5" dirty="0">
                <a:latin typeface="Calibri"/>
                <a:cs typeface="Calibri"/>
              </a:rPr>
              <a:t>constant </a:t>
            </a:r>
            <a:r>
              <a:rPr sz="2450" b="1" spc="10" dirty="0">
                <a:latin typeface="Calibri"/>
                <a:cs typeface="Calibri"/>
              </a:rPr>
              <a:t>input </a:t>
            </a:r>
            <a:r>
              <a:rPr sz="2450" b="1" spc="5" dirty="0">
                <a:latin typeface="Calibri"/>
                <a:cs typeface="Calibri"/>
              </a:rPr>
              <a:t>vector length</a:t>
            </a:r>
            <a:r>
              <a:rPr sz="2450" spc="5" dirty="0">
                <a:latin typeface="Calibri"/>
                <a:cs typeface="Calibri"/>
              </a:rPr>
              <a:t>. Hence, the  </a:t>
            </a:r>
            <a:r>
              <a:rPr sz="2450" spc="10" dirty="0">
                <a:latin typeface="Calibri"/>
                <a:cs typeface="Calibri"/>
              </a:rPr>
              <a:t>raw ECG </a:t>
            </a:r>
            <a:r>
              <a:rPr sz="2450" spc="5" dirty="0">
                <a:latin typeface="Calibri"/>
                <a:cs typeface="Calibri"/>
              </a:rPr>
              <a:t>data </a:t>
            </a:r>
            <a:r>
              <a:rPr sz="2450" spc="10" dirty="0">
                <a:latin typeface="Calibri"/>
                <a:cs typeface="Calibri"/>
              </a:rPr>
              <a:t>was </a:t>
            </a:r>
            <a:r>
              <a:rPr sz="2450" spc="5" dirty="0">
                <a:latin typeface="Calibri"/>
                <a:cs typeface="Calibri"/>
              </a:rPr>
              <a:t>split </a:t>
            </a:r>
            <a:r>
              <a:rPr sz="2450" dirty="0">
                <a:latin typeface="Calibri"/>
                <a:cs typeface="Calibri"/>
              </a:rPr>
              <a:t>into </a:t>
            </a:r>
            <a:r>
              <a:rPr sz="2450" spc="5" dirty="0">
                <a:latin typeface="Calibri"/>
                <a:cs typeface="Calibri"/>
              </a:rPr>
              <a:t>sequences, each with </a:t>
            </a:r>
            <a:r>
              <a:rPr sz="2450" spc="10" dirty="0">
                <a:latin typeface="Calibri"/>
                <a:cs typeface="Calibri"/>
              </a:rPr>
              <a:t>a </a:t>
            </a:r>
            <a:r>
              <a:rPr sz="2450" spc="5" dirty="0">
                <a:latin typeface="Calibri"/>
                <a:cs typeface="Calibri"/>
              </a:rPr>
              <a:t>length of </a:t>
            </a:r>
            <a:r>
              <a:rPr sz="2450" b="1" spc="10" dirty="0">
                <a:latin typeface="Calibri"/>
                <a:cs typeface="Calibri"/>
              </a:rPr>
              <a:t>600  </a:t>
            </a:r>
            <a:r>
              <a:rPr sz="2450" b="1" spc="5" dirty="0">
                <a:latin typeface="Calibri"/>
                <a:cs typeface="Calibri"/>
              </a:rPr>
              <a:t>indices</a:t>
            </a:r>
            <a:endParaRPr sz="2450">
              <a:latin typeface="Calibri"/>
              <a:cs typeface="Calibri"/>
            </a:endParaRPr>
          </a:p>
          <a:p>
            <a:pPr marL="389255" marR="237490" indent="-377190">
              <a:lnSpc>
                <a:spcPts val="2970"/>
              </a:lnSpc>
              <a:spcBef>
                <a:spcPts val="100"/>
              </a:spcBef>
              <a:buFont typeface="Wingdings"/>
              <a:buChar char=""/>
              <a:tabLst>
                <a:tab pos="389255" algn="l"/>
                <a:tab pos="389890" algn="l"/>
              </a:tabLst>
            </a:pPr>
            <a:r>
              <a:rPr sz="2450" spc="5" dirty="0">
                <a:latin typeface="Calibri"/>
                <a:cs typeface="Calibri"/>
              </a:rPr>
              <a:t>These </a:t>
            </a:r>
            <a:r>
              <a:rPr sz="2450" dirty="0">
                <a:latin typeface="Calibri"/>
                <a:cs typeface="Calibri"/>
              </a:rPr>
              <a:t>slices </a:t>
            </a:r>
            <a:r>
              <a:rPr sz="2450" spc="10" dirty="0">
                <a:latin typeface="Calibri"/>
                <a:cs typeface="Calibri"/>
              </a:rPr>
              <a:t>were </a:t>
            </a:r>
            <a:r>
              <a:rPr sz="2450" spc="5" dirty="0">
                <a:latin typeface="Calibri"/>
                <a:cs typeface="Calibri"/>
              </a:rPr>
              <a:t>based </a:t>
            </a:r>
            <a:r>
              <a:rPr sz="2450" spc="10" dirty="0">
                <a:latin typeface="Calibri"/>
                <a:cs typeface="Calibri"/>
              </a:rPr>
              <a:t>on </a:t>
            </a:r>
            <a:r>
              <a:rPr sz="2450" spc="5" dirty="0">
                <a:latin typeface="Calibri"/>
                <a:cs typeface="Calibri"/>
              </a:rPr>
              <a:t>each peak in </a:t>
            </a:r>
            <a:r>
              <a:rPr sz="2450" spc="10" dirty="0">
                <a:latin typeface="Calibri"/>
                <a:cs typeface="Calibri"/>
              </a:rPr>
              <a:t>an </a:t>
            </a:r>
            <a:r>
              <a:rPr sz="2450" spc="5" dirty="0">
                <a:latin typeface="Calibri"/>
                <a:cs typeface="Calibri"/>
              </a:rPr>
              <a:t>ECG. </a:t>
            </a:r>
            <a:r>
              <a:rPr sz="2450" spc="10" dirty="0">
                <a:latin typeface="Calibri"/>
                <a:cs typeface="Calibri"/>
              </a:rPr>
              <a:t>The </a:t>
            </a:r>
            <a:r>
              <a:rPr sz="2450" spc="5" dirty="0">
                <a:latin typeface="Calibri"/>
                <a:cs typeface="Calibri"/>
              </a:rPr>
              <a:t>peak </a:t>
            </a:r>
            <a:r>
              <a:rPr sz="2450" dirty="0">
                <a:latin typeface="Calibri"/>
                <a:cs typeface="Calibri"/>
              </a:rPr>
              <a:t>is  </a:t>
            </a:r>
            <a:r>
              <a:rPr sz="2450" spc="5" dirty="0">
                <a:latin typeface="Calibri"/>
                <a:cs typeface="Calibri"/>
              </a:rPr>
              <a:t>considered the middle of the sequence, </a:t>
            </a:r>
            <a:r>
              <a:rPr sz="2450" spc="10" dirty="0">
                <a:latin typeface="Calibri"/>
                <a:cs typeface="Calibri"/>
              </a:rPr>
              <a:t>and a margin </a:t>
            </a:r>
            <a:r>
              <a:rPr sz="2450" spc="5" dirty="0">
                <a:latin typeface="Calibri"/>
                <a:cs typeface="Calibri"/>
              </a:rPr>
              <a:t>of </a:t>
            </a:r>
            <a:r>
              <a:rPr sz="2450" spc="10" dirty="0">
                <a:latin typeface="Calibri"/>
                <a:cs typeface="Calibri"/>
              </a:rPr>
              <a:t>300 </a:t>
            </a:r>
            <a:r>
              <a:rPr sz="2450" dirty="0">
                <a:latin typeface="Calibri"/>
                <a:cs typeface="Calibri"/>
              </a:rPr>
              <a:t>indices  </a:t>
            </a:r>
            <a:r>
              <a:rPr sz="2450" spc="10" dirty="0">
                <a:latin typeface="Calibri"/>
                <a:cs typeface="Calibri"/>
              </a:rPr>
              <a:t>on </a:t>
            </a:r>
            <a:r>
              <a:rPr sz="2450" spc="5" dirty="0">
                <a:latin typeface="Calibri"/>
                <a:cs typeface="Calibri"/>
              </a:rPr>
              <a:t>each side of the peak creates </a:t>
            </a:r>
            <a:r>
              <a:rPr sz="2450" spc="10" dirty="0">
                <a:latin typeface="Calibri"/>
                <a:cs typeface="Calibri"/>
              </a:rPr>
              <a:t>a </a:t>
            </a:r>
            <a:r>
              <a:rPr sz="2450" dirty="0">
                <a:latin typeface="Calibri"/>
                <a:cs typeface="Calibri"/>
              </a:rPr>
              <a:t>full</a:t>
            </a:r>
            <a:r>
              <a:rPr sz="2450" spc="-60" dirty="0">
                <a:latin typeface="Calibri"/>
                <a:cs typeface="Calibri"/>
              </a:rPr>
              <a:t> </a:t>
            </a:r>
            <a:r>
              <a:rPr sz="2450" spc="5" dirty="0">
                <a:latin typeface="Calibri"/>
                <a:cs typeface="Calibri"/>
              </a:rPr>
              <a:t>sequence</a:t>
            </a:r>
            <a:endParaRPr sz="2450">
              <a:latin typeface="Calibri"/>
              <a:cs typeface="Calibri"/>
            </a:endParaRPr>
          </a:p>
          <a:p>
            <a:pPr marL="389255" indent="-377190">
              <a:lnSpc>
                <a:spcPts val="2860"/>
              </a:lnSpc>
              <a:buFont typeface="Wingdings"/>
              <a:buChar char=""/>
              <a:tabLst>
                <a:tab pos="389255" algn="l"/>
                <a:tab pos="389890" algn="l"/>
              </a:tabLst>
            </a:pPr>
            <a:r>
              <a:rPr sz="2450" spc="5" dirty="0">
                <a:latin typeface="Calibri"/>
                <a:cs typeface="Calibri"/>
              </a:rPr>
              <a:t>Each </a:t>
            </a:r>
            <a:r>
              <a:rPr sz="2450" spc="10" dirty="0">
                <a:latin typeface="Calibri"/>
                <a:cs typeface="Calibri"/>
              </a:rPr>
              <a:t>ECG </a:t>
            </a:r>
            <a:r>
              <a:rPr sz="2450" spc="5" dirty="0">
                <a:latin typeface="Calibri"/>
                <a:cs typeface="Calibri"/>
              </a:rPr>
              <a:t>sequence </a:t>
            </a:r>
            <a:r>
              <a:rPr sz="2450" spc="10" dirty="0">
                <a:latin typeface="Calibri"/>
                <a:cs typeface="Calibri"/>
              </a:rPr>
              <a:t>was </a:t>
            </a:r>
            <a:r>
              <a:rPr sz="2450" b="1" spc="5" dirty="0">
                <a:latin typeface="Calibri"/>
                <a:cs typeface="Calibri"/>
              </a:rPr>
              <a:t>normalized </a:t>
            </a:r>
            <a:r>
              <a:rPr sz="2450" spc="5" dirty="0">
                <a:latin typeface="Calibri"/>
                <a:cs typeface="Calibri"/>
              </a:rPr>
              <a:t>to values between </a:t>
            </a:r>
            <a:r>
              <a:rPr sz="2450" spc="10" dirty="0">
                <a:latin typeface="Calibri"/>
                <a:cs typeface="Calibri"/>
              </a:rPr>
              <a:t>0 and 1</a:t>
            </a:r>
            <a:r>
              <a:rPr sz="2450" spc="-65" dirty="0">
                <a:latin typeface="Calibri"/>
                <a:cs typeface="Calibri"/>
              </a:rPr>
              <a:t> </a:t>
            </a:r>
            <a:r>
              <a:rPr sz="2450" spc="5" dirty="0">
                <a:latin typeface="Calibri"/>
                <a:cs typeface="Calibri"/>
              </a:rPr>
              <a:t>to</a:t>
            </a:r>
            <a:endParaRPr sz="2450">
              <a:latin typeface="Calibri"/>
              <a:cs typeface="Calibri"/>
            </a:endParaRPr>
          </a:p>
          <a:p>
            <a:pPr marL="389255">
              <a:lnSpc>
                <a:spcPct val="100000"/>
              </a:lnSpc>
              <a:spcBef>
                <a:spcPts val="30"/>
              </a:spcBef>
            </a:pPr>
            <a:r>
              <a:rPr sz="2450" spc="5" dirty="0">
                <a:latin typeface="Calibri"/>
                <a:cs typeface="Calibri"/>
              </a:rPr>
              <a:t>create </a:t>
            </a:r>
            <a:r>
              <a:rPr sz="2450" b="1" spc="5" dirty="0">
                <a:latin typeface="Calibri"/>
                <a:cs typeface="Calibri"/>
              </a:rPr>
              <a:t>uniformity </a:t>
            </a:r>
            <a:r>
              <a:rPr sz="2450" spc="5" dirty="0">
                <a:latin typeface="Calibri"/>
                <a:cs typeface="Calibri"/>
              </a:rPr>
              <a:t>in the</a:t>
            </a:r>
            <a:r>
              <a:rPr sz="2450" spc="-20" dirty="0">
                <a:latin typeface="Calibri"/>
                <a:cs typeface="Calibri"/>
              </a:rPr>
              <a:t> </a:t>
            </a:r>
            <a:r>
              <a:rPr sz="2450" spc="5" dirty="0">
                <a:latin typeface="Calibri"/>
                <a:cs typeface="Calibri"/>
              </a:rPr>
              <a:t>dataset</a:t>
            </a:r>
            <a:endParaRPr sz="2450">
              <a:latin typeface="Calibri"/>
              <a:cs typeface="Calibri"/>
            </a:endParaRPr>
          </a:p>
          <a:p>
            <a:pPr marL="389255" marR="5080" indent="-377190">
              <a:lnSpc>
                <a:spcPts val="2970"/>
              </a:lnSpc>
              <a:spcBef>
                <a:spcPts val="100"/>
              </a:spcBef>
              <a:buFont typeface="Wingdings"/>
              <a:buChar char=""/>
              <a:tabLst>
                <a:tab pos="389255" algn="l"/>
                <a:tab pos="389890" algn="l"/>
              </a:tabLst>
            </a:pPr>
            <a:r>
              <a:rPr sz="2450" spc="10" dirty="0">
                <a:latin typeface="Calibri"/>
                <a:cs typeface="Calibri"/>
              </a:rPr>
              <a:t>To </a:t>
            </a:r>
            <a:r>
              <a:rPr sz="2450" spc="5" dirty="0">
                <a:latin typeface="Calibri"/>
                <a:cs typeface="Calibri"/>
              </a:rPr>
              <a:t>create </a:t>
            </a:r>
            <a:r>
              <a:rPr sz="2450" spc="10" dirty="0">
                <a:latin typeface="Calibri"/>
                <a:cs typeface="Calibri"/>
              </a:rPr>
              <a:t>an </a:t>
            </a:r>
            <a:r>
              <a:rPr sz="2450" spc="5" dirty="0">
                <a:latin typeface="Calibri"/>
                <a:cs typeface="Calibri"/>
              </a:rPr>
              <a:t>unbiased model, all classes (e.g. Noisy) in the training  data should contain </a:t>
            </a:r>
            <a:r>
              <a:rPr sz="2450" spc="10" dirty="0">
                <a:latin typeface="Calibri"/>
                <a:cs typeface="Calibri"/>
              </a:rPr>
              <a:t>an </a:t>
            </a:r>
            <a:r>
              <a:rPr sz="2450" spc="5" dirty="0">
                <a:latin typeface="Calibri"/>
                <a:cs typeface="Calibri"/>
              </a:rPr>
              <a:t>equal </a:t>
            </a:r>
            <a:r>
              <a:rPr sz="2450" spc="10" dirty="0">
                <a:latin typeface="Calibri"/>
                <a:cs typeface="Calibri"/>
              </a:rPr>
              <a:t>amount </a:t>
            </a:r>
            <a:r>
              <a:rPr sz="2450" spc="5" dirty="0">
                <a:latin typeface="Calibri"/>
                <a:cs typeface="Calibri"/>
              </a:rPr>
              <a:t>of sequences. Thus, the dataset  </a:t>
            </a:r>
            <a:r>
              <a:rPr sz="2450" spc="10" dirty="0">
                <a:latin typeface="Calibri"/>
                <a:cs typeface="Calibri"/>
              </a:rPr>
              <a:t>was </a:t>
            </a:r>
            <a:r>
              <a:rPr sz="2450" spc="5" dirty="0">
                <a:latin typeface="Calibri"/>
                <a:cs typeface="Calibri"/>
              </a:rPr>
              <a:t>dramatically reduced to create </a:t>
            </a:r>
            <a:r>
              <a:rPr sz="2450" spc="10" dirty="0">
                <a:latin typeface="Calibri"/>
                <a:cs typeface="Calibri"/>
              </a:rPr>
              <a:t>a </a:t>
            </a:r>
            <a:r>
              <a:rPr sz="2450" dirty="0">
                <a:latin typeface="Calibri"/>
                <a:cs typeface="Calibri"/>
              </a:rPr>
              <a:t>fully </a:t>
            </a:r>
            <a:r>
              <a:rPr sz="2450" spc="5" dirty="0">
                <a:latin typeface="Calibri"/>
                <a:cs typeface="Calibri"/>
              </a:rPr>
              <a:t>balanced</a:t>
            </a:r>
            <a:r>
              <a:rPr sz="2450" spc="-35" dirty="0">
                <a:latin typeface="Calibri"/>
                <a:cs typeface="Calibri"/>
              </a:rPr>
              <a:t> </a:t>
            </a:r>
            <a:r>
              <a:rPr sz="2450" spc="5" dirty="0">
                <a:latin typeface="Calibri"/>
                <a:cs typeface="Calibri"/>
              </a:rPr>
              <a:t>distribution</a:t>
            </a:r>
            <a:endParaRPr sz="245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4261</Words>
  <Application>Microsoft Office PowerPoint</Application>
  <PresentationFormat>Custom</PresentationFormat>
  <Paragraphs>521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Courier New</vt:lpstr>
      <vt:lpstr>Times New Roman</vt:lpstr>
      <vt:lpstr>Wingdings</vt:lpstr>
      <vt:lpstr>Office Theme</vt:lpstr>
      <vt:lpstr>PowerPoint Presentation</vt:lpstr>
      <vt:lpstr>PowerPoint Presentation</vt:lpstr>
      <vt:lpstr>PowerPoint Presentation</vt:lpstr>
      <vt:lpstr>Constants</vt:lpstr>
      <vt:lpstr>What is Deep Learning?</vt:lpstr>
      <vt:lpstr>Methodology</vt:lpstr>
      <vt:lpstr>Training Phases</vt:lpstr>
      <vt:lpstr>Database</vt:lpstr>
      <vt:lpstr>Pre-processing Data</vt:lpstr>
      <vt:lpstr>Data Augmentation</vt:lpstr>
      <vt:lpstr>Convolutional Neural Network Model</vt:lpstr>
      <vt:lpstr>Evaluation Metrics</vt:lpstr>
      <vt:lpstr>Loss and Accuracy</vt:lpstr>
      <vt:lpstr>Loss and Accuracy</vt:lpstr>
      <vt:lpstr>Loss and Accuracy</vt:lpstr>
      <vt:lpstr>Loss and Accuracy</vt:lpstr>
      <vt:lpstr>Discussion</vt:lpstr>
      <vt:lpstr>Further Exploration and Application</vt:lpstr>
      <vt:lpstr>Figures</vt:lpstr>
      <vt:lpstr>References</vt:lpstr>
      <vt:lpstr>References</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Kendre</cp:lastModifiedBy>
  <cp:revision>1</cp:revision>
  <dcterms:created xsi:type="dcterms:W3CDTF">2021-01-02T18:27:50Z</dcterms:created>
  <dcterms:modified xsi:type="dcterms:W3CDTF">2021-01-03T03:27:37Z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2021-01-02T00:00:00Z</vt:filetime>
  </property>
</Properties>
</file>