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8" r:id="rId3"/>
    <p:sldId id="259" r:id="rId4"/>
    <p:sldId id="260" r:id="rId5"/>
    <p:sldId id="315" r:id="rId6"/>
    <p:sldId id="261" r:id="rId7"/>
    <p:sldId id="331" r:id="rId8"/>
    <p:sldId id="333" r:id="rId9"/>
    <p:sldId id="265" r:id="rId10"/>
    <p:sldId id="262" r:id="rId11"/>
    <p:sldId id="266" r:id="rId12"/>
    <p:sldId id="267" r:id="rId13"/>
    <p:sldId id="268" r:id="rId14"/>
    <p:sldId id="348" r:id="rId15"/>
    <p:sldId id="270" r:id="rId16"/>
    <p:sldId id="271" r:id="rId17"/>
    <p:sldId id="335" r:id="rId18"/>
    <p:sldId id="272" r:id="rId19"/>
    <p:sldId id="273" r:id="rId20"/>
    <p:sldId id="274" r:id="rId21"/>
    <p:sldId id="276" r:id="rId22"/>
    <p:sldId id="277" r:id="rId23"/>
    <p:sldId id="279" r:id="rId24"/>
    <p:sldId id="275" r:id="rId25"/>
    <p:sldId id="280" r:id="rId26"/>
    <p:sldId id="281" r:id="rId27"/>
    <p:sldId id="282" r:id="rId28"/>
    <p:sldId id="283" r:id="rId29"/>
    <p:sldId id="284" r:id="rId30"/>
    <p:sldId id="322" r:id="rId31"/>
    <p:sldId id="291" r:id="rId32"/>
    <p:sldId id="290" r:id="rId33"/>
    <p:sldId id="292" r:id="rId34"/>
    <p:sldId id="301" r:id="rId35"/>
    <p:sldId id="323" r:id="rId36"/>
    <p:sldId id="294" r:id="rId37"/>
    <p:sldId id="295" r:id="rId38"/>
    <p:sldId id="298" r:id="rId39"/>
    <p:sldId id="297" r:id="rId40"/>
    <p:sldId id="300" r:id="rId41"/>
    <p:sldId id="302" r:id="rId42"/>
    <p:sldId id="328" r:id="rId43"/>
    <p:sldId id="327" r:id="rId44"/>
    <p:sldId id="305" r:id="rId45"/>
    <p:sldId id="306" r:id="rId46"/>
    <p:sldId id="307" r:id="rId47"/>
    <p:sldId id="303" r:id="rId48"/>
    <p:sldId id="304" r:id="rId49"/>
    <p:sldId id="325" r:id="rId50"/>
    <p:sldId id="324" r:id="rId51"/>
    <p:sldId id="309" r:id="rId52"/>
    <p:sldId id="310" r:id="rId53"/>
    <p:sldId id="311" r:id="rId54"/>
    <p:sldId id="312" r:id="rId55"/>
    <p:sldId id="314" r:id="rId56"/>
    <p:sldId id="313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0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pPr>
              <a:defRPr/>
            </a:pPr>
            <a:fld id="{896C9697-439A-4876-A92F-8095B3B20402}" type="datetimeFigureOut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pPr>
              <a:defRPr/>
            </a:pPr>
            <a:fld id="{610C426C-1E0C-4EEB-9254-11AC93F94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76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411988-79B2-4606-BB5D-69FEC37C8D63}" type="datetimeFigureOut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077274E-660A-42D0-9C58-27D68946F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6034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DB7CE4-A9FA-4E4A-B778-8AF4C0B397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EC9539-209E-452E-A610-2C4D45CC92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F1D31-2EC0-4FF3-B79F-41B53DAEE7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0797DE-49A7-49FE-82F1-EE6546DD1E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A18590-9611-43B1-B22B-D66DF18E79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120BD-701C-4B57-B496-F9441771EB1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9884F2-9393-40C8-A192-12CCCB02F8F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3140EC-06B4-4EAC-A74A-318A2940B86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8F3DA2-3821-4DF5-8026-76745C04481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3EFAD1-EF1E-44D2-8690-CF7854864D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A4D8A5-1408-4E4B-9DF3-41C995ECFBD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87B98B-0609-4A57-BD1A-28C8179E4D2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38669-B2B3-4820-BBA2-43AD4BE7A86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AE8CD-7984-40C8-855A-93DCF4B26B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3B530F-0FA2-4FFD-B33E-4889F9BBF1A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BDD3FF-2C29-41FA-9C02-4FA001729E6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1EE656-AFCC-4B21-9A3D-87FE6377709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495D32-F983-433E-B35B-C536B02B9AB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EC090F-CB6B-46B4-BC45-22097941A43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82C0E-8E45-4A82-984D-C7B241A56C9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D181F3-B7F1-493F-9F6B-D467072515C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672F66-DC19-43B2-B95D-DB5389B5C6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73E775-D96C-450B-83BF-AAC86A94D9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483D9D-1296-4F3A-993F-8117C4696EB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5A0CAC-636A-46CB-BDD5-E6FE5976C28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03B52C-FBD6-4B58-80FC-8D1CE1B6A17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DD4151-DE7A-47E9-A64D-656A0E76CBD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64AAD8-AB1D-4D85-B257-E8049E5AA52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FF36A4-E102-41AE-86AC-D2E6E66B403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73A42D-19A9-40CF-BE29-7347AEF5B9A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36192C-658D-47FD-A1DD-FF29C34B72E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5C13B8-CF67-4DF8-827C-71A758D4FA8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4732DD-8B2F-473C-8F1A-B56A3BB03D3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C2C69F-3DA6-4A6D-A9E7-FE558C4AA7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CD664-D88F-4644-9E34-B6935C474A0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B6108C-4DCC-4770-B832-A155E5DAA9A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879DF-C2B9-4D88-B478-DC7DC3BCE23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E8AB0C-AB04-49D9-B968-8A628DCF781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E30CBE-6381-4DF0-92F6-10865DDE9AE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221069-C903-45FC-A712-4DFFC188DA3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7451AE-67C2-4126-A6D7-0122DA285D0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700EC1-767A-45C1-8E97-718FA361AF3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F7736E-B16F-4897-93F7-9B6F856C58F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320598-20C1-411B-80C7-163E3EA727C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793FAF-6A2E-4B99-A0A5-D7F17AD421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86D2B1-BA1F-4014-AAB7-C00F0F9687F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4C9921-DA67-4968-9310-7A25A21F69B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161479-E370-444F-8FBD-06BB35D4E51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FC76E-36B6-4D2A-9A52-9196C880AFB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B4EED-D863-42CE-BF83-E9DE2261ADBC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97492A-2945-4A6B-8648-EB088CF7ABA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0C7303-6766-4AB7-945D-10D87276ABF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3D48F3-4E39-49C5-86B3-9FA093204431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DB4B6D-FCC8-48BD-BBFA-307F0677E8F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29FD1C-7743-48BF-A7F7-86774759268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4894E0-E2FA-49B4-8EA4-DA7F76946F7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B1F07-1C65-47DA-A0A6-48C2D08B0A4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79EAE-747C-4F95-BE95-60783A10C92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D52137-AF85-421B-B24F-F95F9613BB1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242E0-13D9-4B14-AA97-B8C9486393B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6DFFF6-F80D-41D6-A11C-E437DDF621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F4BB7-DD7A-439F-B118-FD4AEB2203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BB5287-31B2-4F94-8262-1AAB421070C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1DBA8-1025-4A61-BAC3-3AA253B4BC6C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BF5A8-126D-4AA3-9EA1-095FFE934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22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FF108-8226-40F9-A772-D55FC0803D9A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6B7F1-C5CF-4959-AA75-417361503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217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BC6E-E94E-4066-AF97-F155E2CF54CB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D026E-07F4-4662-AC06-28B2AC23F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000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B72BA-4BFC-4963-A367-7090E9842A41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9B709-0A89-4835-88A2-945F0ABE5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04959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9E47B-D0ED-485E-BBFF-B234C3138590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5EBC2-D367-48A7-9F75-21AE001D4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636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2D99F-C5BB-453D-96F2-A93DE1B0CD73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F30E3-3FC7-4657-BA41-C265DD359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9522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07309-E6CF-44F8-9FC2-5A0E8EA69A73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08ADB-6D3A-4695-8E84-B03104C38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5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767A-65A3-4D4C-A20F-AA2C7EB80048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4685B-8257-4C71-991F-FA13D6F3B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74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C7254-CDE4-4C55-9164-FA1E08ED9CF8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DEC68-91C5-4465-B9F4-D21B58A1F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5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BDEEB-B827-4CEA-A606-0DE445D17011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C600F-9C75-4875-AB75-3E3D28A1F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58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4BACC-8B9E-4DF8-8248-1CC32FC853E0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7F638-97FB-40DA-84E5-EED158DB1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39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39224-15E9-44F6-BB66-CA3E887DC8A7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C7ACB-EC37-4240-84BA-384F8DC9F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257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052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8EE630-6DDA-457E-93DA-C3DA7B6CBBCE}" type="datetime1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Wheeled Vehicle 2007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48B46C-E752-4E1D-AF5F-7877DCB4D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7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07" r:id="rId2"/>
    <p:sldLayoutId id="2147483916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7" r:id="rId9"/>
    <p:sldLayoutId id="2147483913" r:id="rId10"/>
    <p:sldLayoutId id="2147483914" r:id="rId11"/>
    <p:sldLayoutId id="214748391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JwFtkFSuJ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1371600"/>
          </a:xfrm>
          <a:ln>
            <a:miter lim="800000"/>
            <a:headEnd/>
            <a:tailEnd/>
          </a:ln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0000"/>
                </a:solidFill>
              </a:rPr>
              <a:t>Wheeled Vehicle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0"/>
            <a:ext cx="7854950" cy="4419600"/>
          </a:xfrm>
        </p:spPr>
        <p:txBody>
          <a:bodyPr/>
          <a:lstStyle/>
          <a:p>
            <a:pPr marR="0" algn="ctr" eaLnBrk="1" hangingPunct="1"/>
            <a:r>
              <a:rPr lang="en-US" sz="3600" dirty="0" smtClean="0"/>
              <a:t>Dennis </a:t>
            </a:r>
            <a:r>
              <a:rPr lang="en-US" sz="3600" dirty="0" err="1" smtClean="0"/>
              <a:t>Papesh</a:t>
            </a:r>
            <a:endParaRPr lang="en-US" sz="3600" dirty="0" smtClean="0"/>
          </a:p>
          <a:p>
            <a:pPr marR="0" algn="ctr" eaLnBrk="1" hangingPunct="1"/>
            <a:r>
              <a:rPr lang="en-US" dirty="0" smtClean="0"/>
              <a:t>National Event Supervisor</a:t>
            </a:r>
          </a:p>
          <a:p>
            <a:pPr marR="0" algn="ctr" eaLnBrk="1" hangingPunct="1"/>
            <a:r>
              <a:rPr lang="en-US" dirty="0" smtClean="0"/>
              <a:t>dpapesh@holyangels.cc</a:t>
            </a:r>
          </a:p>
          <a:p>
            <a:pPr marR="0" algn="ctr" eaLnBrk="1" hangingPunct="1"/>
            <a:endParaRPr lang="en-US" dirty="0"/>
          </a:p>
          <a:p>
            <a:pPr marR="0" algn="ctr" eaLnBrk="1" hangingPunct="1"/>
            <a:r>
              <a:rPr lang="en-US" sz="3600" dirty="0" smtClean="0"/>
              <a:t>Bro. Nigel Pratt</a:t>
            </a:r>
          </a:p>
          <a:p>
            <a:pPr marR="0" algn="ctr" eaLnBrk="1" hangingPunct="1"/>
            <a:r>
              <a:rPr lang="en-US" dirty="0" smtClean="0"/>
              <a:t>bronigel@kellenberg.org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55EB91-E60A-41C7-AD24-4B2957EF1EE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2" descr="H:\Wheeled Vehicle\Photos\P52001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9436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Size - width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entire vehicle at any point may not exceed 30.0 cm.</a:t>
            </a:r>
          </a:p>
          <a:p>
            <a:pPr lvl="1" eaLnBrk="1" hangingPunct="1"/>
            <a:r>
              <a:rPr lang="en-US" dirty="0" smtClean="0"/>
              <a:t>WARNING: Be careful of axle ends. These are often ignored when measuring, but they must be within the 30.0 cm max limit.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Don’t push the limit – responsible for much “down” </a:t>
            </a:r>
            <a:r>
              <a:rPr lang="en-US" dirty="0" err="1" smtClean="0">
                <a:solidFill>
                  <a:srgbClr val="FF0000"/>
                </a:solidFill>
              </a:rPr>
              <a:t>tiering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B1972-9DF7-46E5-9A1E-4D82C0E8AE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Part(s) exchange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impounded, only the elastic solid (with any connected attachment device) or aligning device, may be removed or added to the vehicle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A9BBA-579E-4936-8375-678BE2E9465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Trigger	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Must use an unsharpened #2 pencil with an unused eraser (provided by the Event Supervisor)</a:t>
            </a:r>
          </a:p>
          <a:p>
            <a:pPr eaLnBrk="1" hangingPunct="1"/>
            <a:r>
              <a:rPr lang="en-US" smtClean="0"/>
              <a:t>Must be designed so that actuation is perpendicular (vertical) to the floor</a:t>
            </a:r>
          </a:p>
          <a:p>
            <a:pPr lvl="1" eaLnBrk="1" hangingPunct="1"/>
            <a:r>
              <a:rPr lang="en-US" smtClean="0"/>
              <a:t>Non-vertically actuated trigger is a Construction Violation</a:t>
            </a:r>
          </a:p>
          <a:p>
            <a:pPr eaLnBrk="1" hangingPunct="1"/>
            <a:r>
              <a:rPr lang="en-US" smtClean="0"/>
              <a:t>Students must not hold, constrain, or push vehicle</a:t>
            </a:r>
          </a:p>
          <a:p>
            <a:pPr lvl="1" eaLnBrk="1" hangingPunct="1"/>
            <a:r>
              <a:rPr lang="en-US" smtClean="0"/>
              <a:t>Must be able to remain at starting position without being touched until triggered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5086-56B8-4FC7-8566-172FC3CE78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Contact with floor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Only the wheels and drive strings, if any, may contact the floor at any time</a:t>
            </a:r>
          </a:p>
          <a:p>
            <a:pPr eaLnBrk="1" hangingPunct="1"/>
            <a:r>
              <a:rPr lang="en-US" smtClean="0"/>
              <a:t>If a piece falls of the vehicle during the run, it is a Construction Violation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25C89-0561-4CEB-A76C-A7F71D98853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CA5C1-A9DC-4CE8-9569-52D265AB24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57400" y="228600"/>
            <a:ext cx="49530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dirty="0">
                <a:latin typeface="+mj-lt"/>
              </a:rPr>
              <a:t>Brakes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4676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Courier New" pitchFamily="49" charset="0"/>
              <a:buChar char="o"/>
              <a:defRPr/>
            </a:pPr>
            <a:r>
              <a:rPr lang="en-US" sz="2400" dirty="0">
                <a:latin typeface="+mn-lt"/>
              </a:rPr>
              <a:t>Stopping mechanism must work automatically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en-US" sz="2400" dirty="0">
                <a:latin typeface="+mn-lt"/>
              </a:rPr>
              <a:t>Must not be remotely controlled or </a:t>
            </a:r>
            <a:r>
              <a:rPr lang="en-US" sz="2400" dirty="0" smtClean="0">
                <a:latin typeface="+mn-lt"/>
              </a:rPr>
              <a:t>tethered</a:t>
            </a:r>
          </a:p>
          <a:p>
            <a:pPr>
              <a:buFont typeface="Courier New" pitchFamily="49" charset="0"/>
              <a:buChar char="o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  <a:hlinkClick r:id="rId2"/>
              </a:rPr>
              <a:t>Most common braking system</a:t>
            </a:r>
            <a:endParaRPr lang="en-US" sz="2400" dirty="0" smtClean="0">
              <a:latin typeface="+mn-lt"/>
            </a:endParaRPr>
          </a:p>
          <a:p>
            <a:pPr eaLnBrk="1" hangingPunct="1"/>
            <a:r>
              <a:rPr lang="en-US" sz="2400" dirty="0" smtClean="0"/>
              <a:t>(Axle </a:t>
            </a:r>
            <a:r>
              <a:rPr lang="en-US" sz="2400" dirty="0"/>
              <a:t>and wing </a:t>
            </a:r>
            <a:r>
              <a:rPr lang="en-US" sz="2400" dirty="0" smtClean="0"/>
              <a:t>nut -</a:t>
            </a:r>
            <a:endParaRPr lang="en-US" sz="2400" dirty="0"/>
          </a:p>
          <a:p>
            <a:pPr eaLnBrk="1" hangingPunct="1"/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www.youtube.com/watch?v=RJwFtkFSuJM)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Electrical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 electrical or electronic devices can be used on the vehicle, its sighting/alignment devices or any tools </a:t>
            </a:r>
          </a:p>
          <a:p>
            <a:pPr lvl="1" eaLnBrk="1" hangingPunct="1"/>
            <a:r>
              <a:rPr lang="en-US" dirty="0" smtClean="0"/>
              <a:t>With the exception of any type of calculator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dirty="0" smtClean="0"/>
              <a:t>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7FB74E-FE75-4AC3-A6E6-A3DB3ED235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The track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Smooth, level, and hard surface (or whatever they give the Event Supervisor)</a:t>
            </a:r>
          </a:p>
          <a:p>
            <a:pPr eaLnBrk="1" hangingPunct="1"/>
            <a:r>
              <a:rPr lang="en-US" dirty="0" smtClean="0"/>
              <a:t>It is recommended that at least 0.5 m is provided on both sides of the Center Line (a bit more is better)</a:t>
            </a:r>
          </a:p>
          <a:p>
            <a:pPr eaLnBrk="1" hangingPunct="1"/>
            <a:r>
              <a:rPr lang="en-US" dirty="0" smtClean="0"/>
              <a:t>Tape used for Center Line, Starting Line, 0.5 m line, 6.5 m line, and Target Line</a:t>
            </a:r>
          </a:p>
          <a:p>
            <a:pPr eaLnBrk="1" hangingPunct="1"/>
            <a:r>
              <a:rPr lang="en-US" dirty="0" smtClean="0"/>
              <a:t>Target line will be marked with a point on the inside edge where the Target Line meets the middle of the center line.</a:t>
            </a:r>
          </a:p>
          <a:p>
            <a:pPr eaLnBrk="1" hangingPunct="1"/>
            <a:r>
              <a:rPr lang="en-US" dirty="0" smtClean="0"/>
              <a:t>Photo gates, if used, will be placed between 30.0 cm and 35.0 cm from the floor (rule 3.e)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010FC-6BA0-42A2-B8E8-83DC073F61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05800" cy="1066800"/>
          </a:xfrm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/>
              <a:t>The Track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CA54A-D864-49EB-8B35-2ACDA5D8B5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38862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2514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29600" y="2438400"/>
            <a:ext cx="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2514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6400" y="25146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4400" y="5486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229600" y="55626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5" name="TextBox 20"/>
          <p:cNvSpPr txBox="1">
            <a:spLocks noChangeArrowheads="1"/>
          </p:cNvSpPr>
          <p:nvPr/>
        </p:nvSpPr>
        <p:spPr bwMode="auto">
          <a:xfrm>
            <a:off x="3810000" y="57150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7 m  </a:t>
            </a:r>
            <a:r>
              <a:rPr lang="en-US" dirty="0"/>
              <a:t>- 11 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90600" y="58674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29200" y="5867400"/>
            <a:ext cx="30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8" name="TextBox 26"/>
          <p:cNvSpPr txBox="1">
            <a:spLocks noChangeArrowheads="1"/>
          </p:cNvSpPr>
          <p:nvPr/>
        </p:nvSpPr>
        <p:spPr bwMode="auto">
          <a:xfrm>
            <a:off x="1981200" y="2514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0.5 m </a:t>
            </a:r>
            <a:r>
              <a:rPr lang="en-US" dirty="0"/>
              <a:t>line</a:t>
            </a:r>
          </a:p>
        </p:txBody>
      </p:sp>
      <p:sp>
        <p:nvSpPr>
          <p:cNvPr id="26639" name="TextBox 27"/>
          <p:cNvSpPr txBox="1">
            <a:spLocks noChangeArrowheads="1"/>
          </p:cNvSpPr>
          <p:nvPr/>
        </p:nvSpPr>
        <p:spPr bwMode="auto">
          <a:xfrm>
            <a:off x="4038600" y="251460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6.5 m </a:t>
            </a:r>
            <a:r>
              <a:rPr lang="en-US" dirty="0"/>
              <a:t>line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676400" y="2971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72000" y="29718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2" name="TextBox 34"/>
          <p:cNvSpPr txBox="1">
            <a:spLocks noChangeArrowheads="1"/>
          </p:cNvSpPr>
          <p:nvPr/>
        </p:nvSpPr>
        <p:spPr bwMode="auto">
          <a:xfrm>
            <a:off x="6629400" y="2438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Target line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467600" y="28194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TextBox 37"/>
          <p:cNvSpPr txBox="1">
            <a:spLocks noChangeArrowheads="1"/>
          </p:cNvSpPr>
          <p:nvPr/>
        </p:nvSpPr>
        <p:spPr bwMode="auto">
          <a:xfrm>
            <a:off x="1295400" y="5334000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Start Line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990600" y="4800600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24000" y="20574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10200" y="21336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48" name="TextBox 43"/>
          <p:cNvSpPr txBox="1">
            <a:spLocks noChangeArrowheads="1"/>
          </p:cNvSpPr>
          <p:nvPr/>
        </p:nvSpPr>
        <p:spPr bwMode="auto">
          <a:xfrm>
            <a:off x="2895600" y="19050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Lasers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676400" y="2057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886200" y="2133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Competition - Impound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Vehicle and interchangeable parts</a:t>
            </a:r>
          </a:p>
          <a:p>
            <a:pPr eaLnBrk="1" hangingPunct="1">
              <a:defRPr/>
            </a:pPr>
            <a:r>
              <a:rPr lang="en-US" dirty="0" smtClean="0"/>
              <a:t>Tools, test date, measuring/calculating devices used to make adjustments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need not be impounded</a:t>
            </a:r>
          </a:p>
          <a:p>
            <a:pPr eaLnBrk="1" hangingPunct="1">
              <a:defRPr/>
            </a:pPr>
            <a:r>
              <a:rPr lang="en-US" dirty="0" smtClean="0"/>
              <a:t>Power tools requiring an electrical outlet must not be allowed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D04AB-DD78-4D29-86E4-5198CA0A140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Competition – outside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Once competitors enter the event area to compete, they must not leave the area or </a:t>
            </a:r>
            <a:r>
              <a:rPr lang="en-US" dirty="0" smtClean="0">
                <a:solidFill>
                  <a:srgbClr val="FF0000"/>
                </a:solidFill>
              </a:rPr>
              <a:t>receive outside assistance, materials, or communications </a:t>
            </a:r>
            <a:r>
              <a:rPr lang="en-US" dirty="0" smtClean="0"/>
              <a:t>until they are finished competing.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All assistant coaches and parents should be made aware of this and reminded often.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01A25-6D02-4919-88B7-3225878F61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 eaLnBrk="1" hangingPunct="1"/>
            <a:r>
              <a:rPr lang="en-US" smtClean="0"/>
              <a:t>TASK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 vehicle</a:t>
            </a:r>
          </a:p>
          <a:p>
            <a:pPr lvl="1" eaLnBrk="1" hangingPunct="1"/>
            <a:r>
              <a:rPr lang="en-US" smtClean="0"/>
              <a:t>Uses a non-metallic, elastic solid</a:t>
            </a:r>
          </a:p>
          <a:p>
            <a:pPr lvl="1" eaLnBrk="1" hangingPunct="1"/>
            <a:r>
              <a:rPr lang="en-US" smtClean="0"/>
              <a:t>Travels a distance quickly and accurately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Impound – yes</a:t>
            </a:r>
          </a:p>
          <a:p>
            <a:pPr eaLnBrk="1" hangingPunct="1"/>
            <a:r>
              <a:rPr lang="en-US" smtClean="0"/>
              <a:t>Eye protection - #5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Things are going to stretch – and possibly break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F80D7-920C-4A7C-BB8F-F34DF5FBCD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Event Time – 8 minutes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measure distance if desired</a:t>
            </a:r>
          </a:p>
          <a:p>
            <a:pPr eaLnBrk="1" hangingPunct="1"/>
            <a:r>
              <a:rPr lang="en-US" smtClean="0"/>
              <a:t>Load energy into vehicle</a:t>
            </a:r>
          </a:p>
          <a:p>
            <a:pPr eaLnBrk="1" hangingPunct="1"/>
            <a:r>
              <a:rPr lang="en-US" smtClean="0"/>
              <a:t>Make up to 2 runs</a:t>
            </a:r>
          </a:p>
          <a:p>
            <a:pPr eaLnBrk="1" hangingPunct="1"/>
            <a:r>
              <a:rPr lang="en-US" smtClean="0"/>
              <a:t>May adjust vehicle between runs</a:t>
            </a:r>
          </a:p>
          <a:p>
            <a:pPr lvl="1" eaLnBrk="1" hangingPunct="1"/>
            <a:r>
              <a:rPr lang="en-US" smtClean="0"/>
              <a:t>e.g. Change speed, distance, directional control, changes from impounded parts</a:t>
            </a:r>
          </a:p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Event Supervisor measurement time does not count in these 8 minutes</a:t>
            </a: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6FB22-A97E-4B97-8963-82D83A0595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Measurement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Teams may use their own measuring device to measure track or the distance from the Measurement Point to the line - </a:t>
            </a:r>
            <a:r>
              <a:rPr lang="en-US" smtClean="0">
                <a:solidFill>
                  <a:srgbClr val="C00000"/>
                </a:solidFill>
              </a:rPr>
              <a:t>as part of their 8 minutes</a:t>
            </a:r>
          </a:p>
          <a:p>
            <a:pPr eaLnBrk="1" hangingPunct="1"/>
            <a:r>
              <a:rPr lang="en-US" smtClean="0"/>
              <a:t>May not roll the vehicle on or adjacent to the track at any time prior to </a:t>
            </a:r>
            <a:r>
              <a:rPr lang="en-US" smtClean="0">
                <a:solidFill>
                  <a:srgbClr val="C00000"/>
                </a:solidFill>
              </a:rPr>
              <a:t>or during </a:t>
            </a:r>
            <a:r>
              <a:rPr lang="en-US" smtClean="0"/>
              <a:t>the competition</a:t>
            </a:r>
          </a:p>
          <a:p>
            <a:pPr lvl="1" eaLnBrk="1" hangingPunct="1"/>
            <a:r>
              <a:rPr lang="en-US" smtClean="0">
                <a:solidFill>
                  <a:srgbClr val="C00000"/>
                </a:solidFill>
              </a:rPr>
              <a:t>May not roll the vehicle from where it stopped to the finish line to establish correction – may measure though</a:t>
            </a:r>
          </a:p>
          <a:p>
            <a:pPr lvl="2" eaLnBrk="1" hangingPunct="1"/>
            <a:r>
              <a:rPr lang="en-US" smtClean="0">
                <a:solidFill>
                  <a:srgbClr val="C00000"/>
                </a:solidFill>
              </a:rPr>
              <a:t>May be a way to preset the braking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134FD-71A2-420D-922C-633E7E71BA9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Sighting/aiming devices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Sighting and aiming devices may be placed on the track but must be removed before the vehicle begins to run</a:t>
            </a:r>
          </a:p>
          <a:p>
            <a:pPr eaLnBrk="1" hangingPunct="1"/>
            <a:r>
              <a:rPr lang="en-US" dirty="0" smtClean="0"/>
              <a:t>Aligning and sighting devices mounted on the vehicle may be removed at team’s discretion prior to each run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6DA9B-BCFF-4BF3-AA0C-402543C794C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It goes down the track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Competitors must not follow</a:t>
            </a:r>
          </a:p>
          <a:p>
            <a:pPr lvl="1" eaLnBrk="1" hangingPunct="1"/>
            <a:r>
              <a:rPr lang="en-US" smtClean="0"/>
              <a:t>Must wait until called by Event Supervisors</a:t>
            </a:r>
          </a:p>
          <a:p>
            <a:pPr lvl="1" eaLnBrk="1" hangingPunct="1"/>
            <a:r>
              <a:rPr lang="en-US" smtClean="0"/>
              <a:t>8 minute timing begins again when they pick up the vehicle</a:t>
            </a:r>
          </a:p>
          <a:p>
            <a:pPr lvl="1" eaLnBrk="1" hangingPunct="1"/>
            <a:r>
              <a:rPr lang="en-US" smtClean="0"/>
              <a:t>May do own measurements but it is part of their 8 minutes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52ECB-553D-40AC-B1C5-3CDAFDAAA65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What happens if?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 movement- students may ask for another try at same run – their 8 minutes – </a:t>
            </a:r>
            <a:r>
              <a:rPr lang="en-US" dirty="0" smtClean="0">
                <a:solidFill>
                  <a:srgbClr val="C00000"/>
                </a:solidFill>
              </a:rPr>
              <a:t>ask the Event Supervisor before touching the vehicle – </a:t>
            </a:r>
            <a:r>
              <a:rPr lang="en-US" dirty="0" smtClean="0"/>
              <a:t>Not counted as a run</a:t>
            </a:r>
          </a:p>
          <a:p>
            <a:pPr eaLnBrk="1" hangingPunct="1"/>
            <a:r>
              <a:rPr lang="en-US" dirty="0" smtClean="0"/>
              <a:t>Vehicle veers and does not pass through </a:t>
            </a:r>
            <a:r>
              <a:rPr lang="en-US" dirty="0" err="1" smtClean="0"/>
              <a:t>photogate</a:t>
            </a:r>
            <a:r>
              <a:rPr lang="en-US" dirty="0" smtClean="0"/>
              <a:t> or cross the 6.5 m line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Tier 2 – time measured by timing persons, distance measured</a:t>
            </a:r>
          </a:p>
          <a:p>
            <a:pPr eaLnBrk="1" hangingPunct="1"/>
            <a:r>
              <a:rPr lang="en-US" dirty="0" smtClean="0"/>
              <a:t>Vehicle passes 0.5 m line but not the 6.5 m line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</a:rPr>
              <a:t>Tier 2 – time measured by timing persons, distance measured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E2024-E40F-413E-914B-99639644F7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What happens if?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Time and/or distance cannot be measured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Starts before Event Supervisor is ready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Moves but does not go at least 0.5 m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Competitors pick it up before it is measured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Travels in wrong direction</a:t>
            </a:r>
          </a:p>
          <a:p>
            <a:pPr marL="0" indent="0" algn="ctr" eaLnBrk="1" hangingPunct="1"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sz="6000" dirty="0" smtClean="0">
                <a:solidFill>
                  <a:srgbClr val="C00000"/>
                </a:solidFill>
              </a:rPr>
              <a:t>The run is considered a Failed run.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E9F14-125F-4377-882D-5C70E5C1D22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Scoring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Score = Time Score + Distance Score + Center Line Bonus</a:t>
            </a:r>
          </a:p>
          <a:p>
            <a:pPr eaLnBrk="1" hangingPunct="1"/>
            <a:r>
              <a:rPr lang="en-US" dirty="0" smtClean="0"/>
              <a:t>Time Score = Run Time x 5 where Run </a:t>
            </a:r>
            <a:r>
              <a:rPr lang="en-US" dirty="0"/>
              <a:t>Time is </a:t>
            </a:r>
            <a:r>
              <a:rPr lang="en-US" dirty="0" smtClean="0"/>
              <a:t>the time </a:t>
            </a:r>
            <a:r>
              <a:rPr lang="en-US" dirty="0"/>
              <a:t>between </a:t>
            </a:r>
            <a:r>
              <a:rPr lang="en-US" dirty="0" smtClean="0"/>
              <a:t>the 0.50 </a:t>
            </a:r>
            <a:r>
              <a:rPr lang="en-US" dirty="0"/>
              <a:t>m line and 6.50 m </a:t>
            </a:r>
            <a:r>
              <a:rPr lang="en-US" dirty="0" smtClean="0"/>
              <a:t>line</a:t>
            </a:r>
          </a:p>
          <a:p>
            <a:pPr eaLnBrk="1" hangingPunct="1"/>
            <a:r>
              <a:rPr lang="en-US" dirty="0" smtClean="0"/>
              <a:t>Distance Score = distance from Measurement Point to Target Line in centimeters to the nearest 0.1 cm</a:t>
            </a:r>
          </a:p>
          <a:p>
            <a:pPr lvl="1" eaLnBrk="1" hangingPunct="1"/>
            <a:r>
              <a:rPr lang="en-US" b="1" dirty="0" smtClean="0"/>
              <a:t>This is a point to line measurement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59E10-7736-43BD-B8B5-B85F541D9E5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Center Line Bonus</a:t>
            </a:r>
          </a:p>
          <a:p>
            <a:pPr lvl="1" eaLnBrk="1" hangingPunct="1">
              <a:defRPr/>
            </a:pPr>
            <a:r>
              <a:rPr lang="en-US" dirty="0" smtClean="0"/>
              <a:t>-20 points if the center line remains completely within the vehicle’s track while vehicle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travels </a:t>
            </a:r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</a:rPr>
              <a:t>between the Start Line and the Target Line.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Awarded even if the tip of the fixed point or entire vehicle crosses the Target Line</a:t>
            </a:r>
          </a:p>
          <a:p>
            <a:pPr eaLnBrk="1" hangingPunct="1">
              <a:defRPr/>
            </a:pPr>
            <a:r>
              <a:rPr lang="en-US" dirty="0" smtClean="0"/>
              <a:t>Final Score = run which gives team the better rank</a:t>
            </a:r>
          </a:p>
          <a:p>
            <a:pPr eaLnBrk="1" hangingPunct="1">
              <a:defRPr/>
            </a:pPr>
            <a:r>
              <a:rPr lang="en-US" dirty="0" smtClean="0"/>
              <a:t>Tie breakers</a:t>
            </a:r>
          </a:p>
          <a:p>
            <a:pPr lvl="1" eaLnBrk="1" hangingPunct="1">
              <a:defRPr/>
            </a:pPr>
            <a:r>
              <a:rPr lang="en-US" dirty="0" smtClean="0"/>
              <a:t>Better non-counted run</a:t>
            </a:r>
          </a:p>
          <a:p>
            <a:pPr lvl="1" eaLnBrk="1" hangingPunct="1">
              <a:defRPr/>
            </a:pPr>
            <a:r>
              <a:rPr lang="en-US" dirty="0" smtClean="0"/>
              <a:t>Faster time on the counted run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647BF4-FB22-4EBE-A8A6-3192D16691D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Tiers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Tier 1 – run with no violations</a:t>
            </a:r>
          </a:p>
          <a:p>
            <a:pPr eaLnBrk="1" hangingPunct="1"/>
            <a:r>
              <a:rPr lang="en-US" dirty="0" smtClean="0"/>
              <a:t>Tier 2 – run with competition violations</a:t>
            </a:r>
          </a:p>
          <a:p>
            <a:pPr eaLnBrk="1" hangingPunct="1"/>
            <a:r>
              <a:rPr lang="en-US" dirty="0" smtClean="0"/>
              <a:t>Tier 3 – run with construction violations or both construction and competition violations</a:t>
            </a:r>
          </a:p>
          <a:p>
            <a:pPr eaLnBrk="1" hangingPunct="1"/>
            <a:r>
              <a:rPr lang="en-US" dirty="0" smtClean="0"/>
              <a:t>Tier 4 – any vehicle not impounded</a:t>
            </a:r>
          </a:p>
          <a:p>
            <a:pPr eaLnBrk="1" hangingPunct="1"/>
            <a:r>
              <a:rPr lang="en-US" dirty="0" smtClean="0"/>
              <a:t>Teams who cannot complete a run or have 2 Failed runs will be given participation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F663E-D2A7-46AB-93D7-54444E0777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That was the easy part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Now that we’ve covered the rules, we get into how to build one of these.</a:t>
            </a:r>
          </a:p>
          <a:p>
            <a:pPr>
              <a:defRPr/>
            </a:pPr>
            <a:r>
              <a:rPr lang="en-US" dirty="0" smtClean="0"/>
              <a:t>Many of the following photos come from my old Mousetrap Vehicle as there are many similarities in construction, so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ignore the mousetraps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Many slides came from the 2007 </a:t>
            </a:r>
            <a:r>
              <a:rPr lang="en-US" dirty="0" err="1" smtClean="0"/>
              <a:t>powerpoint</a:t>
            </a:r>
            <a:r>
              <a:rPr lang="en-US" dirty="0" smtClean="0"/>
              <a:t> of </a:t>
            </a:r>
            <a:r>
              <a:rPr lang="en-US" dirty="0" err="1" smtClean="0"/>
              <a:t>Erv</a:t>
            </a:r>
            <a:r>
              <a:rPr lang="en-US" dirty="0" smtClean="0"/>
              <a:t> Zimmerman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AE445-CC2F-4D8E-A029-7EB2ADB4B8B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Construction Goals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Travel 7.00 m to 11.oo m</a:t>
            </a:r>
          </a:p>
          <a:p>
            <a:pPr lvl="1" eaLnBrk="1" hangingPunct="1"/>
            <a:r>
              <a:rPr lang="en-US" dirty="0" smtClean="0"/>
              <a:t>1.0 m increments – Regional</a:t>
            </a:r>
          </a:p>
          <a:p>
            <a:pPr lvl="1" eaLnBrk="1" hangingPunct="1"/>
            <a:r>
              <a:rPr lang="en-US" dirty="0" smtClean="0"/>
              <a:t>0.5 m increments – State</a:t>
            </a:r>
          </a:p>
          <a:p>
            <a:pPr lvl="1" eaLnBrk="1" hangingPunct="1"/>
            <a:r>
              <a:rPr lang="en-US" dirty="0" smtClean="0"/>
              <a:t>0.1 m increments - National</a:t>
            </a:r>
          </a:p>
          <a:p>
            <a:pPr eaLnBrk="1" hangingPunct="1"/>
            <a:r>
              <a:rPr lang="en-US" dirty="0" smtClean="0"/>
              <a:t>Does not stray from Center Line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31546-18FF-4A8F-9931-E70729714AB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Body / Chassis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Connects all of the other parts/systems together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Determines wheelbase 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longer wheelbase means it is easier to keep vehicle in the lane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May provide more room to ‘stretch’ the elastic material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63F33-D7CB-4CAF-98CD-0FD6278C6EF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3759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4800600" y="1371600"/>
            <a:ext cx="32004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B050"/>
                </a:solidFill>
                <a:latin typeface="Century Schoolbook" pitchFamily="18" charset="0"/>
              </a:rPr>
              <a:t>Wide chasses tend to go straighter.</a:t>
            </a:r>
          </a:p>
          <a:p>
            <a:pPr eaLnBrk="1" hangingPunct="1"/>
            <a:endParaRPr lang="en-US" sz="2400">
              <a:latin typeface="Century Schoolbook" pitchFamily="18" charset="0"/>
            </a:endParaRPr>
          </a:p>
          <a:p>
            <a:pPr eaLnBrk="1" hangingPunct="1"/>
            <a:r>
              <a:rPr lang="en-US" sz="2400">
                <a:solidFill>
                  <a:srgbClr val="00B050"/>
                </a:solidFill>
                <a:latin typeface="Century Schoolbook" pitchFamily="18" charset="0"/>
              </a:rPr>
              <a:t>Can add more weight.</a:t>
            </a:r>
          </a:p>
          <a:p>
            <a:pPr eaLnBrk="1" hangingPunct="1"/>
            <a:endParaRPr lang="en-US" sz="2400">
              <a:solidFill>
                <a:srgbClr val="00B050"/>
              </a:solidFill>
              <a:latin typeface="Century Schoolbook" pitchFamily="18" charset="0"/>
            </a:endParaRPr>
          </a:p>
          <a:p>
            <a:pPr eaLnBrk="1" hangingPunct="1"/>
            <a:r>
              <a:rPr lang="en-US" sz="2400">
                <a:solidFill>
                  <a:srgbClr val="00B050"/>
                </a:solidFill>
                <a:latin typeface="Century Schoolbook" pitchFamily="18" charset="0"/>
              </a:rPr>
              <a:t>Would make it easier to get the center line bonus.</a:t>
            </a:r>
          </a:p>
          <a:p>
            <a:pPr eaLnBrk="1" hangingPunct="1"/>
            <a:endParaRPr lang="en-US" sz="2400">
              <a:solidFill>
                <a:srgbClr val="FF0000"/>
              </a:solidFill>
              <a:latin typeface="Century Schoolbook" pitchFamily="18" charset="0"/>
            </a:endParaRPr>
          </a:p>
          <a:p>
            <a:pPr eaLnBrk="1" hangingPunct="1"/>
            <a:r>
              <a:rPr lang="en-US" sz="2400">
                <a:solidFill>
                  <a:srgbClr val="FF0000"/>
                </a:solidFill>
                <a:latin typeface="Century Schoolbook" pitchFamily="18" charset="0"/>
              </a:rPr>
              <a:t>Adds additional stress to powered axle.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990600" y="228600"/>
            <a:ext cx="693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6000">
                <a:latin typeface="Century Schoolbook" pitchFamily="18" charset="0"/>
              </a:rPr>
              <a:t>Wide Chassis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6C0DD-6994-4B46-96D0-C341F96E20A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1066800" y="381000"/>
            <a:ext cx="701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6000">
                <a:latin typeface="Century Schoolbook" pitchFamily="18" charset="0"/>
              </a:rPr>
              <a:t>Chassis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66065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6200"/>
            <a:ext cx="25844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TextBox 7"/>
          <p:cNvSpPr txBox="1">
            <a:spLocks noChangeArrowheads="1"/>
          </p:cNvSpPr>
          <p:nvPr/>
        </p:nvSpPr>
        <p:spPr bwMode="auto">
          <a:xfrm>
            <a:off x="3276600" y="1600200"/>
            <a:ext cx="2362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B050"/>
                </a:solidFill>
                <a:latin typeface="Century Schoolbook" pitchFamily="18" charset="0"/>
              </a:rPr>
              <a:t>Almost no chassis –frame has few, thin members – this can help make a very light vehicle.</a:t>
            </a:r>
          </a:p>
          <a:p>
            <a:pPr eaLnBrk="1" hangingPunct="1"/>
            <a:endParaRPr lang="en-US" sz="2000">
              <a:solidFill>
                <a:srgbClr val="00B050"/>
              </a:solidFill>
              <a:latin typeface="Century Schoolbook" pitchFamily="18" charset="0"/>
            </a:endParaRPr>
          </a:p>
          <a:p>
            <a:pPr eaLnBrk="1" hangingPunct="1"/>
            <a:r>
              <a:rPr lang="en-US" sz="2000">
                <a:solidFill>
                  <a:srgbClr val="00B050"/>
                </a:solidFill>
                <a:latin typeface="Century Schoolbook" pitchFamily="18" charset="0"/>
              </a:rPr>
              <a:t> Should increase speed due to lower mass to move.</a:t>
            </a:r>
          </a:p>
          <a:p>
            <a:pPr eaLnBrk="1" hangingPunct="1"/>
            <a:endParaRPr lang="en-US" sz="2000">
              <a:latin typeface="Century Schoolbook" pitchFamily="18" charset="0"/>
            </a:endParaRPr>
          </a:p>
          <a:p>
            <a:pPr eaLnBrk="1" hangingPunct="1"/>
            <a:r>
              <a:rPr lang="en-US" sz="2000">
                <a:solidFill>
                  <a:srgbClr val="FF0000"/>
                </a:solidFill>
                <a:latin typeface="Century Schoolbook" pitchFamily="18" charset="0"/>
              </a:rPr>
              <a:t>Easy to warp.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4C8AF7-0D01-4B21-BAD1-8469054276C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2"/>
          <p:cNvSpPr txBox="1">
            <a:spLocks noChangeArrowheads="1"/>
          </p:cNvSpPr>
          <p:nvPr/>
        </p:nvSpPr>
        <p:spPr bwMode="auto">
          <a:xfrm>
            <a:off x="1219200" y="381000"/>
            <a:ext cx="6781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6000">
                <a:latin typeface="Century Schoolbook" pitchFamily="18" charset="0"/>
              </a:rPr>
              <a:t>Narrow Chassis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281305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4114800" y="1676400"/>
            <a:ext cx="3886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solidFill>
                  <a:srgbClr val="00B050"/>
                </a:solidFill>
                <a:latin typeface="Century Schoolbook" pitchFamily="18" charset="0"/>
              </a:rPr>
              <a:t>Very lightweight</a:t>
            </a:r>
          </a:p>
          <a:p>
            <a:pPr eaLnBrk="1" hangingPunct="1"/>
            <a:endParaRPr lang="en-US" sz="4000">
              <a:latin typeface="Century Schoolbook" pitchFamily="18" charset="0"/>
            </a:endParaRPr>
          </a:p>
          <a:p>
            <a:pPr eaLnBrk="1" hangingPunct="1"/>
            <a:r>
              <a:rPr lang="en-US" sz="4000">
                <a:solidFill>
                  <a:srgbClr val="FF0000"/>
                </a:solidFill>
                <a:latin typeface="Century Schoolbook" pitchFamily="18" charset="0"/>
              </a:rPr>
              <a:t>May be difficult to run a straight line.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BAFC0-517B-45A8-80C9-C0AFCF062EC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Windows\AppData\Local\Temp\2012-07-15_14-30-01_1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320040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304800"/>
            <a:ext cx="7543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Axle</a:t>
            </a:r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4114800" y="1752600"/>
            <a:ext cx="4114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Axle has a ball bearing insert where it passes through chassis to reduce friction.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Thin axle will bend under stress.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371600" y="25146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38" name="Picture 5" descr="C:\Users\Windows\AppData\Local\Temp\2012-07-16_09-42-56_42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6800"/>
            <a:ext cx="31242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Box 8"/>
          <p:cNvSpPr txBox="1">
            <a:spLocks noChangeArrowheads="1"/>
          </p:cNvSpPr>
          <p:nvPr/>
        </p:nvSpPr>
        <p:spPr bwMode="auto">
          <a:xfrm>
            <a:off x="3657600" y="4876800"/>
            <a:ext cx="449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Can be purchased in many sizes from local RC (radio control) stores or hobby shops.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5E7D4-41D6-4E15-A3FD-37B0090450E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Wheels and Axles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Wheels are difficult to make exactly round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Large diameter Wheel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Revolves fewer times to travel a given distance.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Vehicle travels faster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Requires stronger elastic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Elastic needs to stretch/bend less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Heavier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Optimum size is somewhere in between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439F7-B33F-447E-BCE5-598E6FA5B4D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381000"/>
            <a:ext cx="6629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 Wheels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609600" y="1447800"/>
            <a:ext cx="7391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en-US" sz="2800">
                <a:solidFill>
                  <a:srgbClr val="FF0000"/>
                </a:solidFill>
              </a:rPr>
              <a:t>It takes energy to turn a wheel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800">
                <a:solidFill>
                  <a:srgbClr val="FF0000"/>
                </a:solidFill>
              </a:rPr>
              <a:t>The greater the mass of the wheel, the more energy it takes to turn it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800"/>
              <a:t>So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2800"/>
              <a:t>Use smaller wheels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2800"/>
              <a:t>If possible, cut or drill mass out of wheels</a:t>
            </a:r>
          </a:p>
          <a:p>
            <a:pPr lvl="2" eaLnBrk="1" hangingPunct="1">
              <a:buFontTx/>
              <a:buBlip>
                <a:blip r:embed="rId3"/>
              </a:buBlip>
            </a:pPr>
            <a:r>
              <a:rPr lang="en-US" sz="2800"/>
              <a:t>Especially out near the rim of the wheel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2800"/>
              <a:t>Use lighter materials</a:t>
            </a:r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800">
                <a:solidFill>
                  <a:srgbClr val="00B050"/>
                </a:solidFill>
              </a:rPr>
              <a:t>3 inches or less is good </a:t>
            </a:r>
            <a:r>
              <a:rPr lang="en-US" sz="2800">
                <a:solidFill>
                  <a:srgbClr val="FF0000"/>
                </a:solidFill>
              </a:rPr>
              <a:t>but</a:t>
            </a:r>
            <a:endParaRPr lang="en-US" sz="280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3F143A-51AA-4A31-A93E-AA0F28473B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7543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Wheels</a:t>
            </a: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914400" y="1600200"/>
            <a:ext cx="6934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en-US" sz="2800" dirty="0"/>
              <a:t>Smaller drive wheels = greater speed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2800" dirty="0">
                <a:solidFill>
                  <a:srgbClr val="FF0000"/>
                </a:solidFill>
              </a:rPr>
              <a:t>May spin out on take-off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800" dirty="0"/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800" dirty="0"/>
              <a:t>Larger drive wheels = greater distance</a:t>
            </a:r>
          </a:p>
          <a:p>
            <a:pPr lvl="1" eaLnBrk="1" hangingPunct="1">
              <a:buFontTx/>
              <a:buBlip>
                <a:blip r:embed="rId3"/>
              </a:buBlip>
            </a:pPr>
            <a:r>
              <a:rPr lang="en-US" sz="2800" dirty="0">
                <a:solidFill>
                  <a:srgbClr val="FF0000"/>
                </a:solidFill>
              </a:rPr>
              <a:t>May be too heavy for decent speed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800" dirty="0"/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800" dirty="0"/>
              <a:t>Must balance the two to get the </a:t>
            </a:r>
            <a:r>
              <a:rPr lang="en-US" sz="2800" dirty="0" smtClean="0"/>
              <a:t>11 </a:t>
            </a:r>
            <a:r>
              <a:rPr lang="en-US" sz="2800" dirty="0"/>
              <a:t>meters if that is the length of the track</a:t>
            </a:r>
          </a:p>
          <a:p>
            <a:pPr eaLnBrk="1" hangingPunct="1">
              <a:buFontTx/>
              <a:buBlip>
                <a:blip r:embed="rId3"/>
              </a:buBlip>
            </a:pPr>
            <a:endParaRPr lang="en-US" sz="2800" dirty="0"/>
          </a:p>
          <a:p>
            <a:pPr eaLnBrk="1" hangingPunct="1">
              <a:buFontTx/>
              <a:buBlip>
                <a:blip r:embed="rId3"/>
              </a:buBlip>
            </a:pPr>
            <a:r>
              <a:rPr lang="en-US" sz="2800" dirty="0"/>
              <a:t>Remember – speed for 0.5 to 6.5 meters, then accuracy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A34B0-E97C-4889-87B1-20F03700516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2"/>
          <p:cNvSpPr txBox="1">
            <a:spLocks noChangeArrowheads="1"/>
          </p:cNvSpPr>
          <p:nvPr/>
        </p:nvSpPr>
        <p:spPr bwMode="auto">
          <a:xfrm>
            <a:off x="914400" y="228600"/>
            <a:ext cx="7162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6000">
                <a:latin typeface="Century Schoolbook" pitchFamily="18" charset="0"/>
              </a:rPr>
              <a:t> Wheels</a:t>
            </a:r>
          </a:p>
        </p:txBody>
      </p:sp>
      <p:pic>
        <p:nvPicPr>
          <p:cNvPr id="481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0480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extBox 7"/>
          <p:cNvSpPr txBox="1">
            <a:spLocks noChangeArrowheads="1"/>
          </p:cNvSpPr>
          <p:nvPr/>
        </p:nvSpPr>
        <p:spPr bwMode="auto">
          <a:xfrm>
            <a:off x="4114800" y="1295400"/>
            <a:ext cx="3886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</a:rPr>
              <a:t>CD – size can add mass requiring more energy</a:t>
            </a:r>
          </a:p>
          <a:p>
            <a:pPr eaLnBrk="1" hangingPunct="1"/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00B050"/>
                </a:solidFill>
              </a:rPr>
              <a:t>Drilled holes reduce the mass, getting a better effect from the </a:t>
            </a:r>
            <a:r>
              <a:rPr lang="en-US" dirty="0" smtClean="0">
                <a:solidFill>
                  <a:srgbClr val="00B050"/>
                </a:solidFill>
              </a:rPr>
              <a:t>elastic material’s </a:t>
            </a:r>
            <a:r>
              <a:rPr lang="en-US" dirty="0">
                <a:solidFill>
                  <a:srgbClr val="00B050"/>
                </a:solidFill>
              </a:rPr>
              <a:t>energy</a:t>
            </a:r>
          </a:p>
        </p:txBody>
      </p:sp>
      <p:pic>
        <p:nvPicPr>
          <p:cNvPr id="48133" name="Picture 2" descr="C:\Users\Windows\AppData\Local\Temp\2012-07-16_09-01-18_27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62400"/>
            <a:ext cx="39497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4953000" y="3886200"/>
            <a:ext cx="3429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Even if smaller CD wheels used, think about removing some mass out near rim.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54426-E135-4A12-8593-ABAD88FFA6D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 descr="K:\SOSI '12\Nat MTV photos\Mousetrap 2\Mousetrap 028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50292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7"/>
          <p:cNvSpPr txBox="1">
            <a:spLocks noChangeArrowheads="1"/>
          </p:cNvSpPr>
          <p:nvPr/>
        </p:nvSpPr>
        <p:spPr bwMode="auto">
          <a:xfrm>
            <a:off x="6096000" y="2209800"/>
            <a:ext cx="2514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B050"/>
                </a:solidFill>
              </a:rPr>
              <a:t>Very light chassis, fragile</a:t>
            </a:r>
          </a:p>
          <a:p>
            <a:pPr eaLnBrk="1" hangingPunct="1"/>
            <a:endParaRPr lang="en-US">
              <a:solidFill>
                <a:srgbClr val="00B050"/>
              </a:solidFill>
            </a:endParaRPr>
          </a:p>
          <a:p>
            <a:pPr eaLnBrk="1" hangingPunct="1"/>
            <a:r>
              <a:rPr lang="en-US">
                <a:solidFill>
                  <a:srgbClr val="C00000"/>
                </a:solidFill>
              </a:rPr>
              <a:t>Large, heavy wheels add mass and take a lot of energy to turn</a:t>
            </a:r>
          </a:p>
        </p:txBody>
      </p:sp>
      <p:cxnSp>
        <p:nvCxnSpPr>
          <p:cNvPr id="10" name="Straight Arrow Connector 9"/>
          <p:cNvCxnSpPr>
            <a:stCxn id="49155" idx="1"/>
          </p:cNvCxnSpPr>
          <p:nvPr/>
        </p:nvCxnSpPr>
        <p:spPr>
          <a:xfrm flipH="1">
            <a:off x="5638800" y="3087688"/>
            <a:ext cx="457200" cy="112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228600"/>
            <a:ext cx="7239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Wheels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F5402-38AE-4CDF-ABC5-3C3FAB5BF2E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Powered By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Non-metallic, elastic solid</a:t>
            </a:r>
          </a:p>
          <a:p>
            <a:pPr lvl="1" eaLnBrk="1" hangingPunct="1"/>
            <a:r>
              <a:rPr lang="en-US" smtClean="0"/>
              <a:t>Rubber bands, bent fishing poles, bungee cords, etc.</a:t>
            </a:r>
          </a:p>
          <a:p>
            <a:pPr lvl="1" eaLnBrk="1" hangingPunct="1"/>
            <a:r>
              <a:rPr lang="en-US" smtClean="0"/>
              <a:t>Must be impounded</a:t>
            </a:r>
          </a:p>
          <a:p>
            <a:pPr lvl="2" eaLnBrk="1" hangingPunct="1"/>
            <a:r>
              <a:rPr lang="en-US" smtClean="0"/>
              <a:t>Extra device may be impounded</a:t>
            </a:r>
          </a:p>
          <a:p>
            <a:pPr lvl="1" eaLnBrk="1" hangingPunct="1"/>
            <a:r>
              <a:rPr lang="en-US" smtClean="0"/>
              <a:t>Anything else used to power the device must start at lowest energy state</a:t>
            </a:r>
          </a:p>
          <a:p>
            <a:pPr lvl="1" eaLnBrk="1" hangingPunct="1"/>
            <a:r>
              <a:rPr lang="en-US" smtClean="0"/>
              <a:t>Pre-loaded energy storage devices may be used for other functions, such as braking system</a:t>
            </a:r>
          </a:p>
          <a:p>
            <a:pPr lvl="2" eaLnBrk="1" hangingPunct="1"/>
            <a:r>
              <a:rPr lang="en-US" smtClean="0"/>
              <a:t>May </a:t>
            </a:r>
            <a:r>
              <a:rPr lang="en-US" smtClean="0">
                <a:solidFill>
                  <a:srgbClr val="FF0000"/>
                </a:solidFill>
              </a:rPr>
              <a:t>NOT</a:t>
            </a:r>
            <a:r>
              <a:rPr lang="en-US" smtClean="0"/>
              <a:t> be used to propel vehicle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2C4E8-88EE-4272-9782-1086605159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7239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Wheels - Friction</a:t>
            </a:r>
          </a:p>
        </p:txBody>
      </p:sp>
      <p:pic>
        <p:nvPicPr>
          <p:cNvPr id="50179" name="Picture 2" descr="G:\SOSI '12\Nat MTV photos\ppt photos\Test 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23622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3" descr="G:\SOSI '12\Nat MTV photos\ppt photos\traction 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62400"/>
            <a:ext cx="2306638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4" descr="G:\SOSI '12\Nat MTV photos\Mousetrap 2\rot inertia 3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1928813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5" descr="G:\SOSI '12\Nat MTV photos\Mousetrap 3\Mousetrap 037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7600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2743200" y="1676400"/>
            <a:ext cx="2590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The wheels will tend to spin without grabbing floor unless the friction is increased between the wheel and floor.</a:t>
            </a:r>
          </a:p>
        </p:txBody>
      </p:sp>
      <p:sp>
        <p:nvSpPr>
          <p:cNvPr id="50184" name="TextBox 8"/>
          <p:cNvSpPr txBox="1">
            <a:spLocks noChangeArrowheads="1"/>
          </p:cNvSpPr>
          <p:nvPr/>
        </p:nvSpPr>
        <p:spPr bwMode="auto">
          <a:xfrm>
            <a:off x="2819400" y="3276600"/>
            <a:ext cx="251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Wheels to left are bare and may not give a good start as they might spin.</a:t>
            </a:r>
          </a:p>
        </p:txBody>
      </p:sp>
      <p:sp>
        <p:nvSpPr>
          <p:cNvPr id="50185" name="TextBox 12"/>
          <p:cNvSpPr txBox="1">
            <a:spLocks noChangeArrowheads="1"/>
          </p:cNvSpPr>
          <p:nvPr/>
        </p:nvSpPr>
        <p:spPr bwMode="auto">
          <a:xfrm>
            <a:off x="2895600" y="4572000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Wheels to right have something added to increase friction – often a stretched balloon.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4D478-8A36-4928-AEE8-B5BD52E1AD0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19405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3962400" y="1447800"/>
            <a:ext cx="4038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70C0"/>
                </a:solidFill>
              </a:rPr>
              <a:t>OK, so maybe it is just a tidge big and heavy, but it sure is beautiful.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B7C4ED-9D78-4EE3-99EB-49F2367826C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781800" cy="960438"/>
          </a:xfrm>
        </p:spPr>
        <p:txBody>
          <a:bodyPr/>
          <a:lstStyle/>
          <a:p>
            <a:r>
              <a:rPr lang="en-US" sz="3100" smtClean="0"/>
              <a:t>How Far Will It Go?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7710488" cy="1828800"/>
          </a:xfrm>
        </p:spPr>
        <p:txBody>
          <a:bodyPr/>
          <a:lstStyle/>
          <a:p>
            <a:r>
              <a:rPr lang="en-US" sz="2000" smtClean="0"/>
              <a:t>1. Divide diameter of the wheel (Output) by diameter of the axle (Input) to get the IMA of the Wheel &amp; Axle. </a:t>
            </a:r>
          </a:p>
          <a:p>
            <a:r>
              <a:rPr lang="en-US" sz="2000" smtClean="0"/>
              <a:t>2. Multiply the length the elastic changes (L) by the IMA of the Wheel &amp; Axle to find the distance your vehicle will travel.</a:t>
            </a:r>
          </a:p>
          <a:p>
            <a:r>
              <a:rPr lang="en-US" sz="2000" smtClean="0"/>
              <a:t>3. To calculate how much the elastic must change to travel the Target Distance (10 meters), divide 10 meters by the results found in step #1.</a:t>
            </a: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2229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76400" y="3733800"/>
            <a:ext cx="6172200" cy="24638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6F4A0-1CA5-4601-897D-6644176DB9B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“Transmission”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Use IMA of simple machines to “multiply” the stretch of the elastic so the vehicle can go the Target Distance</a:t>
            </a:r>
          </a:p>
          <a:p>
            <a:pPr>
              <a:lnSpc>
                <a:spcPct val="90000"/>
              </a:lnSpc>
            </a:pPr>
            <a:r>
              <a:rPr lang="en-US" smtClean="0"/>
              <a:t>Example uses a “Wheel &amp; Axle”</a:t>
            </a:r>
          </a:p>
          <a:p>
            <a:pPr>
              <a:lnSpc>
                <a:spcPct val="90000"/>
              </a:lnSpc>
            </a:pPr>
            <a:r>
              <a:rPr lang="en-US" smtClean="0"/>
              <a:t>String wrapped around the axle transfers the energy</a:t>
            </a:r>
          </a:p>
          <a:p>
            <a:pPr>
              <a:lnSpc>
                <a:spcPct val="90000"/>
              </a:lnSpc>
            </a:pPr>
            <a:r>
              <a:rPr lang="en-US" smtClean="0"/>
              <a:t>Remember to convert all dimensions to the same units.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691D4-BAAA-40FF-BB61-2275F3B56B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800"/>
            <a:ext cx="7315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Gearing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22098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38600"/>
            <a:ext cx="22098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Box 5"/>
          <p:cNvSpPr txBox="1">
            <a:spLocks noChangeArrowheads="1"/>
          </p:cNvSpPr>
          <p:nvPr/>
        </p:nvSpPr>
        <p:spPr bwMode="auto">
          <a:xfrm>
            <a:off x="3200400" y="1600200"/>
            <a:ext cx="4572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Jump start off the larger axle and then build up speed by switching to a smaller diameter axle.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6B69C-C7F7-4427-8C58-5FAB4654C41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81000"/>
            <a:ext cx="6934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Gearing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26670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251460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657600" y="1447800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/>
              <a:t>Somewhat fancier</a:t>
            </a: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3962400" y="3886200"/>
            <a:ext cx="335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Somewhat simpler, with up to four levels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1371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33600" y="48006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905000" y="4343400"/>
            <a:ext cx="1676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00200" y="4114800"/>
            <a:ext cx="1981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7C95-FAC0-4113-9E0B-092065B93DE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57200"/>
            <a:ext cx="7315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Gearing</a:t>
            </a:r>
          </a:p>
        </p:txBody>
      </p:sp>
      <p:pic>
        <p:nvPicPr>
          <p:cNvPr id="56323" name="Picture 2" descr="C:\Users\Windows\AppData\Local\Temp\2012-07-16_09-39-23_68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198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1066800" y="4267200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A simple practice axle to determine the amount of raise you wish to add to the axle and the width of the different levels.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4FB10B-C559-4D02-AB94-7E12D3C2403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457200"/>
            <a:ext cx="7010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Steering</a:t>
            </a:r>
          </a:p>
        </p:txBody>
      </p:sp>
      <p:sp>
        <p:nvSpPr>
          <p:cNvPr id="57347" name="AutoShape 2" descr="data:image/jpeg;base64,/9j/4AAQSkZJRgABAQAAAQABAAD/2wCEAAkGBhQSERQTEhQVFBUVGBYYFhgXFxQUFxgUGBgXFBQXFxYXHCYeFxwjGRQUHy8gIycpLCwsFR4xNTAqNSYrLCkBCQoKDgwOGg8PGiwkHyQpLCwsLSwsLCwsLCwpLCwsLCwpLCksLCwvLCwsKSksLCwsLCwsLCksKSwsLCwpLCwsKf/AABEIANwA5QMBIgACEQEDEQH/xAAcAAACAgMBAQAAAAAAAAAAAAAEBQMGAQIHAAj/xAA+EAABAgQFAQUGBQIFBAMAAAABAAIDBBEhBRIxQVFhBhMicYEyQlKRofBiscHR4SMzFFNygvEHFUOSJKOy/8QAGgEAAgMBAQAAAAAAAAAAAAAAAAECAwQFBv/EACoRAAICAgIBAwMDBQAAAAAAAAABAhEDIRIxBBNBUSJh8DJxgQWhscHR/9oADAMBAAIRAxEAPwBixtHCm6li0BusyUEk3Q2IPo6h1V5yjLG1ciJiFQIGXNDqmoi5mjlMBb3hoES81bRYjyw1C1hw73QBiE2gRrPFD1QkVpqd0RKijSECFE1DJfTjdGQ2+BQk+OhRzQGs8WmwrRA0CS9z6o+HDQMKZbX2APJx/WqYMmmb1b53HzF/okPiQ43NZYdAucxnZolTyrzitXMcR4xTVvip50uPVc+mSQ+gupIVNDWacHNACd9npKwKT4bCzChV0wWWo0IYgiZZ4bpU9gbdH4tMZWlIGxi6pOiiIGnZgl1BdOcNFIdDqlMNzWuqUyl49q7bJsZFHAPhUkAkCh938kMYgceFvGmqC1zukBBPzgrZQiEDdZlwKmvmtJ19NEwJYbasP0RmFv2Vfl51zeo3TmQjAgkfJDALm3WNVWcxc8gppPzNqblQQpGgzJDBZmRBIXkX3JK8mBdZMcJT2ghUum+Ew6eqX9o4daoEJ8NmMzqcJ2w0KrOFHK8glP4UauiGMLjr0PYKaEzwCuqHpeyBEMWoNkTCi2uoXtq4LaZh0aQgCN1HGqFMYl9DxZTy19NlO+WzNrShH15CBoCbqpu5L7LMvArUo9rdEExYyS7sh41G6FnpOFFNXwxU6PZRj+ua1H+or1TSYOoUAApQ7/mpIAHDezrmEuY4RW02FHD/AFN/aqs0pDAYKqfDZIQ2gC51cevA8v1KIjtabGoP1/lVcyyWC1oruLw6kBLsoFtgmONscwZjcfENOlePVJZepoeVNFDTTpkUxADjWmiMgvJo238Isynhryl5NCaa1QIZRcOZStKIWLIgC22qIdM6BRRJig6oAWRJUgE7oN8a9D6qwRGAsvqq7Oy+d1BryEAGzOD5oYc1KIEd0Ko51Kt8q7JDDXcJBPkZi1orXRAyDD/G6/KbxIjQKKsxWPYakkDeicSUUOaLoA85xrwNl5FOgheQIuWFQ7IXHJarSUbhjtApMVh+EoA5u45Hkk3T/CZkOpXVVXHX5IpKb9n5gEZjqmMtE3Gyig1Q0OxWITC65UsWHRoO6QjLIZWZkVZ1WYLqhROdU0SAHlIWUklMXRvCoHw622KxEPhpxomMxLRKE10qjWkO6IKJDytHVESj/CkNMExKNlXsMlXGj3NIDhVpINCNKgnVSSOFGZj5SCGi7yNm9Op0H8K5xgBSgHdgBoAFQ0C2nQfkq8mTho14fHeVN3QqhO67D96KGcmBUAphHkRqw/r8iqR2i7Qw4L8pzB7SM2UCoroTDJ8TT8TPkVBSUi/05Q7Hk00m3tA2I39eUH/2sA1boNRwlmH9qocUgM13O3kPL7orB32YZtODz6pxk0KcFJUwKfNGpJJtzOva6tMOWEQEuAtuNEliSBhkgjUkj+FapJmCeNwA5uJV+VpFBqVtKwL3utYsn4sw9VH/AIvIKqRWGz7hlpok8OZDKgCp6omrolzzooZqTLRmpsgCBk0Xvo45Rwj40oAcw9Ese8OAabFMZQOAo67RugDGK4dmgEjWn6KuYZGoANCCrlHmRlodFTzTOQ3k2QMdwJmoXl7DZXw31WUhFxwaLdMsTZ4T1SnBtQeU/jw8zSEAck7UwPGULgU3Q5Uw7YOyvIVYl45zAclTRJdHUZB+ZteUS8eEhC4S2kMX2CLfWtVEiCSztls/xPrwsgUdZSQYVdN0DMzIIFkLGfQdUwjCjb7JG6bzOPAt6oEFQYue52U5YbAVuQABqSbABRSUOvkFZsEw8D+ueohjpoX/AJgevRQnJRVstxYnklxQ0wvCu4hBmrtXn8XDTwNBXqd1OYd67jfQ+oWIcdS1CxvbtndjHguKBXwKEkWrwLerf1FEmx3s7LzcPu5hjT8LtKO5Y/Vh6W9VYS37/hRPZ5X+RUWidnFcU/6czUjFEWAXR4VRW3jDeHtHtUHvN0vYJ2JlwGXYa9OK/uukOa4UyjT3ToR0Ox+/JbOYNCiuzAZIlPENCWnZw38+QLqyOT5M+TBe4irA5s0oVPMQwa2qNxX6t4KHGHvgmhFgbHam1eFBNTJaSrdPaMbtOpIWYpBMI11Y72XdeCNj0QcWCcleU+k5lkSrXAEOs4HQ/seCo8TwzLp7JFGn9D1/NWxl7MzZcXHcehVh48PVHRIVWndL5erTQ+iYwotbaKRnKxFkzn6VTWHMANofJGTsoKJI+PQ310CYBUxMga3BNEijSmR5cfNNIrAG1d5pe6N3gIGgQMbYbMeBeQchIPiA5bBtq8leQRsueEGhtorN7hKrGGNo6g5VmimkNIZzDt1Aqcw9VTpSxzHZWztpO+IhUqJU6bqaJro6d2fmC6Fm22TrvKhIuzZAgtbwE87m+qiRIpoZbHdEyjbBAYg7xNrsjoESgqgRFicf3fn5pNBkXd4XD2T+aPe7O6iZw5WrQxoq4/mUDI8Jw/vH5dGNFXnS2wrsTp8zsrYXD3fDSgppQbADyQ8pJ9wzIL7ucN3Uv5jYdFI4A3asGSfJ6O742D0ob7f5Rk68FSsifNQh3PzW7VBF7Jc/RezV+/zGy1Pz/NYBUrFRu5u336IeNBqCPkdCPI7KUROfvz4WxRSYdCqBNvByxW52/G0f/pmrT1FR5KGfwRkUEsIDr9WnyP7JrHg3+o9UHEg0NWnKa3pcH/U3fzseqjuPQOMZ6aKc+QiQXkPaW/kfI7plCnBlyvFWmx/S/I2KsDpkEZYoFDajrtPFHHQ8B1DxVK8RwOlTD9Wn9D+hV0cifZkngcdx2VePLlkWjjUG7HbFprfobUI2IKnkGkuPAUzoWf8ApnWpdDPD6eJv+4CnmGrMEAAUK1J2jlZIcXolnYdqKpz0EiLmPshXEtrqk2LSoylNECrYviNQOEVh8uXUYze56BV3HWOaemytuFxBBl2vN3vaD1vspDfQdHn2wQGCwH16ryRRYZcSXaryBF8kIZ7zpVWLE3gQ6dEDg8EF1aLXtJEIbZREcw7YeKJ4dBr5qvylA66bY9GyuzVvU1CQmOHu4U0TXRf8BjUIaNLK4wQaVVS7LShOUnZW6biZQosixdPeJxCHfGNmDVbhpuTq4/RZhw7h3CQGQwsIGpOqtmByuVneOF3CjQfh0J9fy80swTDu+fmePC2568D1/KqssS/6AcbUWfNPXFHQ8LDyfqS6XREHfZ/QrTuhtYrZw5+ayR/wsqOsyIjn+FkAjy4/blbkqMu9R968I0ImgxK+i3QriPL72O6ma/lFjo88LQOI+7fwpFG4cfIp2KjcvqAePnQ/mtHCvRaQnUqORodjt53WA9NNMTVEURtqHSnoR1SzE5zuITi020DXXodsh1FOLi1gE5p9/eipuNxxMxKNd4GnKOvxH9PQJqDb0V5MqxxtgktEIyPOtiPPULSXee8eR7OY5fKpp9KKSJhMSM4MhmGL5QC9rTQdCc1KccJt/wBlbCaIZOZ27wCATwBsKLW5KByo4p522ujEKKDRBzsGqJhS5DvRQx30qpp3tGWUXF0ym9qYcMQyTQnZV/Ap15dRxq1oqOic9qIRiG2m6Qy7u6Dm8qY10XCTFW15WEPhDi6HUryRE6lhTAG15QmOTMNgzRfZ3pqByjpI+EHhUP8A6k40GtyA3d+SQLsT9sOyJd/VloojNcM2WoDqHdp0d5WPmqJBlnd4G0IdWlDYg9QipLHHwzSpLK1pXTkjj9VZIOJQ4zmuiAO+F4s8dCdx0PpRSVovrWi9YHK5GNHAF+qnnI2Y0UEhNju6NNQNf54U4FbhRKX2DxnUtwiZWCXUY0XcQAOqgbQFWPCpXIzvDZ7h4ejDv6/l5qE5qCstw4nlnxQdAc2CwMaHEDUilS7c/ewWzZ1nUelv4Q3eVN9fzWr2+ixXe2d5JRXFBwmmH3vmCtC5uzm+Vbfwga8/x/C3KRINBrwVh8HcJe6ANVqCRo4/M/UJB+waYR2+S9CfS1PTf0O6FbMP2d+RTXBWGI456EC+m+yVb0DlStnu5NKi/wCf8qEnlMcTmRXIPXo3+VzntJE7uNVhc0G4oTbopJW6Ip2roudR5/eqiiMvUfZSjs3iTorSHHxNpewqD0TedjhkEvOrbU5J9n61Q7TpklVWLcZmjkLGm7hR2tQ3j1/RVlsKlhrWgA56JpAeX53uIv4iTYAAXPQAfkhoU5FaBHhw80HUUae/IH/mDTq0g2Z7VKHU0WhzWGP3OXwl5eR06ih3hWG9y3M+8V2p+Ea5R15KlmGhw66V6Kpz+KR3ARYUYvhuuHNp9aD76JPGxyYv/Vf81nTc9nTUI4lxiXOI0tPn9mnpsg5mHUEtvzyFWcJ7XvYcsasRh1rdzeoO6tImGloiMcCx2j9ugfx5/Om9qbgyjJihmW+yoYgyzhRVR0scxNN10zE8MEQHL4X7g6E/oqZOwizwlpDq3qtcZqXRycmGWJ0wvC2ksuF5TSXsBeUjOdJn4wgwiTYAFcL7UYsY8dzthYeS6t26nP6Tmg0XGpxtCmiUUCUXR+zvZlncgOFS4VJ3B2oubtdddkwO8CGdy0JvolIhkuz7oZFIlfSlW9U+MOjfDdDMFXVU5j5TQKAuV9kmDSAiudnFQ0VLQaE7fT9k+nIzjfUCmgFR5tH5j5bpFDdQh7SWuaagj7+isEm+HFaDZj9vgJ3yn3SfhPos2aMm79jo+HkhFcff5IXQ6gOaQ4dFqImxU0SULXVHhJ1IFQepbv5i6D7wmIWOblPu1Ncw5FqHyrULPXwdKyYjhRkcfJeJLV6oPRAzId6LBPoseazm5QBqQmGE4mITqO0Nil7x9/eq0Lq66cpdA0mqHWJzTA1xBqTxc9AucYrKx40aohODdBWgtzc8q2FxFlgOuku7HVKgPA8I7ptNXEio44AS3FccLoxgw7sFWn8Tqg/QtARvaTFO5hhrPbeLdG7np0VPbKPc5sNhLc4zPeNWQzWlDs99CBwL8KuWR3otWOPH6vcewZYzZ7tpIgNP9V3+a4H+007tafaO5tsrTEcGj8v2+iprcYhyrWsa4Q2tIaGipy10qBe4qangptIY8H+N1HN2LCHAeY2KjObyO2Rhg9OH0rX57mJ7BHtc6LL5WxHXfDP9uL5/C/8AGPWqQxpJsUOMMFj2n+pBdQPYf1HBFjsrtDmGvFWuBCXYtg7YtHAmHEb7ERvtN6H4mndpsiMqY3GzmMzDyuIROFY2+A6rDb3mn2T98p1iUl3jhDjBsKYPsPFe6jeR2d+E3HUKrz0m6G4teC0j7qOQtsJqSpmScadov2G4gyMKwth4oZpmZX4di3ppxTQ7Yhh7IzRnsQPC8C4867cg6dFzyVnXMcHNJa4aEK54R2ibHo11GRhz7D/2/MdRZDi4biFxmuMiB+Guh2O+hFwV5PhH2PgI2JA+WxHUfTQYU/WMb8FXpiztxOAQ3Lk8xGqVbO3WM5ohhsNhr5qnErWjnRQRhkHPFY07uAXZ4EHKwUsAKBcy7D4b3kwHHRl/XZdRgHYokKRr3p3WkaKc1dipDDqt3ADVRIGsvG2U4xUQwLjO7whhpSJyKGxslzYniNNEp7R4TEmGtMEZnszGlQKtpU3NhQgG/VKWkXYv1JMtjO3Yawh0O7STkJJJ/Cxx1PnQjkptJYjBmmUbXkw32eKalvNDuLi1aL52h9oYjH0iOc9o/wDZvz9pdQ7GTgjQu8PiDHNLHVIINDXK4EOBH6rPwtnS9Xgi5xC+HpWKz/7AOv8AmfR3msQYzYgqw/fUbeqKZOtIBiWDtH03/ERv1F+h1Uc3ggJzAlpPsvbr8xZw81TKLXZqx5IyVo072ljos6oUTBZRkegNaB/uO4v7juh12JUz2kGyRatm5NFqHLAi1WsUKIzdyHmZtsNjnusGiv8ACkbE5Vb7XTAc2lTla4CjbmJEd7LG9dfK5OijLa0STUX9QkmMSfFih+XPEiEhjDpQaudwxoIrybbppiJ/wss97f6jm5XFzjd5JaHk9d8vAoNkNh0p/hgYkYjvHAZjfK1o9mGz8I+pqVH2mhGPBDoZqGHM5g94AUNty25p5qhNdGiMVOSUnS/wVTEpsRor4gBAcRQGlSGjK0upqafmoIUZzDVri08gkH6LXMrRIYFBnIWaCe6isAD23La7OvcA023qonq28fjY0q1+di6S7WxoZuQ/qbO+Y19aq2YX27gxBliHu3U97Q/7h+qo8/gcWFXM2rQSC5viaCNQSND0NEMcOi5O9yOyfFS1Oeo6otmPL43jZFyVL7o6hNPhRmlj6OadOtLgtcN+oulGISVG5JisSF7kYf3IXSJ8Q/F8+VRoUw5vsuI6A/orPIT0zDYx72ue15yg0DqcAtsb3uDqKUNlZFv2OX5n9PeCPPlaE+L4K+Bc0cw+y8aHjyKXNiK2iYGV2RueCf7kKpo08srQwnfhcAOKJNPYGCzvpd3eQ9x77Ojm62WuGX2ZxJQ+A2Q7YOazLFYItNCdadbX2XlWqryt4RfsRU5IVTUYucSb1KhCy4qWQg54jGjdwH1WxHFOkdh8I7qBU+0+/psrK9hDabraUhhrQBsApXso0udvoolTBojsrdUIZglq3a/M7ot3wwAUACysao0upIkMubEYCWh7crspoS3UivohYDDmJP2E1k4F69Emk9MabW0KofYqVigd5CDnNtWrmkjYHKRVPoMjBl4LYMJgY1vsgdbmpNzWupU/eNaDVVnF8Uc80bpdJRS0DnJu2x6yYERmUULdxX0qP3RuGTz5fwH+rC+F3tN/0lVzBoTm3242T5r27G/H7JONlkMjTtFgbLsjsJh+NtKOafaFdiDqPu6Rx8PiQbwfEz/KcdBv3bzdv+k2/wBKhZFc12Zjsrtr09K/um8l2hZEOSOO7fpm90nbMNvPTyWeWOujo4vKvUxbLzzYlctQ4e0xwo9vm3jroVKHkeSIxbBQ4jO0gj2IrDQiu7SNum/BSSZxOJLU74d4wmjYrBqTYNez3TW1Rby0VD+x0E/kNmo5AAh+240b05P7IPFey8RvdxoBD4sEOrCcfC8O9rIfdfsHb0poUdhEOgMR1DEiCpOoa0+y1p3tqmUOLRQm9Ugirlyf8f8ASn95CnYZaatc00c11WvhvoQQ5taixPQraXwnuWhrTUfeg2HRNsd7OiO7voTu6mGijYgFnj4Io0c0/dEokcXcXmDHb3UZurDcOHxQz7zfqN1R2qLtxeyk9pMK7mJVo8Dq06HdvluP4QmFYo+XiCI3yI0q06j76LoGNYYyLCc2uum5rtQLm0zKvY8scKEc2tsUqPQ+F5CzY/Tltr+6Op4VNw3QWlhzNIqSfaJ0Ofl1qHyUc/ghmIZbmMNtPDQD6jjyokOC4xLwYcAE1Js8fA6l3Eb+Kl+PJXCZxqFDaDEe1gdYEkX8vRTW9HHz48mGfJppXq/sc8f2ciQI7GuaHhzqNObI00Bcb0JBoDtqrLCbZ8NkN2QD+rLONXNB9+A6tHDegOotlNkVNzBZ44hEWXJzNiAA93eozU1aNni435QuFMMSKyZ7wvh5XiG3JkOVxFcx94eEUsOVJfSQ8jycnkNcn1+WMpTDAAHuo6JQjOW0eWGhaHdaUr1CS4vKwWVjw4rYLwHeJozB7wKthvaCKk6A6gp1iuJhrCAaEjxH4W0udDfgUPlZcexHGHRpoOa8sawihFKta3QgE3PQWvsFZHHyXKzHLIoPi1YXiOLh8Qkwe7J1DT9S06FeSfEpp8WI57sryTrTKTtUgWr5LKsV0UykrICrX2Dw3NE7w+7p5qqUXTf+nuH/ANIE+8SfRdL2OJJ6LY1uUVKijxC4LEd5c7oFrMHw2USoVsmAImXlM4jKgcJLKws0TyPzVgjNQBoyXqUVMvEMdVBBflFSgZyIXOCAMxI5eVAJDd1kbqQ0BSTDbAJAEwoAaPJCTcxQiluFNFjeEUvUXS6KC5wqgA+HPh1Mw9RvtUjc9R9UYQ0gZr8Eajy5HT8kqDLjYCil746jS3qk0TUvkaSeKxIFrRIR2Ps/7T7p6KLGMNgzeRwe/uwauh3aRE0aXOGtATTavyWYUwzJQix9ppNj5Hb9EG+GYL8zHF0N2ldQdcrwNeh0NNtqZ4+X7mzD5Dx/dEELEHy7xDjmsN1ocUDKOjHgWaeuhT2FHS9kKHMse0moI8TaDzrcXHVAMaZN1Hlz5e1DUl0Mfi3czrq3e11jkqdM7EJKUeUdosgi7hBYvhUGaYGxK1aasew0ex22Ui/ojIENliA0g3B9qvBvVGwnAaW6AAfkqpRvotUvZlPlZl8o9sGYa0Zv7ccCjIvAd8D+mh24S7tzgwiM79ntN9sct58wuhzEpDjwzCitD2kUIdv+ypeJ4ZEkgWuzRZQ2D/aiQQdn/Gzrr57Q+zL8GV4ZqUTm0s0PPtANGriRQDklXSVjNDoLGlnfQg7uhnDmR4TvaDXe66w135BsFN9lBCa6ZlYoa6hdsYb2G9P+aqsf4nNEd4IcLOGteQ0+EA3exrbV67EA2V0Ma7RPzfPlnSg1X+zoUlBEWJFhOgPZAewF7HjK3vc3uBpuCNaWNByU5nMrGgNFzZrRQfwAOTQDogJbF4Xdgh+cAAAg1cTSgHNSqp2v7VGEC0H+s4UNP/G34RweTrta4LhD1H9jBOXpqxb267SAVl4bsxr/AFXD3nfCPwj000rc0yVbTXUr0KGXHMUSIK1vWkYu3bN+7WVqyoreo26LyjY6PYdKmJEawbmi7Jg0t3LABYBtFzjsHIZ4+c6MFfU6Lpj310W1nHl2YZF1KFjRM1gporaCnKkl4AASIkUrKhpW0xNXoFpFipY+L4j0ogBm1xNlKyXqVFh7K35TGKMosgCJxDTQKJ8W9VsBU+a0nn5QPNAjWMaab6/wsNZbzWR46UWYpy+aQEMaIRZFSsKrQChWQS519ERFj0sgDXEX2oEqjTJZQVN6fNTxZvO6g2sVpEkS8jmqAYxwmXcDnGu1E9JDm+yK8c85frb5IaSh5G0WJuLQV0Vc8amtl2DyJYpWuvgXGC+Vdmggvgu1hjVtbl0Lp+D5cJ5I4g2I0PYczTuPlfgqus7UQu8EKKQwn2XGmUnYO+E/i055RUzJPhPMSBY++wmjYlKf+j6aO3pdYZRcXUj0GPJHJHlEsjYinzgijr1qDuCOo3STDsUbFbVtRQ0c02c12pDm7H/kI5sVVuNlqZXcX7LOli6JKDvILrxZfz1dBroeRofql0rIS0eCMjfC0mhHhiQ3e8DW4NdWlXqHMbH7P6JBjvZgueZiVIhx/eB/txgNngaO4Ov5Ku3ElxTOf9oA2TAq3xxBmhRYZpShIPeQqUaaajQg1VOMjHjVjFrntNSXCrqnfqumyUtDjd42KHMmM2aIHUERhFm5eWU0ItypJzskHQy1seK2vUFvWwAV8crSopyYot2cqaQN6IuFDqrlA7AMYT3pMQceyPWhumsjgkCE0AQ2+ZGY/MqXrroq9CRzsS9V5dUMSHDA8IFeG8eXmso9VfBJYWJ8AwoS8EDc0Lj14TEzwbqhJHEGvadwKodsMxInTZdM84PIMbNQ7IhhrcpfLjKMqYwm0akMXTkX6IANqa7VRU7QmijgwTYHTqmIcyLbaIqIK32Qso6tgLIyI21EgB+qCxGri2miNbU+tlFEh3KAMw2ENBCEmn0N/RTTM4A38kv/AMQXXPW3CBBLZ4NBvVBRZgvr6IZ3icKaHVFy0rQ0QBtIShFSdSncvAAvuo4MENCna7whFCbJ3zNtFWu0eOhjCK3KOnsSDMwOq5h2ixQviEVsgkkCYlOl7ia1Vo7G9uXQ8sCYJdDsGPuXQ+Gn4mfUbcKk503wOQqQ8qM4KapmjHllifKJ1makyT3sJ2WIAMrx4mvaLgPA9tvXUbKfDsVzkw4je7jNFXMrUEfGx3vNPO2hVbwDE3Qh3bqmHW3Tq39tD9VYJyTbFa1wOl2RG+0x3I44LT6rBPG4HZweRHMtd/A3a9TQo9Nf4KRSGIPDhDjUD/dcLNiDkV0Nrt26hNGvqqnGzQpUQY92bZNgOBMOMz+3Fb7TTwfib0KrsvikSFE/w800Mi+6R/bjDlh2P4VbYcamuijxPDYUzDMOM3O06HRzTsWnYqquJZ+oVCIHD9NwgppmUEjRATLYkiQ2YJfANocxuK6NjcH8SDi4lFizIhNHgFCSdDocwNDbWiHTRZixubpfyRviRIrnULmAUAApob3adD1FjbheTDGMWhQXBr9adegqvJVI1R5NfTDRz6RxV0J1ATTcLoGBzAiAPbpuuUPdddK7Gj/47TzVd08O0PsnjryinxA1t1FogsbjnLbdIiL40xQ+qzLF0R3RLIbqk1vorVhEEABMQwkoGVlN1IDqtq3UbykBqHAEIacmKVUTnmqGm3miBgz35rcfkoaGzR5+iIZDpRTysIF6CJpLylxZNoMIALDG0CkAsSgVmc9UtnsQ7mpOhUkaKQqxi827M4Vtb8ygaQu7T4sXZXsNrgqnxolSiY0UmoJtUoVwumWIIkJIxHUHmVc8Mw3KyiW9npZoaTTWitkqzw040SE2Zl4RARuGzRhm3snUc/seqxBGqyxqi0npijJxdoaxITYjfiadtC07EHYg7oeFOOhODIhq02ZE2PDX8O+h+i8IxbSn/PmipqENCKh1CQbi4usOXHwf2O74vkevF2toJbEWzItPJJ8OiFsSJCqS1gaW1uQHVtXcClq3TIOVTRrTC3NDmlrgHNcKFpuCOoVNn8EiSJMSWzRZfV0P2nwh+D4m9NlamPIsEQ12/kqGuO0XJ8ijMx2BGAcHN9afrovLXth2ZhCI2LDzQnRQS8QyA0kUoaEGhudF5NSTLeSWqZ//2Q=="/>
          <p:cNvSpPr>
            <a:spLocks noChangeAspect="1" noChangeArrowheads="1"/>
          </p:cNvSpPr>
          <p:nvPr/>
        </p:nvSpPr>
        <p:spPr bwMode="auto">
          <a:xfrm>
            <a:off x="155575" y="-1004888"/>
            <a:ext cx="2181225" cy="20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7348" name="Picture 4" descr="http://www.scienceguy.org/Portals/0/UltraVideoGallery/BillKuhl/Products/BigCheeseSteer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2764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 descr="https://encrypted-tbn3.google.com/images?q=tbn:ANd9GcRH8czA8UziKDillmUZNk-Q33T-m0uiXjn3aCmu2k7q_14kfEV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91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8" descr="https://encrypted-tbn0.google.com/images?q=tbn:ANd9GcTyU1jn3yoxlXricHfzvW4-U4fzMdLYDxbbLNvcs256vApW07sGM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2295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0" descr="https://encrypted-tbn1.google.com/images?q=tbn:ANd9GcSL18SpCX_4YJMhide5JRcQ_ckBVv2q2a0K6RzEfMmyWNFqJcsclw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2" name="TextBox 8"/>
          <p:cNvSpPr txBox="1">
            <a:spLocks noChangeArrowheads="1"/>
          </p:cNvSpPr>
          <p:nvPr/>
        </p:nvSpPr>
        <p:spPr bwMode="auto">
          <a:xfrm>
            <a:off x="3124200" y="1676400"/>
            <a:ext cx="1676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Difficult to keep properly aimed.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71800" y="34290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54" name="TextBox 11"/>
          <p:cNvSpPr txBox="1">
            <a:spLocks noChangeArrowheads="1"/>
          </p:cNvSpPr>
          <p:nvPr/>
        </p:nvSpPr>
        <p:spPr bwMode="auto">
          <a:xfrm>
            <a:off x="2971800" y="4267200"/>
            <a:ext cx="2362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Good way to make small, but lasting changes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743200" y="59436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53000" y="3733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10200" y="47244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C9B5A-7BBD-48A3-9E73-8195F7AD2CA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8" descr="https://encrypted-tbn0.google.com/images?q=tbn:ANd9GcTyU1jn3yoxlXricHfzvW4-U4fzMdLYDxbbLNvcs256vApW07sG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2955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3505200" y="1524000"/>
            <a:ext cx="44196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Lengthen out one or two slots on long arm of chassis right beneath axle attachment. 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Attach one end of turnbuckle to long arm of chassis and other to axle.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Can make minor but lasting changes to angle of travel.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898D6-5F1D-4394-A1A0-87B63197127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Measuring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Usually implemented by counting turns of wheels.</a:t>
            </a:r>
          </a:p>
          <a:p>
            <a:r>
              <a:rPr lang="en-US" smtClean="0"/>
              <a:t>May have scale marked on circumference of wheels. </a:t>
            </a:r>
          </a:p>
          <a:p>
            <a:r>
              <a:rPr lang="en-US" smtClean="0"/>
              <a:t>May apply brake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DC661-BEE6-4081-BCEE-5EF3212B772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smtClean="0"/>
              <a:t>Elastic Device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mtClean="0"/>
              <a:t>All materials are elastic to some extent</a:t>
            </a:r>
          </a:p>
          <a:p>
            <a:r>
              <a:rPr lang="en-US" smtClean="0"/>
              <a:t>Must be a solid material</a:t>
            </a:r>
          </a:p>
          <a:p>
            <a:r>
              <a:rPr lang="en-US" smtClean="0"/>
              <a:t>May not use metal to store energy</a:t>
            </a:r>
          </a:p>
          <a:p>
            <a:r>
              <a:rPr lang="en-US" smtClean="0"/>
              <a:t>May consist of more than one part</a:t>
            </a:r>
          </a:p>
          <a:p>
            <a:r>
              <a:rPr lang="en-US" smtClean="0"/>
              <a:t>Must be impounded with vehicle</a:t>
            </a:r>
          </a:p>
          <a:p>
            <a:r>
              <a:rPr lang="en-US" smtClean="0"/>
              <a:t>Second elastic device may be impounded</a:t>
            </a:r>
          </a:p>
          <a:p>
            <a:r>
              <a:rPr lang="en-US" smtClean="0"/>
              <a:t>May be left unattached until the run</a:t>
            </a:r>
          </a:p>
          <a:p>
            <a:r>
              <a:rPr lang="en-US" smtClean="0"/>
              <a:t>Use simple machines to multiply distance it stretches or bends</a:t>
            </a:r>
          </a:p>
          <a:p>
            <a:r>
              <a:rPr lang="en-US" smtClean="0"/>
              <a:t>May warp chassis if too strong or chassis too weak</a:t>
            </a:r>
          </a:p>
          <a:p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8E31E-BAE3-49D9-9AB3-352A89B3E1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95350"/>
          </a:xfrm>
        </p:spPr>
        <p:txBody>
          <a:bodyPr/>
          <a:lstStyle/>
          <a:p>
            <a:pPr algn="ctr"/>
            <a:r>
              <a:rPr lang="en-US" smtClean="0"/>
              <a:t>Brakes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2390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smtClean="0"/>
              <a:t>None – Coast to a stop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Easy to implement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Distance unpredictable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Positive Lock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Easier to make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May cause wheels to skid and distance to be unpredictable.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Always stops in the same position.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Combine with friction type for best results.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Friction – Gradual application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Difficult to make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Prevents wheel skid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Final stopping position unreliable</a:t>
            </a:r>
          </a:p>
          <a:p>
            <a:pPr lvl="1">
              <a:lnSpc>
                <a:spcPct val="80000"/>
              </a:lnSpc>
            </a:pPr>
            <a:r>
              <a:rPr lang="en-US" sz="2200" smtClean="0"/>
              <a:t>Combine with positive lock for best results.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DBA8B-77DC-417A-9AFC-A7995DA84B2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C:\Users\Windows\AppData\Local\Temp\2012-07-15_14-34-31_8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92480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 descr="C:\Users\Windows\AppData\Local\Temp\2012-07-15_14-26-18_495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7162800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304800"/>
            <a:ext cx="7620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Braking</a:t>
            </a:r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609600" y="34290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Bobby’s 1</a:t>
            </a:r>
            <a:r>
              <a:rPr lang="en-US" baseline="30000"/>
              <a:t>st</a:t>
            </a:r>
            <a:r>
              <a:rPr lang="en-US"/>
              <a:t> car – brake would apply itself  on one side of the vehicle and cause a change of direction.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981200" y="25146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7" name="TextBox 10"/>
          <p:cNvSpPr txBox="1">
            <a:spLocks noChangeArrowheads="1"/>
          </p:cNvSpPr>
          <p:nvPr/>
        </p:nvSpPr>
        <p:spPr bwMode="auto">
          <a:xfrm>
            <a:off x="4267200" y="3276600"/>
            <a:ext cx="335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Bobby’s 2</a:t>
            </a:r>
            <a:r>
              <a:rPr lang="en-US" baseline="30000"/>
              <a:t>nd</a:t>
            </a:r>
            <a:r>
              <a:rPr lang="en-US"/>
              <a:t> car – brake would apply itself in center of vehicle to avoid a pull to one side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14800" y="43434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69690-D4DD-49E6-8093-ED6745450A3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C:\Users\Windows\AppData\Local\Temp\2012-07-15_14-27-03_3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21336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2895600" y="1752600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Small felt pad to absorb some of the shock of braking.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71600" y="29718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14400" y="304800"/>
            <a:ext cx="7010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Braking</a:t>
            </a:r>
          </a:p>
        </p:txBody>
      </p:sp>
      <p:pic>
        <p:nvPicPr>
          <p:cNvPr id="62470" name="Picture 3" descr="C:\Users\Windows\AppData\Local\Temp\2012-07-15_14-25-49_56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38862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Box 10"/>
          <p:cNvSpPr txBox="1">
            <a:spLocks noChangeArrowheads="1"/>
          </p:cNvSpPr>
          <p:nvPr/>
        </p:nvSpPr>
        <p:spPr bwMode="auto">
          <a:xfrm>
            <a:off x="4419600" y="4114800"/>
            <a:ext cx="3200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Wing nut rides between two rods to eliminate shaking and to help ensure accuracy.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981200" y="5105400"/>
            <a:ext cx="2590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57400" y="5334000"/>
            <a:ext cx="2514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8E850-F01E-44B9-B7B4-2D2335BCB63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76962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Elastic attachment</a:t>
            </a:r>
          </a:p>
        </p:txBody>
      </p:sp>
      <p:sp>
        <p:nvSpPr>
          <p:cNvPr id="63491" name="TextBox 3"/>
          <p:cNvSpPr txBox="1">
            <a:spLocks noChangeArrowheads="1"/>
          </p:cNvSpPr>
          <p:nvPr/>
        </p:nvSpPr>
        <p:spPr bwMode="auto">
          <a:xfrm>
            <a:off x="381000" y="1371600"/>
            <a:ext cx="3276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Some students wish the elastic to come free when it has expended its energy and need to make  arrangements to allow the string to slide off and vehicle to coast.  </a:t>
            </a:r>
            <a:r>
              <a:rPr lang="en-US">
                <a:solidFill>
                  <a:srgbClr val="FF0000"/>
                </a:solidFill>
              </a:rPr>
              <a:t>What is shown here was fine for Mousetrap but probably will not be strong enough for Wheeled.  (But the idea is a starting point.)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Others have enough elastic on the axle to allow the vehicle to coast without the elastic coming free.  Possible  problem - elastic entangle-ment which stops the vehicle short.</a:t>
            </a:r>
          </a:p>
        </p:txBody>
      </p:sp>
      <p:pic>
        <p:nvPicPr>
          <p:cNvPr id="63492" name="Picture 2" descr="C:\Users\Windows\AppData\Local\Temp\2012-07-15_14-33-46_41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505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4" descr="C:\Users\Windows\AppData\Local\Temp\2012-07-15_15-05-13_9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72000"/>
            <a:ext cx="36576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3962400" y="3581400"/>
            <a:ext cx="3810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Perhaps a drop of CA glue to keep the zip-tie from slipping.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562600" y="2286000"/>
            <a:ext cx="152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DCD95-445E-4A9A-A40F-3CDBCEA0E6A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ttp://www.pitsco.com/sharedimages/product/ExtraLarge/XL_CDWHEELINSERT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7625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extBox 3"/>
          <p:cNvSpPr txBox="1">
            <a:spLocks noChangeArrowheads="1"/>
          </p:cNvSpPr>
          <p:nvPr/>
        </p:nvSpPr>
        <p:spPr bwMode="auto">
          <a:xfrm>
            <a:off x="5638800" y="2743200"/>
            <a:ext cx="2667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/>
              <a:t>Pitsco</a:t>
            </a:r>
          </a:p>
          <a:p>
            <a:pPr algn="ctr" eaLnBrk="1" hangingPunct="1"/>
            <a:endParaRPr lang="en-US" sz="2800"/>
          </a:p>
          <a:p>
            <a:pPr algn="ctr" eaLnBrk="1" hangingPunct="1"/>
            <a:r>
              <a:rPr lang="en-US" sz="2800"/>
              <a:t>W24642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04800"/>
            <a:ext cx="75438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Products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9F269-4986-4AAF-A65F-4C6B5B8EDFD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304800"/>
            <a:ext cx="7391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Products</a:t>
            </a:r>
          </a:p>
        </p:txBody>
      </p:sp>
      <p:pic>
        <p:nvPicPr>
          <p:cNvPr id="65539" name="Picture 4" descr="C:\Users\Windows\AppData\Local\Temp\2012-07-15_14-39-41_2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3528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Box 4"/>
          <p:cNvSpPr txBox="1">
            <a:spLocks noChangeArrowheads="1"/>
          </p:cNvSpPr>
          <p:nvPr/>
        </p:nvSpPr>
        <p:spPr bwMode="auto">
          <a:xfrm>
            <a:off x="4038600" y="18288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Tamiya - 70156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98E35-26DC-4FB9-BE5E-F81AB5AA17C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C:\Users\Windows\AppData\Local\Temp\2012-07-16_09-27-08_43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4464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Box 3"/>
          <p:cNvSpPr txBox="1">
            <a:spLocks noChangeArrowheads="1"/>
          </p:cNvSpPr>
          <p:nvPr/>
        </p:nvSpPr>
        <p:spPr bwMode="auto">
          <a:xfrm>
            <a:off x="5257800" y="13716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Tamiya - 70098    </a:t>
            </a:r>
          </a:p>
        </p:txBody>
      </p:sp>
      <p:sp>
        <p:nvSpPr>
          <p:cNvPr id="66564" name="TextBox 4"/>
          <p:cNvSpPr txBox="1">
            <a:spLocks noChangeArrowheads="1"/>
          </p:cNvSpPr>
          <p:nvPr/>
        </p:nvSpPr>
        <p:spPr bwMode="auto">
          <a:xfrm>
            <a:off x="533400" y="4572000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Patrick used this part to attach axle to the frame.  He felt that the frame bed shown above was too heavy to allow good speed.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62200" y="2971800"/>
            <a:ext cx="1905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228600"/>
            <a:ext cx="7239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000" dirty="0">
                <a:latin typeface="+mn-lt"/>
              </a:rPr>
              <a:t>Products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52800" y="2209800"/>
            <a:ext cx="20574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2D15E-FC03-4A0B-8347-169D78CEAB4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1E08-CE20-4DB2-98F3-13856683D6A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68611" name="Picture 2" descr="H:\Wheeled Vehicle\Photos\P52000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5A3BCB-E136-4EC8-8032-186CD4E1E01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69635" name="Picture 2" descr="H:\Wheeled Vehicle\Photos\P5200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0358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4DEDA-28B1-405E-8581-AE54F0CE4D3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70659" name="Picture 2" descr="H:\Wheeled Vehicle\Photos\P52000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3886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Size - length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98637"/>
          </a:xfrm>
        </p:spPr>
        <p:txBody>
          <a:bodyPr/>
          <a:lstStyle/>
          <a:p>
            <a:pPr eaLnBrk="1" hangingPunct="1"/>
            <a:r>
              <a:rPr lang="en-US" dirty="0" smtClean="0"/>
              <a:t>Distance between center of rotation of the front-most axle and rear-most axle must not be greater than 70.0 cm – </a:t>
            </a:r>
            <a:r>
              <a:rPr lang="en-US" dirty="0" smtClean="0">
                <a:solidFill>
                  <a:srgbClr val="FF0000"/>
                </a:solidFill>
              </a:rPr>
              <a:t>don’t push the limit – responsible for much “Tier 3-ing!”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0A085-3B8C-4969-88F9-58444E5929F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E6DA5-9310-4B0E-962B-21F7226A97F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71683" name="Picture 2" descr="H:\Wheeled Vehicle\Photos\P5200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799263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98AC01-FBDF-4F02-AD99-990DA65B0CC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72707" name="Picture 2" descr="H:\Wheeled Vehicle\Photos\P520003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908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BA438-C619-4B1F-B86E-0FABA43FB5A8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73731" name="Picture 2" descr="H:\Wheeled Vehicle\Photos\P520009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992938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675529-088C-4F7D-81AB-B9BE004E812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74755" name="Picture 2" descr="H:\Wheeled Vehicle\Photos\P52001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1628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/>
              <a:t>And now, “it’s off and thinking”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72B35-97B9-4AB3-B759-5438729B7A6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1295400" y="4038600"/>
            <a:ext cx="1219200" cy="1219200"/>
          </a:xfrm>
          <a:prstGeom prst="donut">
            <a:avLst>
              <a:gd name="adj" fmla="val 438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5943600" y="4038600"/>
            <a:ext cx="1219200" cy="1219200"/>
          </a:xfrm>
          <a:prstGeom prst="donut">
            <a:avLst>
              <a:gd name="adj" fmla="val 425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14600" y="44958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48768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2800" y="4495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62800" y="4876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91400" y="4495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8200" y="4495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8200" y="48768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8200" y="44958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391400" y="2971800"/>
            <a:ext cx="46038" cy="2209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905000" y="541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53200" y="541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7" name="TextBox 36"/>
          <p:cNvSpPr txBox="1">
            <a:spLocks noChangeArrowheads="1"/>
          </p:cNvSpPr>
          <p:nvPr/>
        </p:nvSpPr>
        <p:spPr bwMode="auto">
          <a:xfrm>
            <a:off x="3733800" y="54102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70 cm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133600" y="56388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48200" y="56388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0" name="TextBox 41"/>
          <p:cNvSpPr txBox="1">
            <a:spLocks noChangeArrowheads="1"/>
          </p:cNvSpPr>
          <p:nvPr/>
        </p:nvSpPr>
        <p:spPr bwMode="auto">
          <a:xfrm>
            <a:off x="5562600" y="29718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¼ dowel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781800" y="3124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2" name="TextBox 44"/>
          <p:cNvSpPr txBox="1">
            <a:spLocks noChangeArrowheads="1"/>
          </p:cNvSpPr>
          <p:nvPr/>
        </p:nvSpPr>
        <p:spPr bwMode="auto">
          <a:xfrm>
            <a:off x="7620000" y="3810000"/>
            <a:ext cx="1371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 smtClean="0"/>
              <a:t>Dowel end to </a:t>
            </a:r>
            <a:r>
              <a:rPr lang="en-US" sz="1400" dirty="0"/>
              <a:t>within 1 cm of the floor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620000" y="480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32DAC-0807-488B-994F-0CDD0F224C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305800" cy="1143000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The Dowel &amp; Measurement Point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0890C-6FEE-4DAB-A1F3-F6F3D4BD03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onut 3"/>
          <p:cNvSpPr/>
          <p:nvPr/>
        </p:nvSpPr>
        <p:spPr>
          <a:xfrm>
            <a:off x="1143000" y="3505200"/>
            <a:ext cx="1600200" cy="1600200"/>
          </a:xfrm>
          <a:prstGeom prst="donut">
            <a:avLst>
              <a:gd name="adj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4114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67000" y="4648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4114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97226" y="2736112"/>
            <a:ext cx="762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8200" y="51054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029200" y="29718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4953000" y="28194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9200" y="3429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TextBox 33"/>
          <p:cNvSpPr txBox="1">
            <a:spLocks noChangeArrowheads="1"/>
          </p:cNvSpPr>
          <p:nvPr/>
        </p:nvSpPr>
        <p:spPr bwMode="auto">
          <a:xfrm>
            <a:off x="3810000" y="3581400"/>
            <a:ext cx="160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Dowel end to </a:t>
            </a:r>
            <a:r>
              <a:rPr lang="en-US" dirty="0"/>
              <a:t>within </a:t>
            </a:r>
            <a:r>
              <a:rPr lang="en-US" dirty="0" smtClean="0"/>
              <a:t>1 cm </a:t>
            </a:r>
            <a:r>
              <a:rPr lang="en-US" dirty="0"/>
              <a:t>of floor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733800" y="48006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38800" y="3505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38800" y="4343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553200" y="2895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53200" y="4343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TextBox 45"/>
          <p:cNvSpPr txBox="1">
            <a:spLocks noChangeArrowheads="1"/>
          </p:cNvSpPr>
          <p:nvPr/>
        </p:nvSpPr>
        <p:spPr bwMode="auto">
          <a:xfrm>
            <a:off x="5410200" y="3886200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30 cm  35 cm</a:t>
            </a:r>
            <a:endParaRPr lang="en-US" dirty="0"/>
          </a:p>
        </p:txBody>
      </p:sp>
      <p:sp>
        <p:nvSpPr>
          <p:cNvPr id="16405" name="TextBox 46"/>
          <p:cNvSpPr txBox="1">
            <a:spLocks noChangeArrowheads="1"/>
          </p:cNvSpPr>
          <p:nvPr/>
        </p:nvSpPr>
        <p:spPr bwMode="auto">
          <a:xfrm>
            <a:off x="5257800" y="28956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Laser beam</a:t>
            </a:r>
          </a:p>
        </p:txBody>
      </p:sp>
      <p:cxnSp>
        <p:nvCxnSpPr>
          <p:cNvPr id="49" name="Straight Arrow Connector 48"/>
          <p:cNvCxnSpPr>
            <a:endCxn id="28" idx="5"/>
          </p:cNvCxnSpPr>
          <p:nvPr/>
        </p:nvCxnSpPr>
        <p:spPr>
          <a:xfrm flipH="1" flipV="1">
            <a:off x="5159375" y="3101975"/>
            <a:ext cx="250825" cy="9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Measurement Point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front bottom edge of the ¼” dowel will be used this year as the Measurement Point</a:t>
            </a:r>
          </a:p>
          <a:p>
            <a:pPr eaLnBrk="1" hangingPunct="1"/>
            <a:r>
              <a:rPr lang="en-US" dirty="0" smtClean="0"/>
              <a:t>Must extend down to within 1.0 cm of the track’s surface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Responsible for most of the “down” </a:t>
            </a:r>
            <a:r>
              <a:rPr lang="en-US" dirty="0" err="1" smtClean="0">
                <a:solidFill>
                  <a:srgbClr val="FF0000"/>
                </a:solidFill>
              </a:rPr>
              <a:t>tiering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4E128-686D-4D60-B437-953754083D6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1509</TotalTime>
  <Words>2448</Words>
  <Application>Microsoft Office PowerPoint</Application>
  <PresentationFormat>On-screen Show (4:3)</PresentationFormat>
  <Paragraphs>416</Paragraphs>
  <Slides>64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Flow</vt:lpstr>
      <vt:lpstr>Wheeled Vehicle</vt:lpstr>
      <vt:lpstr>TASK</vt:lpstr>
      <vt:lpstr>Construction Goals</vt:lpstr>
      <vt:lpstr>Powered By</vt:lpstr>
      <vt:lpstr>Elastic Device</vt:lpstr>
      <vt:lpstr>Size - length</vt:lpstr>
      <vt:lpstr>Length</vt:lpstr>
      <vt:lpstr>The Dowel &amp; Measurement Point</vt:lpstr>
      <vt:lpstr>Measurement Point</vt:lpstr>
      <vt:lpstr>Size - width</vt:lpstr>
      <vt:lpstr>Part(s) exchange</vt:lpstr>
      <vt:lpstr>Trigger </vt:lpstr>
      <vt:lpstr>Contact with floor</vt:lpstr>
      <vt:lpstr>Slide 14</vt:lpstr>
      <vt:lpstr>Electrical</vt:lpstr>
      <vt:lpstr> The track</vt:lpstr>
      <vt:lpstr>The Track</vt:lpstr>
      <vt:lpstr>Competition - Impound</vt:lpstr>
      <vt:lpstr>Competition – outside help</vt:lpstr>
      <vt:lpstr>Event Time – 8 minutes</vt:lpstr>
      <vt:lpstr>Measurement</vt:lpstr>
      <vt:lpstr>Sighting/aiming devices</vt:lpstr>
      <vt:lpstr>It goes down the track</vt:lpstr>
      <vt:lpstr>What happens if?</vt:lpstr>
      <vt:lpstr>What happens if?</vt:lpstr>
      <vt:lpstr>Scoring</vt:lpstr>
      <vt:lpstr>Scoring</vt:lpstr>
      <vt:lpstr>Tiers</vt:lpstr>
      <vt:lpstr>That was the easy part</vt:lpstr>
      <vt:lpstr>Body / Chassis</vt:lpstr>
      <vt:lpstr>Slide 31</vt:lpstr>
      <vt:lpstr>Slide 32</vt:lpstr>
      <vt:lpstr>Slide 33</vt:lpstr>
      <vt:lpstr>Slide 34</vt:lpstr>
      <vt:lpstr>Wheels and Axles</vt:lpstr>
      <vt:lpstr>Slide 36</vt:lpstr>
      <vt:lpstr>Slide 37</vt:lpstr>
      <vt:lpstr>Slide 38</vt:lpstr>
      <vt:lpstr>Slide 39</vt:lpstr>
      <vt:lpstr>Slide 40</vt:lpstr>
      <vt:lpstr>Slide 41</vt:lpstr>
      <vt:lpstr>How Far Will It Go?</vt:lpstr>
      <vt:lpstr>“Transmission”</vt:lpstr>
      <vt:lpstr>Slide 44</vt:lpstr>
      <vt:lpstr>Slide 45</vt:lpstr>
      <vt:lpstr>Slide 46</vt:lpstr>
      <vt:lpstr>Slide 47</vt:lpstr>
      <vt:lpstr>Slide 48</vt:lpstr>
      <vt:lpstr>Distance Measuring</vt:lpstr>
      <vt:lpstr>Brakes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And now, “it’s off and thinking”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Dennis R. Papesh;Bro. Nigel</dc:creator>
  <cp:lastModifiedBy>papeshdr</cp:lastModifiedBy>
  <cp:revision>128</cp:revision>
  <dcterms:created xsi:type="dcterms:W3CDTF">2013-06-21T01:38:48Z</dcterms:created>
  <dcterms:modified xsi:type="dcterms:W3CDTF">2013-10-18T15:03:51Z</dcterms:modified>
</cp:coreProperties>
</file>