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424" r:id="rId2"/>
    <p:sldId id="688" r:id="rId3"/>
    <p:sldId id="644" r:id="rId4"/>
    <p:sldId id="645" r:id="rId5"/>
    <p:sldId id="649" r:id="rId6"/>
    <p:sldId id="650" r:id="rId7"/>
    <p:sldId id="651" r:id="rId8"/>
    <p:sldId id="653" r:id="rId9"/>
    <p:sldId id="654" r:id="rId10"/>
    <p:sldId id="681" r:id="rId11"/>
    <p:sldId id="655" r:id="rId12"/>
    <p:sldId id="656" r:id="rId13"/>
    <p:sldId id="657" r:id="rId14"/>
    <p:sldId id="682" r:id="rId15"/>
    <p:sldId id="658" r:id="rId16"/>
    <p:sldId id="652" r:id="rId17"/>
    <p:sldId id="659" r:id="rId18"/>
    <p:sldId id="660" r:id="rId19"/>
    <p:sldId id="663" r:id="rId20"/>
    <p:sldId id="662" r:id="rId21"/>
    <p:sldId id="664" r:id="rId22"/>
    <p:sldId id="665" r:id="rId23"/>
    <p:sldId id="661" r:id="rId24"/>
    <p:sldId id="666" r:id="rId25"/>
    <p:sldId id="683" r:id="rId26"/>
    <p:sldId id="667" r:id="rId27"/>
    <p:sldId id="668" r:id="rId28"/>
    <p:sldId id="684" r:id="rId29"/>
    <p:sldId id="669" r:id="rId30"/>
    <p:sldId id="670" r:id="rId31"/>
    <p:sldId id="671" r:id="rId32"/>
    <p:sldId id="672" r:id="rId33"/>
    <p:sldId id="673" r:id="rId34"/>
    <p:sldId id="674" r:id="rId35"/>
    <p:sldId id="685" r:id="rId36"/>
    <p:sldId id="675" r:id="rId37"/>
    <p:sldId id="676" r:id="rId38"/>
    <p:sldId id="686" r:id="rId39"/>
    <p:sldId id="677" r:id="rId40"/>
    <p:sldId id="687" r:id="rId41"/>
    <p:sldId id="678" r:id="rId42"/>
    <p:sldId id="679" r:id="rId43"/>
    <p:sldId id="632" r:id="rId44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9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380" y="78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CF678-267E-4DF1-9684-C7F60636D496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8667D-DA03-492E-A085-70A262F0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7933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E4B7E-01C4-4265-9359-F8994C58B9D7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F217C-70D7-4572-B384-D914D9908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2992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41350" y="1420813"/>
            <a:ext cx="5106988" cy="38306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2467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323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728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8396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881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4768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670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183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363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47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840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6412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150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5076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04745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61018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38527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61108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2404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18045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1634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433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0094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47065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45402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56564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2139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5482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067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6570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23565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0994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5746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052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394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8280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930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936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03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3D05-92A5-42CD-81A3-C8617834F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09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3D05-92A5-42CD-81A3-C8617834F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38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3D05-92A5-42CD-81A3-C8617834F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403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768588" y="6540274"/>
            <a:ext cx="415403" cy="16457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산돌고딕B" pitchFamily="50" charset="-127"/>
                <a:ea typeface="산돌고딕B" pitchFamily="50" charset="-127"/>
              </a:defRPr>
            </a:lvl1pPr>
          </a:lstStyle>
          <a:p>
            <a:pPr algn="l" defTabSz="914354">
              <a:defRPr/>
            </a:pPr>
            <a:fld id="{31D0FB6C-8241-4BF1-B77E-AFC56E1836EB}" type="slidenum"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pPr algn="l" defTabSz="914354">
                <a:defRPr/>
              </a:pPr>
              <a:t>‹#›</a:t>
            </a:fld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47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9"/>
          <p:cNvSpPr>
            <a:spLocks noChangeArrowheads="1"/>
          </p:cNvSpPr>
          <p:nvPr userDrawn="1"/>
        </p:nvSpPr>
        <p:spPr bwMode="auto">
          <a:xfrm flipV="1">
            <a:off x="0" y="620688"/>
            <a:ext cx="9144000" cy="14287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3175">
            <a:noFill/>
            <a:miter lim="800000"/>
            <a:headEnd/>
            <a:tailEnd/>
          </a:ln>
          <a:effectLst/>
        </p:spPr>
        <p:txBody>
          <a:bodyPr wrap="none" lIns="95784" tIns="47892" rIns="95784" bIns="47892" anchor="ctr"/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사다리꼴 3"/>
          <p:cNvSpPr/>
          <p:nvPr userDrawn="1"/>
        </p:nvSpPr>
        <p:spPr bwMode="auto">
          <a:xfrm flipV="1">
            <a:off x="-1" y="-177"/>
            <a:ext cx="1176729" cy="644105"/>
          </a:xfrm>
          <a:prstGeom prst="trapezoid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5784" tIns="47892" rIns="95784" bIns="47892" rtlCol="0" anchor="ctr"/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사다리꼴 4"/>
          <p:cNvSpPr/>
          <p:nvPr userDrawn="1"/>
        </p:nvSpPr>
        <p:spPr bwMode="auto">
          <a:xfrm flipV="1">
            <a:off x="1116766" y="-177"/>
            <a:ext cx="8027233" cy="644105"/>
          </a:xfrm>
          <a:prstGeom prst="trapezoid">
            <a:avLst>
              <a:gd name="adj" fmla="val 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5784" tIns="47892" rIns="95784" bIns="47892" rtlCol="0" anchor="ctr"/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8828300" y="-177"/>
            <a:ext cx="71438" cy="644105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5784" tIns="47892" rIns="95784" bIns="47892" rtlCol="0" anchor="ctr"/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슬라이드 번호 개체 틀 5"/>
          <p:cNvSpPr txBox="1">
            <a:spLocks/>
          </p:cNvSpPr>
          <p:nvPr userDrawn="1"/>
        </p:nvSpPr>
        <p:spPr>
          <a:xfrm>
            <a:off x="4183857" y="6537465"/>
            <a:ext cx="776287" cy="31115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fld id="{E845080E-6F73-427B-BD83-BB058B421A60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 pitchFamily="34" charset="0"/>
              </a:rPr>
              <a:pPr algn="ctr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 pitchFamily="34" charset="0"/>
            </a:endParaRP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0" y="6525344"/>
            <a:ext cx="9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 userDrawn="1"/>
        </p:nvSpPr>
        <p:spPr>
          <a:xfrm>
            <a:off x="86789" y="36102"/>
            <a:ext cx="944169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나눔고딕 ExtraBold" pitchFamily="50" charset="-127"/>
                <a:cs typeface="Arial" pitchFamily="34" charset="0"/>
              </a:rPr>
              <a:t>                   </a:t>
            </a:r>
            <a:endParaRPr lang="ko-KR" altLang="en-US" sz="14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나눔고딕 ExtraBold" pitchFamily="50" charset="-127"/>
              <a:cs typeface="Arial" pitchFamily="34" charset="0"/>
            </a:endParaRP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176728" y="65793"/>
            <a:ext cx="7571736" cy="488926"/>
          </a:xfrm>
        </p:spPr>
        <p:txBody>
          <a:bodyPr>
            <a:normAutofit/>
          </a:bodyPr>
          <a:lstStyle>
            <a:lvl1pPr algn="l"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329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 userDrawn="1"/>
        </p:nvGrpSpPr>
        <p:grpSpPr>
          <a:xfrm>
            <a:off x="438962" y="0"/>
            <a:ext cx="8705041" cy="825500"/>
            <a:chOff x="438959" y="0"/>
            <a:chExt cx="8705041" cy="866775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438959" y="0"/>
              <a:ext cx="8705041" cy="866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4" name="그룹 9"/>
            <p:cNvGrpSpPr/>
            <p:nvPr userDrawn="1"/>
          </p:nvGrpSpPr>
          <p:grpSpPr>
            <a:xfrm>
              <a:off x="438960" y="0"/>
              <a:ext cx="79200" cy="866775"/>
              <a:chOff x="438960" y="0"/>
              <a:chExt cx="79200" cy="1277257"/>
            </a:xfrm>
          </p:grpSpPr>
          <p:sp>
            <p:nvSpPr>
              <p:cNvPr id="14" name="직사각형 13"/>
              <p:cNvSpPr/>
              <p:nvPr userDrawn="1"/>
            </p:nvSpPr>
            <p:spPr>
              <a:xfrm>
                <a:off x="439173" y="0"/>
                <a:ext cx="78773" cy="1277257"/>
              </a:xfrm>
              <a:prstGeom prst="rect">
                <a:avLst/>
              </a:prstGeom>
              <a:gradFill>
                <a:gsLst>
                  <a:gs pos="0">
                    <a:srgbClr val="0A61A6"/>
                  </a:gs>
                  <a:gs pos="100000">
                    <a:srgbClr val="07447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5" name="사다리꼴 11"/>
              <p:cNvSpPr/>
              <p:nvPr userDrawn="1"/>
            </p:nvSpPr>
            <p:spPr>
              <a:xfrm rot="16200000" flipH="1">
                <a:off x="111620" y="505935"/>
                <a:ext cx="733880" cy="79200"/>
              </a:xfrm>
              <a:custGeom>
                <a:avLst/>
                <a:gdLst>
                  <a:gd name="connsiteX0" fmla="*/ 0 w 733880"/>
                  <a:gd name="connsiteY0" fmla="*/ 79200 h 79200"/>
                  <a:gd name="connsiteX1" fmla="*/ 19800 w 733880"/>
                  <a:gd name="connsiteY1" fmla="*/ 0 h 79200"/>
                  <a:gd name="connsiteX2" fmla="*/ 714080 w 733880"/>
                  <a:gd name="connsiteY2" fmla="*/ 0 h 79200"/>
                  <a:gd name="connsiteX3" fmla="*/ 733880 w 733880"/>
                  <a:gd name="connsiteY3" fmla="*/ 79200 h 79200"/>
                  <a:gd name="connsiteX4" fmla="*/ 0 w 733880"/>
                  <a:gd name="connsiteY4" fmla="*/ 79200 h 79200"/>
                  <a:gd name="connsiteX0" fmla="*/ 0 w 733880"/>
                  <a:gd name="connsiteY0" fmla="*/ 79200 h 79200"/>
                  <a:gd name="connsiteX1" fmla="*/ 19800 w 733880"/>
                  <a:gd name="connsiteY1" fmla="*/ 0 h 79200"/>
                  <a:gd name="connsiteX2" fmla="*/ 321174 w 733880"/>
                  <a:gd name="connsiteY2" fmla="*/ 0 h 79200"/>
                  <a:gd name="connsiteX3" fmla="*/ 733880 w 733880"/>
                  <a:gd name="connsiteY3" fmla="*/ 79200 h 79200"/>
                  <a:gd name="connsiteX4" fmla="*/ 0 w 733880"/>
                  <a:gd name="connsiteY4" fmla="*/ 79200 h 7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3880" h="79200">
                    <a:moveTo>
                      <a:pt x="0" y="79200"/>
                    </a:moveTo>
                    <a:lnTo>
                      <a:pt x="19800" y="0"/>
                    </a:lnTo>
                    <a:lnTo>
                      <a:pt x="321174" y="0"/>
                    </a:lnTo>
                    <a:lnTo>
                      <a:pt x="733880" y="79200"/>
                    </a:lnTo>
                    <a:lnTo>
                      <a:pt x="0" y="792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37000"/>
                    </a:schemeClr>
                  </a:gs>
                  <a:gs pos="100000">
                    <a:schemeClr val="bg1">
                      <a:alpha val="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514351" y="168281"/>
            <a:ext cx="8253248" cy="504825"/>
          </a:xfrm>
        </p:spPr>
        <p:txBody>
          <a:bodyPr>
            <a:noAutofit/>
          </a:bodyPr>
          <a:lstStyle>
            <a:lvl1pPr marL="0" indent="0">
              <a:buNone/>
              <a:defRPr sz="3200" b="1" spc="-300">
                <a:solidFill>
                  <a:srgbClr val="074477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1" name="슬라이드 번호 개체 틀 5"/>
          <p:cNvSpPr txBox="1">
            <a:spLocks/>
          </p:cNvSpPr>
          <p:nvPr userDrawn="1"/>
        </p:nvSpPr>
        <p:spPr>
          <a:xfrm>
            <a:off x="8768587" y="6540272"/>
            <a:ext cx="415403" cy="16457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산돌고딕B" pitchFamily="50" charset="-127"/>
                <a:ea typeface="산돌고딕B" pitchFamily="50" charset="-127"/>
              </a:defRPr>
            </a:lvl1pPr>
          </a:lstStyle>
          <a:p>
            <a:pPr marL="0" marR="0" lvl="0" indent="0" algn="l" defTabSz="91435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D0FB6C-8241-4BF1-B77E-AFC56E1836EB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pPr marL="0" marR="0" lvl="0" indent="0" algn="l" defTabSz="91435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10" name="Picture 3" descr="http://kmug.co.kr/board/data/logo/%BC%BC%C1%BE%B4%EB%B7%CE%B0%ED.jpg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35" y="6357958"/>
            <a:ext cx="1028775" cy="4286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6723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3D05-92A5-42CD-81A3-C8617834F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87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3D05-92A5-42CD-81A3-C8617834F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22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3D05-92A5-42CD-81A3-C8617834F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3D05-92A5-42CD-81A3-C8617834F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30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3D05-92A5-42CD-81A3-C8617834F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61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3D05-92A5-42CD-81A3-C8617834F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09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3D05-92A5-42CD-81A3-C8617834F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4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3D05-92A5-42CD-81A3-C8617834F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94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A3D05-92A5-42CD-81A3-C8617834F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69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00034" y="1520428"/>
            <a:ext cx="82153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600" b="1" dirty="0" smtClean="0">
                <a:solidFill>
                  <a:srgbClr val="1F497D">
                    <a:lumMod val="75000"/>
                  </a:srgbClr>
                </a:solidFill>
              </a:rPr>
              <a:t>Trading System Development: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600" b="1" dirty="0" smtClean="0">
                <a:solidFill>
                  <a:srgbClr val="1F497D">
                    <a:lumMod val="75000"/>
                  </a:srgbClr>
                </a:solidFill>
              </a:rPr>
              <a:t>Trading the Opening Range Breakouts</a:t>
            </a:r>
            <a:endParaRPr kumimoji="1" lang="ko-KR" altLang="en-US" sz="3600" b="1" dirty="0">
              <a:solidFill>
                <a:srgbClr val="1F497D">
                  <a:lumMod val="75000"/>
                </a:srgb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285852" y="2928934"/>
            <a:ext cx="6643734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17974" y="4732402"/>
            <a:ext cx="390805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2017</a:t>
            </a:r>
            <a:r>
              <a:rPr kumimoji="1"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년 </a:t>
            </a:r>
            <a:r>
              <a:rPr kumimoji="1"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kumimoji="1"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월 </a:t>
            </a:r>
            <a:r>
              <a:rPr kumimoji="1"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r>
              <a:rPr kumimoji="1"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일 </a:t>
            </a:r>
            <a:r>
              <a:rPr kumimoji="1"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</a:t>
            </a:r>
            <a:r>
              <a:rPr kumimoji="1"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요일</a:t>
            </a:r>
            <a:endParaRPr kumimoji="1"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이건훈</a:t>
            </a:r>
            <a:endParaRPr kumimoji="1" lang="en-US" altLang="ko-KR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90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Entry Strategy : Set-ups &amp; Triggers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331" y="1410997"/>
            <a:ext cx="4854610" cy="36846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0716" y="5095654"/>
            <a:ext cx="1549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Figure : SMA Example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27274" y="1010887"/>
            <a:ext cx="861672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rgbClr val="002060"/>
                </a:solidFill>
              </a:rPr>
              <a:t>Simple &amp; Exponential Moving Average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rgbClr val="002060"/>
                </a:solidFill>
              </a:rPr>
              <a:t>9 period </a:t>
            </a:r>
            <a:r>
              <a:rPr lang="ko-KR" altLang="en-US" sz="2000" dirty="0" smtClean="0">
                <a:solidFill>
                  <a:srgbClr val="002060"/>
                </a:solidFill>
              </a:rPr>
              <a:t>단순 이동평균이 </a:t>
            </a:r>
            <a:r>
              <a:rPr lang="en-US" altLang="ko-KR" sz="2000" dirty="0" smtClean="0">
                <a:solidFill>
                  <a:srgbClr val="002060"/>
                </a:solidFill>
              </a:rPr>
              <a:t>OR High </a:t>
            </a:r>
            <a:r>
              <a:rPr lang="ko-KR" altLang="en-US" sz="2000" dirty="0" smtClean="0">
                <a:solidFill>
                  <a:srgbClr val="002060"/>
                </a:solidFill>
              </a:rPr>
              <a:t>수준을 유지하고 주식 가격이 상승하기 시작하면 돌파하는 예 </a:t>
            </a:r>
            <a:endParaRPr lang="en-US" altLang="ko-KR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64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Entry Strategy : Set-ups &amp; Triggers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274" y="1010887"/>
            <a:ext cx="861672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rgbClr val="002060"/>
                </a:solidFill>
              </a:rPr>
              <a:t>The Inside Bar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rgbClr val="002060"/>
                </a:solidFill>
              </a:rPr>
              <a:t>Inside bar</a:t>
            </a:r>
            <a:r>
              <a:rPr lang="ko-KR" altLang="en-US" sz="1400" dirty="0" smtClean="0">
                <a:solidFill>
                  <a:srgbClr val="002060"/>
                </a:solidFill>
              </a:rPr>
              <a:t>는 그 앞에 있는 </a:t>
            </a:r>
            <a:r>
              <a:rPr lang="en-US" altLang="ko-KR" sz="1400" dirty="0" smtClean="0">
                <a:solidFill>
                  <a:srgbClr val="002060"/>
                </a:solidFill>
              </a:rPr>
              <a:t>bar</a:t>
            </a:r>
            <a:r>
              <a:rPr lang="ko-KR" altLang="en-US" sz="1400" dirty="0" smtClean="0">
                <a:solidFill>
                  <a:srgbClr val="002060"/>
                </a:solidFill>
              </a:rPr>
              <a:t>의 범위 내에 완전히 있는 </a:t>
            </a:r>
            <a:r>
              <a:rPr lang="en-US" altLang="ko-KR" sz="1400" dirty="0" smtClean="0">
                <a:solidFill>
                  <a:srgbClr val="002060"/>
                </a:solidFill>
              </a:rPr>
              <a:t>bar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rgbClr val="002060"/>
                </a:solidFill>
              </a:rPr>
              <a:t>Inside bar</a:t>
            </a:r>
            <a:r>
              <a:rPr lang="ko-KR" altLang="en-US" sz="1400" dirty="0" smtClean="0">
                <a:solidFill>
                  <a:srgbClr val="002060"/>
                </a:solidFill>
              </a:rPr>
              <a:t>는 이전 </a:t>
            </a:r>
            <a:r>
              <a:rPr lang="en-US" altLang="ko-KR" sz="1400" dirty="0" smtClean="0">
                <a:solidFill>
                  <a:srgbClr val="002060"/>
                </a:solidFill>
              </a:rPr>
              <a:t>bar </a:t>
            </a:r>
            <a:r>
              <a:rPr lang="ko-KR" altLang="en-US" sz="1400" dirty="0" smtClean="0">
                <a:solidFill>
                  <a:srgbClr val="002060"/>
                </a:solidFill>
              </a:rPr>
              <a:t>보다 높고 낮음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rgbClr val="002060"/>
                </a:solidFill>
              </a:rPr>
              <a:t>Inside bar</a:t>
            </a:r>
            <a:r>
              <a:rPr lang="ko-KR" altLang="en-US" sz="1400" dirty="0" smtClean="0">
                <a:solidFill>
                  <a:srgbClr val="002060"/>
                </a:solidFill>
              </a:rPr>
              <a:t>는 망설임이나 합병의 징조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srgbClr val="002060"/>
                </a:solidFill>
              </a:rPr>
              <a:t>초기 </a:t>
            </a:r>
            <a:r>
              <a:rPr lang="en-US" altLang="ko-KR" sz="1400" dirty="0" smtClean="0">
                <a:solidFill>
                  <a:srgbClr val="002060"/>
                </a:solidFill>
              </a:rPr>
              <a:t>breakout </a:t>
            </a:r>
            <a:r>
              <a:rPr lang="ko-KR" altLang="en-US" sz="1400" dirty="0" smtClean="0">
                <a:solidFill>
                  <a:srgbClr val="002060"/>
                </a:solidFill>
              </a:rPr>
              <a:t>발생 이후 </a:t>
            </a:r>
            <a:r>
              <a:rPr lang="en-US" altLang="ko-KR" sz="1400" dirty="0" smtClean="0">
                <a:solidFill>
                  <a:srgbClr val="002060"/>
                </a:solidFill>
              </a:rPr>
              <a:t>inside bar</a:t>
            </a:r>
            <a:r>
              <a:rPr lang="ko-KR" altLang="en-US" sz="1400" dirty="0" smtClean="0">
                <a:solidFill>
                  <a:srgbClr val="002060"/>
                </a:solidFill>
              </a:rPr>
              <a:t>가 있는 경우 주식이 계속 상승 할 가능성 존재</a:t>
            </a:r>
            <a:endParaRPr lang="en-US" altLang="ko-KR" sz="14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4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rgbClr val="002060"/>
                </a:solidFill>
              </a:rPr>
              <a:t>Inside bar</a:t>
            </a:r>
            <a:r>
              <a:rPr lang="ko-KR" altLang="en-US" sz="2000" dirty="0" smtClean="0">
                <a:solidFill>
                  <a:srgbClr val="002060"/>
                </a:solidFill>
              </a:rPr>
              <a:t>에 대한 전략 코드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H[1] &gt; H and L[1] &lt; L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H[1] : </a:t>
            </a:r>
            <a:r>
              <a:rPr lang="ko-KR" altLang="en-US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하나 이전 </a:t>
            </a:r>
            <a:r>
              <a:rPr lang="en-US" altLang="ko-KR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</a:t>
            </a:r>
            <a:r>
              <a:rPr lang="ko-KR" altLang="en-US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의 고점</a:t>
            </a:r>
            <a:endParaRPr lang="en-US" altLang="ko-KR" sz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: inside bar</a:t>
            </a:r>
            <a:r>
              <a:rPr lang="ko-KR" altLang="en-US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의 고점</a:t>
            </a:r>
            <a:endParaRPr lang="en-US" altLang="ko-KR" sz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L[1] : </a:t>
            </a:r>
            <a:r>
              <a:rPr lang="ko-KR" altLang="en-US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하나 이전 </a:t>
            </a:r>
            <a:r>
              <a:rPr lang="en-US" altLang="ko-KR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</a:t>
            </a:r>
            <a:r>
              <a:rPr lang="ko-KR" altLang="en-US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ko-KR" altLang="en-US" sz="1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저점</a:t>
            </a:r>
            <a:endParaRPr lang="en-US" altLang="ko-KR" sz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: inside bar</a:t>
            </a:r>
            <a:r>
              <a:rPr lang="ko-KR" altLang="en-US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ko-KR" altLang="en-US" sz="1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저점</a:t>
            </a:r>
            <a:endParaRPr lang="en-US" altLang="ko-KR" sz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ko-KR" sz="14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3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Entry Strategy : Set-ups &amp; Triggers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274" y="1010887"/>
            <a:ext cx="861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rgbClr val="002060"/>
                </a:solidFill>
              </a:rPr>
              <a:t>The Inside Bar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268" y="1511672"/>
            <a:ext cx="5410211" cy="43694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6033" y="5881164"/>
            <a:ext cx="1858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Figure : Inside Bar Example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7342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Entry Strategy : Set-ups &amp; Triggers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274" y="1010887"/>
            <a:ext cx="86167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rgbClr val="002060"/>
                </a:solidFill>
              </a:rPr>
              <a:t>Volume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srgbClr val="002060"/>
                </a:solidFill>
              </a:rPr>
              <a:t>거래자가 사용하는 가장 일반적이 지표 중 하나</a:t>
            </a:r>
            <a:endParaRPr lang="en-US" altLang="ko-KR" sz="14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sz="1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rgbClr val="002060"/>
                </a:solidFill>
              </a:rPr>
              <a:t>거래량에 대한 전략코드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: </a:t>
            </a:r>
            <a:r>
              <a:rPr lang="en-US" altLang="ko-KR" sz="1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AvgLength</a:t>
            </a: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(10), </a:t>
            </a:r>
            <a:r>
              <a:rPr lang="en-US" altLang="ko-KR" sz="1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BrkOutPct</a:t>
            </a: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(30);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Vars</a:t>
            </a: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ko-KR" sz="1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BrkOutFactor</a:t>
            </a: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(0);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BrkOutFactor</a:t>
            </a: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 + (</a:t>
            </a:r>
            <a:r>
              <a:rPr lang="en-US" altLang="ko-KR" sz="1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BrkOutPct</a:t>
            </a:r>
            <a:r>
              <a:rPr lang="en-US" altLang="ko-KR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0.01);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 &gt;= (</a:t>
            </a:r>
            <a:r>
              <a:rPr lang="en-US" altLang="ko-KR" sz="1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AverageFC</a:t>
            </a: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(Volume, </a:t>
            </a:r>
            <a:r>
              <a:rPr lang="en-US" altLang="ko-KR" sz="1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AveLength</a:t>
            </a: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* </a:t>
            </a:r>
            <a:r>
              <a:rPr lang="en-US" altLang="ko-KR" sz="1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BrkOutFactor</a:t>
            </a:r>
            <a:r>
              <a:rPr lang="en-US" altLang="ko-KR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ko-KR" sz="1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4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Entry Strategy : Set-ups &amp; Triggers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234" y="1371637"/>
            <a:ext cx="4876803" cy="3995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54721" y="5366837"/>
            <a:ext cx="3561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Figure : Identifying Support &amp; Resistance using Volume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27274" y="1010887"/>
            <a:ext cx="861672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rgbClr val="002060"/>
                </a:solidFill>
              </a:rPr>
              <a:t>Volume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거래량으로 식별되는 지지 및 저항 지점의 예</a:t>
            </a:r>
            <a:endParaRPr lang="en-US" altLang="ko-KR" sz="1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42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Entry Strategy : Set-ups &amp; Triggers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228" y="1410997"/>
            <a:ext cx="4848813" cy="40581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54722" y="5469169"/>
            <a:ext cx="3561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Figure : Identifying Support &amp; Resistance using Volume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27274" y="1010887"/>
            <a:ext cx="861672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rgbClr val="002060"/>
                </a:solidFill>
              </a:rPr>
              <a:t>Volume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동일한 방법을 </a:t>
            </a:r>
            <a:r>
              <a:rPr lang="en-US" altLang="ko-KR" sz="20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Short Position</a:t>
            </a:r>
            <a:r>
              <a:rPr lang="en-US" altLang="ko-KR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매도 포지션</a:t>
            </a:r>
            <a:r>
              <a:rPr lang="en-US" altLang="ko-KR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 사용하는 방법의 예</a:t>
            </a:r>
            <a:endParaRPr lang="en-US" altLang="ko-KR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02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Exits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274" y="1010887"/>
            <a:ext cx="861672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rgbClr val="002060"/>
                </a:solidFill>
              </a:rPr>
              <a:t>Exits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rgbClr val="002060"/>
                </a:solidFill>
              </a:rPr>
              <a:t>4</a:t>
            </a:r>
            <a:r>
              <a:rPr lang="ko-KR" altLang="en-US" sz="1400" dirty="0" smtClean="0">
                <a:solidFill>
                  <a:srgbClr val="002060"/>
                </a:solidFill>
              </a:rPr>
              <a:t>개의 이익 최대화</a:t>
            </a:r>
            <a:r>
              <a:rPr lang="en-US" altLang="ko-KR" sz="1400" dirty="0" smtClean="0">
                <a:solidFill>
                  <a:srgbClr val="002060"/>
                </a:solidFill>
              </a:rPr>
              <a:t>, 2</a:t>
            </a:r>
            <a:r>
              <a:rPr lang="ko-KR" altLang="en-US" sz="1400" dirty="0" smtClean="0">
                <a:solidFill>
                  <a:srgbClr val="002060"/>
                </a:solidFill>
              </a:rPr>
              <a:t>개의 </a:t>
            </a:r>
            <a:r>
              <a:rPr lang="ko-KR" altLang="en-US" sz="1400" dirty="0" err="1" smtClean="0">
                <a:solidFill>
                  <a:srgbClr val="002060"/>
                </a:solidFill>
              </a:rPr>
              <a:t>손절</a:t>
            </a:r>
            <a:r>
              <a:rPr lang="ko-KR" altLang="en-US" sz="1400" dirty="0" smtClean="0">
                <a:solidFill>
                  <a:srgbClr val="002060"/>
                </a:solidFill>
              </a:rPr>
              <a:t> 이탈전략에 대한 내용</a:t>
            </a:r>
            <a:endParaRPr lang="en-US" altLang="ko-KR" sz="14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sz="14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rgbClr val="002060"/>
                </a:solidFill>
              </a:rPr>
              <a:t>Profit Maximizing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rgbClr val="002060"/>
                </a:solidFill>
              </a:rPr>
              <a:t>End of the Day Exit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rgbClr val="002060"/>
                </a:solidFill>
              </a:rPr>
              <a:t>Percentage Trailing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rgbClr val="002060"/>
                </a:solidFill>
              </a:rPr>
              <a:t>ATR Ratchet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rgbClr val="002060"/>
                </a:solidFill>
              </a:rPr>
              <a:t>RSI Overbought &amp; Oversold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sz="14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rgbClr val="002060"/>
                </a:solidFill>
              </a:rPr>
              <a:t>Stop loss Exits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rgbClr val="002060"/>
                </a:solidFill>
              </a:rPr>
              <a:t>Money Management Stop 1 : Opening Range High &amp; Low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rgbClr val="002060"/>
                </a:solidFill>
              </a:rPr>
              <a:t>Money Management Stop 2 : V-Box</a:t>
            </a:r>
            <a:endParaRPr lang="en-US" altLang="ko-KR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Exits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274" y="1010887"/>
            <a:ext cx="861672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End of the Day Exit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srgbClr val="002060"/>
                </a:solidFill>
              </a:rPr>
              <a:t>하루가 끝날 때</a:t>
            </a:r>
            <a:r>
              <a:rPr lang="en-US" altLang="ko-KR" sz="1400" dirty="0" smtClean="0">
                <a:solidFill>
                  <a:srgbClr val="002060"/>
                </a:solidFill>
              </a:rPr>
              <a:t>(</a:t>
            </a:r>
            <a:r>
              <a:rPr lang="ko-KR" altLang="en-US" sz="1400" dirty="0" smtClean="0">
                <a:solidFill>
                  <a:srgbClr val="002060"/>
                </a:solidFill>
              </a:rPr>
              <a:t>폐장</a:t>
            </a:r>
            <a:r>
              <a:rPr lang="en-US" altLang="ko-KR" sz="1400" dirty="0" smtClean="0">
                <a:solidFill>
                  <a:srgbClr val="002060"/>
                </a:solidFill>
              </a:rPr>
              <a:t>)</a:t>
            </a:r>
            <a:r>
              <a:rPr lang="ko-KR" altLang="en-US" sz="1400" dirty="0" smtClean="0">
                <a:solidFill>
                  <a:srgbClr val="002060"/>
                </a:solidFill>
              </a:rPr>
              <a:t> 포지션 이탈</a:t>
            </a:r>
            <a:endParaRPr lang="en-US" altLang="ko-KR" sz="14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srgbClr val="002060"/>
                </a:solidFill>
              </a:rPr>
              <a:t>종종</a:t>
            </a:r>
            <a:r>
              <a:rPr lang="en-US" altLang="ko-KR" sz="1400" dirty="0" smtClean="0">
                <a:solidFill>
                  <a:srgbClr val="002060"/>
                </a:solidFill>
              </a:rPr>
              <a:t>, Long Position</a:t>
            </a:r>
            <a:r>
              <a:rPr lang="ko-KR" altLang="en-US" sz="1400" dirty="0" smtClean="0">
                <a:solidFill>
                  <a:srgbClr val="002060"/>
                </a:solidFill>
              </a:rPr>
              <a:t>이 생성된 후에 주가가 다시 돌아오거나 심지어 </a:t>
            </a:r>
            <a:r>
              <a:rPr lang="en-US" altLang="ko-KR" sz="1400" dirty="0" smtClean="0">
                <a:solidFill>
                  <a:srgbClr val="002060"/>
                </a:solidFill>
              </a:rPr>
              <a:t>OR High </a:t>
            </a:r>
            <a:r>
              <a:rPr lang="ko-KR" altLang="en-US" sz="1400" dirty="0" smtClean="0">
                <a:solidFill>
                  <a:srgbClr val="002060"/>
                </a:solidFill>
              </a:rPr>
              <a:t>아래로 떨어 질 수 있음</a:t>
            </a:r>
            <a:endParaRPr lang="en-US" altLang="ko-KR" sz="14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srgbClr val="002060"/>
                </a:solidFill>
              </a:rPr>
              <a:t>포지션을 이탈하는 대신</a:t>
            </a:r>
            <a:r>
              <a:rPr lang="en-US" altLang="ko-KR" sz="1400" dirty="0" smtClean="0">
                <a:solidFill>
                  <a:srgbClr val="002060"/>
                </a:solidFill>
              </a:rPr>
              <a:t>, </a:t>
            </a:r>
            <a:r>
              <a:rPr lang="ko-KR" altLang="en-US" sz="1400" dirty="0" smtClean="0">
                <a:solidFill>
                  <a:srgbClr val="002060"/>
                </a:solidFill>
              </a:rPr>
              <a:t>주식이 여전히 회복 될 수 있고</a:t>
            </a:r>
            <a:r>
              <a:rPr lang="en-US" altLang="ko-KR" sz="1400" dirty="0" smtClean="0">
                <a:solidFill>
                  <a:srgbClr val="002060"/>
                </a:solidFill>
              </a:rPr>
              <a:t>, </a:t>
            </a:r>
            <a:r>
              <a:rPr lang="ko-KR" altLang="en-US" sz="1400" dirty="0" smtClean="0">
                <a:solidFill>
                  <a:srgbClr val="002060"/>
                </a:solidFill>
              </a:rPr>
              <a:t>이익으로 하루를 마감할 수 있기 때문에 주식시장이 종료될 때 까지 유지하는 것이 더 수익이 있을 수 있음</a:t>
            </a:r>
            <a:endParaRPr lang="en-US" altLang="ko-KR" sz="14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948" y="2332379"/>
            <a:ext cx="5003376" cy="37114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87812" y="6043871"/>
            <a:ext cx="5295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Figure : Dramatic Rise in Price in the Last 1.5 Hours followed by End of the Day Exit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0141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Exits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274" y="1010887"/>
            <a:ext cx="8616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Percentage Trailing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srgbClr val="002060"/>
                </a:solidFill>
              </a:rPr>
              <a:t>후행이탈 비율의 목표는 조건이 옳고</a:t>
            </a:r>
            <a:r>
              <a:rPr lang="en-US" altLang="ko-KR" sz="1400" dirty="0" smtClean="0">
                <a:solidFill>
                  <a:srgbClr val="002060"/>
                </a:solidFill>
              </a:rPr>
              <a:t>, </a:t>
            </a:r>
            <a:r>
              <a:rPr lang="ko-KR" altLang="en-US" sz="1400" dirty="0" smtClean="0">
                <a:solidFill>
                  <a:srgbClr val="002060"/>
                </a:solidFill>
              </a:rPr>
              <a:t>추세가 바뀌고 주식이 이익을 잃기 시작할 때 거래 이익을 증가시키는 것</a:t>
            </a:r>
            <a:endParaRPr lang="en-US" altLang="ko-KR" sz="14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srgbClr val="002060"/>
                </a:solidFill>
              </a:rPr>
              <a:t>이탈은 고정된 달러 금액 보다 백분율을 기준</a:t>
            </a:r>
            <a:endParaRPr lang="en-US" altLang="ko-KR" sz="14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00206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srgbClr val="002060"/>
                </a:solidFill>
              </a:rPr>
              <a:t>백분율 기반 이</a:t>
            </a:r>
            <a:r>
              <a:rPr lang="ko-KR" altLang="en-US" sz="1400" dirty="0">
                <a:solidFill>
                  <a:srgbClr val="002060"/>
                </a:solidFill>
              </a:rPr>
              <a:t>탈</a:t>
            </a:r>
            <a:r>
              <a:rPr lang="ko-KR" altLang="en-US" sz="1400" dirty="0" smtClean="0">
                <a:solidFill>
                  <a:srgbClr val="002060"/>
                </a:solidFill>
              </a:rPr>
              <a:t>의 두 가지 조건</a:t>
            </a:r>
            <a:endParaRPr lang="en-US" altLang="ko-KR" sz="1400" dirty="0" smtClean="0">
              <a:solidFill>
                <a:srgbClr val="002060"/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solidFill>
                  <a:srgbClr val="002060"/>
                </a:solidFill>
              </a:rPr>
              <a:t>첫 번째</a:t>
            </a:r>
            <a:r>
              <a:rPr lang="en-US" altLang="ko-KR" sz="1100" dirty="0" smtClean="0">
                <a:solidFill>
                  <a:srgbClr val="002060"/>
                </a:solidFill>
              </a:rPr>
              <a:t>, </a:t>
            </a:r>
            <a:r>
              <a:rPr lang="ko-KR" altLang="en-US" sz="1100" dirty="0" smtClean="0">
                <a:solidFill>
                  <a:srgbClr val="002060"/>
                </a:solidFill>
              </a:rPr>
              <a:t>이탈 조건을 활성화하려면 신호 가격의 </a:t>
            </a:r>
            <a:r>
              <a:rPr lang="en-US" altLang="ko-KR" sz="1100" dirty="0" smtClean="0">
                <a:solidFill>
                  <a:srgbClr val="002060"/>
                </a:solidFill>
              </a:rPr>
              <a:t>2% </a:t>
            </a:r>
            <a:r>
              <a:rPr lang="ko-KR" altLang="en-US" sz="1100" dirty="0" smtClean="0">
                <a:solidFill>
                  <a:srgbClr val="002060"/>
                </a:solidFill>
              </a:rPr>
              <a:t>이상의 이익 필요</a:t>
            </a:r>
            <a:endParaRPr lang="en-US" altLang="ko-KR" sz="1100" dirty="0" smtClean="0">
              <a:solidFill>
                <a:srgbClr val="002060"/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solidFill>
                  <a:srgbClr val="002060"/>
                </a:solidFill>
              </a:rPr>
              <a:t>두 번째</a:t>
            </a:r>
            <a:r>
              <a:rPr lang="en-US" altLang="ko-KR" sz="1100" dirty="0" smtClean="0">
                <a:solidFill>
                  <a:srgbClr val="002060"/>
                </a:solidFill>
              </a:rPr>
              <a:t>, </a:t>
            </a:r>
            <a:r>
              <a:rPr lang="ko-KR" altLang="en-US" sz="1100" dirty="0" smtClean="0">
                <a:solidFill>
                  <a:srgbClr val="002060"/>
                </a:solidFill>
              </a:rPr>
              <a:t>첫 번째 조건이 충족된 경우</a:t>
            </a:r>
            <a:r>
              <a:rPr lang="en-US" altLang="ko-KR" sz="1100" dirty="0">
                <a:solidFill>
                  <a:srgbClr val="002060"/>
                </a:solidFill>
              </a:rPr>
              <a:t> </a:t>
            </a:r>
            <a:r>
              <a:rPr lang="ko-KR" altLang="en-US" sz="1100" dirty="0" smtClean="0">
                <a:solidFill>
                  <a:srgbClr val="002060"/>
                </a:solidFill>
              </a:rPr>
              <a:t>포지션 이익의 </a:t>
            </a:r>
            <a:r>
              <a:rPr lang="en-US" altLang="ko-KR" sz="1100" dirty="0" smtClean="0">
                <a:solidFill>
                  <a:srgbClr val="002060"/>
                </a:solidFill>
              </a:rPr>
              <a:t>20%</a:t>
            </a:r>
            <a:r>
              <a:rPr lang="ko-KR" altLang="en-US" sz="1100" dirty="0" smtClean="0">
                <a:solidFill>
                  <a:srgbClr val="002060"/>
                </a:solidFill>
              </a:rPr>
              <a:t>가 손실되면 이탈 주문 생성</a:t>
            </a:r>
            <a:endParaRPr lang="en-US" altLang="ko-KR" sz="11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00206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srgbClr val="002060"/>
                </a:solidFill>
              </a:rPr>
              <a:t>거래일 동안 발생하는 변동으로 인한 조기 퇴출을 막기 위해 </a:t>
            </a:r>
            <a:r>
              <a:rPr lang="en-US" altLang="ko-KR" sz="1400" dirty="0" smtClean="0">
                <a:solidFill>
                  <a:srgbClr val="002060"/>
                </a:solidFill>
              </a:rPr>
              <a:t>20% </a:t>
            </a:r>
            <a:r>
              <a:rPr lang="ko-KR" altLang="en-US" sz="1400" dirty="0" smtClean="0">
                <a:solidFill>
                  <a:srgbClr val="002060"/>
                </a:solidFill>
              </a:rPr>
              <a:t>이익의 손실을 허용</a:t>
            </a:r>
            <a:endParaRPr lang="en-US" altLang="ko-KR" sz="14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rgbClr val="002060"/>
                </a:solidFill>
              </a:rPr>
              <a:t>후행 출구 비율에 대한 전략코드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: </a:t>
            </a:r>
            <a:r>
              <a:rPr lang="en-US" altLang="ko-KR" sz="1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Longtrailingperc</a:t>
            </a: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(20);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Vars</a:t>
            </a: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ko-KR" sz="1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(0),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 : </a:t>
            </a:r>
            <a:r>
              <a:rPr lang="en-US" altLang="ko-KR" sz="1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marketposition</a:t>
            </a: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ko-KR" sz="1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 and </a:t>
            </a:r>
            <a:r>
              <a:rPr lang="en-US" altLang="ko-KR" sz="1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positionprofit</a:t>
            </a: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&gt;= </a:t>
            </a:r>
            <a:r>
              <a:rPr lang="en-US" altLang="ko-KR" sz="1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entryprice</a:t>
            </a: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0.02 then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SetPercentTrailing</a:t>
            </a: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positionprofit</a:t>
            </a: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longtrailingperc</a:t>
            </a: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ko-KR" sz="1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29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Exits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275" y="1010887"/>
            <a:ext cx="8616725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The Average True Range(ATR)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srgbClr val="002060"/>
                </a:solidFill>
              </a:rPr>
              <a:t>주식의 가격 변동성을 측정하는 기술적 지표</a:t>
            </a:r>
            <a:endParaRPr lang="en-US" altLang="ko-KR" sz="14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srgbClr val="002060"/>
                </a:solidFill>
              </a:rPr>
              <a:t>정의 </a:t>
            </a:r>
            <a:r>
              <a:rPr lang="en-US" altLang="ko-KR" sz="1400" dirty="0" smtClean="0">
                <a:solidFill>
                  <a:srgbClr val="002060"/>
                </a:solidFill>
              </a:rPr>
              <a:t>(J. Welles Wilder)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solidFill>
                  <a:srgbClr val="002060"/>
                </a:solidFill>
              </a:rPr>
              <a:t>현재 </a:t>
            </a:r>
            <a:r>
              <a:rPr lang="en-US" altLang="ko-KR" sz="1100" dirty="0" smtClean="0">
                <a:solidFill>
                  <a:srgbClr val="002060"/>
                </a:solidFill>
              </a:rPr>
              <a:t>High</a:t>
            </a:r>
            <a:r>
              <a:rPr lang="ko-KR" altLang="en-US" sz="1100" dirty="0" smtClean="0">
                <a:solidFill>
                  <a:srgbClr val="002060"/>
                </a:solidFill>
              </a:rPr>
              <a:t>는 현재 </a:t>
            </a:r>
            <a:r>
              <a:rPr lang="en-US" altLang="ko-KR" sz="1100" dirty="0" smtClean="0">
                <a:solidFill>
                  <a:srgbClr val="002060"/>
                </a:solidFill>
              </a:rPr>
              <a:t>Low</a:t>
            </a:r>
            <a:r>
              <a:rPr lang="ko-KR" altLang="en-US" sz="1100" dirty="0" smtClean="0">
                <a:solidFill>
                  <a:srgbClr val="002060"/>
                </a:solidFill>
              </a:rPr>
              <a:t>보다 낮음</a:t>
            </a:r>
            <a:endParaRPr lang="en-US" altLang="ko-KR" sz="1100" dirty="0">
              <a:solidFill>
                <a:srgbClr val="002060"/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solidFill>
                  <a:srgbClr val="002060"/>
                </a:solidFill>
              </a:rPr>
              <a:t>현재 </a:t>
            </a:r>
            <a:r>
              <a:rPr lang="en-US" altLang="ko-KR" sz="1100" dirty="0" smtClean="0">
                <a:solidFill>
                  <a:srgbClr val="002060"/>
                </a:solidFill>
              </a:rPr>
              <a:t>High</a:t>
            </a:r>
            <a:r>
              <a:rPr lang="ko-KR" altLang="en-US" sz="1100" dirty="0" smtClean="0">
                <a:solidFill>
                  <a:srgbClr val="002060"/>
                </a:solidFill>
              </a:rPr>
              <a:t>의 절대값은 이전 </a:t>
            </a:r>
            <a:r>
              <a:rPr lang="en-US" altLang="ko-KR" sz="1100" dirty="0" smtClean="0">
                <a:solidFill>
                  <a:srgbClr val="002060"/>
                </a:solidFill>
              </a:rPr>
              <a:t>Close</a:t>
            </a:r>
            <a:r>
              <a:rPr lang="ko-KR" altLang="en-US" sz="1100" dirty="0" smtClean="0">
                <a:solidFill>
                  <a:srgbClr val="002060"/>
                </a:solidFill>
              </a:rPr>
              <a:t>보다 낮음</a:t>
            </a:r>
            <a:endParaRPr lang="en-US" altLang="ko-KR" sz="1100" dirty="0" smtClean="0">
              <a:solidFill>
                <a:srgbClr val="002060"/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solidFill>
                  <a:srgbClr val="002060"/>
                </a:solidFill>
              </a:rPr>
              <a:t>현재 </a:t>
            </a:r>
            <a:r>
              <a:rPr lang="en-US" altLang="ko-KR" sz="1100" dirty="0" smtClean="0">
                <a:solidFill>
                  <a:srgbClr val="002060"/>
                </a:solidFill>
              </a:rPr>
              <a:t>Low</a:t>
            </a:r>
            <a:r>
              <a:rPr lang="ko-KR" altLang="en-US" sz="1100" dirty="0" smtClean="0">
                <a:solidFill>
                  <a:srgbClr val="002060"/>
                </a:solidFill>
              </a:rPr>
              <a:t>의 절대값은 이전 </a:t>
            </a:r>
            <a:r>
              <a:rPr lang="en-US" altLang="ko-KR" sz="1100" dirty="0" smtClean="0">
                <a:solidFill>
                  <a:srgbClr val="002060"/>
                </a:solidFill>
              </a:rPr>
              <a:t>Close</a:t>
            </a:r>
            <a:r>
              <a:rPr lang="ko-KR" altLang="en-US" sz="1100" dirty="0" smtClean="0">
                <a:solidFill>
                  <a:srgbClr val="002060"/>
                </a:solidFill>
              </a:rPr>
              <a:t>보다 낮음</a:t>
            </a:r>
            <a:endParaRPr lang="en-US" altLang="ko-KR" sz="1100" dirty="0" smtClean="0">
              <a:solidFill>
                <a:srgbClr val="002060"/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00206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rgbClr val="002060"/>
                </a:solidFill>
              </a:rPr>
              <a:t>ATR</a:t>
            </a:r>
            <a:r>
              <a:rPr lang="ko-KR" altLang="en-US" sz="1400" dirty="0" smtClean="0">
                <a:solidFill>
                  <a:srgbClr val="002060"/>
                </a:solidFill>
              </a:rPr>
              <a:t>은 특정기간 동안 실제 범위의 평균을 취해 계산</a:t>
            </a:r>
            <a:endParaRPr lang="en-US" altLang="ko-KR" sz="14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srgbClr val="002060"/>
                </a:solidFill>
              </a:rPr>
              <a:t>반환된 값은 지정된 기간 동안 주식이 평균적으로 위 또는 아래로 이동한 정도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rgbClr val="002060"/>
                </a:solidFill>
              </a:rPr>
              <a:t>ATR Ratchet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rgbClr val="002060"/>
                </a:solidFill>
              </a:rPr>
              <a:t>Chuck </a:t>
            </a:r>
            <a:r>
              <a:rPr lang="en-US" altLang="ko-KR" sz="1400" dirty="0" err="1" smtClean="0">
                <a:solidFill>
                  <a:srgbClr val="002060"/>
                </a:solidFill>
              </a:rPr>
              <a:t>LeBeau</a:t>
            </a:r>
            <a:r>
              <a:rPr lang="ko-KR" altLang="en-US" sz="1400" dirty="0" smtClean="0">
                <a:solidFill>
                  <a:srgbClr val="002060"/>
                </a:solidFill>
              </a:rPr>
              <a:t>가 개발한 이윤획득 전략</a:t>
            </a:r>
            <a:endParaRPr lang="en-US" altLang="ko-KR" sz="14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srgbClr val="002060"/>
                </a:solidFill>
              </a:rPr>
              <a:t>평균 적정범위의 증가분에 거래의 가장 낮은 최저수준을 더한 시간을 곱함 값을 점진적으로 증가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41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Information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274" y="1010887"/>
            <a:ext cx="8616725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rgbClr val="002060"/>
                </a:solidFill>
              </a:rPr>
              <a:t>제목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rgbClr val="002060"/>
                </a:solidFill>
              </a:rPr>
              <a:t>Trading System Development: Trading the Opening Rage Breakouts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rgbClr val="002060"/>
                </a:solidFill>
              </a:rPr>
              <a:t>저자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rgbClr val="002060"/>
                </a:solidFill>
              </a:rPr>
              <a:t>Mehmet </a:t>
            </a:r>
            <a:r>
              <a:rPr lang="en-US" altLang="ko-KR" sz="1400" dirty="0" err="1" smtClean="0">
                <a:solidFill>
                  <a:srgbClr val="002060"/>
                </a:solidFill>
              </a:rPr>
              <a:t>Emre</a:t>
            </a:r>
            <a:r>
              <a:rPr lang="en-US" altLang="ko-KR" sz="1400" dirty="0" smtClean="0">
                <a:solidFill>
                  <a:srgbClr val="002060"/>
                </a:solidFill>
              </a:rPr>
              <a:t> </a:t>
            </a:r>
            <a:r>
              <a:rPr lang="en-US" altLang="ko-KR" sz="1400" dirty="0" err="1" smtClean="0">
                <a:solidFill>
                  <a:srgbClr val="002060"/>
                </a:solidFill>
              </a:rPr>
              <a:t>Cekirdekci</a:t>
            </a:r>
            <a:r>
              <a:rPr lang="en-US" altLang="ko-KR" sz="1400" dirty="0" smtClean="0">
                <a:solidFill>
                  <a:srgbClr val="002060"/>
                </a:solidFill>
              </a:rPr>
              <a:t>, </a:t>
            </a:r>
            <a:r>
              <a:rPr lang="en-US" altLang="ko-KR" sz="1400" dirty="0" err="1" smtClean="0">
                <a:solidFill>
                  <a:srgbClr val="002060"/>
                </a:solidFill>
              </a:rPr>
              <a:t>Veselin</a:t>
            </a:r>
            <a:r>
              <a:rPr lang="en-US" altLang="ko-KR" sz="1400" dirty="0" smtClean="0">
                <a:solidFill>
                  <a:srgbClr val="002060"/>
                </a:solidFill>
              </a:rPr>
              <a:t> </a:t>
            </a:r>
            <a:r>
              <a:rPr lang="en-US" altLang="ko-KR" sz="1400" dirty="0" err="1" smtClean="0">
                <a:solidFill>
                  <a:srgbClr val="002060"/>
                </a:solidFill>
              </a:rPr>
              <a:t>Iliev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rgbClr val="002060"/>
                </a:solidFill>
              </a:rPr>
              <a:t>연도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500" dirty="0" smtClean="0">
                <a:solidFill>
                  <a:srgbClr val="002060"/>
                </a:solidFill>
              </a:rPr>
              <a:t>2010</a:t>
            </a:r>
            <a:endParaRPr lang="en-US" altLang="ko-KR" sz="15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26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Exits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275" y="1010887"/>
            <a:ext cx="861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ATR Ratchet</a:t>
            </a:r>
            <a:endParaRPr lang="en-US" altLang="ko-KR" sz="1400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22" y="1758489"/>
            <a:ext cx="4960142" cy="4080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50565" y="5838829"/>
            <a:ext cx="2173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Figure : ATR Ratchet – Short Exit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670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Exits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7275" y="1010887"/>
                <a:ext cx="8616725" cy="4280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altLang="ko-KR" sz="2000" dirty="0" smtClean="0">
                    <a:solidFill>
                      <a:srgbClr val="002060"/>
                    </a:solidFill>
                  </a:rPr>
                  <a:t> Relative Strength Index (RSI) Overbought &amp; Oversold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과거 이동에 비해 주식가격의 강도를 측정하는 기술적 지표</a:t>
                </a:r>
                <a:endParaRPr lang="en-US" altLang="ko-KR" sz="14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최근의 상승 움직임과 하락 움직임을 비교해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, 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주식 거래기간 동안 매수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, 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매도 압력을 겪었는지 여부 확인</a:t>
                </a:r>
                <a:endParaRPr lang="en-US" altLang="ko-KR" sz="14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0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에서 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100 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사이의 </a:t>
                </a:r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오실레이터로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 표시</a:t>
                </a:r>
                <a:endParaRPr lang="en-US" altLang="ko-KR" sz="1400" dirty="0" smtClean="0">
                  <a:solidFill>
                    <a:srgbClr val="002060"/>
                  </a:solidFill>
                </a:endParaRPr>
              </a:p>
              <a:p>
                <a:pPr marL="1257300" lvl="2" indent="-342900">
                  <a:buFont typeface="Wingdings" panose="05000000000000000000" pitchFamily="2" charset="2"/>
                  <a:buChar char="§"/>
                </a:pPr>
                <a:r>
                  <a:rPr lang="en-US" altLang="ko-KR" sz="1100" dirty="0" smtClean="0">
                    <a:solidFill>
                      <a:srgbClr val="002060"/>
                    </a:solidFill>
                  </a:rPr>
                  <a:t>100</a:t>
                </a:r>
                <a:r>
                  <a:rPr lang="ko-KR" altLang="en-US" sz="1100" dirty="0" smtClean="0">
                    <a:solidFill>
                      <a:srgbClr val="002060"/>
                    </a:solidFill>
                  </a:rPr>
                  <a:t>은 </a:t>
                </a:r>
                <a:r>
                  <a:rPr lang="ko-KR" altLang="en-US" sz="1100" dirty="0" err="1" smtClean="0">
                    <a:solidFill>
                      <a:srgbClr val="002060"/>
                    </a:solidFill>
                  </a:rPr>
                  <a:t>과매수</a:t>
                </a:r>
                <a:r>
                  <a:rPr lang="ko-KR" altLang="en-US" sz="1100" dirty="0" smtClean="0">
                    <a:solidFill>
                      <a:srgbClr val="002060"/>
                    </a:solidFill>
                  </a:rPr>
                  <a:t> 수준</a:t>
                </a:r>
                <a:endParaRPr lang="en-US" altLang="ko-KR" sz="1100" dirty="0">
                  <a:solidFill>
                    <a:srgbClr val="002060"/>
                  </a:solidFill>
                </a:endParaRPr>
              </a:p>
              <a:p>
                <a:pPr marL="1257300" lvl="2" indent="-342900">
                  <a:buFont typeface="Wingdings" panose="05000000000000000000" pitchFamily="2" charset="2"/>
                  <a:buChar char="§"/>
                </a:pPr>
                <a:r>
                  <a:rPr lang="en-US" altLang="ko-KR" sz="1100" dirty="0" smtClean="0">
                    <a:solidFill>
                      <a:srgbClr val="002060"/>
                    </a:solidFill>
                  </a:rPr>
                  <a:t>0</a:t>
                </a:r>
                <a:r>
                  <a:rPr lang="ko-KR" altLang="en-US" sz="1100" dirty="0" smtClean="0">
                    <a:solidFill>
                      <a:srgbClr val="002060"/>
                    </a:solidFill>
                  </a:rPr>
                  <a:t>은 </a:t>
                </a:r>
                <a:r>
                  <a:rPr lang="ko-KR" altLang="en-US" sz="1100" dirty="0" err="1" smtClean="0">
                    <a:solidFill>
                      <a:srgbClr val="002060"/>
                    </a:solidFill>
                  </a:rPr>
                  <a:t>과매도</a:t>
                </a:r>
                <a:r>
                  <a:rPr lang="ko-KR" altLang="en-US" sz="1100" dirty="0" smtClean="0">
                    <a:solidFill>
                      <a:srgbClr val="002060"/>
                    </a:solidFill>
                  </a:rPr>
                  <a:t> 수준</a:t>
                </a:r>
                <a:endParaRPr lang="en-US" altLang="ko-KR" sz="1100" dirty="0">
                  <a:solidFill>
                    <a:srgbClr val="002060"/>
                  </a:solidFill>
                </a:endParaRPr>
              </a:p>
              <a:p>
                <a:pPr marL="1257300" lvl="2" indent="-342900">
                  <a:buFont typeface="Wingdings" panose="05000000000000000000" pitchFamily="2" charset="2"/>
                  <a:buChar char="§"/>
                </a:pPr>
                <a:r>
                  <a:rPr lang="en-US" altLang="ko-KR" sz="1100" dirty="0" smtClean="0">
                    <a:solidFill>
                      <a:srgbClr val="002060"/>
                    </a:solidFill>
                  </a:rPr>
                  <a:t>70</a:t>
                </a:r>
                <a:r>
                  <a:rPr lang="ko-KR" altLang="en-US" sz="1100" dirty="0" smtClean="0">
                    <a:solidFill>
                      <a:srgbClr val="002060"/>
                    </a:solidFill>
                  </a:rPr>
                  <a:t>보다 높아지면 </a:t>
                </a:r>
                <a:r>
                  <a:rPr lang="ko-KR" altLang="en-US" sz="1100" dirty="0" err="1" smtClean="0">
                    <a:solidFill>
                      <a:srgbClr val="002060"/>
                    </a:solidFill>
                  </a:rPr>
                  <a:t>과매수</a:t>
                </a:r>
                <a:r>
                  <a:rPr lang="ko-KR" altLang="en-US" sz="1100" dirty="0" smtClean="0">
                    <a:solidFill>
                      <a:srgbClr val="002060"/>
                    </a:solidFill>
                  </a:rPr>
                  <a:t> 상태</a:t>
                </a:r>
                <a:endParaRPr lang="en-US" altLang="ko-KR" sz="1100" dirty="0" smtClean="0">
                  <a:solidFill>
                    <a:srgbClr val="002060"/>
                  </a:solidFill>
                </a:endParaRPr>
              </a:p>
              <a:p>
                <a:pPr marL="1257300" lvl="2" indent="-342900">
                  <a:buFont typeface="Wingdings" panose="05000000000000000000" pitchFamily="2" charset="2"/>
                  <a:buChar char="§"/>
                </a:pPr>
                <a:r>
                  <a:rPr lang="en-US" altLang="ko-KR" sz="1100" dirty="0" smtClean="0">
                    <a:solidFill>
                      <a:srgbClr val="002060"/>
                    </a:solidFill>
                  </a:rPr>
                  <a:t>30</a:t>
                </a:r>
                <a:r>
                  <a:rPr lang="ko-KR" altLang="en-US" sz="1100" dirty="0" smtClean="0">
                    <a:solidFill>
                      <a:srgbClr val="002060"/>
                    </a:solidFill>
                  </a:rPr>
                  <a:t>보다 작아지면 </a:t>
                </a:r>
                <a:r>
                  <a:rPr lang="ko-KR" altLang="en-US" sz="1100" dirty="0" err="1" smtClean="0">
                    <a:solidFill>
                      <a:srgbClr val="002060"/>
                    </a:solidFill>
                  </a:rPr>
                  <a:t>과매도</a:t>
                </a:r>
                <a:r>
                  <a:rPr lang="ko-KR" altLang="en-US" sz="1100" dirty="0" smtClean="0">
                    <a:solidFill>
                      <a:srgbClr val="002060"/>
                    </a:solidFill>
                  </a:rPr>
                  <a:t> 상태</a:t>
                </a:r>
                <a:endParaRPr lang="en-US" altLang="ko-KR" sz="11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altLang="ko-KR" sz="14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이 프로젝트에서는 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RSI 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지표를 수익을 내는 출구 전략으로 사용</a:t>
                </a:r>
                <a:endParaRPr lang="en-US" altLang="ko-KR" sz="1400" dirty="0" smtClean="0">
                  <a:solidFill>
                    <a:srgbClr val="002060"/>
                  </a:solidFill>
                </a:endParaRPr>
              </a:p>
              <a:p>
                <a:pPr marL="1257300" lvl="2" indent="-342900">
                  <a:buFont typeface="Wingdings" panose="05000000000000000000" pitchFamily="2" charset="2"/>
                  <a:buChar char="§"/>
                </a:pPr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과매수와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 </a:t>
                </a:r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과매도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 수준을 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80, 20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으로 선택</a:t>
                </a:r>
                <a:endParaRPr lang="en-US" altLang="ko-KR" sz="1400" dirty="0" smtClean="0">
                  <a:solidFill>
                    <a:srgbClr val="002060"/>
                  </a:solidFill>
                </a:endParaRPr>
              </a:p>
              <a:p>
                <a:pPr marL="1257300" lvl="2" indent="-34290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RSI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가 </a:t>
                </a:r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과매도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 레벨을 넘을 때 이탈명령 생성</a:t>
                </a:r>
                <a:endParaRPr lang="en-US" altLang="ko-KR" sz="1400" dirty="0" smtClean="0">
                  <a:solidFill>
                    <a:srgbClr val="002060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en-US" altLang="ko-KR" sz="2000" dirty="0" smtClean="0">
                  <a:solidFill>
                    <a:srgbClr val="002060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ko-KR" altLang="en-US" sz="2000" dirty="0" smtClean="0">
                    <a:solidFill>
                      <a:srgbClr val="002060"/>
                    </a:solidFill>
                  </a:rPr>
                  <a:t>수식</a:t>
                </a:r>
                <a:endParaRPr lang="en-US" altLang="ko-KR" sz="2000" dirty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𝑅𝑆𝐼</m:t>
                    </m:r>
                    <m:r>
                      <a:rPr lang="en-US" altLang="ko-KR" sz="1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=100−</m:t>
                    </m:r>
                    <m:f>
                      <m:fPr>
                        <m:ctrlPr>
                          <a:rPr lang="en-US" altLang="ko-KR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altLang="ko-KR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ko-KR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𝑅𝑆</m:t>
                        </m:r>
                      </m:den>
                    </m:f>
                  </m:oMath>
                </a14:m>
                <a:endParaRPr lang="en-US" altLang="ko-KR" sz="14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𝑅𝑆</m:t>
                    </m:r>
                    <m:r>
                      <a:rPr lang="en-US" altLang="ko-KR" sz="1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𝑆𝑢𝑚</m:t>
                        </m:r>
                        <m:r>
                          <a:rPr lang="en-US" altLang="ko-KR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altLang="ko-KR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𝑐𝑙𝑜𝑠𝑖𝑛𝑔</m:t>
                        </m:r>
                        <m:r>
                          <a:rPr lang="en-US" altLang="ko-KR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𝑝𝑟𝑖𝑐𝑒𝑠</m:t>
                        </m:r>
                        <m:r>
                          <a:rPr lang="en-US" altLang="ko-KR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𝑢𝑝</m:t>
                        </m:r>
                        <m:r>
                          <a:rPr lang="en-US" altLang="ko-KR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𝑑𝑎𝑦𝑠</m:t>
                        </m:r>
                        <m:r>
                          <a:rPr lang="en-US" altLang="ko-KR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𝑆𝑢𝑚</m:t>
                        </m:r>
                        <m:r>
                          <a:rPr lang="en-US" altLang="ko-KR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altLang="ko-KR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𝑐𝑙𝑜𝑠𝑖𝑛𝑔</m:t>
                        </m:r>
                        <m:r>
                          <a:rPr lang="en-US" altLang="ko-KR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𝑝𝑟𝑖𝑐𝑒𝑠</m:t>
                        </m:r>
                        <m:r>
                          <a:rPr lang="en-US" altLang="ko-KR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𝑑𝑜𝑤𝑛</m:t>
                        </m:r>
                        <m:r>
                          <a:rPr lang="en-US" altLang="ko-KR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𝑑𝑎𝑦𝑠</m:t>
                        </m:r>
                        <m:r>
                          <a:rPr lang="en-US" altLang="ko-KR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14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𝑡𝑟𝑎𝑑𝑖𝑛𝑔</m:t>
                    </m:r>
                    <m:r>
                      <a:rPr lang="en-US" altLang="ko-KR" sz="1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𝑝𝑟𝑒𝑖𝑜𝑑𝑠</m:t>
                    </m:r>
                  </m:oMath>
                </a14:m>
                <a:endParaRPr lang="en-US" altLang="ko-KR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75" y="1010887"/>
                <a:ext cx="8616725" cy="4280980"/>
              </a:xfrm>
              <a:prstGeom prst="rect">
                <a:avLst/>
              </a:prstGeom>
              <a:blipFill rotWithShape="0">
                <a:blip r:embed="rId3"/>
                <a:stretch>
                  <a:fillRect l="-636" t="-855" b="-1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80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Exits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275" y="1010887"/>
            <a:ext cx="861672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rgbClr val="002060"/>
                </a:solidFill>
              </a:rPr>
              <a:t> Relative Strength Index (RSI) Overbought &amp; Oversold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err="1" smtClean="0">
                <a:solidFill>
                  <a:srgbClr val="002060"/>
                </a:solidFill>
              </a:rPr>
              <a:t>과매도</a:t>
            </a:r>
            <a:r>
              <a:rPr lang="ko-KR" altLang="en-US" sz="2000" dirty="0" smtClean="0">
                <a:solidFill>
                  <a:srgbClr val="002060"/>
                </a:solidFill>
              </a:rPr>
              <a:t> 수준 이하로 내려간 후 생성된 이탈 주문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pPr lvl="1"/>
            <a:endParaRPr lang="en-US" altLang="ko-KR" sz="1400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832" y="1443365"/>
            <a:ext cx="4676111" cy="39833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79958" y="5426719"/>
            <a:ext cx="2173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Figure : RSI Exit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Example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3275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Exits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274" y="1010887"/>
            <a:ext cx="861672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rgbClr val="002060"/>
                </a:solidFill>
              </a:rPr>
              <a:t>Money Management Stop 1 : Opening Range High &amp; Low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srgbClr val="002060"/>
                </a:solidFill>
              </a:rPr>
              <a:t>가격 움직임에 대한 지지와 저항으로 </a:t>
            </a:r>
            <a:r>
              <a:rPr lang="en-US" altLang="ko-KR" sz="1400" dirty="0" smtClean="0">
                <a:solidFill>
                  <a:srgbClr val="002060"/>
                </a:solidFill>
              </a:rPr>
              <a:t>OR High </a:t>
            </a:r>
            <a:r>
              <a:rPr lang="ko-KR" altLang="en-US" sz="1400" dirty="0" smtClean="0">
                <a:solidFill>
                  <a:srgbClr val="002060"/>
                </a:solidFill>
              </a:rPr>
              <a:t>와 </a:t>
            </a:r>
            <a:r>
              <a:rPr lang="en-US" altLang="ko-KR" sz="1400" dirty="0" smtClean="0">
                <a:solidFill>
                  <a:srgbClr val="002060"/>
                </a:solidFill>
              </a:rPr>
              <a:t>OR Low</a:t>
            </a:r>
            <a:r>
              <a:rPr lang="ko-KR" altLang="en-US" sz="1400" dirty="0" smtClean="0">
                <a:solidFill>
                  <a:srgbClr val="002060"/>
                </a:solidFill>
              </a:rPr>
              <a:t>에 연결시키는 전략 사용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srgbClr val="002060"/>
                </a:solidFill>
              </a:rPr>
              <a:t>예를 들어</a:t>
            </a:r>
            <a:r>
              <a:rPr lang="en-US" altLang="ko-KR" sz="1400" dirty="0" smtClean="0">
                <a:solidFill>
                  <a:srgbClr val="002060"/>
                </a:solidFill>
              </a:rPr>
              <a:t>, OR High breakout</a:t>
            </a:r>
            <a:r>
              <a:rPr lang="ko-KR" altLang="en-US" sz="1400" dirty="0" smtClean="0">
                <a:solidFill>
                  <a:srgbClr val="002060"/>
                </a:solidFill>
              </a:rPr>
              <a:t>에서 </a:t>
            </a:r>
            <a:r>
              <a:rPr lang="en-US" altLang="ko-KR" sz="1400" dirty="0" smtClean="0">
                <a:solidFill>
                  <a:srgbClr val="002060"/>
                </a:solidFill>
              </a:rPr>
              <a:t>long </a:t>
            </a:r>
            <a:r>
              <a:rPr lang="ko-KR" altLang="en-US" sz="1400" dirty="0" smtClean="0">
                <a:solidFill>
                  <a:srgbClr val="002060"/>
                </a:solidFill>
              </a:rPr>
              <a:t>포지션을 취하고 가격이 </a:t>
            </a:r>
            <a:r>
              <a:rPr lang="en-US" altLang="ko-KR" sz="1400" dirty="0" smtClean="0">
                <a:solidFill>
                  <a:srgbClr val="002060"/>
                </a:solidFill>
              </a:rPr>
              <a:t>OR Low</a:t>
            </a:r>
            <a:r>
              <a:rPr lang="ko-KR" altLang="en-US" sz="1400" dirty="0" smtClean="0">
                <a:solidFill>
                  <a:srgbClr val="002060"/>
                </a:solidFill>
              </a:rPr>
              <a:t>에 도달하면 그 신호가 잘못된 추세에 빠져 주식 가격이 떨어지면 손실을 최소화할 필요가 있다는 신호로 사용</a:t>
            </a:r>
            <a:endParaRPr lang="en-US" altLang="ko-KR" sz="14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00206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rgbClr val="002060"/>
                </a:solidFill>
              </a:rPr>
              <a:t>OR High </a:t>
            </a:r>
            <a:r>
              <a:rPr lang="ko-KR" altLang="en-US" sz="1400" dirty="0" smtClean="0">
                <a:solidFill>
                  <a:srgbClr val="002060"/>
                </a:solidFill>
              </a:rPr>
              <a:t>와</a:t>
            </a:r>
            <a:r>
              <a:rPr lang="en-US" altLang="ko-KR" sz="1400" dirty="0" smtClean="0">
                <a:solidFill>
                  <a:srgbClr val="002060"/>
                </a:solidFill>
              </a:rPr>
              <a:t> OR Low</a:t>
            </a:r>
            <a:r>
              <a:rPr lang="ko-KR" altLang="en-US" sz="1400" dirty="0" smtClean="0">
                <a:solidFill>
                  <a:srgbClr val="002060"/>
                </a:solidFill>
              </a:rPr>
              <a:t>를 사용해 </a:t>
            </a:r>
            <a:r>
              <a:rPr lang="ko-KR" altLang="en-US" sz="1400" dirty="0" err="1" smtClean="0">
                <a:solidFill>
                  <a:srgbClr val="002060"/>
                </a:solidFill>
              </a:rPr>
              <a:t>손절</a:t>
            </a:r>
            <a:r>
              <a:rPr lang="ko-KR" altLang="en-US" sz="1400" dirty="0" smtClean="0">
                <a:solidFill>
                  <a:srgbClr val="002060"/>
                </a:solidFill>
              </a:rPr>
              <a:t> 주문 생성하는 코드</a:t>
            </a:r>
            <a:endParaRPr lang="en-US" altLang="ko-KR" sz="14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Vars</a:t>
            </a: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MP(0);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 = </a:t>
            </a:r>
            <a:r>
              <a:rPr lang="en-US" altLang="ko-KR" sz="1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MarketPosition</a:t>
            </a: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ko-KR" sz="1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 and H&lt;</a:t>
            </a:r>
            <a:r>
              <a:rPr lang="en-US" altLang="ko-KR" sz="1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RangeL</a:t>
            </a: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then sell(“</a:t>
            </a:r>
            <a:r>
              <a:rPr lang="en-US" altLang="ko-KR" sz="1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Stop_Loss_Long</a:t>
            </a: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 </a:t>
            </a:r>
            <a:r>
              <a:rPr lang="en-US" altLang="ko-KR" sz="1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ishares</a:t>
            </a: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shares next bar at market;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ko-KR" sz="1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-1 and L&gt;</a:t>
            </a:r>
            <a:r>
              <a:rPr lang="en-US" altLang="ko-KR" sz="1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RangeH</a:t>
            </a: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then buy to cover(“</a:t>
            </a:r>
            <a:r>
              <a:rPr lang="en-US" altLang="ko-KR" sz="1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Stop_Loss_Short</a:t>
            </a: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 </a:t>
            </a:r>
            <a:r>
              <a:rPr lang="en-US" altLang="ko-KR" sz="1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ishares</a:t>
            </a: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shares next bar at market;</a:t>
            </a:r>
            <a:endParaRPr lang="en-US" altLang="ko-KR" sz="1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23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Exits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274" y="1010887"/>
            <a:ext cx="861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rgbClr val="002060"/>
                </a:solidFill>
              </a:rPr>
              <a:t>Money Management Stop 1 : Opening Range High &amp; Low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251" y="1811107"/>
            <a:ext cx="4853488" cy="37614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3067" y="5572562"/>
            <a:ext cx="2173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Figure : Stop Loss using OR High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8240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Exits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274" y="1010887"/>
            <a:ext cx="861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rgbClr val="002060"/>
                </a:solidFill>
              </a:rPr>
              <a:t>Money Management Stop 1 : Opening Range High &amp; Low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536" y="1672607"/>
            <a:ext cx="5132706" cy="37614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1440" y="5434062"/>
            <a:ext cx="3950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Figure : Stop Loss preventing the Strategy from making Profit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5026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Exits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274" y="1010887"/>
            <a:ext cx="861672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rgbClr val="002060"/>
                </a:solidFill>
              </a:rPr>
              <a:t>Money Management Stop 2 : V-Box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srgbClr val="002060"/>
                </a:solidFill>
              </a:rPr>
              <a:t>거래일의 처음 </a:t>
            </a:r>
            <a:r>
              <a:rPr lang="en-US" altLang="ko-KR" sz="1400" dirty="0" smtClean="0">
                <a:solidFill>
                  <a:srgbClr val="002060"/>
                </a:solidFill>
              </a:rPr>
              <a:t>30</a:t>
            </a:r>
            <a:r>
              <a:rPr lang="ko-KR" altLang="en-US" sz="1400" dirty="0" smtClean="0">
                <a:solidFill>
                  <a:srgbClr val="002060"/>
                </a:solidFill>
              </a:rPr>
              <a:t>분 이내 가장 높은 거래량 막대를 확인하고 거래량에 상관된 가격의 최고치와 최저치 기록</a:t>
            </a:r>
            <a:endParaRPr lang="en-US" altLang="ko-KR" sz="14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srgbClr val="002060"/>
                </a:solidFill>
              </a:rPr>
              <a:t>이 포인트는 지원 및 저항 수준으로 사용</a:t>
            </a:r>
            <a:endParaRPr lang="en-US" altLang="ko-KR" sz="14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srgbClr val="002060"/>
                </a:solidFill>
              </a:rPr>
              <a:t>매수포지션이 시작되고 현재 막대의 고가가 </a:t>
            </a:r>
            <a:r>
              <a:rPr lang="en-US" altLang="ko-KR" sz="1400" dirty="0" smtClean="0">
                <a:solidFill>
                  <a:srgbClr val="002060"/>
                </a:solidFill>
              </a:rPr>
              <a:t>OR High </a:t>
            </a:r>
            <a:r>
              <a:rPr lang="ko-KR" altLang="en-US" sz="1400" dirty="0" smtClean="0">
                <a:solidFill>
                  <a:srgbClr val="002060"/>
                </a:solidFill>
              </a:rPr>
              <a:t>거래량</a:t>
            </a:r>
            <a:r>
              <a:rPr lang="en-US" altLang="ko-KR" sz="1400" dirty="0" smtClean="0">
                <a:solidFill>
                  <a:srgbClr val="002060"/>
                </a:solidFill>
              </a:rPr>
              <a:t> </a:t>
            </a:r>
            <a:r>
              <a:rPr lang="ko-KR" altLang="en-US" sz="1400" dirty="0" smtClean="0">
                <a:solidFill>
                  <a:srgbClr val="002060"/>
                </a:solidFill>
              </a:rPr>
              <a:t>막대에 의해 생성된 최고치 수준 이하가 되면 그 포지션을 종료해 손실을 방지</a:t>
            </a:r>
            <a:endParaRPr lang="en-US" altLang="ko-KR" sz="14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srgbClr val="002060"/>
                </a:solidFill>
              </a:rPr>
              <a:t>유사하게</a:t>
            </a:r>
            <a:r>
              <a:rPr lang="en-US" altLang="ko-KR" sz="1400" dirty="0" smtClean="0">
                <a:solidFill>
                  <a:srgbClr val="002060"/>
                </a:solidFill>
              </a:rPr>
              <a:t>, </a:t>
            </a:r>
            <a:r>
              <a:rPr lang="ko-KR" altLang="en-US" sz="1400" dirty="0" smtClean="0">
                <a:solidFill>
                  <a:srgbClr val="002060"/>
                </a:solidFill>
              </a:rPr>
              <a:t>매도포지션이 시작되고 현재 막의 저가가 </a:t>
            </a:r>
            <a:r>
              <a:rPr lang="en-US" altLang="ko-KR" sz="1400" dirty="0" smtClean="0">
                <a:solidFill>
                  <a:srgbClr val="002060"/>
                </a:solidFill>
              </a:rPr>
              <a:t>OR Low </a:t>
            </a:r>
            <a:r>
              <a:rPr lang="ko-KR" altLang="en-US" sz="1400" dirty="0" smtClean="0">
                <a:solidFill>
                  <a:srgbClr val="002060"/>
                </a:solidFill>
              </a:rPr>
              <a:t>거래량 막대에 의해 생성된 최저치 수준을 초과하면 다음 막대의 거래를 종료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70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Exits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274" y="1010887"/>
            <a:ext cx="861672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rgbClr val="002060"/>
                </a:solidFill>
              </a:rPr>
              <a:t>Money Management Stop 2 : V-Box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rgbClr val="002060"/>
                </a:solidFill>
              </a:rPr>
              <a:t>막대의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저점이</a:t>
            </a:r>
            <a:r>
              <a:rPr lang="ko-KR" altLang="en-US" sz="2000" dirty="0" smtClean="0">
                <a:solidFill>
                  <a:srgbClr val="002060"/>
                </a:solidFill>
              </a:rPr>
              <a:t> 저항</a:t>
            </a:r>
            <a:r>
              <a:rPr lang="en-US" altLang="ko-KR" sz="2000" dirty="0" smtClean="0">
                <a:solidFill>
                  <a:srgbClr val="002060"/>
                </a:solidFill>
              </a:rPr>
              <a:t>(</a:t>
            </a:r>
            <a:r>
              <a:rPr lang="ko-KR" altLang="en-US" sz="2000" dirty="0" smtClean="0">
                <a:solidFill>
                  <a:srgbClr val="002060"/>
                </a:solidFill>
              </a:rPr>
              <a:t>낮은 </a:t>
            </a:r>
            <a:r>
              <a:rPr lang="en-US" altLang="ko-KR" sz="2000" dirty="0" smtClean="0">
                <a:solidFill>
                  <a:srgbClr val="002060"/>
                </a:solidFill>
              </a:rPr>
              <a:t>Cyan </a:t>
            </a:r>
            <a:r>
              <a:rPr lang="ko-KR" altLang="en-US" sz="2000" dirty="0" smtClean="0">
                <a:solidFill>
                  <a:srgbClr val="002060"/>
                </a:solidFill>
              </a:rPr>
              <a:t>선 </a:t>
            </a:r>
            <a:r>
              <a:rPr lang="en-US" altLang="ko-KR" sz="2000" dirty="0" smtClean="0">
                <a:solidFill>
                  <a:srgbClr val="002060"/>
                </a:solidFill>
              </a:rPr>
              <a:t>= OR Low)</a:t>
            </a:r>
            <a:r>
              <a:rPr lang="ko-KR" altLang="en-US" sz="2000" dirty="0" smtClean="0">
                <a:solidFill>
                  <a:srgbClr val="002060"/>
                </a:solidFill>
              </a:rPr>
              <a:t>수준을 초과할 때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손절</a:t>
            </a:r>
            <a:r>
              <a:rPr lang="ko-KR" altLang="en-US" sz="2000" dirty="0" smtClean="0">
                <a:solidFill>
                  <a:srgbClr val="002060"/>
                </a:solidFill>
              </a:rPr>
              <a:t> 주문의 예</a:t>
            </a:r>
            <a:endParaRPr lang="en-US" altLang="ko-KR" sz="1400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236" y="1410997"/>
            <a:ext cx="5198799" cy="4004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20799" y="5415697"/>
            <a:ext cx="2283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Figure : V-Box Stop Loss Example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6944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7274" y="1010887"/>
            <a:ext cx="861672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rgbClr val="002060"/>
                </a:solidFill>
              </a:rPr>
              <a:t>대상 </a:t>
            </a:r>
            <a:r>
              <a:rPr lang="en-US" altLang="ko-KR" sz="2000" dirty="0" smtClean="0">
                <a:solidFill>
                  <a:srgbClr val="002060"/>
                </a:solidFill>
              </a:rPr>
              <a:t>: </a:t>
            </a:r>
            <a:r>
              <a:rPr lang="ko-KR" altLang="en-US" sz="2000" dirty="0" smtClean="0">
                <a:solidFill>
                  <a:srgbClr val="002060"/>
                </a:solidFill>
              </a:rPr>
              <a:t>다양한 산업 분야의 </a:t>
            </a:r>
            <a:r>
              <a:rPr lang="en-US" altLang="ko-KR" sz="2000" dirty="0" smtClean="0">
                <a:solidFill>
                  <a:srgbClr val="002060"/>
                </a:solidFill>
              </a:rPr>
              <a:t>250</a:t>
            </a:r>
            <a:r>
              <a:rPr lang="ko-KR" altLang="en-US" sz="2000" dirty="0" smtClean="0">
                <a:solidFill>
                  <a:srgbClr val="002060"/>
                </a:solidFill>
              </a:rPr>
              <a:t>개 종목 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rgbClr val="002060"/>
                </a:solidFill>
              </a:rPr>
              <a:t>(OR </a:t>
            </a:r>
            <a:r>
              <a:rPr lang="ko-KR" altLang="en-US" sz="1400" dirty="0" smtClean="0">
                <a:solidFill>
                  <a:srgbClr val="002060"/>
                </a:solidFill>
              </a:rPr>
              <a:t>전략을 잘 수행한 </a:t>
            </a:r>
            <a:r>
              <a:rPr lang="en-US" altLang="ko-KR" sz="1400" dirty="0" smtClean="0">
                <a:solidFill>
                  <a:srgbClr val="002060"/>
                </a:solidFill>
              </a:rPr>
              <a:t>22</a:t>
            </a:r>
            <a:r>
              <a:rPr lang="ko-KR" altLang="en-US" sz="1400" dirty="0" smtClean="0">
                <a:solidFill>
                  <a:srgbClr val="002060"/>
                </a:solidFill>
              </a:rPr>
              <a:t>개 종목 확인</a:t>
            </a:r>
            <a:r>
              <a:rPr lang="en-US" altLang="ko-KR" sz="1400" dirty="0" smtClean="0">
                <a:solidFill>
                  <a:srgbClr val="002060"/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rgbClr val="002060"/>
                </a:solidFill>
              </a:rPr>
              <a:t>기간 </a:t>
            </a:r>
            <a:r>
              <a:rPr lang="en-US" altLang="ko-KR" sz="2000" dirty="0" smtClean="0">
                <a:solidFill>
                  <a:srgbClr val="002060"/>
                </a:solidFill>
              </a:rPr>
              <a:t>: 2005.04.21 ~ 2010.04.21 (5</a:t>
            </a:r>
            <a:r>
              <a:rPr lang="ko-KR" altLang="en-US" sz="2000" dirty="0" smtClean="0">
                <a:solidFill>
                  <a:srgbClr val="002060"/>
                </a:solidFill>
              </a:rPr>
              <a:t>년</a:t>
            </a:r>
            <a:r>
              <a:rPr lang="en-US" altLang="ko-KR" sz="2000" dirty="0" smtClean="0">
                <a:solidFill>
                  <a:srgbClr val="002060"/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err="1" smtClean="0">
                <a:solidFill>
                  <a:srgbClr val="002060"/>
                </a:solidFill>
              </a:rPr>
              <a:t>Backtesting</a:t>
            </a:r>
            <a:r>
              <a:rPr lang="ko-KR" altLang="en-US" sz="2000" dirty="0" smtClean="0">
                <a:solidFill>
                  <a:srgbClr val="002060"/>
                </a:solidFill>
              </a:rPr>
              <a:t>을 위해 </a:t>
            </a:r>
            <a:r>
              <a:rPr lang="en-US" altLang="ko-KR" sz="2000" dirty="0" smtClean="0">
                <a:solidFill>
                  <a:srgbClr val="002060"/>
                </a:solidFill>
              </a:rPr>
              <a:t>1</a:t>
            </a:r>
            <a:r>
              <a:rPr lang="ko-KR" altLang="en-US" sz="2000" dirty="0" smtClean="0">
                <a:solidFill>
                  <a:srgbClr val="002060"/>
                </a:solidFill>
              </a:rPr>
              <a:t>주당 거래 규모는 </a:t>
            </a:r>
            <a:r>
              <a:rPr lang="en-US" altLang="ko-KR" sz="2000" dirty="0" smtClean="0">
                <a:solidFill>
                  <a:srgbClr val="002060"/>
                </a:solidFill>
              </a:rPr>
              <a:t>$25,000</a:t>
            </a:r>
            <a:r>
              <a:rPr lang="ko-KR" altLang="en-US" sz="2000" dirty="0" smtClean="0">
                <a:solidFill>
                  <a:srgbClr val="002060"/>
                </a:solidFill>
              </a:rPr>
              <a:t>로 가정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rgbClr val="002060"/>
                </a:solidFill>
              </a:rPr>
              <a:t>거래당 수수료는 </a:t>
            </a:r>
            <a:r>
              <a:rPr lang="en-US" altLang="ko-KR" sz="2000" dirty="0" smtClean="0">
                <a:solidFill>
                  <a:srgbClr val="002060"/>
                </a:solidFill>
              </a:rPr>
              <a:t>$8</a:t>
            </a:r>
            <a:r>
              <a:rPr lang="ko-KR" altLang="en-US" sz="2000" dirty="0" smtClean="0">
                <a:solidFill>
                  <a:srgbClr val="002060"/>
                </a:solidFill>
              </a:rPr>
              <a:t>로 가정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74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40534" y="5955323"/>
            <a:ext cx="4644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Table : Results produced by the Basic Opening Range Breakout Strategy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265" y="1718773"/>
            <a:ext cx="6628742" cy="4236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7274" y="1010887"/>
            <a:ext cx="8616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rgbClr val="002060"/>
                </a:solidFill>
              </a:rPr>
              <a:t>Summarizes the results produced by the Basic Opening Range Breakout Strategy</a:t>
            </a:r>
            <a:endParaRPr lang="en-US" altLang="ko-KR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13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Abstract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274" y="1010887"/>
            <a:ext cx="8616725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rgbClr val="002060"/>
                </a:solidFill>
              </a:rPr>
              <a:t>목표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ko-KR" altLang="en-US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분간의 </a:t>
            </a: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Opening Range Breakout</a:t>
            </a:r>
            <a:r>
              <a:rPr lang="ko-KR" altLang="en-US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을 거래하는데 적합한 </a:t>
            </a: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set-ups(</a:t>
            </a:r>
            <a:r>
              <a:rPr lang="ko-KR" altLang="en-US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설정</a:t>
            </a: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및 </a:t>
            </a: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exit(</a:t>
            </a:r>
            <a:r>
              <a:rPr lang="ko-KR" altLang="en-US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이탈</a:t>
            </a: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전략을 식별</a:t>
            </a:r>
            <a:endParaRPr lang="en-US" altLang="ko-KR" sz="1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sz="1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TradeStation</a:t>
            </a: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플랫폼을 사용해 실행 및 테스트</a:t>
            </a:r>
            <a:endParaRPr lang="en-US" altLang="ko-KR" sz="1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아이디어를 테스트할 수 있는 규칙 기반 거래자를 위해 만들어진 플랫폼</a:t>
            </a:r>
            <a:endParaRPr lang="en-US" altLang="ko-KR" sz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5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95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 (Test Entries)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09504" y="5622312"/>
            <a:ext cx="412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Table : Basic OR Strategy plus Buy Easier &amp; Sell Easier Day Filter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06" y="2736686"/>
            <a:ext cx="8554381" cy="28856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7274" y="1010887"/>
            <a:ext cx="8616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rgbClr val="002060"/>
                </a:solidFill>
              </a:rPr>
              <a:t>Results for Buy Easier &amp; Sell Easier Day Filter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rgbClr val="002060"/>
                </a:solidFill>
              </a:rPr>
              <a:t>Basic S. = Basic Opening Range Breakout Strategy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rgbClr val="002060"/>
                </a:solidFill>
              </a:rPr>
              <a:t>After = Basic S. + Buy Easier &amp; Sell Easier Day Filter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83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 (Test Entries)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09503" y="5458409"/>
            <a:ext cx="412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Table : Results for the Inside Bar approach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69" y="2434355"/>
            <a:ext cx="8750453" cy="30240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7274" y="1010887"/>
            <a:ext cx="8616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rgbClr val="002060"/>
                </a:solidFill>
              </a:rPr>
              <a:t>Results for Inside Bar Filter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rgbClr val="002060"/>
                </a:solidFill>
              </a:rPr>
              <a:t>Before = Basic S. + Buy Easier &amp; Sell Easier Day Filter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rgbClr val="002060"/>
                </a:solidFill>
              </a:rPr>
              <a:t>After = Basic S. + Inside Bar Filter</a:t>
            </a:r>
            <a:endParaRPr lang="en-US" altLang="ko-KR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7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 (Test Entries)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09503" y="5449783"/>
            <a:ext cx="412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Table : Results for Exponential Moving Avg. Strategy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70" y="2713958"/>
            <a:ext cx="8554381" cy="2735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7274" y="1010887"/>
            <a:ext cx="8616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rgbClr val="002060"/>
                </a:solidFill>
              </a:rPr>
              <a:t>Results for Exponential Moving Average Indicator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rgbClr val="002060"/>
                </a:solidFill>
              </a:rPr>
              <a:t>Before = Basic S. + Inside Bar Filter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rgbClr val="002060"/>
                </a:solidFill>
              </a:rPr>
              <a:t>After = Basic S. + Exponential Moving Average Filter</a:t>
            </a:r>
            <a:endParaRPr lang="en-US" altLang="ko-KR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26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 (Test Entries)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09503" y="5708575"/>
            <a:ext cx="412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Table : Results for Volume Indicator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11" y="2821247"/>
            <a:ext cx="8734369" cy="28873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7274" y="1010887"/>
            <a:ext cx="8616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rgbClr val="002060"/>
                </a:solidFill>
              </a:rPr>
              <a:t>Results for Volume Indicator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rgbClr val="002060"/>
                </a:solidFill>
              </a:rPr>
              <a:t>Before = Basic S. + Buy Easier &amp; Sell Easier Day Filter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rgbClr val="002060"/>
                </a:solidFill>
              </a:rPr>
              <a:t>After = Before + Volume Filter </a:t>
            </a:r>
            <a:endParaRPr lang="en-US" altLang="ko-KR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 (Test Profit-Making Exits)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92020" y="4305598"/>
            <a:ext cx="5327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Table : Performance of Profit Making Exit Strategies on Simon Property Group(SPG)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37" y="2983961"/>
            <a:ext cx="8385826" cy="13216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7274" y="1010887"/>
            <a:ext cx="86167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rgbClr val="002060"/>
                </a:solidFill>
              </a:rPr>
              <a:t>대상 </a:t>
            </a:r>
            <a:r>
              <a:rPr lang="en-US" altLang="ko-KR" sz="2000" dirty="0" smtClean="0">
                <a:solidFill>
                  <a:srgbClr val="002060"/>
                </a:solidFill>
              </a:rPr>
              <a:t>: 22</a:t>
            </a:r>
            <a:r>
              <a:rPr lang="ko-KR" altLang="en-US" sz="2000" dirty="0" smtClean="0">
                <a:solidFill>
                  <a:srgbClr val="002060"/>
                </a:solidFill>
              </a:rPr>
              <a:t>개 종목의 각 </a:t>
            </a:r>
            <a:r>
              <a:rPr lang="en-US" altLang="ko-KR" sz="2000" dirty="0" smtClean="0">
                <a:solidFill>
                  <a:srgbClr val="002060"/>
                </a:solidFill>
              </a:rPr>
              <a:t>1</a:t>
            </a:r>
            <a:r>
              <a:rPr lang="ko-KR" altLang="en-US" sz="2000" dirty="0" smtClean="0">
                <a:solidFill>
                  <a:srgbClr val="002060"/>
                </a:solidFill>
              </a:rPr>
              <a:t>주를 거래 </a:t>
            </a:r>
            <a:r>
              <a:rPr lang="en-US" altLang="ko-KR" sz="2000" dirty="0" smtClean="0">
                <a:solidFill>
                  <a:srgbClr val="002060"/>
                </a:solidFill>
              </a:rPr>
              <a:t>Test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rgbClr val="002060"/>
                </a:solidFill>
              </a:rPr>
              <a:t>기간 </a:t>
            </a:r>
            <a:r>
              <a:rPr lang="en-US" altLang="ko-KR" sz="2000" dirty="0" smtClean="0">
                <a:solidFill>
                  <a:srgbClr val="002060"/>
                </a:solidFill>
              </a:rPr>
              <a:t>: 2005.04.21 ~ 2010.04.21 (5</a:t>
            </a:r>
            <a:r>
              <a:rPr lang="ko-KR" altLang="en-US" sz="2000" dirty="0" smtClean="0">
                <a:solidFill>
                  <a:srgbClr val="002060"/>
                </a:solidFill>
              </a:rPr>
              <a:t>년</a:t>
            </a:r>
            <a:r>
              <a:rPr lang="en-US" altLang="ko-KR" sz="2000" dirty="0" smtClean="0">
                <a:solidFill>
                  <a:srgbClr val="002060"/>
                </a:solidFill>
              </a:rPr>
              <a:t>)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rgbClr val="002060"/>
                </a:solidFill>
              </a:rPr>
              <a:t>표는 </a:t>
            </a:r>
            <a:r>
              <a:rPr lang="en-US" altLang="ko-KR" sz="2000" dirty="0" smtClean="0">
                <a:solidFill>
                  <a:srgbClr val="002060"/>
                </a:solidFill>
              </a:rPr>
              <a:t>22</a:t>
            </a:r>
            <a:r>
              <a:rPr lang="ko-KR" altLang="en-US" sz="2000" dirty="0" smtClean="0">
                <a:solidFill>
                  <a:srgbClr val="002060"/>
                </a:solidFill>
              </a:rPr>
              <a:t>개 종목 중 </a:t>
            </a:r>
            <a:r>
              <a:rPr lang="en-US" altLang="ko-KR" sz="2000" dirty="0" smtClean="0">
                <a:solidFill>
                  <a:srgbClr val="002060"/>
                </a:solidFill>
              </a:rPr>
              <a:t>Simon Property Group(SPG)</a:t>
            </a:r>
            <a:r>
              <a:rPr lang="ko-KR" altLang="en-US" sz="2000" dirty="0" smtClean="0">
                <a:solidFill>
                  <a:srgbClr val="002060"/>
                </a:solidFill>
              </a:rPr>
              <a:t>의 성과</a:t>
            </a:r>
            <a:endParaRPr lang="en-US" altLang="ko-KR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05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 (Test Profit-Making Exits)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38" y="2854345"/>
            <a:ext cx="8385826" cy="14221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72105" y="4276458"/>
            <a:ext cx="5327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Table : Average Results for all Profit Making Exit Strategies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27274" y="1010887"/>
            <a:ext cx="861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rgbClr val="002060"/>
                </a:solidFill>
              </a:rPr>
              <a:t>표는 동일 기간 동안 </a:t>
            </a:r>
            <a:r>
              <a:rPr lang="en-US" altLang="ko-KR" sz="2000" dirty="0" smtClean="0">
                <a:solidFill>
                  <a:srgbClr val="002060"/>
                </a:solidFill>
              </a:rPr>
              <a:t>22</a:t>
            </a:r>
            <a:r>
              <a:rPr lang="ko-KR" altLang="en-US" sz="2000" dirty="0" smtClean="0">
                <a:solidFill>
                  <a:srgbClr val="002060"/>
                </a:solidFill>
              </a:rPr>
              <a:t>개 종목의 평균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44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 (Test Money Management Stop)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74" y="1410997"/>
            <a:ext cx="7986180" cy="133838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28" y="3149490"/>
            <a:ext cx="7978826" cy="132367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74" y="4873276"/>
            <a:ext cx="7986180" cy="13604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72105" y="2749380"/>
            <a:ext cx="5327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Table : Results for OR High &amp; OR Low Stop Loss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299065" y="4439509"/>
            <a:ext cx="5327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Table : Results for V-Box Stop Loss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856833" y="6205971"/>
            <a:ext cx="5327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Table : Results without Money Management Stops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9743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 (Money Management Stop)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72105" y="3138609"/>
            <a:ext cx="5327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Table : Results for Intercontinental Exchange without Money Management Stops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69" y="1625626"/>
            <a:ext cx="8639925" cy="15129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68" y="3658726"/>
            <a:ext cx="8639925" cy="149011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299065" y="5148843"/>
            <a:ext cx="5327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Table : Intercontinental Exchange with V-Box Stop Loss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9777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 (Final Strategy)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7274" y="1010887"/>
            <a:ext cx="861672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rgbClr val="002060"/>
                </a:solidFill>
              </a:rPr>
              <a:t>최종 </a:t>
            </a:r>
            <a:r>
              <a:rPr lang="en-US" altLang="ko-KR" sz="2000" dirty="0" smtClean="0">
                <a:solidFill>
                  <a:srgbClr val="002060"/>
                </a:solidFill>
              </a:rPr>
              <a:t>OR </a:t>
            </a:r>
            <a:r>
              <a:rPr lang="ko-KR" altLang="en-US" sz="2000" dirty="0" smtClean="0">
                <a:solidFill>
                  <a:srgbClr val="002060"/>
                </a:solidFill>
              </a:rPr>
              <a:t>전략 구성 규칙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rgbClr val="002060"/>
                </a:solidFill>
              </a:rPr>
              <a:t>Set-up: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&gt; 10:00 am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ko-KR" altLang="en-US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OR High (Long trades), Close</a:t>
            </a:r>
            <a:r>
              <a:rPr lang="ko-KR" altLang="en-US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OR Low (Short trades)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Buy easier &amp; Sell easier day condition is met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volume is at least 30% greater than the average volume of the last 10 bars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rgbClr val="002060"/>
                </a:solidFill>
              </a:rPr>
              <a:t>Trigger: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Buy at OR High + 1 points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Sell short at OR Low – 1 points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rgbClr val="002060"/>
                </a:solidFill>
              </a:rPr>
              <a:t>Exit: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of the Day</a:t>
            </a:r>
            <a:endParaRPr lang="en-US" altLang="ko-KR" sz="1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60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 (Final Strategy)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72105" y="6199242"/>
            <a:ext cx="5327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Table : Results produced by the Final OR Breakout Strategy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231" y="1499284"/>
            <a:ext cx="7308807" cy="469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Opening Range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274" y="1010887"/>
            <a:ext cx="861672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정의 </a:t>
            </a:r>
            <a:r>
              <a:rPr lang="en-US" altLang="ko-KR" sz="20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(</a:t>
            </a:r>
            <a:r>
              <a:rPr lang="ko-KR" altLang="en-US" sz="20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논문</a:t>
            </a:r>
            <a:r>
              <a:rPr lang="en-US" altLang="ko-KR" sz="20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15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두 가지 구성요소로</a:t>
            </a:r>
            <a:r>
              <a:rPr lang="en-US" altLang="ko-KR" sz="15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ko-KR" altLang="en-US" sz="15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정의</a:t>
            </a:r>
            <a:endParaRPr lang="en-US" altLang="ko-KR" sz="1200" dirty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15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시간</a:t>
            </a:r>
            <a:r>
              <a:rPr lang="en-US" altLang="ko-KR" sz="15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(time)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 sz="13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현재 시장 거래일의 시작부터 계산된 길이이며 일반적으로 거래 활동의 첫 </a:t>
            </a:r>
            <a:r>
              <a:rPr lang="en-US" altLang="ko-KR" sz="13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30</a:t>
            </a:r>
            <a:r>
              <a:rPr lang="ko-KR" altLang="en-US" sz="13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분</a:t>
            </a:r>
            <a:endParaRPr lang="en-US" altLang="ko-KR" sz="1300" dirty="0" smtClean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 sz="13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종종 중요한 경제 뉴스가 시장에 크게 영향을 미칠 수 있는 발표가 </a:t>
            </a:r>
            <a:r>
              <a:rPr lang="en-US" altLang="ko-KR" sz="13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10</a:t>
            </a:r>
            <a:r>
              <a:rPr lang="ko-KR" altLang="en-US" sz="13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시에 되기 때문에 보통 거래 활동의 첫 번째 </a:t>
            </a:r>
            <a:r>
              <a:rPr lang="en-US" altLang="ko-KR" sz="13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30</a:t>
            </a:r>
            <a:r>
              <a:rPr lang="ko-KR" altLang="en-US" sz="13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분으로 간주</a:t>
            </a:r>
            <a:endParaRPr lang="en-US" altLang="ko-KR" sz="1300" dirty="0" smtClean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15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가격</a:t>
            </a:r>
            <a:r>
              <a:rPr lang="en-US" altLang="ko-KR" sz="15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(price)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 sz="13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개장가격 범위의 기간 동안 최고가와 최저가</a:t>
            </a:r>
            <a:endParaRPr lang="en-US" altLang="ko-KR" sz="1300" dirty="0" smtClean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000" dirty="0" smtClean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정의 </a:t>
            </a:r>
            <a:r>
              <a:rPr lang="en-US" altLang="ko-KR" sz="20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(Investopedia)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15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일일 거래활동의 처음 몇 분 동안의 주식 최고 및 최저 가격 </a:t>
            </a:r>
            <a:endParaRPr lang="en-US" altLang="ko-KR" sz="1500" dirty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169" y="3660017"/>
            <a:ext cx="6486933" cy="279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 (Compare Basic S. &amp; Final S.)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7274" y="1010887"/>
            <a:ext cx="861672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rgbClr val="002060"/>
                </a:solidFill>
              </a:rPr>
              <a:t>기본 전략과 최종 전략의 성과 비교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Profit Factor (</a:t>
            </a:r>
            <a:r>
              <a:rPr lang="ko-KR" altLang="en-US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평균 수익률</a:t>
            </a:r>
            <a:r>
              <a:rPr lang="en-US" altLang="ko-KR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Average Net Profit (</a:t>
            </a:r>
            <a:r>
              <a:rPr lang="ko-KR" altLang="en-US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전체 평균 순이익</a:t>
            </a:r>
            <a:r>
              <a:rPr lang="en-US" altLang="ko-KR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Long Trade Net Profit (</a:t>
            </a:r>
            <a:r>
              <a:rPr lang="ko-KR" altLang="en-US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평균 매수거래 순이익</a:t>
            </a:r>
            <a:r>
              <a:rPr lang="en-US" altLang="ko-KR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Short Trade Net Profit (</a:t>
            </a:r>
            <a:r>
              <a:rPr lang="ko-KR" altLang="en-US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평균 매도거래 순이익</a:t>
            </a:r>
            <a:r>
              <a:rPr lang="en-US" altLang="ko-KR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Return of Investment (</a:t>
            </a:r>
            <a:r>
              <a:rPr lang="ko-KR" altLang="en-US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평균 투자 수익률</a:t>
            </a:r>
            <a:r>
              <a:rPr lang="en-US" altLang="ko-KR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Buy &amp; Hold (</a:t>
            </a:r>
            <a:r>
              <a:rPr lang="ko-KR" altLang="en-US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평균 매수 후 보유 수익률</a:t>
            </a:r>
            <a:r>
              <a:rPr lang="en-US" altLang="ko-KR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ko-KR" sz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647347"/>
              </p:ext>
            </p:extLst>
          </p:nvPr>
        </p:nvGraphicFramePr>
        <p:xfrm>
          <a:off x="1176728" y="1613138"/>
          <a:ext cx="6843624" cy="25755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602306"/>
                <a:gridCol w="1620659"/>
                <a:gridCol w="1620659"/>
              </a:tblGrid>
              <a:tr h="36173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기본 전략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최종 전략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Profit Factor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1.04%</a:t>
                      </a:r>
                      <a:endParaRPr lang="en-US" altLang="ko-KR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1.45%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 Average Net Profit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$7,027.85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$32,975.64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Long Trade Net Profit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$13,861.01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$21,418.30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Short Trade Net Profit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$-3728.21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$11,557.33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Return of Investment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26.5%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131.9%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Buy &amp; Hold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92.91%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92.91%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47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7274" y="1010887"/>
            <a:ext cx="861672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rgbClr val="002060"/>
                </a:solidFill>
              </a:rPr>
              <a:t>프로젝트에서 </a:t>
            </a:r>
            <a:r>
              <a:rPr lang="en-US" altLang="ko-KR" sz="2000" dirty="0" smtClean="0">
                <a:solidFill>
                  <a:srgbClr val="002060"/>
                </a:solidFill>
              </a:rPr>
              <a:t>4</a:t>
            </a:r>
            <a:r>
              <a:rPr lang="ko-KR" altLang="en-US" sz="2000" dirty="0" smtClean="0">
                <a:solidFill>
                  <a:srgbClr val="002060"/>
                </a:solidFill>
              </a:rPr>
              <a:t>가지 설정</a:t>
            </a:r>
            <a:r>
              <a:rPr lang="en-US" altLang="ko-KR" sz="2000" dirty="0" smtClean="0">
                <a:solidFill>
                  <a:srgbClr val="002060"/>
                </a:solidFill>
              </a:rPr>
              <a:t>, 4</a:t>
            </a:r>
            <a:r>
              <a:rPr lang="ko-KR" altLang="en-US" sz="2000" dirty="0" smtClean="0">
                <a:solidFill>
                  <a:srgbClr val="002060"/>
                </a:solidFill>
              </a:rPr>
              <a:t>가지 수익 창출 및 </a:t>
            </a:r>
            <a:r>
              <a:rPr lang="en-US" altLang="ko-KR" sz="2000" dirty="0" smtClean="0">
                <a:solidFill>
                  <a:srgbClr val="002060"/>
                </a:solidFill>
              </a:rPr>
              <a:t>2 </a:t>
            </a:r>
            <a:r>
              <a:rPr lang="ko-KR" altLang="en-US" sz="2000" dirty="0" smtClean="0">
                <a:solidFill>
                  <a:srgbClr val="002060"/>
                </a:solidFill>
              </a:rPr>
              <a:t>가지 자금관리를 테스트 했음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rgbClr val="002060"/>
                </a:solidFill>
              </a:rPr>
              <a:t>최근 </a:t>
            </a:r>
            <a:r>
              <a:rPr lang="en-US" altLang="ko-KR" sz="2000" dirty="0" smtClean="0">
                <a:solidFill>
                  <a:srgbClr val="002060"/>
                </a:solidFill>
              </a:rPr>
              <a:t>5</a:t>
            </a:r>
            <a:r>
              <a:rPr lang="ko-KR" altLang="en-US" sz="2000" dirty="0" smtClean="0">
                <a:solidFill>
                  <a:srgbClr val="002060"/>
                </a:solidFill>
              </a:rPr>
              <a:t>년간</a:t>
            </a:r>
            <a:r>
              <a:rPr lang="en-US" altLang="ko-KR" sz="2000" dirty="0" smtClean="0">
                <a:solidFill>
                  <a:srgbClr val="002060"/>
                </a:solidFill>
              </a:rPr>
              <a:t>(2005.04.21 ~ 2010.04.21) </a:t>
            </a:r>
            <a:r>
              <a:rPr lang="ko-KR" altLang="en-US" sz="2000" dirty="0" smtClean="0">
                <a:solidFill>
                  <a:srgbClr val="002060"/>
                </a:solidFill>
              </a:rPr>
              <a:t>여러 산업 그룹의 </a:t>
            </a:r>
            <a:r>
              <a:rPr lang="en-US" altLang="ko-KR" sz="2000" dirty="0" smtClean="0">
                <a:solidFill>
                  <a:srgbClr val="002060"/>
                </a:solidFill>
              </a:rPr>
              <a:t>250</a:t>
            </a:r>
            <a:r>
              <a:rPr lang="ko-KR" altLang="en-US" sz="2000" dirty="0" smtClean="0">
                <a:solidFill>
                  <a:srgbClr val="002060"/>
                </a:solidFill>
              </a:rPr>
              <a:t>개 주식에 대한 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backtesting</a:t>
            </a:r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수행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rgbClr val="002060"/>
                </a:solidFill>
              </a:rPr>
              <a:t>Opening Range Breakout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전략을 잘 수행하는 </a:t>
            </a:r>
            <a:r>
              <a:rPr lang="en-US" altLang="ko-KR" sz="2000" dirty="0" smtClean="0">
                <a:solidFill>
                  <a:srgbClr val="002060"/>
                </a:solidFill>
              </a:rPr>
              <a:t>22</a:t>
            </a:r>
            <a:r>
              <a:rPr lang="ko-KR" altLang="en-US" sz="2000" dirty="0" smtClean="0">
                <a:solidFill>
                  <a:srgbClr val="002060"/>
                </a:solidFill>
              </a:rPr>
              <a:t>개의 주식을 확인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rgbClr val="002060"/>
                </a:solidFill>
              </a:rPr>
              <a:t>가장 수익성 높은 전략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rgbClr val="002060"/>
                </a:solidFill>
              </a:rPr>
              <a:t>Buy Easier &amp; Sell Easier Day filter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rgbClr val="002060"/>
                </a:solidFill>
              </a:rPr>
              <a:t>Volume Indicator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rgbClr val="002060"/>
                </a:solidFill>
              </a:rPr>
              <a:t>End of the Day Exit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55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7274" y="1010887"/>
            <a:ext cx="8616725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rgbClr val="002060"/>
                </a:solidFill>
              </a:rPr>
              <a:t>다른</a:t>
            </a:r>
            <a:r>
              <a:rPr lang="en-US" altLang="ko-KR" sz="2000" dirty="0" smtClean="0">
                <a:solidFill>
                  <a:srgbClr val="002060"/>
                </a:solidFill>
              </a:rPr>
              <a:t> 3</a:t>
            </a:r>
            <a:r>
              <a:rPr lang="ko-KR" altLang="en-US" sz="2000" dirty="0" smtClean="0">
                <a:solidFill>
                  <a:srgbClr val="002060"/>
                </a:solidFill>
              </a:rPr>
              <a:t>개의 수익 창출</a:t>
            </a:r>
            <a:r>
              <a:rPr lang="en-US" altLang="ko-KR" sz="2000" dirty="0" smtClean="0">
                <a:solidFill>
                  <a:srgbClr val="002060"/>
                </a:solidFill>
              </a:rPr>
              <a:t>(Percentage Trailing Exit, ATR 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Ractchet</a:t>
            </a:r>
            <a:r>
              <a:rPr lang="en-US" altLang="ko-KR" sz="2000" dirty="0" smtClean="0">
                <a:solidFill>
                  <a:srgbClr val="002060"/>
                </a:solidFill>
              </a:rPr>
              <a:t>, RSI Overbought &amp; Oversold Exit)</a:t>
            </a:r>
            <a:r>
              <a:rPr lang="ko-KR" altLang="en-US" sz="2000" dirty="0" smtClean="0">
                <a:solidFill>
                  <a:srgbClr val="002060"/>
                </a:solidFill>
              </a:rPr>
              <a:t>은 거래일 동안 가격변동으로 인해 조기 퇴출 발생 확인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rgbClr val="002060"/>
                </a:solidFill>
              </a:rPr>
              <a:t>OR High &amp; OR Low</a:t>
            </a:r>
            <a:r>
              <a:rPr lang="ko-KR" altLang="en-US" sz="2000" dirty="0" smtClean="0">
                <a:solidFill>
                  <a:srgbClr val="002060"/>
                </a:solidFill>
              </a:rPr>
              <a:t>와 </a:t>
            </a:r>
            <a:r>
              <a:rPr lang="en-US" altLang="ko-KR" sz="2000" dirty="0" smtClean="0">
                <a:solidFill>
                  <a:srgbClr val="002060"/>
                </a:solidFill>
              </a:rPr>
              <a:t>V-Box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두 가지 </a:t>
            </a:r>
            <a:r>
              <a:rPr lang="en-US" altLang="ko-KR" sz="2000" dirty="0" smtClean="0">
                <a:solidFill>
                  <a:srgbClr val="002060"/>
                </a:solidFill>
              </a:rPr>
              <a:t>Money Management Stop </a:t>
            </a:r>
            <a:r>
              <a:rPr lang="ko-KR" altLang="en-US" sz="2000" dirty="0" smtClean="0">
                <a:solidFill>
                  <a:srgbClr val="002060"/>
                </a:solidFill>
              </a:rPr>
              <a:t>조치는 특정 주식에 대한 거래당 평균 손실을 줄이는데 도움이 되었음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rgbClr val="002060"/>
                </a:solidFill>
              </a:rPr>
              <a:t>22</a:t>
            </a:r>
            <a:r>
              <a:rPr lang="ko-KR" altLang="en-US" sz="2000" dirty="0" smtClean="0">
                <a:solidFill>
                  <a:srgbClr val="002060"/>
                </a:solidFill>
              </a:rPr>
              <a:t>개 종목의 총 순이익 평균은 </a:t>
            </a:r>
            <a:r>
              <a:rPr lang="en-US" altLang="ko-KR" sz="2000" dirty="0" smtClean="0">
                <a:solidFill>
                  <a:srgbClr val="002060"/>
                </a:solidFill>
              </a:rPr>
              <a:t>Money Management Stop</a:t>
            </a:r>
            <a:r>
              <a:rPr lang="ko-KR" altLang="en-US" sz="2000" dirty="0" smtClean="0">
                <a:solidFill>
                  <a:srgbClr val="002060"/>
                </a:solidFill>
              </a:rPr>
              <a:t>이 전략에 반영된 이후 상당히 감소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rgbClr val="002060"/>
                </a:solidFill>
              </a:rPr>
              <a:t>Final Opening Range Breakout </a:t>
            </a:r>
            <a:r>
              <a:rPr lang="ko-KR" altLang="en-US" sz="2000" dirty="0" smtClean="0">
                <a:solidFill>
                  <a:srgbClr val="002060"/>
                </a:solidFill>
              </a:rPr>
              <a:t>전략은 </a:t>
            </a:r>
            <a:r>
              <a:rPr lang="en-US" altLang="ko-KR" sz="2000" dirty="0" smtClean="0">
                <a:solidFill>
                  <a:srgbClr val="002060"/>
                </a:solidFill>
              </a:rPr>
              <a:t>22</a:t>
            </a:r>
            <a:r>
              <a:rPr lang="ko-KR" altLang="en-US" sz="2000" dirty="0" smtClean="0">
                <a:solidFill>
                  <a:srgbClr val="002060"/>
                </a:solidFill>
              </a:rPr>
              <a:t>개 주식에 대해 </a:t>
            </a:r>
            <a:r>
              <a:rPr lang="en-US" altLang="ko-KR" sz="2000" dirty="0" smtClean="0">
                <a:solidFill>
                  <a:srgbClr val="002060"/>
                </a:solidFill>
              </a:rPr>
              <a:t>131.90%</a:t>
            </a:r>
            <a:r>
              <a:rPr lang="ko-KR" altLang="en-US" sz="2000" dirty="0" smtClean="0">
                <a:solidFill>
                  <a:srgbClr val="002060"/>
                </a:solidFill>
              </a:rPr>
              <a:t>의 투자 수익률 산출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rgbClr val="002060"/>
                </a:solidFill>
              </a:rPr>
              <a:t>동일한 그룹의 </a:t>
            </a:r>
            <a:r>
              <a:rPr lang="en-US" altLang="ko-KR" sz="2000" dirty="0" smtClean="0">
                <a:solidFill>
                  <a:srgbClr val="002060"/>
                </a:solidFill>
              </a:rPr>
              <a:t>buy &amp; hold </a:t>
            </a:r>
            <a:r>
              <a:rPr lang="ko-KR" altLang="en-US" sz="2000" dirty="0" smtClean="0">
                <a:solidFill>
                  <a:srgbClr val="002060"/>
                </a:solidFill>
              </a:rPr>
              <a:t>평균 수익은 </a:t>
            </a:r>
            <a:r>
              <a:rPr lang="en-US" altLang="ko-KR" sz="2000" dirty="0" smtClean="0">
                <a:solidFill>
                  <a:srgbClr val="002060"/>
                </a:solidFill>
              </a:rPr>
              <a:t>5</a:t>
            </a:r>
            <a:r>
              <a:rPr lang="ko-KR" altLang="en-US" sz="2000" dirty="0" smtClean="0">
                <a:solidFill>
                  <a:srgbClr val="002060"/>
                </a:solidFill>
              </a:rPr>
              <a:t>년간의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backtesting</a:t>
            </a:r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기간 동안 </a:t>
            </a:r>
            <a:r>
              <a:rPr lang="en-US" altLang="ko-KR" sz="2000" dirty="0" smtClean="0">
                <a:solidFill>
                  <a:srgbClr val="002060"/>
                </a:solidFill>
              </a:rPr>
              <a:t>92.21%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rgbClr val="002060"/>
                </a:solidFill>
              </a:rPr>
              <a:t>Opening Range</a:t>
            </a:r>
            <a:r>
              <a:rPr lang="ko-KR" altLang="en-US" sz="2000" dirty="0" smtClean="0">
                <a:solidFill>
                  <a:srgbClr val="002060"/>
                </a:solidFill>
              </a:rPr>
              <a:t>는 강력한 개념이며 올바른 주식으로 거래될 때 상당한 이익을 창출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4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21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611641" y="3167390"/>
            <a:ext cx="1920719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2800" b="1" spc="-20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192761"/>
                </a:solidFill>
                <a:latin typeface="+mn-ea"/>
                <a:ea typeface="+mn-ea"/>
              </a:rPr>
              <a:t>감사합니다</a:t>
            </a:r>
            <a:endParaRPr lang="en-US" altLang="ko-KR" sz="2800" b="1" spc="-2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19276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195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Opening Range Breakout Strategy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274" y="1010887"/>
            <a:ext cx="8616725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rgbClr val="002060"/>
                </a:solidFill>
              </a:rPr>
              <a:t>Breakout(</a:t>
            </a:r>
            <a:r>
              <a:rPr lang="ko-KR" altLang="en-US" sz="2000" dirty="0" smtClean="0">
                <a:solidFill>
                  <a:srgbClr val="002060"/>
                </a:solidFill>
              </a:rPr>
              <a:t>돌파</a:t>
            </a:r>
            <a:r>
              <a:rPr lang="en-US" altLang="ko-KR" sz="2000" dirty="0" smtClean="0">
                <a:solidFill>
                  <a:srgbClr val="002060"/>
                </a:solidFill>
              </a:rPr>
              <a:t>)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srgbClr val="002060"/>
                </a:solidFill>
              </a:rPr>
              <a:t>주가가</a:t>
            </a:r>
            <a:r>
              <a:rPr lang="en-US" altLang="ko-KR" sz="1400" dirty="0" smtClean="0">
                <a:solidFill>
                  <a:srgbClr val="002060"/>
                </a:solidFill>
              </a:rPr>
              <a:t> </a:t>
            </a:r>
            <a:r>
              <a:rPr lang="ko-KR" altLang="en-US" sz="1400" dirty="0" smtClean="0">
                <a:solidFill>
                  <a:srgbClr val="002060"/>
                </a:solidFill>
              </a:rPr>
              <a:t>저항 지역 최고점 위로 움직일 때</a:t>
            </a:r>
            <a:endParaRPr lang="en-US" altLang="ko-KR" sz="14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srgbClr val="002060"/>
                </a:solidFill>
              </a:rPr>
              <a:t>주식의 </a:t>
            </a:r>
            <a:r>
              <a:rPr lang="ko-KR" altLang="en-US" sz="1400" dirty="0">
                <a:solidFill>
                  <a:srgbClr val="002060"/>
                </a:solidFill>
              </a:rPr>
              <a:t>종가가 각각 </a:t>
            </a:r>
            <a:r>
              <a:rPr lang="en-US" altLang="ko-KR" sz="1400" dirty="0">
                <a:solidFill>
                  <a:srgbClr val="002060"/>
                </a:solidFill>
              </a:rPr>
              <a:t>OR High </a:t>
            </a:r>
            <a:r>
              <a:rPr lang="ko-KR" altLang="en-US" sz="1400" dirty="0">
                <a:solidFill>
                  <a:srgbClr val="002060"/>
                </a:solidFill>
              </a:rPr>
              <a:t>와</a:t>
            </a:r>
            <a:r>
              <a:rPr lang="en-US" altLang="ko-KR" sz="1400" dirty="0">
                <a:solidFill>
                  <a:srgbClr val="002060"/>
                </a:solidFill>
              </a:rPr>
              <a:t> OR Low</a:t>
            </a:r>
            <a:r>
              <a:rPr lang="ko-KR" altLang="en-US" sz="1400" dirty="0">
                <a:solidFill>
                  <a:srgbClr val="002060"/>
                </a:solidFill>
              </a:rPr>
              <a:t>보다 높거나 낮을 때 발생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2060"/>
                </a:solidFill>
              </a:rPr>
              <a:t>OR</a:t>
            </a:r>
            <a:r>
              <a:rPr lang="ko-KR" altLang="en-US" sz="1400" dirty="0">
                <a:solidFill>
                  <a:srgbClr val="002060"/>
                </a:solidFill>
              </a:rPr>
              <a:t>의 경우</a:t>
            </a:r>
            <a:r>
              <a:rPr lang="en-US" altLang="ko-KR" sz="1400" dirty="0">
                <a:solidFill>
                  <a:srgbClr val="002060"/>
                </a:solidFill>
              </a:rPr>
              <a:t>, OR High</a:t>
            </a:r>
            <a:r>
              <a:rPr lang="ko-KR" altLang="en-US" sz="1400" dirty="0">
                <a:solidFill>
                  <a:srgbClr val="002060"/>
                </a:solidFill>
              </a:rPr>
              <a:t>와 </a:t>
            </a:r>
            <a:r>
              <a:rPr lang="en-US" altLang="ko-KR" sz="1400" dirty="0">
                <a:solidFill>
                  <a:srgbClr val="002060"/>
                </a:solidFill>
              </a:rPr>
              <a:t>OR Low</a:t>
            </a:r>
            <a:r>
              <a:rPr lang="ko-KR" altLang="en-US" sz="1400" dirty="0">
                <a:solidFill>
                  <a:srgbClr val="002060"/>
                </a:solidFill>
              </a:rPr>
              <a:t>는 주가에 대한 지지와 저항으로 작용해 거래일의 추세의 시작부분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rgbClr val="002060"/>
                </a:solidFill>
              </a:rPr>
              <a:t>Breakdown(</a:t>
            </a:r>
            <a:r>
              <a:rPr lang="ko-KR" altLang="en-US" sz="2000" dirty="0" smtClean="0">
                <a:solidFill>
                  <a:srgbClr val="002060"/>
                </a:solidFill>
              </a:rPr>
              <a:t>붕괴</a:t>
            </a:r>
            <a:r>
              <a:rPr lang="en-US" altLang="ko-KR" sz="2000" dirty="0" smtClean="0">
                <a:solidFill>
                  <a:srgbClr val="002060"/>
                </a:solidFill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srgbClr val="002060"/>
                </a:solidFill>
              </a:rPr>
              <a:t>주가가 지지 지역 최저점 밑으로 움직일 때</a:t>
            </a:r>
            <a:endParaRPr lang="en-US" altLang="ko-KR" sz="14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sz="14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rgbClr val="002060"/>
                </a:solidFill>
              </a:rPr>
              <a:t>Basic Opening Range Breakout Strategy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srgbClr val="002060"/>
                </a:solidFill>
              </a:rPr>
              <a:t>기본 </a:t>
            </a:r>
            <a:r>
              <a:rPr lang="en-US" altLang="ko-KR" sz="1400" dirty="0" smtClean="0">
                <a:solidFill>
                  <a:srgbClr val="002060"/>
                </a:solidFill>
              </a:rPr>
              <a:t>ORB</a:t>
            </a:r>
            <a:r>
              <a:rPr lang="ko-KR" altLang="en-US" sz="1400" dirty="0" smtClean="0">
                <a:solidFill>
                  <a:srgbClr val="002060"/>
                </a:solidFill>
              </a:rPr>
              <a:t>전략은 거래일의 첫 </a:t>
            </a:r>
            <a:r>
              <a:rPr lang="en-US" altLang="ko-KR" sz="1400" dirty="0" smtClean="0">
                <a:solidFill>
                  <a:srgbClr val="002060"/>
                </a:solidFill>
              </a:rPr>
              <a:t>30</a:t>
            </a:r>
            <a:r>
              <a:rPr lang="ko-KR" altLang="en-US" sz="1400" dirty="0" smtClean="0">
                <a:solidFill>
                  <a:srgbClr val="002060"/>
                </a:solidFill>
              </a:rPr>
              <a:t>분이 완료된 후 시가 범위의 위 또는 아래의 돌파가 발생한 직후 포지션을 나타냄</a:t>
            </a:r>
            <a:endParaRPr lang="en-US" altLang="ko-KR" sz="14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srgbClr val="002060"/>
                </a:solidFill>
              </a:rPr>
              <a:t>이 전략은 </a:t>
            </a:r>
            <a:r>
              <a:rPr lang="en-US" altLang="ko-KR" sz="1400" dirty="0" smtClean="0">
                <a:solidFill>
                  <a:srgbClr val="002060"/>
                </a:solidFill>
              </a:rPr>
              <a:t>5</a:t>
            </a:r>
            <a:r>
              <a:rPr lang="ko-KR" altLang="en-US" sz="1400" dirty="0" smtClean="0">
                <a:solidFill>
                  <a:srgbClr val="002060"/>
                </a:solidFill>
              </a:rPr>
              <a:t>분 막대 종가가 </a:t>
            </a:r>
            <a:r>
              <a:rPr lang="en-US" altLang="ko-KR" sz="1400" dirty="0" smtClean="0">
                <a:solidFill>
                  <a:srgbClr val="002060"/>
                </a:solidFill>
              </a:rPr>
              <a:t>OR High </a:t>
            </a:r>
            <a:r>
              <a:rPr lang="ko-KR" altLang="en-US" sz="1400" dirty="0" smtClean="0">
                <a:solidFill>
                  <a:srgbClr val="002060"/>
                </a:solidFill>
              </a:rPr>
              <a:t>보다 위에 있는 경우 매수주문 생성</a:t>
            </a:r>
            <a:endParaRPr lang="en-US" altLang="ko-KR" sz="14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rgbClr val="002060"/>
                </a:solidFill>
              </a:rPr>
              <a:t>5</a:t>
            </a:r>
            <a:r>
              <a:rPr lang="ko-KR" altLang="en-US" sz="1400" dirty="0" smtClean="0">
                <a:solidFill>
                  <a:srgbClr val="002060"/>
                </a:solidFill>
              </a:rPr>
              <a:t>분 막대 종가가 </a:t>
            </a:r>
            <a:r>
              <a:rPr lang="en-US" altLang="ko-KR" sz="1400" dirty="0" smtClean="0">
                <a:solidFill>
                  <a:srgbClr val="002060"/>
                </a:solidFill>
              </a:rPr>
              <a:t>OR Low </a:t>
            </a:r>
            <a:r>
              <a:rPr lang="ko-KR" altLang="en-US" sz="1400" dirty="0" smtClean="0">
                <a:solidFill>
                  <a:srgbClr val="002060"/>
                </a:solidFill>
              </a:rPr>
              <a:t>보다 아래에 있는 경우 매도주문 생성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sz="14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srgbClr val="002060"/>
                </a:solidFill>
              </a:rPr>
              <a:t>전략 주문에 필요한 조건 </a:t>
            </a:r>
            <a:r>
              <a:rPr lang="en-US" altLang="ko-KR" sz="1400" dirty="0" smtClean="0">
                <a:solidFill>
                  <a:srgbClr val="002060"/>
                </a:solidFill>
              </a:rPr>
              <a:t>:	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solidFill>
                  <a:srgbClr val="002060"/>
                </a:solidFill>
              </a:rPr>
              <a:t>시간 </a:t>
            </a:r>
            <a:r>
              <a:rPr lang="en-US" altLang="ko-KR" sz="1100" dirty="0" smtClean="0">
                <a:solidFill>
                  <a:srgbClr val="002060"/>
                </a:solidFill>
              </a:rPr>
              <a:t>&gt; </a:t>
            </a:r>
            <a:r>
              <a:rPr lang="ko-KR" altLang="en-US" sz="1100" dirty="0" smtClean="0">
                <a:solidFill>
                  <a:srgbClr val="002060"/>
                </a:solidFill>
              </a:rPr>
              <a:t>오전 </a:t>
            </a:r>
            <a:r>
              <a:rPr lang="en-US" altLang="ko-KR" sz="1100" dirty="0" smtClean="0">
                <a:solidFill>
                  <a:srgbClr val="002060"/>
                </a:solidFill>
              </a:rPr>
              <a:t>10</a:t>
            </a:r>
            <a:r>
              <a:rPr lang="ko-KR" altLang="en-US" sz="1100" dirty="0" smtClean="0">
                <a:solidFill>
                  <a:srgbClr val="002060"/>
                </a:solidFill>
              </a:rPr>
              <a:t>시</a:t>
            </a:r>
            <a:endParaRPr lang="en-US" altLang="ko-KR" sz="1100" dirty="0" smtClean="0">
              <a:solidFill>
                <a:srgbClr val="002060"/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solidFill>
                  <a:srgbClr val="002060"/>
                </a:solidFill>
              </a:rPr>
              <a:t>주식시장에서 다음 막대 입력</a:t>
            </a:r>
            <a:endParaRPr lang="en-US" altLang="ko-KR" sz="1100" dirty="0" smtClean="0">
              <a:solidFill>
                <a:srgbClr val="002060"/>
              </a:solidFill>
            </a:endParaRP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solidFill>
                  <a:srgbClr val="002060"/>
                </a:solidFill>
              </a:rPr>
              <a:t>종가 </a:t>
            </a:r>
            <a:r>
              <a:rPr lang="en-US" altLang="ko-KR" sz="1100" dirty="0" smtClean="0">
                <a:solidFill>
                  <a:srgbClr val="002060"/>
                </a:solidFill>
              </a:rPr>
              <a:t>&gt; Range High(long order)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solidFill>
                  <a:srgbClr val="002060"/>
                </a:solidFill>
              </a:rPr>
              <a:t>종가 </a:t>
            </a:r>
            <a:r>
              <a:rPr lang="en-US" altLang="ko-KR" sz="1100" dirty="0" smtClean="0">
                <a:solidFill>
                  <a:srgbClr val="002060"/>
                </a:solidFill>
              </a:rPr>
              <a:t>&lt; Range Low(short order)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solidFill>
                  <a:srgbClr val="002060"/>
                </a:solidFill>
              </a:rPr>
              <a:t>하루가 끝날 때 종료</a:t>
            </a:r>
            <a:endParaRPr lang="en-US" altLang="ko-KR" sz="11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60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Opening Range Breakout Strategy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369" y="1492443"/>
            <a:ext cx="5136922" cy="43413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35404" y="5833826"/>
            <a:ext cx="2326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Figure : Basic OR Strategy Example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27274" y="1010887"/>
            <a:ext cx="86167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rgbClr val="002060"/>
                </a:solidFill>
              </a:rPr>
              <a:t>Basic Opening Range Breakout Strategy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30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Entry Strategy : Set-ups &amp; Triggers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274" y="1010887"/>
            <a:ext cx="86167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rgbClr val="002060"/>
                </a:solidFill>
              </a:rPr>
              <a:t>Entry Strategy : Set-ups &amp; Triggers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rgbClr val="002060"/>
                </a:solidFill>
              </a:rPr>
              <a:t>Yesterday’s Values : Buy Easier Day &amp; Sell Easier Day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rgbClr val="002060"/>
                </a:solidFill>
              </a:rPr>
              <a:t>Simple &amp; Exponential Moving Average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rgbClr val="002060"/>
                </a:solidFill>
              </a:rPr>
              <a:t>The Inside Bar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rgbClr val="002060"/>
                </a:solidFill>
              </a:rPr>
              <a:t>Volume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rgbClr val="002060"/>
                </a:solidFill>
              </a:rPr>
              <a:t>Yesterday’s Values : Buy Easier Day &amp; Sell Easier Day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srgbClr val="002060"/>
                </a:solidFill>
              </a:rPr>
              <a:t>어제의 데이터가 </a:t>
            </a:r>
            <a:r>
              <a:rPr lang="en-US" altLang="ko-KR" sz="1400" dirty="0" smtClean="0">
                <a:solidFill>
                  <a:srgbClr val="002060"/>
                </a:solidFill>
              </a:rPr>
              <a:t>30</a:t>
            </a:r>
            <a:r>
              <a:rPr lang="ko-KR" altLang="en-US" sz="1400" dirty="0" smtClean="0">
                <a:solidFill>
                  <a:srgbClr val="002060"/>
                </a:solidFill>
              </a:rPr>
              <a:t>분 </a:t>
            </a:r>
            <a:r>
              <a:rPr lang="en-US" altLang="ko-KR" sz="1400" dirty="0" smtClean="0">
                <a:solidFill>
                  <a:srgbClr val="002060"/>
                </a:solidFill>
              </a:rPr>
              <a:t>OR </a:t>
            </a:r>
            <a:r>
              <a:rPr lang="ko-KR" altLang="en-US" sz="1400" dirty="0" smtClean="0">
                <a:solidFill>
                  <a:srgbClr val="002060"/>
                </a:solidFill>
              </a:rPr>
              <a:t>전략의 성능에 영향을 미칠 수 있다고 판단</a:t>
            </a:r>
            <a:endParaRPr lang="en-US" altLang="ko-KR" sz="14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srgbClr val="002060"/>
                </a:solidFill>
              </a:rPr>
              <a:t>어제의 평균고가</a:t>
            </a:r>
            <a:r>
              <a:rPr lang="en-US" altLang="ko-KR" sz="1400" dirty="0" smtClean="0">
                <a:solidFill>
                  <a:srgbClr val="002060"/>
                </a:solidFill>
              </a:rPr>
              <a:t>, </a:t>
            </a:r>
            <a:r>
              <a:rPr lang="ko-KR" altLang="en-US" sz="1400" dirty="0" smtClean="0">
                <a:solidFill>
                  <a:srgbClr val="002060"/>
                </a:solidFill>
              </a:rPr>
              <a:t>평균저가</a:t>
            </a:r>
            <a:r>
              <a:rPr lang="en-US" altLang="ko-KR" sz="1400" dirty="0" smtClean="0">
                <a:solidFill>
                  <a:srgbClr val="002060"/>
                </a:solidFill>
              </a:rPr>
              <a:t>, </a:t>
            </a:r>
            <a:r>
              <a:rPr lang="ko-KR" altLang="en-US" sz="1400" dirty="0" smtClean="0">
                <a:solidFill>
                  <a:srgbClr val="002060"/>
                </a:solidFill>
              </a:rPr>
              <a:t>평균종가를 어제의 평균 가격으로 정의</a:t>
            </a:r>
            <a:endParaRPr lang="en-US" altLang="ko-KR" sz="1400" dirty="0" smtClean="0">
              <a:solidFill>
                <a:srgbClr val="002060"/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solidFill>
                  <a:srgbClr val="002060"/>
                </a:solidFill>
              </a:rPr>
              <a:t>종가가 어제 평균 가격보다 작으면 </a:t>
            </a:r>
            <a:r>
              <a:rPr lang="en-US" altLang="ko-KR" sz="1100" dirty="0" smtClean="0">
                <a:solidFill>
                  <a:srgbClr val="002060"/>
                </a:solidFill>
              </a:rPr>
              <a:t>OR High</a:t>
            </a:r>
            <a:r>
              <a:rPr lang="ko-KR" altLang="en-US" sz="1100" dirty="0" smtClean="0">
                <a:solidFill>
                  <a:srgbClr val="002060"/>
                </a:solidFill>
              </a:rPr>
              <a:t>의</a:t>
            </a:r>
            <a:r>
              <a:rPr lang="en-US" altLang="ko-KR" sz="1100" dirty="0" smtClean="0">
                <a:solidFill>
                  <a:srgbClr val="002060"/>
                </a:solidFill>
              </a:rPr>
              <a:t> </a:t>
            </a:r>
            <a:r>
              <a:rPr lang="ko-KR" altLang="en-US" sz="1100" dirty="0">
                <a:solidFill>
                  <a:srgbClr val="002060"/>
                </a:solidFill>
              </a:rPr>
              <a:t>위</a:t>
            </a:r>
            <a:r>
              <a:rPr lang="ko-KR" altLang="en-US" sz="1100" dirty="0" smtClean="0">
                <a:solidFill>
                  <a:srgbClr val="002060"/>
                </a:solidFill>
              </a:rPr>
              <a:t>로 돌파 발생 가능성 존재</a:t>
            </a:r>
            <a:endParaRPr lang="en-US" altLang="ko-KR" sz="1100" dirty="0" smtClean="0">
              <a:solidFill>
                <a:srgbClr val="002060"/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solidFill>
                  <a:srgbClr val="002060"/>
                </a:solidFill>
              </a:rPr>
              <a:t>종가가 어제 평균 가격보다 크거나 같으면 </a:t>
            </a:r>
            <a:r>
              <a:rPr lang="en-US" altLang="ko-KR" sz="1100" dirty="0" smtClean="0">
                <a:solidFill>
                  <a:srgbClr val="002060"/>
                </a:solidFill>
              </a:rPr>
              <a:t>OR Low</a:t>
            </a:r>
            <a:r>
              <a:rPr lang="ko-KR" altLang="en-US" sz="1100" dirty="0" smtClean="0">
                <a:solidFill>
                  <a:srgbClr val="002060"/>
                </a:solidFill>
              </a:rPr>
              <a:t>의 밑으로 붕괴 발생 가능성 존재</a:t>
            </a:r>
            <a:endParaRPr lang="en-US" altLang="ko-KR" sz="11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97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Entry Strategy : Set-ups &amp; Triggers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274" y="1010887"/>
            <a:ext cx="861672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rgbClr val="002060"/>
                </a:solidFill>
              </a:rPr>
              <a:t>Simple &amp; Exponential Moving Average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srgbClr val="002060"/>
                </a:solidFill>
              </a:rPr>
              <a:t>단순이동평균 및 지수이동평균은 일정기간 동안 주식의 평균가격을 계산하는 기술지표</a:t>
            </a:r>
            <a:endParaRPr lang="en-US" altLang="ko-KR" sz="14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srgbClr val="002060"/>
                </a:solidFill>
              </a:rPr>
              <a:t>거래자가 시장 추세를 쉽게 파악 가능</a:t>
            </a:r>
            <a:endParaRPr lang="en-US" altLang="ko-KR" sz="14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rgbClr val="002060"/>
                </a:solidFill>
              </a:rPr>
              <a:t>지수이동평균 조건에 대한 전략 코드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: Price(Close), </a:t>
            </a:r>
            <a:r>
              <a:rPr lang="en-US" altLang="ko-KR" sz="1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ExpoLength</a:t>
            </a: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(12);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ko-KR" sz="1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ExpAvg</a:t>
            </a: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(0);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ExpAvg</a:t>
            </a: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1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xAverage</a:t>
            </a: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(Price, </a:t>
            </a:r>
            <a:r>
              <a:rPr lang="en-US" altLang="ko-KR" sz="1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ExpoLength</a:t>
            </a: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ExpAvg</a:t>
            </a: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altLang="ko-KR" sz="1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RangeH</a:t>
            </a: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//Long Condition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ExpAvg</a:t>
            </a: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ko-KR" sz="1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RangeL</a:t>
            </a:r>
            <a:r>
              <a:rPr lang="en-US" altLang="ko-KR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//Short Condition</a:t>
            </a:r>
            <a:endParaRPr lang="en-US" altLang="ko-KR" sz="1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13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Entry Strategy : Set-ups &amp; Triggers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036" y="1410997"/>
            <a:ext cx="4803199" cy="37263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8223" y="5137392"/>
            <a:ext cx="1594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Figure : False Breakout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27274" y="1010887"/>
            <a:ext cx="861672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rgbClr val="002060"/>
                </a:solidFill>
              </a:rPr>
              <a:t>Simple &amp; Exponential Moving Average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rgbClr val="002060"/>
                </a:solidFill>
              </a:rPr>
              <a:t>12 period </a:t>
            </a:r>
            <a:r>
              <a:rPr lang="ko-KR" altLang="en-US" sz="2000" dirty="0" smtClean="0">
                <a:solidFill>
                  <a:srgbClr val="002060"/>
                </a:solidFill>
              </a:rPr>
              <a:t>지수이동 평균 주가가 </a:t>
            </a:r>
            <a:r>
              <a:rPr lang="en-US" altLang="ko-KR" sz="2000" dirty="0" smtClean="0">
                <a:solidFill>
                  <a:srgbClr val="002060"/>
                </a:solidFill>
              </a:rPr>
              <a:t>OR High </a:t>
            </a:r>
            <a:r>
              <a:rPr lang="ko-KR" altLang="en-US" sz="2000" dirty="0" smtClean="0">
                <a:solidFill>
                  <a:srgbClr val="002060"/>
                </a:solidFill>
              </a:rPr>
              <a:t>위 또는 </a:t>
            </a:r>
            <a:r>
              <a:rPr lang="en-US" altLang="ko-KR" sz="2000" dirty="0" smtClean="0">
                <a:solidFill>
                  <a:srgbClr val="002060"/>
                </a:solidFill>
              </a:rPr>
              <a:t>OR Low </a:t>
            </a:r>
            <a:r>
              <a:rPr lang="ko-KR" altLang="en-US" sz="2000" dirty="0" smtClean="0">
                <a:solidFill>
                  <a:srgbClr val="002060"/>
                </a:solidFill>
              </a:rPr>
              <a:t>아래를 돌파하는 경우 즉시 실패한 주식을 사는 것을 막는 방법을 보여주는 예</a:t>
            </a:r>
            <a:endParaRPr lang="en-US" altLang="ko-KR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6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6960</TotalTime>
  <Words>2142</Words>
  <Application>Microsoft Office PowerPoint</Application>
  <PresentationFormat>화면 슬라이드 쇼(4:3)</PresentationFormat>
  <Paragraphs>445</Paragraphs>
  <Slides>43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2" baseType="lpstr">
      <vt:lpstr>나눔고딕 ExtraBold</vt:lpstr>
      <vt:lpstr>맑은 고딕</vt:lpstr>
      <vt:lpstr>Arial</vt:lpstr>
      <vt:lpstr>Calibri</vt:lpstr>
      <vt:lpstr>Calibri Light</vt:lpstr>
      <vt:lpstr>Cambria Math</vt:lpstr>
      <vt:lpstr>Times New Roman</vt:lpstr>
      <vt:lpstr>Wingdings</vt:lpstr>
      <vt:lpstr>Office 테마</vt:lpstr>
      <vt:lpstr>PowerPoint 프레젠테이션</vt:lpstr>
      <vt:lpstr>Information</vt:lpstr>
      <vt:lpstr>Abstract</vt:lpstr>
      <vt:lpstr>Opening Range</vt:lpstr>
      <vt:lpstr>Basic Opening Range Breakout Strategy</vt:lpstr>
      <vt:lpstr>Basic Opening Range Breakout Strategy</vt:lpstr>
      <vt:lpstr>Entry Strategy : Set-ups &amp; Triggers</vt:lpstr>
      <vt:lpstr>Entry Strategy : Set-ups &amp; Triggers</vt:lpstr>
      <vt:lpstr>Entry Strategy : Set-ups &amp; Triggers</vt:lpstr>
      <vt:lpstr>Entry Strategy : Set-ups &amp; Triggers</vt:lpstr>
      <vt:lpstr>Entry Strategy : Set-ups &amp; Triggers</vt:lpstr>
      <vt:lpstr>Entry Strategy : Set-ups &amp; Triggers</vt:lpstr>
      <vt:lpstr>Entry Strategy : Set-ups &amp; Triggers</vt:lpstr>
      <vt:lpstr>Entry Strategy : Set-ups &amp; Triggers</vt:lpstr>
      <vt:lpstr>Entry Strategy : Set-ups &amp; Triggers</vt:lpstr>
      <vt:lpstr>Exits</vt:lpstr>
      <vt:lpstr>Exits</vt:lpstr>
      <vt:lpstr>Exits</vt:lpstr>
      <vt:lpstr>Exits</vt:lpstr>
      <vt:lpstr>Exits</vt:lpstr>
      <vt:lpstr>Exits</vt:lpstr>
      <vt:lpstr>Exits</vt:lpstr>
      <vt:lpstr>Exits</vt:lpstr>
      <vt:lpstr>Exits</vt:lpstr>
      <vt:lpstr>Exits</vt:lpstr>
      <vt:lpstr>Exits</vt:lpstr>
      <vt:lpstr>Exits</vt:lpstr>
      <vt:lpstr>Result</vt:lpstr>
      <vt:lpstr>Result</vt:lpstr>
      <vt:lpstr>Result (Test Entries)</vt:lpstr>
      <vt:lpstr>Result (Test Entries)</vt:lpstr>
      <vt:lpstr>Result (Test Entries)</vt:lpstr>
      <vt:lpstr>Result (Test Entries)</vt:lpstr>
      <vt:lpstr>Result (Test Profit-Making Exits)</vt:lpstr>
      <vt:lpstr>Result (Test Profit-Making Exits)</vt:lpstr>
      <vt:lpstr>Result (Test Money Management Stop)</vt:lpstr>
      <vt:lpstr>Result (Money Management Stop)</vt:lpstr>
      <vt:lpstr>Result (Final Strategy)</vt:lpstr>
      <vt:lpstr>Result (Final Strategy)</vt:lpstr>
      <vt:lpstr>Result (Compare Basic S. &amp; Final S.)</vt:lpstr>
      <vt:lpstr>Conclusion</vt:lpstr>
      <vt:lpstr>Conclusion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for Portfolio Management</dc:title>
  <dc:creator>Yoo</dc:creator>
  <cp:lastModifiedBy>leekeonhoon</cp:lastModifiedBy>
  <cp:revision>136</cp:revision>
  <cp:lastPrinted>2017-04-04T07:14:33Z</cp:lastPrinted>
  <dcterms:created xsi:type="dcterms:W3CDTF">2016-12-31T00:04:00Z</dcterms:created>
  <dcterms:modified xsi:type="dcterms:W3CDTF">2017-04-05T05:02:59Z</dcterms:modified>
</cp:coreProperties>
</file>