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16"/>
  </p:notesMasterIdLst>
  <p:sldIdLst>
    <p:sldId id="256" r:id="rId2"/>
    <p:sldId id="271" r:id="rId3"/>
    <p:sldId id="279" r:id="rId4"/>
    <p:sldId id="257" r:id="rId5"/>
    <p:sldId id="273" r:id="rId6"/>
    <p:sldId id="270" r:id="rId7"/>
    <p:sldId id="258" r:id="rId8"/>
    <p:sldId id="280" r:id="rId9"/>
    <p:sldId id="269" r:id="rId10"/>
    <p:sldId id="263" r:id="rId11"/>
    <p:sldId id="275" r:id="rId12"/>
    <p:sldId id="278"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4E2A7E-70DC-4B6D-B906-81F38A8BE501}">
          <p14:sldIdLst>
            <p14:sldId id="256"/>
            <p14:sldId id="271"/>
            <p14:sldId id="279"/>
            <p14:sldId id="257"/>
            <p14:sldId id="273"/>
            <p14:sldId id="270"/>
            <p14:sldId id="258"/>
            <p14:sldId id="280"/>
            <p14:sldId id="269"/>
            <p14:sldId id="263"/>
            <p14:sldId id="275"/>
            <p14:sldId id="278"/>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70996" autoAdjust="0"/>
  </p:normalViewPr>
  <p:slideViewPr>
    <p:cSldViewPr>
      <p:cViewPr varScale="1">
        <p:scale>
          <a:sx n="51" d="100"/>
          <a:sy n="51" d="100"/>
        </p:scale>
        <p:origin x="-1932" y="-9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145C8-6CF7-45AF-81C0-EBBACE63E05D}" type="datetimeFigureOut">
              <a:rPr lang="en-US" smtClean="0"/>
              <a:t>8/16/2012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66C8E0-215A-40B2-A062-5772A6975BF5}" type="slidenum">
              <a:rPr lang="en-US" smtClean="0"/>
              <a:t>‹#›</a:t>
            </a:fld>
            <a:endParaRPr lang="en-US"/>
          </a:p>
        </p:txBody>
      </p:sp>
    </p:spTree>
    <p:extLst>
      <p:ext uri="{BB962C8B-B14F-4D97-AF65-F5344CB8AC3E}">
        <p14:creationId xmlns:p14="http://schemas.microsoft.com/office/powerpoint/2010/main" val="278931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66C8E0-215A-40B2-A062-5772A6975BF5}" type="slidenum">
              <a:rPr lang="en-US" smtClean="0"/>
              <a:t>1</a:t>
            </a:fld>
            <a:endParaRPr lang="en-US"/>
          </a:p>
        </p:txBody>
      </p:sp>
    </p:spTree>
    <p:extLst>
      <p:ext uri="{BB962C8B-B14F-4D97-AF65-F5344CB8AC3E}">
        <p14:creationId xmlns:p14="http://schemas.microsoft.com/office/powerpoint/2010/main" val="2136045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to my mommy, and my daddy, and my mentor Mr. Eric</a:t>
            </a:r>
            <a:endParaRPr lang="en-US" dirty="0"/>
          </a:p>
        </p:txBody>
      </p:sp>
      <p:sp>
        <p:nvSpPr>
          <p:cNvPr id="4" name="Slide Number Placeholder 3"/>
          <p:cNvSpPr>
            <a:spLocks noGrp="1"/>
          </p:cNvSpPr>
          <p:nvPr>
            <p:ph type="sldNum" sz="quarter" idx="10"/>
          </p:nvPr>
        </p:nvSpPr>
        <p:spPr/>
        <p:txBody>
          <a:bodyPr/>
          <a:lstStyle/>
          <a:p>
            <a:fld id="{1666C8E0-215A-40B2-A062-5772A6975BF5}" type="slidenum">
              <a:rPr lang="en-US" smtClean="0"/>
              <a:t>10</a:t>
            </a:fld>
            <a:endParaRPr lang="en-US"/>
          </a:p>
        </p:txBody>
      </p:sp>
    </p:spTree>
    <p:extLst>
      <p:ext uri="{BB962C8B-B14F-4D97-AF65-F5344CB8AC3E}">
        <p14:creationId xmlns:p14="http://schemas.microsoft.com/office/powerpoint/2010/main" val="922473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common decision making model uses neuron dynamics governed by the integrate and fire differential equation and spiking mechanism plotted below. When the voltage reaches a threshold voltage it spikes, gets reset to the reset voltage and rests for a refractory period before being active again. Each time an excitatory neuron fires, we put one count in the positive bin, and each time an inhibitory neuron fires we put one count in the negative bin, and which ever bin fills up first represents the decision. However, this model, and models like this one only consider individual spikes as isolated events and don’t consider the correlation between spikes, or spike patterns across a network.</a:t>
            </a:r>
          </a:p>
        </p:txBody>
      </p:sp>
      <p:sp>
        <p:nvSpPr>
          <p:cNvPr id="4" name="Slide Number Placeholder 3"/>
          <p:cNvSpPr>
            <a:spLocks noGrp="1"/>
          </p:cNvSpPr>
          <p:nvPr>
            <p:ph type="sldNum" sz="quarter" idx="10"/>
          </p:nvPr>
        </p:nvSpPr>
        <p:spPr/>
        <p:txBody>
          <a:bodyPr/>
          <a:lstStyle/>
          <a:p>
            <a:fld id="{1666C8E0-215A-40B2-A062-5772A6975BF5}" type="slidenum">
              <a:rPr lang="en-US" smtClean="0"/>
              <a:t>11</a:t>
            </a:fld>
            <a:endParaRPr lang="en-US"/>
          </a:p>
        </p:txBody>
      </p:sp>
    </p:spTree>
    <p:extLst>
      <p:ext uri="{BB962C8B-B14F-4D97-AF65-F5344CB8AC3E}">
        <p14:creationId xmlns:p14="http://schemas.microsoft.com/office/powerpoint/2010/main" val="68707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also create mixed networks with both inhibitory and excitatory networks, IE networks. The inhibitory neuron is represented here by a green dot, and you can see that the respective column in the W matrix is all negative. We’ll represent inhibitory connections with negative values, and excitatory ones with positive values. We assume balanced input, which means the average input into each neuron is 0. However, our networks are randomly generated so this is almost never the case. The balanced input will keep IE networks closer to a natural state than the purely excitatory ones, which will play a role in the network dynamics later.</a:t>
            </a:r>
          </a:p>
        </p:txBody>
      </p:sp>
      <p:sp>
        <p:nvSpPr>
          <p:cNvPr id="4" name="Slide Number Placeholder 3"/>
          <p:cNvSpPr>
            <a:spLocks noGrp="1"/>
          </p:cNvSpPr>
          <p:nvPr>
            <p:ph type="sldNum" sz="quarter" idx="10"/>
          </p:nvPr>
        </p:nvSpPr>
        <p:spPr/>
        <p:txBody>
          <a:bodyPr/>
          <a:lstStyle/>
          <a:p>
            <a:fld id="{1666C8E0-215A-40B2-A062-5772A6975BF5}" type="slidenum">
              <a:rPr lang="en-US" smtClean="0"/>
              <a:t>12</a:t>
            </a:fld>
            <a:endParaRPr lang="en-US"/>
          </a:p>
        </p:txBody>
      </p:sp>
    </p:spTree>
    <p:extLst>
      <p:ext uri="{BB962C8B-B14F-4D97-AF65-F5344CB8AC3E}">
        <p14:creationId xmlns:p14="http://schemas.microsoft.com/office/powerpoint/2010/main" val="1324153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Banachs</a:t>
            </a:r>
            <a:r>
              <a:rPr lang="en-US" baseline="0" dirty="0" smtClean="0"/>
              <a:t> says every contraction mapping has a unique fixed point, in other words, if we iterate the function we’ll arrive at the fixed point, the steady state. </a:t>
            </a:r>
          </a:p>
          <a:p>
            <a:endParaRPr lang="en-US" baseline="0" dirty="0" smtClean="0"/>
          </a:p>
          <a:p>
            <a:r>
              <a:rPr lang="en-US" baseline="0" dirty="0" smtClean="0"/>
              <a:t>Contraction mappings are any functions that satisfy this inequality, where d is any distance equation and k a constant. </a:t>
            </a:r>
          </a:p>
          <a:p>
            <a:endParaRPr lang="en-US" baseline="0" dirty="0" smtClean="0"/>
          </a:p>
          <a:p>
            <a:r>
              <a:rPr lang="en-US" baseline="0" dirty="0" smtClean="0"/>
              <a:t>To show our function is a contraction mapping we used the mean value theorem, applied an integral inequality and holder’s inequality to arrive at this simple inequality. From here you can see on the left side we have the distance between f(x) and f(</a:t>
            </a:r>
            <a:r>
              <a:rPr lang="en-US" baseline="0" dirty="0" err="1" smtClean="0"/>
              <a:t>x+h</a:t>
            </a:r>
            <a:r>
              <a:rPr lang="en-US" baseline="0" dirty="0" smtClean="0"/>
              <a:t>), which is bounded by a constant times the distance between x and </a:t>
            </a:r>
            <a:r>
              <a:rPr lang="en-US" baseline="0" dirty="0" err="1" smtClean="0"/>
              <a:t>x+h</a:t>
            </a:r>
            <a:r>
              <a:rPr lang="en-US" baseline="0" dirty="0" smtClean="0"/>
              <a:t>. In other words, we just need to show that the </a:t>
            </a:r>
            <a:r>
              <a:rPr lang="en-US" baseline="0" dirty="0" err="1" smtClean="0"/>
              <a:t>jacobian</a:t>
            </a:r>
            <a:r>
              <a:rPr lang="en-US" baseline="0" dirty="0" smtClean="0"/>
              <a:t> has norm bounded by 1 to show it is a contraction.</a:t>
            </a:r>
          </a:p>
          <a:p>
            <a:endParaRPr lang="en-US" baseline="0" dirty="0" smtClean="0"/>
          </a:p>
          <a:p>
            <a:r>
              <a:rPr lang="en-US" baseline="0" dirty="0" smtClean="0"/>
              <a:t>The </a:t>
            </a:r>
            <a:r>
              <a:rPr lang="en-US" baseline="0" dirty="0" err="1" smtClean="0"/>
              <a:t>ij</a:t>
            </a:r>
            <a:r>
              <a:rPr lang="en-US" baseline="0" dirty="0" smtClean="0"/>
              <a:t> component of the </a:t>
            </a:r>
            <a:r>
              <a:rPr lang="en-US" baseline="0" dirty="0" err="1" smtClean="0"/>
              <a:t>jacobian</a:t>
            </a:r>
            <a:r>
              <a:rPr lang="en-US" baseline="0" dirty="0" smtClean="0"/>
              <a:t> is defined as the derivative of the firing </a:t>
            </a:r>
            <a:r>
              <a:rPr lang="en-US" baseline="0" dirty="0" err="1" smtClean="0"/>
              <a:t>rateof</a:t>
            </a:r>
            <a:r>
              <a:rPr lang="en-US" baseline="0" dirty="0" smtClean="0"/>
              <a:t> the </a:t>
            </a:r>
            <a:r>
              <a:rPr lang="en-US" baseline="0" dirty="0" err="1" smtClean="0"/>
              <a:t>jth</a:t>
            </a:r>
            <a:r>
              <a:rPr lang="en-US" baseline="0" dirty="0" smtClean="0"/>
              <a:t> neuron, times the weight into the </a:t>
            </a:r>
            <a:r>
              <a:rPr lang="en-US" baseline="0" dirty="0" err="1" smtClean="0"/>
              <a:t>ith</a:t>
            </a:r>
            <a:r>
              <a:rPr lang="en-US" baseline="0" dirty="0" smtClean="0"/>
              <a:t> </a:t>
            </a:r>
            <a:r>
              <a:rPr lang="en-US" baseline="0" dirty="0" err="1" smtClean="0"/>
              <a:t>neruon</a:t>
            </a:r>
            <a:r>
              <a:rPr lang="en-US" baseline="0" dirty="0" smtClean="0"/>
              <a:t>. An obvious bound to take would be to factor out the max value of r’.</a:t>
            </a:r>
            <a:endParaRPr lang="en-US" dirty="0"/>
          </a:p>
        </p:txBody>
      </p:sp>
      <p:sp>
        <p:nvSpPr>
          <p:cNvPr id="4" name="Slide Number Placeholder 3"/>
          <p:cNvSpPr>
            <a:spLocks noGrp="1"/>
          </p:cNvSpPr>
          <p:nvPr>
            <p:ph type="sldNum" sz="quarter" idx="10"/>
          </p:nvPr>
        </p:nvSpPr>
        <p:spPr/>
        <p:txBody>
          <a:bodyPr/>
          <a:lstStyle/>
          <a:p>
            <a:fld id="{1666C8E0-215A-40B2-A062-5772A6975BF5}" type="slidenum">
              <a:rPr lang="en-US" smtClean="0"/>
              <a:t>13</a:t>
            </a:fld>
            <a:endParaRPr lang="en-US"/>
          </a:p>
        </p:txBody>
      </p:sp>
    </p:spTree>
    <p:extLst>
      <p:ext uri="{BB962C8B-B14F-4D97-AF65-F5344CB8AC3E}">
        <p14:creationId xmlns:p14="http://schemas.microsoft.com/office/powerpoint/2010/main" val="1027726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700"/>
              </a:spcAft>
              <a:buFont typeface="Arial" pitchFamily="34" charset="0"/>
              <a:buNone/>
            </a:pPr>
            <a:r>
              <a:rPr lang="en-US" sz="1200" dirty="0" smtClean="0">
                <a:latin typeface="Cambria" pitchFamily="18" charset="0"/>
              </a:rPr>
              <a:t>Read</a:t>
            </a:r>
            <a:r>
              <a:rPr lang="en-US" sz="1200" baseline="0" dirty="0" smtClean="0">
                <a:latin typeface="Cambria" pitchFamily="18" charset="0"/>
              </a:rPr>
              <a:t> the slide.</a:t>
            </a:r>
            <a:endParaRPr lang="en-US" sz="1200" dirty="0" smtClean="0">
              <a:latin typeface="Cambria" pitchFamily="18" charset="0"/>
            </a:endParaRPr>
          </a:p>
        </p:txBody>
      </p:sp>
      <p:sp>
        <p:nvSpPr>
          <p:cNvPr id="4" name="Slide Number Placeholder 3"/>
          <p:cNvSpPr>
            <a:spLocks noGrp="1"/>
          </p:cNvSpPr>
          <p:nvPr>
            <p:ph type="sldNum" sz="quarter" idx="10"/>
          </p:nvPr>
        </p:nvSpPr>
        <p:spPr/>
        <p:txBody>
          <a:bodyPr/>
          <a:lstStyle/>
          <a:p>
            <a:fld id="{1666C8E0-215A-40B2-A062-5772A6975BF5}" type="slidenum">
              <a:rPr lang="en-US" smtClean="0"/>
              <a:t>14</a:t>
            </a:fld>
            <a:endParaRPr lang="en-US"/>
          </a:p>
        </p:txBody>
      </p:sp>
    </p:spTree>
    <p:extLst>
      <p:ext uri="{BB962C8B-B14F-4D97-AF65-F5344CB8AC3E}">
        <p14:creationId xmlns:p14="http://schemas.microsoft.com/office/powerpoint/2010/main" val="26884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Neurons</a:t>
            </a:r>
            <a:r>
              <a:rPr lang="en-US" baseline="0" dirty="0" smtClean="0"/>
              <a:t> take input from both external sources and other neurons. For example, light, an external source, is received by rods and cones, neurons, which then send signals to bipolar and ganglion cells, other neurons.</a:t>
            </a:r>
          </a:p>
          <a:p>
            <a:endParaRPr lang="en-US" baseline="0" dirty="0" smtClean="0"/>
          </a:p>
          <a:p>
            <a:r>
              <a:rPr lang="en-US" baseline="0" dirty="0" smtClean="0"/>
              <a:t>In our model the input will always be represented by a current, regardless of it’s source. We’ll represent current by the letter E. </a:t>
            </a:r>
          </a:p>
          <a:p>
            <a:endParaRPr lang="en-US" baseline="0" dirty="0" smtClean="0"/>
          </a:p>
          <a:p>
            <a:r>
              <a:rPr lang="en-US" baseline="0" dirty="0" smtClean="0"/>
              <a:t>In the diagram you can see an input from an ambiguous source which  gets encoded by a neuron, but how this actually happens is still not fully understood.</a:t>
            </a:r>
          </a:p>
        </p:txBody>
      </p:sp>
      <p:sp>
        <p:nvSpPr>
          <p:cNvPr id="4" name="Slide Number Placeholder 3"/>
          <p:cNvSpPr>
            <a:spLocks noGrp="1"/>
          </p:cNvSpPr>
          <p:nvPr>
            <p:ph type="sldNum" sz="quarter" idx="10"/>
          </p:nvPr>
        </p:nvSpPr>
        <p:spPr/>
        <p:txBody>
          <a:bodyPr/>
          <a:lstStyle/>
          <a:p>
            <a:fld id="{1666C8E0-215A-40B2-A062-5772A6975BF5}" type="slidenum">
              <a:rPr lang="en-US" smtClean="0"/>
              <a:t>2</a:t>
            </a:fld>
            <a:endParaRPr lang="en-US"/>
          </a:p>
        </p:txBody>
      </p:sp>
    </p:spTree>
    <p:extLst>
      <p:ext uri="{BB962C8B-B14F-4D97-AF65-F5344CB8AC3E}">
        <p14:creationId xmlns:p14="http://schemas.microsoft.com/office/powerpoint/2010/main" val="687077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are interested in is the heterogeneity of the dynamics in a neural network. The dynamics of our networks are the current levels, and firing rates. There’s a very nice one-to-one relationship between the average current input and the average firing rate produced, plotted here. You can see that as the current increases, the firing rate also increases, but this relationship is asymptotic which just represents the physical limitations on the firing rate a neuron has. There is a limit to how fast a neuron can fire. This relationship allows us to interchange the currents and firing rates of a neuron, which allows us to go back and forth between those values when considering the heterogeneity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heterogeneity I just mean that the neuron’s have varying currents or firing </a:t>
            </a:r>
            <a:r>
              <a:rPr lang="en-US" baseline="0" smtClean="0"/>
              <a:t>rates. We’re </a:t>
            </a:r>
            <a:r>
              <a:rPr lang="en-US" baseline="0" dirty="0" smtClean="0"/>
              <a:t>interested in the heterogeneity because it has been shown to improve encoding capabilities of neural networks. Intuitively, you can imagine a network with homogenous dynamics trying to encode information, homogenous meaning all neurons are doing the same exact thing. One way to do this is Morse code, which is highly inefficient. In a heterogeneous network, neuron activity patterns are much more diverse and have a much larger capacity for encoding information.</a:t>
            </a:r>
            <a:endParaRPr lang="en-US" dirty="0"/>
          </a:p>
        </p:txBody>
      </p:sp>
      <p:sp>
        <p:nvSpPr>
          <p:cNvPr id="4" name="Slide Number Placeholder 3"/>
          <p:cNvSpPr>
            <a:spLocks noGrp="1"/>
          </p:cNvSpPr>
          <p:nvPr>
            <p:ph type="sldNum" sz="quarter" idx="10"/>
          </p:nvPr>
        </p:nvSpPr>
        <p:spPr/>
        <p:txBody>
          <a:bodyPr/>
          <a:lstStyle/>
          <a:p>
            <a:fld id="{1666C8E0-215A-40B2-A062-5772A6975BF5}" type="slidenum">
              <a:rPr lang="en-US" smtClean="0"/>
              <a:t>3</a:t>
            </a:fld>
            <a:endParaRPr lang="en-US"/>
          </a:p>
        </p:txBody>
      </p:sp>
    </p:spTree>
    <p:extLst>
      <p:ext uri="{BB962C8B-B14F-4D97-AF65-F5344CB8AC3E}">
        <p14:creationId xmlns:p14="http://schemas.microsoft.com/office/powerpoint/2010/main" val="687077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step in modeling a network is to actually create a network, but we can only consider networks that support heterogeneous activity. </a:t>
            </a:r>
          </a:p>
          <a:p>
            <a:endParaRPr lang="en-US" baseline="0" dirty="0" smtClean="0"/>
          </a:p>
          <a:p>
            <a:r>
              <a:rPr lang="en-US" baseline="0" dirty="0" smtClean="0"/>
              <a:t>There are two natural ways to do this. We could create an all to all connected network of non-uniform neurons, where the heterogeneity between neuron properties is the source for heterogeneity in the network activity. Below is a graphical and matrix representation of an all to all connected network</a:t>
            </a:r>
          </a:p>
          <a:p>
            <a:endParaRPr lang="en-US" baseline="0" dirty="0" smtClean="0"/>
          </a:p>
          <a:p>
            <a:r>
              <a:rPr lang="en-US" baseline="0" dirty="0" smtClean="0"/>
              <a:t>We store all our network architecture information in a connection matrix W where the </a:t>
            </a:r>
            <a:r>
              <a:rPr lang="en-US" baseline="0" dirty="0" err="1" smtClean="0"/>
              <a:t>ij</a:t>
            </a:r>
            <a:r>
              <a:rPr lang="en-US" baseline="0" dirty="0" smtClean="0"/>
              <a:t> entry represents the connection strength from the </a:t>
            </a:r>
            <a:r>
              <a:rPr lang="en-US" baseline="0" dirty="0" err="1" smtClean="0"/>
              <a:t>jth</a:t>
            </a:r>
            <a:r>
              <a:rPr lang="en-US" baseline="0" dirty="0" smtClean="0"/>
              <a:t> neuron to the </a:t>
            </a:r>
            <a:r>
              <a:rPr lang="en-US" baseline="0" dirty="0" err="1" smtClean="0"/>
              <a:t>ith</a:t>
            </a:r>
            <a:r>
              <a:rPr lang="en-US" baseline="0" dirty="0" smtClean="0"/>
              <a:t> neuron. In an all to all connected network, this matrix would be all ones because all the connections exist. One important characteristic of the network is the in-degree, which is the number of connections into each neuron. In an all to all connected network, the in-degree for each neuron would just be the total number of neurons. For example, the in-degree for this network would be 5 because neuron’s can be connected to themselves. </a:t>
            </a:r>
          </a:p>
          <a:p>
            <a:endParaRPr lang="en-US" baseline="0" dirty="0" smtClean="0"/>
          </a:p>
          <a:p>
            <a:r>
              <a:rPr lang="en-US" baseline="0" dirty="0" smtClean="0"/>
              <a:t>However, since the structure of a network is a very physical and observable property, we want to find a relationship between the structure of a network, and it’s heterogeneity.</a:t>
            </a:r>
          </a:p>
        </p:txBody>
      </p:sp>
      <p:sp>
        <p:nvSpPr>
          <p:cNvPr id="4" name="Slide Number Placeholder 3"/>
          <p:cNvSpPr>
            <a:spLocks noGrp="1"/>
          </p:cNvSpPr>
          <p:nvPr>
            <p:ph type="sldNum" sz="quarter" idx="10"/>
          </p:nvPr>
        </p:nvSpPr>
        <p:spPr/>
        <p:txBody>
          <a:bodyPr/>
          <a:lstStyle/>
          <a:p>
            <a:fld id="{1666C8E0-215A-40B2-A062-5772A6975BF5}" type="slidenum">
              <a:rPr lang="en-US" smtClean="0"/>
              <a:t>4</a:t>
            </a:fld>
            <a:endParaRPr lang="en-US"/>
          </a:p>
        </p:txBody>
      </p:sp>
    </p:spTree>
    <p:extLst>
      <p:ext uri="{BB962C8B-B14F-4D97-AF65-F5344CB8AC3E}">
        <p14:creationId xmlns:p14="http://schemas.microsoft.com/office/powerpoint/2010/main" val="132415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do this we’ll create a random graph of identical neurons. For example, we can consider 5 identical neurons, and randomly create paths between them. First we’ll check the connections for the first neuron, and do the same for the second. Here you see that two is connected to one even though one wasn’t connected to two. In our model, we are consider directed connections, which means the direction of a connection matters. Neuron one, in this network, does not have a connection with neuron two. We can continue this for all the other connection pairs.</a:t>
            </a:r>
          </a:p>
          <a:p>
            <a:endParaRPr lang="en-US" baseline="0" dirty="0" smtClean="0"/>
          </a:p>
          <a:p>
            <a:r>
              <a:rPr lang="en-US" baseline="0" dirty="0" smtClean="0"/>
              <a:t>To mathematically model this we used a </a:t>
            </a:r>
            <a:r>
              <a:rPr lang="en-US" baseline="0" dirty="0" err="1" smtClean="0"/>
              <a:t>erdos</a:t>
            </a:r>
            <a:r>
              <a:rPr lang="en-US" baseline="0" dirty="0" smtClean="0"/>
              <a:t>- </a:t>
            </a:r>
            <a:r>
              <a:rPr lang="en-US" baseline="0" dirty="0" err="1" smtClean="0"/>
              <a:t>renyi</a:t>
            </a:r>
            <a:r>
              <a:rPr lang="en-US" baseline="0" dirty="0" smtClean="0"/>
              <a:t> random graph technique which takes 3 parameters. The first one is the number of nodes, which represents the size of the network. The next one is the path probability. We used a probability of 20% which classifies our network as dense. This probability determines whether or not each path exists, so for each component of the matrix we’ll flip a coin weighted to 20% to see  whether or not a path exists. The last parameter is the connection strength, which plays a role in the network dynamics. If the connection strength is strong, then the neuron’s are very sensitive to each other, which means there will be more correlation between them.</a:t>
            </a:r>
          </a:p>
        </p:txBody>
      </p:sp>
      <p:sp>
        <p:nvSpPr>
          <p:cNvPr id="4" name="Slide Number Placeholder 3"/>
          <p:cNvSpPr>
            <a:spLocks noGrp="1"/>
          </p:cNvSpPr>
          <p:nvPr>
            <p:ph type="sldNum" sz="quarter" idx="10"/>
          </p:nvPr>
        </p:nvSpPr>
        <p:spPr/>
        <p:txBody>
          <a:bodyPr/>
          <a:lstStyle/>
          <a:p>
            <a:fld id="{1666C8E0-215A-40B2-A062-5772A6975BF5}" type="slidenum">
              <a:rPr lang="en-US" smtClean="0"/>
              <a:t>5</a:t>
            </a:fld>
            <a:endParaRPr lang="en-US"/>
          </a:p>
        </p:txBody>
      </p:sp>
    </p:spTree>
    <p:extLst>
      <p:ext uri="{BB962C8B-B14F-4D97-AF65-F5344CB8AC3E}">
        <p14:creationId xmlns:p14="http://schemas.microsoft.com/office/powerpoint/2010/main" val="132415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actually model network activity we use this dynamical</a:t>
            </a:r>
            <a:r>
              <a:rPr lang="en-US" baseline="0" dirty="0" smtClean="0"/>
              <a:t> equation</a:t>
            </a:r>
            <a:r>
              <a:rPr lang="en-US" dirty="0" smtClean="0"/>
              <a:t>. Recall</a:t>
            </a:r>
            <a:r>
              <a:rPr lang="en-US" baseline="0" dirty="0" smtClean="0"/>
              <a:t> that E represents current, which means </a:t>
            </a:r>
            <a:r>
              <a:rPr lang="en-US" baseline="0" dirty="0" err="1" smtClean="0"/>
              <a:t>E_i</a:t>
            </a:r>
            <a:r>
              <a:rPr lang="en-US" baseline="0" dirty="0" smtClean="0"/>
              <a:t> is the current into the </a:t>
            </a:r>
            <a:r>
              <a:rPr lang="en-US" baseline="0" dirty="0" err="1" smtClean="0"/>
              <a:t>ith</a:t>
            </a:r>
            <a:r>
              <a:rPr lang="en-US" baseline="0" dirty="0" smtClean="0"/>
              <a:t> neuron, and r(</a:t>
            </a:r>
            <a:r>
              <a:rPr lang="en-US" baseline="0" dirty="0" err="1" smtClean="0"/>
              <a:t>E_j</a:t>
            </a:r>
            <a:r>
              <a:rPr lang="en-US" baseline="0" dirty="0" smtClean="0"/>
              <a:t>) is the firing rate of the </a:t>
            </a:r>
            <a:r>
              <a:rPr lang="en-US" baseline="0" dirty="0" err="1" smtClean="0"/>
              <a:t>jth</a:t>
            </a:r>
            <a:r>
              <a:rPr lang="en-US" baseline="0" dirty="0" smtClean="0"/>
              <a:t> neuron. This equation says that the current into the </a:t>
            </a:r>
            <a:r>
              <a:rPr lang="en-US" baseline="0" dirty="0" err="1" smtClean="0"/>
              <a:t>ith</a:t>
            </a:r>
            <a:r>
              <a:rPr lang="en-US" baseline="0" dirty="0" smtClean="0"/>
              <a:t> neuron is equal to the sum of the firing rates of all the other neurons, weighted by their connection strengths with the </a:t>
            </a:r>
            <a:r>
              <a:rPr lang="en-US" baseline="0" dirty="0" err="1" smtClean="0"/>
              <a:t>ith</a:t>
            </a:r>
            <a:r>
              <a:rPr lang="en-US" baseline="0" dirty="0" smtClean="0"/>
              <a:t> neuron. There’s also an E_0 term, which is just a white noise constant -52 mV which all neuron’s experience. </a:t>
            </a:r>
          </a:p>
          <a:p>
            <a:endParaRPr lang="en-US" baseline="0" dirty="0" smtClean="0"/>
          </a:p>
          <a:p>
            <a:r>
              <a:rPr lang="en-US" baseline="0" dirty="0" smtClean="0"/>
              <a:t>We are interested in solving this equation for when E on the left side is equal to E on the right side, which we’ll define as the steady-state of the network, or when the current distribution is balanced in the network. </a:t>
            </a:r>
          </a:p>
          <a:p>
            <a:endParaRPr lang="en-US" baseline="0" dirty="0" smtClean="0"/>
          </a:p>
          <a:p>
            <a:r>
              <a:rPr lang="en-US" baseline="0" dirty="0" smtClean="0"/>
              <a:t>While E is the variable in this equation, we’re actually looking at the dynamics of the steady-states as a function of W, or the connection structure.</a:t>
            </a:r>
          </a:p>
          <a:p>
            <a:endParaRPr lang="en-US" baseline="0" dirty="0" smtClean="0"/>
          </a:p>
          <a:p>
            <a:r>
              <a:rPr lang="en-US" baseline="0" dirty="0" smtClean="0"/>
              <a:t>To actually find solutions to this equation, we used a numerical approach, which just means we used a computer.</a:t>
            </a:r>
          </a:p>
        </p:txBody>
      </p:sp>
      <p:sp>
        <p:nvSpPr>
          <p:cNvPr id="4" name="Slide Number Placeholder 3"/>
          <p:cNvSpPr>
            <a:spLocks noGrp="1"/>
          </p:cNvSpPr>
          <p:nvPr>
            <p:ph type="sldNum" sz="quarter" idx="10"/>
          </p:nvPr>
        </p:nvSpPr>
        <p:spPr/>
        <p:txBody>
          <a:bodyPr/>
          <a:lstStyle/>
          <a:p>
            <a:fld id="{1666C8E0-215A-40B2-A062-5772A6975BF5}" type="slidenum">
              <a:rPr lang="en-US" smtClean="0"/>
              <a:t>6</a:t>
            </a:fld>
            <a:endParaRPr lang="en-US"/>
          </a:p>
        </p:txBody>
      </p:sp>
    </p:spTree>
    <p:extLst>
      <p:ext uri="{BB962C8B-B14F-4D97-AF65-F5344CB8AC3E}">
        <p14:creationId xmlns:p14="http://schemas.microsoft.com/office/powerpoint/2010/main" val="2691749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We used an</a:t>
            </a:r>
            <a:r>
              <a:rPr lang="en-US" b="0" baseline="0" dirty="0" smtClean="0"/>
              <a:t> iteration method, where we iterated the equation as many times as we needed until the values stopped changing, given an initial value. We then compared the steady-states produced by other initial values to make sure the solution was a unique solution. We did this for over 400 different networks and 30 different connection strengths for each network. </a:t>
            </a:r>
          </a:p>
          <a:p>
            <a:endParaRPr lang="en-US" b="0" baseline="0" dirty="0" smtClean="0"/>
          </a:p>
          <a:p>
            <a:r>
              <a:rPr lang="en-US" b="0" baseline="0" dirty="0" smtClean="0"/>
              <a:t>These are fixed point plots for two networks. You can see that these networks both had 50 neurons, and you can see the steady-state solution to the equation for all 30 connection strengths. </a:t>
            </a:r>
          </a:p>
          <a:p>
            <a:endParaRPr lang="en-US" b="0" baseline="0" dirty="0" smtClean="0"/>
          </a:p>
          <a:p>
            <a:r>
              <a:rPr lang="en-US" b="0" baseline="0" dirty="0" smtClean="0"/>
              <a:t>You can also see that the networks really are producing heterogeneous activity. Taking a strip of data across the neuron index axis represents what the network dynamics look like for a certain connection strength, and you can see that the values between neurons are very different. From all of this data we tried to form a correlation between the architecture and the variance of the steady-states.</a:t>
            </a:r>
            <a:endParaRPr lang="en-US" b="0" dirty="0"/>
          </a:p>
        </p:txBody>
      </p:sp>
      <p:sp>
        <p:nvSpPr>
          <p:cNvPr id="4" name="Slide Number Placeholder 3"/>
          <p:cNvSpPr>
            <a:spLocks noGrp="1"/>
          </p:cNvSpPr>
          <p:nvPr>
            <p:ph type="sldNum" sz="quarter" idx="10"/>
          </p:nvPr>
        </p:nvSpPr>
        <p:spPr/>
        <p:txBody>
          <a:bodyPr/>
          <a:lstStyle/>
          <a:p>
            <a:fld id="{1666C8E0-215A-40B2-A062-5772A6975BF5}" type="slidenum">
              <a:rPr lang="en-US" smtClean="0"/>
              <a:t>7</a:t>
            </a:fld>
            <a:endParaRPr lang="en-US"/>
          </a:p>
        </p:txBody>
      </p:sp>
    </p:spTree>
    <p:extLst>
      <p:ext uri="{BB962C8B-B14F-4D97-AF65-F5344CB8AC3E}">
        <p14:creationId xmlns:p14="http://schemas.microsoft.com/office/powerpoint/2010/main" val="325593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x axis we have the variance of the in-degree of 100 different networks,</a:t>
            </a:r>
            <a:r>
              <a:rPr lang="en-US" baseline="0" dirty="0" smtClean="0"/>
              <a:t> and on the y-axis we variance of the firing rates of all the networks at a connection strength of 200. you can see that there is a correlation between the in-degree and the firing rates, even if the direction isn’t what we expected. It’s actually a really weird correlation since you’d expect a low variance in the in-degree to represent a very homogenous netwo</a:t>
            </a:r>
            <a:r>
              <a:rPr lang="en-US" i="1" baseline="0" dirty="0" smtClean="0"/>
              <a:t>r</a:t>
            </a:r>
            <a:r>
              <a:rPr lang="en-US" baseline="0" dirty="0" smtClean="0"/>
              <a:t>k.</a:t>
            </a:r>
          </a:p>
          <a:p>
            <a:endParaRPr lang="en-US" baseline="0" dirty="0" smtClean="0"/>
          </a:p>
          <a:p>
            <a:r>
              <a:rPr lang="en-US" baseline="0" dirty="0" smtClean="0"/>
              <a:t>The next step is to look into why this correlation exists, but to also develop a much better correlated relationship.</a:t>
            </a:r>
          </a:p>
        </p:txBody>
      </p:sp>
      <p:sp>
        <p:nvSpPr>
          <p:cNvPr id="4" name="Slide Number Placeholder 3"/>
          <p:cNvSpPr>
            <a:spLocks noGrp="1"/>
          </p:cNvSpPr>
          <p:nvPr>
            <p:ph type="sldNum" sz="quarter" idx="10"/>
          </p:nvPr>
        </p:nvSpPr>
        <p:spPr/>
        <p:txBody>
          <a:bodyPr/>
          <a:lstStyle/>
          <a:p>
            <a:fld id="{1666C8E0-215A-40B2-A062-5772A6975BF5}" type="slidenum">
              <a:rPr lang="en-US" smtClean="0"/>
              <a:t>8</a:t>
            </a:fld>
            <a:endParaRPr lang="en-US"/>
          </a:p>
        </p:txBody>
      </p:sp>
    </p:spTree>
    <p:extLst>
      <p:ext uri="{BB962C8B-B14F-4D97-AF65-F5344CB8AC3E}">
        <p14:creationId xmlns:p14="http://schemas.microsoft.com/office/powerpoint/2010/main" val="358375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another network property we can quantify is the frequencies of three –cell motifs. These are divergent, convergent, and chain motifs. We’re hoping that since these are more complex structures that better describe the architecture, they’ll be better indicators of the heterogeneity of the networks.</a:t>
            </a:r>
          </a:p>
        </p:txBody>
      </p:sp>
      <p:sp>
        <p:nvSpPr>
          <p:cNvPr id="4" name="Slide Number Placeholder 3"/>
          <p:cNvSpPr>
            <a:spLocks noGrp="1"/>
          </p:cNvSpPr>
          <p:nvPr>
            <p:ph type="sldNum" sz="quarter" idx="10"/>
          </p:nvPr>
        </p:nvSpPr>
        <p:spPr/>
        <p:txBody>
          <a:bodyPr/>
          <a:lstStyle/>
          <a:p>
            <a:fld id="{1666C8E0-215A-40B2-A062-5772A6975BF5}" type="slidenum">
              <a:rPr lang="en-US" smtClean="0"/>
              <a:t>9</a:t>
            </a:fld>
            <a:endParaRPr lang="en-US"/>
          </a:p>
        </p:txBody>
      </p:sp>
    </p:spTree>
    <p:extLst>
      <p:ext uri="{BB962C8B-B14F-4D97-AF65-F5344CB8AC3E}">
        <p14:creationId xmlns:p14="http://schemas.microsoft.com/office/powerpoint/2010/main" val="358375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656C0F55-EA67-4800-A212-5128AAA326A4}"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0221-1FFD-4E09-901B-471914506C8C}"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C0F55-EA67-4800-A212-5128AAA326A4}"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0221-1FFD-4E09-901B-471914506C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C0F55-EA67-4800-A212-5128AAA326A4}"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0221-1FFD-4E09-901B-471914506C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C0F55-EA67-4800-A212-5128AAA326A4}"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0221-1FFD-4E09-901B-471914506C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56C0F55-EA67-4800-A212-5128AAA326A4}" type="datetimeFigureOut">
              <a:rPr lang="en-US" smtClean="0"/>
              <a:t>8/16/2012</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C6BA0221-1FFD-4E09-901B-471914506C8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6C0F55-EA67-4800-A212-5128AAA326A4}"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A0221-1FFD-4E09-901B-471914506C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6C0F55-EA67-4800-A212-5128AAA326A4}" type="datetimeFigureOut">
              <a:rPr lang="en-US" smtClean="0"/>
              <a:t>8/16/2012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A0221-1FFD-4E09-901B-471914506C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6C0F55-EA67-4800-A212-5128AAA326A4}" type="datetimeFigureOut">
              <a:rPr lang="en-US" smtClean="0"/>
              <a:t>8/16/2012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A0221-1FFD-4E09-901B-471914506C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C0F55-EA67-4800-A212-5128AAA326A4}" type="datetimeFigureOut">
              <a:rPr lang="en-US" smtClean="0"/>
              <a:t>8/16/2012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A0221-1FFD-4E09-901B-471914506C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6C0F55-EA67-4800-A212-5128AAA326A4}"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A0221-1FFD-4E09-901B-471914506C8C}"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656C0F55-EA67-4800-A212-5128AAA326A4}"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A0221-1FFD-4E09-901B-471914506C8C}"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656C0F55-EA67-4800-A212-5128AAA326A4}" type="datetimeFigureOut">
              <a:rPr lang="en-US" smtClean="0"/>
              <a:t>8/16/2012</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C6BA0221-1FFD-4E09-901B-471914506C8C}"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iming>
    <p:tnLst>
      <p:par>
        <p:cTn id="1" dur="indefinite" restart="never" nodeType="tmRoot"/>
      </p:par>
    </p:tnLst>
  </p:timing>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09800"/>
            <a:ext cx="4876800" cy="1676400"/>
          </a:xfrm>
        </p:spPr>
        <p:txBody>
          <a:bodyPr>
            <a:normAutofit fontScale="90000"/>
          </a:bodyPr>
          <a:lstStyle/>
          <a:p>
            <a:r>
              <a:rPr lang="en-US" sz="3200" smtClean="0"/>
              <a:t>H</a:t>
            </a:r>
            <a:r>
              <a:rPr lang="en-US" sz="3200" b="1" smtClean="0"/>
              <a:t>eterogeneous firing rates modeled in densely connected recurrent neural networks</a:t>
            </a:r>
            <a:endParaRPr lang="en-US" sz="3200" dirty="0"/>
          </a:p>
        </p:txBody>
      </p:sp>
      <p:sp>
        <p:nvSpPr>
          <p:cNvPr id="3" name="Subtitle 2"/>
          <p:cNvSpPr>
            <a:spLocks noGrp="1"/>
          </p:cNvSpPr>
          <p:nvPr>
            <p:ph type="subTitle" idx="1"/>
          </p:nvPr>
        </p:nvSpPr>
        <p:spPr>
          <a:xfrm>
            <a:off x="685800" y="5638800"/>
            <a:ext cx="8305800" cy="1066800"/>
          </a:xfrm>
        </p:spPr>
        <p:txBody>
          <a:bodyPr>
            <a:normAutofit fontScale="92500" lnSpcReduction="10000"/>
          </a:bodyPr>
          <a:lstStyle/>
          <a:p>
            <a:pPr algn="r"/>
            <a:r>
              <a:rPr lang="en-US" b="1" smtClean="0"/>
              <a:t>Kendrick Tang</a:t>
            </a:r>
          </a:p>
          <a:p>
            <a:pPr algn="r"/>
            <a:r>
              <a:rPr lang="en-US" b="1" smtClean="0"/>
              <a:t>Dr. Eric Shea-Brown</a:t>
            </a:r>
          </a:p>
          <a:p>
            <a:pPr algn="r"/>
            <a:r>
              <a:rPr lang="en-US" b="1" smtClean="0"/>
              <a:t>Yu Hu</a:t>
            </a:r>
            <a:endParaRPr lang="en-US" b="1" dirty="0"/>
          </a:p>
        </p:txBody>
      </p:sp>
    </p:spTree>
    <p:extLst>
      <p:ext uri="{BB962C8B-B14F-4D97-AF65-F5344CB8AC3E}">
        <p14:creationId xmlns:p14="http://schemas.microsoft.com/office/powerpoint/2010/main" val="1513579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Acknowledgements</a:t>
            </a:r>
            <a:endParaRPr lang="en-US" dirty="0"/>
          </a:p>
        </p:txBody>
      </p:sp>
      <p:sp>
        <p:nvSpPr>
          <p:cNvPr id="3" name="Content Placeholder 2"/>
          <p:cNvSpPr>
            <a:spLocks noGrp="1"/>
          </p:cNvSpPr>
          <p:nvPr>
            <p:ph idx="1"/>
          </p:nvPr>
        </p:nvSpPr>
        <p:spPr>
          <a:xfrm>
            <a:off x="533400" y="1524000"/>
            <a:ext cx="7696200" cy="3733800"/>
          </a:xfrm>
        </p:spPr>
        <p:txBody>
          <a:bodyPr>
            <a:normAutofit/>
          </a:bodyPr>
          <a:lstStyle/>
          <a:p>
            <a:pPr marL="0" indent="0">
              <a:buNone/>
            </a:pPr>
            <a:r>
              <a:rPr lang="en-US" dirty="0" smtClean="0"/>
              <a:t>I would like to thank my principal investigator Eric Shea-Brown and mentor Yu Hu for helping and leading me through this project. I would also like to thank the rest of the Shea-Brown lab with helping me with technical difficulties, especially Yoni Browning and Nicholas Cain. Also, thanks to David </a:t>
            </a:r>
            <a:r>
              <a:rPr lang="en-US" dirty="0" err="1" smtClean="0"/>
              <a:t>Leen</a:t>
            </a:r>
            <a:r>
              <a:rPr lang="en-US" dirty="0" smtClean="0"/>
              <a:t> for helping me out with my poster and presentation. </a:t>
            </a:r>
          </a:p>
          <a:p>
            <a:pPr marL="0" indent="0">
              <a:buNone/>
            </a:pPr>
            <a:endParaRPr lang="en-US" dirty="0"/>
          </a:p>
          <a:p>
            <a:pPr marL="0" indent="0">
              <a:buNone/>
            </a:pPr>
            <a:r>
              <a:rPr lang="en-US" dirty="0" smtClean="0"/>
              <a:t>Special thanks to Amgen for financially supporting this endeavor. </a:t>
            </a:r>
          </a:p>
        </p:txBody>
      </p:sp>
    </p:spTree>
    <p:extLst>
      <p:ext uri="{BB962C8B-B14F-4D97-AF65-F5344CB8AC3E}">
        <p14:creationId xmlns:p14="http://schemas.microsoft.com/office/powerpoint/2010/main" val="1962164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Spike counting </a:t>
            </a:r>
            <a:r>
              <a:rPr lang="en-US" dirty="0" err="1" smtClean="0"/>
              <a:t>vs</a:t>
            </a:r>
            <a:r>
              <a:rPr lang="en-US" dirty="0" smtClean="0"/>
              <a:t> spike correlation</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03176"/>
            <a:ext cx="6629400" cy="3677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Content Placeholder 2"/>
          <p:cNvSpPr>
            <a:spLocks noGrp="1"/>
          </p:cNvSpPr>
          <p:nvPr>
            <p:ph sz="half" idx="1"/>
          </p:nvPr>
        </p:nvSpPr>
        <p:spPr>
          <a:xfrm>
            <a:off x="457200" y="1371600"/>
            <a:ext cx="6019800" cy="4968848"/>
          </a:xfrm>
        </p:spPr>
        <p:txBody>
          <a:bodyPr>
            <a:noAutofit/>
          </a:bodyPr>
          <a:lstStyle/>
          <a:p>
            <a:r>
              <a:rPr lang="en-US" sz="2400" dirty="0"/>
              <a:t>Counting isolated neuron spiking in a decision making model</a:t>
            </a:r>
            <a:endParaRPr lang="en-US" sz="2000" dirty="0"/>
          </a:p>
          <a:p>
            <a:pPr lvl="1"/>
            <a:r>
              <a:rPr lang="en-US" sz="2000" dirty="0"/>
              <a:t>Integrate and fire </a:t>
            </a:r>
            <a:r>
              <a:rPr lang="en-US" sz="2000" dirty="0" smtClean="0"/>
              <a:t>model</a:t>
            </a:r>
            <a:endParaRPr lang="en-US" sz="2000" dirty="0"/>
          </a:p>
          <a:p>
            <a:pPr lvl="1"/>
            <a:r>
              <a:rPr lang="en-US" sz="2000" dirty="0" smtClean="0"/>
              <a:t>Spike counting and bins</a:t>
            </a:r>
            <a:endParaRPr lang="en-US" sz="2000" dirty="0"/>
          </a:p>
          <a:p>
            <a:endParaRPr lang="en-US" sz="1600" dirty="0" smtClean="0"/>
          </a:p>
        </p:txBody>
      </p:sp>
    </p:spTree>
    <p:extLst>
      <p:ext uri="{BB962C8B-B14F-4D97-AF65-F5344CB8AC3E}">
        <p14:creationId xmlns:p14="http://schemas.microsoft.com/office/powerpoint/2010/main" val="18155755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neural network</a:t>
            </a:r>
            <a:endParaRPr lang="en-US" dirty="0"/>
          </a:p>
        </p:txBody>
      </p:sp>
      <p:sp>
        <p:nvSpPr>
          <p:cNvPr id="3" name="Content Placeholder 2"/>
          <p:cNvSpPr>
            <a:spLocks noGrp="1"/>
          </p:cNvSpPr>
          <p:nvPr>
            <p:ph sz="half" idx="1"/>
          </p:nvPr>
        </p:nvSpPr>
        <p:spPr>
          <a:xfrm>
            <a:off x="609600" y="1798637"/>
            <a:ext cx="4038600" cy="4525963"/>
          </a:xfrm>
        </p:spPr>
        <p:txBody>
          <a:bodyPr>
            <a:noAutofit/>
          </a:bodyPr>
          <a:lstStyle/>
          <a:p>
            <a:r>
              <a:rPr lang="en-US" sz="2400" dirty="0" smtClean="0"/>
              <a:t>Inhibitory-excitatory networks with balanced input</a:t>
            </a:r>
            <a:endParaRPr lang="en-US" sz="2400" dirty="0"/>
          </a:p>
        </p:txBody>
      </p:sp>
      <p:grpSp>
        <p:nvGrpSpPr>
          <p:cNvPr id="69" name="Group 68"/>
          <p:cNvGrpSpPr/>
          <p:nvPr/>
        </p:nvGrpSpPr>
        <p:grpSpPr>
          <a:xfrm>
            <a:off x="1588471" y="3027402"/>
            <a:ext cx="3207679" cy="3297198"/>
            <a:chOff x="1212696" y="2062767"/>
            <a:chExt cx="3207679" cy="3297198"/>
          </a:xfrm>
        </p:grpSpPr>
        <p:grpSp>
          <p:nvGrpSpPr>
            <p:cNvPr id="75" name="Group 74"/>
            <p:cNvGrpSpPr/>
            <p:nvPr/>
          </p:nvGrpSpPr>
          <p:grpSpPr>
            <a:xfrm>
              <a:off x="1212696" y="2062767"/>
              <a:ext cx="3207679" cy="3297198"/>
              <a:chOff x="385403" y="16850192"/>
              <a:chExt cx="3207679" cy="3297198"/>
            </a:xfrm>
          </p:grpSpPr>
          <p:grpSp>
            <p:nvGrpSpPr>
              <p:cNvPr id="77" name="Group 76"/>
              <p:cNvGrpSpPr/>
              <p:nvPr/>
            </p:nvGrpSpPr>
            <p:grpSpPr>
              <a:xfrm>
                <a:off x="1314750" y="16850192"/>
                <a:ext cx="539904" cy="597932"/>
                <a:chOff x="5937096" y="1230868"/>
                <a:chExt cx="539904" cy="597932"/>
              </a:xfrm>
            </p:grpSpPr>
            <p:sp>
              <p:nvSpPr>
                <p:cNvPr id="94" name="Oval 93"/>
                <p:cNvSpPr/>
                <p:nvPr/>
              </p:nvSpPr>
              <p:spPr>
                <a:xfrm>
                  <a:off x="6248400" y="1600200"/>
                  <a:ext cx="228600" cy="228600"/>
                </a:xfrm>
                <a:prstGeom prst="ellipse">
                  <a:avLst/>
                </a:prstGeom>
                <a:solidFill>
                  <a:srgbClr val="FF7E03"/>
                </a:solidFill>
                <a:ln w="25400" cap="flat" cmpd="sng" algn="ctr">
                  <a:solidFill>
                    <a:srgbClr val="FF7E0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Tw Cen MT"/>
                    <a:ea typeface="+mn-ea"/>
                    <a:cs typeface="+mn-cs"/>
                  </a:endParaRPr>
                </a:p>
              </p:txBody>
            </p:sp>
            <p:sp>
              <p:nvSpPr>
                <p:cNvPr id="95" name="TextBox 94"/>
                <p:cNvSpPr txBox="1"/>
                <p:nvPr/>
              </p:nvSpPr>
              <p:spPr>
                <a:xfrm>
                  <a:off x="5937096" y="1230868"/>
                  <a:ext cx="3113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1</a:t>
                  </a: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78" name="Group 77"/>
              <p:cNvGrpSpPr/>
              <p:nvPr/>
            </p:nvGrpSpPr>
            <p:grpSpPr>
              <a:xfrm>
                <a:off x="1181687" y="19549458"/>
                <a:ext cx="539904" cy="597932"/>
                <a:chOff x="5867400" y="4114800"/>
                <a:chExt cx="539904" cy="597932"/>
              </a:xfrm>
            </p:grpSpPr>
            <p:sp>
              <p:nvSpPr>
                <p:cNvPr id="92" name="Oval 91"/>
                <p:cNvSpPr/>
                <p:nvPr/>
              </p:nvSpPr>
              <p:spPr>
                <a:xfrm>
                  <a:off x="5867400" y="4114800"/>
                  <a:ext cx="228600" cy="228600"/>
                </a:xfrm>
                <a:prstGeom prst="ellipse">
                  <a:avLst/>
                </a:prstGeom>
                <a:solidFill>
                  <a:srgbClr val="FF7E03"/>
                </a:solidFill>
                <a:ln w="25400" cap="flat" cmpd="sng" algn="ctr">
                  <a:solidFill>
                    <a:srgbClr val="FF7E0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3" name="TextBox 92"/>
                <p:cNvSpPr txBox="1"/>
                <p:nvPr/>
              </p:nvSpPr>
              <p:spPr>
                <a:xfrm>
                  <a:off x="6096000" y="4343400"/>
                  <a:ext cx="3113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5</a:t>
                  </a:r>
                </a:p>
              </p:txBody>
            </p:sp>
          </p:grpSp>
          <p:grpSp>
            <p:nvGrpSpPr>
              <p:cNvPr id="79" name="Group 78"/>
              <p:cNvGrpSpPr/>
              <p:nvPr/>
            </p:nvGrpSpPr>
            <p:grpSpPr>
              <a:xfrm>
                <a:off x="3011826" y="17742158"/>
                <a:ext cx="581256" cy="597932"/>
                <a:chOff x="7696200" y="2034597"/>
                <a:chExt cx="581256" cy="597932"/>
              </a:xfrm>
            </p:grpSpPr>
            <p:sp>
              <p:nvSpPr>
                <p:cNvPr id="90" name="Oval 89"/>
                <p:cNvSpPr/>
                <p:nvPr/>
              </p:nvSpPr>
              <p:spPr>
                <a:xfrm>
                  <a:off x="7696200" y="2403929"/>
                  <a:ext cx="228600" cy="228600"/>
                </a:xfrm>
                <a:prstGeom prst="ellipse">
                  <a:avLst/>
                </a:prstGeom>
                <a:solidFill>
                  <a:srgbClr val="FF7E03"/>
                </a:solidFill>
                <a:ln w="25400" cap="flat" cmpd="sng" algn="ctr">
                  <a:solidFill>
                    <a:srgbClr val="FF7E0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1" name="TextBox 90"/>
                <p:cNvSpPr txBox="1"/>
                <p:nvPr/>
              </p:nvSpPr>
              <p:spPr>
                <a:xfrm>
                  <a:off x="7966152" y="2034597"/>
                  <a:ext cx="3113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grpSp>
          <p:grpSp>
            <p:nvGrpSpPr>
              <p:cNvPr id="80" name="Group 79"/>
              <p:cNvGrpSpPr/>
              <p:nvPr/>
            </p:nvGrpSpPr>
            <p:grpSpPr>
              <a:xfrm>
                <a:off x="385403" y="18292625"/>
                <a:ext cx="539904" cy="600011"/>
                <a:chOff x="5007749" y="2749892"/>
                <a:chExt cx="539904" cy="600011"/>
              </a:xfrm>
            </p:grpSpPr>
            <p:sp>
              <p:nvSpPr>
                <p:cNvPr id="88" name="Oval 87"/>
                <p:cNvSpPr/>
                <p:nvPr/>
              </p:nvSpPr>
              <p:spPr>
                <a:xfrm>
                  <a:off x="5319053" y="2749892"/>
                  <a:ext cx="228600" cy="228600"/>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9" name="TextBox 88"/>
                <p:cNvSpPr txBox="1"/>
                <p:nvPr/>
              </p:nvSpPr>
              <p:spPr>
                <a:xfrm>
                  <a:off x="5007749" y="2980571"/>
                  <a:ext cx="3113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grpSp>
          <p:grpSp>
            <p:nvGrpSpPr>
              <p:cNvPr id="81" name="Group 80"/>
              <p:cNvGrpSpPr/>
              <p:nvPr/>
            </p:nvGrpSpPr>
            <p:grpSpPr>
              <a:xfrm>
                <a:off x="2700522" y="19549458"/>
                <a:ext cx="539904" cy="597932"/>
                <a:chOff x="7342414" y="4114800"/>
                <a:chExt cx="539904" cy="597932"/>
              </a:xfrm>
            </p:grpSpPr>
            <p:sp>
              <p:nvSpPr>
                <p:cNvPr id="86" name="Oval 85"/>
                <p:cNvSpPr/>
                <p:nvPr/>
              </p:nvSpPr>
              <p:spPr>
                <a:xfrm>
                  <a:off x="7342414" y="4114800"/>
                  <a:ext cx="228600" cy="228600"/>
                </a:xfrm>
                <a:prstGeom prst="ellipse">
                  <a:avLst/>
                </a:prstGeom>
                <a:solidFill>
                  <a:srgbClr val="FF7E03"/>
                </a:solidFill>
                <a:ln w="25400" cap="flat" cmpd="sng" algn="ctr">
                  <a:solidFill>
                    <a:srgbClr val="FF7E0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7" name="TextBox 86"/>
                <p:cNvSpPr txBox="1"/>
                <p:nvPr/>
              </p:nvSpPr>
              <p:spPr>
                <a:xfrm>
                  <a:off x="7571014" y="4343400"/>
                  <a:ext cx="3113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2</a:t>
                  </a:r>
                  <a:endParaRPr kumimoji="0" lang="en-US" sz="1800" b="0" i="0" u="none" strike="noStrike" kern="0" cap="none" spc="0" normalizeH="0" baseline="0" noProof="0" dirty="0">
                    <a:ln>
                      <a:noFill/>
                    </a:ln>
                    <a:solidFill>
                      <a:sysClr val="windowText" lastClr="000000"/>
                    </a:solidFill>
                    <a:effectLst/>
                    <a:uLnTx/>
                    <a:uFillTx/>
                  </a:endParaRPr>
                </a:p>
              </p:txBody>
            </p:sp>
          </p:grpSp>
          <p:cxnSp>
            <p:nvCxnSpPr>
              <p:cNvPr id="82" name="Straight Arrow Connector 81"/>
              <p:cNvCxnSpPr/>
              <p:nvPr/>
            </p:nvCxnSpPr>
            <p:spPr>
              <a:xfrm>
                <a:off x="983902" y="18523304"/>
                <a:ext cx="1646320" cy="1026154"/>
              </a:xfrm>
              <a:prstGeom prst="straightConnector1">
                <a:avLst/>
              </a:prstGeom>
              <a:noFill/>
              <a:ln w="12700" cap="flat" cmpd="sng" algn="ctr">
                <a:solidFill>
                  <a:schemeClr val="bg1"/>
                </a:solidFill>
                <a:prstDash val="solid"/>
                <a:tailEnd type="arrow"/>
              </a:ln>
              <a:effectLst/>
            </p:spPr>
          </p:cxnSp>
          <p:cxnSp>
            <p:nvCxnSpPr>
              <p:cNvPr id="83" name="Straight Arrow Connector 82"/>
              <p:cNvCxnSpPr/>
              <p:nvPr/>
            </p:nvCxnSpPr>
            <p:spPr>
              <a:xfrm flipH="1" flipV="1">
                <a:off x="1960408" y="17448124"/>
                <a:ext cx="968714" cy="663366"/>
              </a:xfrm>
              <a:prstGeom prst="straightConnector1">
                <a:avLst/>
              </a:prstGeom>
              <a:noFill/>
              <a:ln w="12700" cap="flat" cmpd="sng" algn="ctr">
                <a:solidFill>
                  <a:schemeClr val="bg1"/>
                </a:solidFill>
                <a:prstDash val="solid"/>
                <a:tailEnd type="arrow"/>
              </a:ln>
              <a:effectLst/>
            </p:spPr>
          </p:cxnSp>
          <p:cxnSp>
            <p:nvCxnSpPr>
              <p:cNvPr id="84" name="Straight Arrow Connector 83"/>
              <p:cNvCxnSpPr/>
              <p:nvPr/>
            </p:nvCxnSpPr>
            <p:spPr>
              <a:xfrm flipV="1">
                <a:off x="1473654" y="19659687"/>
                <a:ext cx="1156568" cy="4071"/>
              </a:xfrm>
              <a:prstGeom prst="straightConnector1">
                <a:avLst/>
              </a:prstGeom>
              <a:noFill/>
              <a:ln w="12700" cap="flat" cmpd="sng" algn="ctr">
                <a:solidFill>
                  <a:schemeClr val="bg1"/>
                </a:solidFill>
                <a:prstDash val="solid"/>
                <a:tailEnd type="arrow"/>
              </a:ln>
              <a:effectLst/>
            </p:spPr>
          </p:cxnSp>
          <p:cxnSp>
            <p:nvCxnSpPr>
              <p:cNvPr id="85" name="Straight Arrow Connector 84"/>
              <p:cNvCxnSpPr/>
              <p:nvPr/>
            </p:nvCxnSpPr>
            <p:spPr>
              <a:xfrm flipH="1" flipV="1">
                <a:off x="1854655" y="17524325"/>
                <a:ext cx="870328" cy="1943236"/>
              </a:xfrm>
              <a:prstGeom prst="straightConnector1">
                <a:avLst/>
              </a:prstGeom>
              <a:noFill/>
              <a:ln w="12700" cap="flat" cmpd="sng" algn="ctr">
                <a:solidFill>
                  <a:schemeClr val="bg1"/>
                </a:solidFill>
                <a:prstDash val="solid"/>
                <a:tailEnd type="arrow"/>
              </a:ln>
              <a:effectLst/>
            </p:spPr>
          </p:cxnSp>
        </p:grpSp>
        <p:cxnSp>
          <p:nvCxnSpPr>
            <p:cNvPr id="76" name="Curved Connector 75"/>
            <p:cNvCxnSpPr>
              <a:stCxn id="88" idx="2"/>
              <a:endCxn id="88" idx="0"/>
            </p:cNvCxnSpPr>
            <p:nvPr/>
          </p:nvCxnSpPr>
          <p:spPr>
            <a:xfrm rot="10800000" flipH="1">
              <a:off x="1524000" y="3505200"/>
              <a:ext cx="114300" cy="114300"/>
            </a:xfrm>
            <a:prstGeom prst="curvedConnector4">
              <a:avLst>
                <a:gd name="adj1" fmla="val -200000"/>
                <a:gd name="adj2" fmla="val 30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96" name="Table 95"/>
          <p:cNvGraphicFramePr>
            <a:graphicFrameLocks noGrp="1"/>
          </p:cNvGraphicFramePr>
          <p:nvPr>
            <p:extLst>
              <p:ext uri="{D42A27DB-BD31-4B8C-83A1-F6EECF244321}">
                <p14:modId xmlns:p14="http://schemas.microsoft.com/office/powerpoint/2010/main" val="3811555808"/>
              </p:ext>
            </p:extLst>
          </p:nvPr>
        </p:nvGraphicFramePr>
        <p:xfrm>
          <a:off x="5328775" y="3720585"/>
          <a:ext cx="2367425" cy="2362200"/>
        </p:xfrm>
        <a:graphic>
          <a:graphicData uri="http://schemas.openxmlformats.org/drawingml/2006/table">
            <a:tbl>
              <a:tblPr firstRow="1" bandRow="1">
                <a:tableStyleId>{5940675A-B579-460E-94D1-54222C63F5DA}</a:tableStyleId>
              </a:tblPr>
              <a:tblGrid>
                <a:gridCol w="473485"/>
                <a:gridCol w="473485"/>
                <a:gridCol w="473485"/>
                <a:gridCol w="473485"/>
                <a:gridCol w="473485"/>
              </a:tblGrid>
              <a:tr h="457092">
                <a:tc>
                  <a:txBody>
                    <a:bodyPr/>
                    <a:lstStyle/>
                    <a:p>
                      <a:pPr algn="ctr"/>
                      <a:r>
                        <a:rPr lang="en-US" sz="2500" dirty="0" smtClean="0"/>
                        <a:t>0</a:t>
                      </a:r>
                      <a:endParaRPr lang="en-US" sz="2500" b="0" dirty="0"/>
                    </a:p>
                  </a:txBody>
                  <a:tcPr/>
                </a:tc>
                <a:tc>
                  <a:txBody>
                    <a:bodyPr/>
                    <a:lstStyle/>
                    <a:p>
                      <a:pPr algn="ctr"/>
                      <a:r>
                        <a:rPr lang="en-US" sz="2500" b="0" dirty="0" smtClean="0"/>
                        <a:t>1</a:t>
                      </a:r>
                      <a:endParaRPr lang="en-US" sz="2500" b="0" dirty="0"/>
                    </a:p>
                  </a:txBody>
                  <a:tcPr/>
                </a:tc>
                <a:tc>
                  <a:txBody>
                    <a:bodyPr/>
                    <a:lstStyle/>
                    <a:p>
                      <a:pPr algn="ctr"/>
                      <a:r>
                        <a:rPr lang="en-US" sz="2500" b="0" dirty="0" smtClean="0"/>
                        <a:t>0</a:t>
                      </a:r>
                      <a:endParaRPr lang="en-US" sz="2500" b="0" dirty="0"/>
                    </a:p>
                  </a:txBody>
                  <a:tcPr/>
                </a:tc>
                <a:tc>
                  <a:txBody>
                    <a:bodyPr/>
                    <a:lstStyle/>
                    <a:p>
                      <a:pPr algn="ctr"/>
                      <a:r>
                        <a:rPr lang="en-US" sz="2500" b="0" dirty="0" smtClean="0"/>
                        <a:t>1</a:t>
                      </a:r>
                      <a:endParaRPr lang="en-US" sz="2500" b="0" dirty="0"/>
                    </a:p>
                  </a:txBody>
                  <a:tcPr/>
                </a:tc>
                <a:tc>
                  <a:txBody>
                    <a:bodyPr/>
                    <a:lstStyle/>
                    <a:p>
                      <a:pPr algn="ctr"/>
                      <a:r>
                        <a:rPr lang="en-US" sz="2500" b="0" dirty="0" smtClean="0"/>
                        <a:t>0</a:t>
                      </a:r>
                      <a:endParaRPr lang="en-US" sz="2500" b="0" dirty="0"/>
                    </a:p>
                  </a:txBody>
                  <a:tcPr/>
                </a:tc>
              </a:tr>
              <a:tr h="466476">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-1</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1</a:t>
                      </a:r>
                      <a:endParaRPr lang="en-US" sz="2500" dirty="0"/>
                    </a:p>
                  </a:txBody>
                  <a:tcPr/>
                </a:tc>
              </a:tr>
              <a:tr h="466476">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smtClean="0"/>
                        <a:t>-1</a:t>
                      </a:r>
                      <a:endParaRPr lang="en-US" sz="2500" dirty="0"/>
                    </a:p>
                  </a:txBody>
                  <a:tcPr/>
                </a:tc>
                <a:tc>
                  <a:txBody>
                    <a:bodyPr/>
                    <a:lstStyle/>
                    <a:p>
                      <a:pPr algn="ctr"/>
                      <a:r>
                        <a:rPr lang="en-US" sz="2500" dirty="0" smtClean="0"/>
                        <a:t>1</a:t>
                      </a:r>
                      <a:endParaRPr lang="en-US" sz="2500" dirty="0"/>
                    </a:p>
                  </a:txBody>
                  <a:tcPr/>
                </a:tc>
                <a:tc>
                  <a:txBody>
                    <a:bodyPr/>
                    <a:lstStyle/>
                    <a:p>
                      <a:pPr algn="ctr"/>
                      <a:r>
                        <a:rPr lang="en-US" sz="2500" dirty="0" smtClean="0"/>
                        <a:t>0</a:t>
                      </a:r>
                      <a:endParaRPr lang="en-US" sz="2500" dirty="0"/>
                    </a:p>
                  </a:txBody>
                  <a:tcPr/>
                </a:tc>
              </a:tr>
              <a:tr h="466476">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r>
              <a:tr h="466476">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r>
            </a:tbl>
          </a:graphicData>
        </a:graphic>
      </p:graphicFrame>
      <p:sp>
        <p:nvSpPr>
          <p:cNvPr id="97" name="Oval 96"/>
          <p:cNvSpPr/>
          <p:nvPr/>
        </p:nvSpPr>
        <p:spPr>
          <a:xfrm>
            <a:off x="3728575" y="5612835"/>
            <a:ext cx="152400" cy="152400"/>
          </a:xfrm>
          <a:prstGeom prst="ellipse">
            <a:avLst/>
          </a:prstGeom>
          <a:solidFill>
            <a:schemeClr val="bg1"/>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1"/>
              </a:solidFill>
              <a:effectLst/>
              <a:uLnTx/>
              <a:uFillTx/>
              <a:latin typeface="Tw Cen MT"/>
              <a:ea typeface="+mn-ea"/>
              <a:cs typeface="+mn-cs"/>
            </a:endParaRPr>
          </a:p>
        </p:txBody>
      </p:sp>
      <p:sp>
        <p:nvSpPr>
          <p:cNvPr id="98" name="Oval 97"/>
          <p:cNvSpPr/>
          <p:nvPr/>
        </p:nvSpPr>
        <p:spPr>
          <a:xfrm>
            <a:off x="1910661" y="4326800"/>
            <a:ext cx="152400" cy="152400"/>
          </a:xfrm>
          <a:prstGeom prst="ellipse">
            <a:avLst/>
          </a:prstGeom>
          <a:solidFill>
            <a:schemeClr val="bg1"/>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1"/>
              </a:solidFill>
              <a:effectLst/>
              <a:uLnTx/>
              <a:uFillTx/>
              <a:latin typeface="Tw Cen MT"/>
              <a:ea typeface="+mn-ea"/>
              <a:cs typeface="+mn-cs"/>
            </a:endParaRPr>
          </a:p>
        </p:txBody>
      </p:sp>
    </p:spTree>
    <p:extLst>
      <p:ext uri="{BB962C8B-B14F-4D97-AF65-F5344CB8AC3E}">
        <p14:creationId xmlns:p14="http://schemas.microsoft.com/office/powerpoint/2010/main" val="1308592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Searching for steady-states: analytically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857374"/>
                <a:ext cx="8763000" cy="4525963"/>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𝑖</m:t>
                          </m:r>
                        </m:sub>
                      </m:sSub>
                      <m:d>
                        <m:dPr>
                          <m:ctrlPr>
                            <a:rPr lang="en-US" b="0" i="1" smtClean="0">
                              <a:latin typeface="Cambria Math"/>
                            </a:rPr>
                          </m:ctrlPr>
                        </m:dPr>
                        <m:e>
                          <m:acc>
                            <m:accPr>
                              <m:chr m:val="⃗"/>
                              <m:ctrlPr>
                                <a:rPr lang="en-US" b="0" i="1" smtClean="0">
                                  <a:latin typeface="Cambria Math"/>
                                </a:rPr>
                              </m:ctrlPr>
                            </m:accPr>
                            <m:e>
                              <m:r>
                                <a:rPr lang="en-US" b="0" i="1" smtClean="0">
                                  <a:latin typeface="Cambria Math"/>
                                </a:rPr>
                                <m:t>𝐸</m:t>
                              </m:r>
                            </m:e>
                          </m:acc>
                        </m:e>
                      </m:d>
                      <m:r>
                        <a:rPr lang="en-US" b="0" i="1" smtClean="0">
                          <a:latin typeface="Cambria Math"/>
                        </a:rPr>
                        <m:t>=</m:t>
                      </m:r>
                      <m:sSub>
                        <m:sSubPr>
                          <m:ctrlPr>
                            <a:rPr lang="en-US" b="0" i="1" smtClean="0">
                              <a:latin typeface="Cambria Math"/>
                            </a:rPr>
                          </m:ctrlPr>
                        </m:sSubPr>
                        <m:e>
                          <m:r>
                            <a:rPr lang="en-US" b="0" i="1" smtClean="0">
                              <a:latin typeface="Cambria Math"/>
                            </a:rPr>
                            <m:t>𝐸</m:t>
                          </m:r>
                        </m:e>
                        <m:sub>
                          <m:r>
                            <a:rPr lang="en-US" b="0" i="1" smtClean="0">
                              <a:latin typeface="Cambria Math"/>
                            </a:rPr>
                            <m:t>0</m:t>
                          </m:r>
                        </m:sub>
                      </m:sSub>
                      <m:r>
                        <a:rPr lang="en-US" b="0" i="1" smtClean="0">
                          <a:latin typeface="Cambria Math"/>
                        </a:rPr>
                        <m:t>+</m:t>
                      </m:r>
                      <m:nary>
                        <m:naryPr>
                          <m:chr m:val="∑"/>
                          <m:supHide m:val="on"/>
                          <m:ctrlPr>
                            <a:rPr lang="en-US" b="0" i="1" smtClean="0">
                              <a:latin typeface="Cambria Math"/>
                            </a:rPr>
                          </m:ctrlPr>
                        </m:naryPr>
                        <m:sub>
                          <m:r>
                            <a:rPr lang="en-US" b="0" i="1" smtClean="0">
                              <a:latin typeface="Cambria Math"/>
                            </a:rPr>
                            <m:t>𝑗</m:t>
                          </m:r>
                        </m:sub>
                        <m:sup/>
                        <m:e>
                          <m:sSub>
                            <m:sSubPr>
                              <m:ctrlPr>
                                <a:rPr lang="en-US" b="0" i="1" smtClean="0">
                                  <a:latin typeface="Cambria Math"/>
                                </a:rPr>
                              </m:ctrlPr>
                            </m:sSubPr>
                            <m:e>
                              <m:r>
                                <a:rPr lang="en-US" b="0" i="1" smtClean="0">
                                  <a:latin typeface="Cambria Math"/>
                                </a:rPr>
                                <m:t>𝑊</m:t>
                              </m:r>
                            </m:e>
                            <m:sub>
                              <m:r>
                                <a:rPr lang="en-US" b="0" i="1" smtClean="0">
                                  <a:latin typeface="Cambria Math"/>
                                </a:rPr>
                                <m:t>𝑖𝑗</m:t>
                              </m:r>
                            </m:sub>
                          </m:sSub>
                          <m:r>
                            <a:rPr lang="en-US" b="0" i="1" smtClean="0">
                              <a:latin typeface="Cambria Math"/>
                            </a:rPr>
                            <m:t>𝑟</m:t>
                          </m:r>
                          <m:r>
                            <a:rPr lang="en-US" b="0" i="1" smtClean="0">
                              <a:latin typeface="Cambria Math"/>
                            </a:rPr>
                            <m:t>(</m:t>
                          </m:r>
                          <m:sSub>
                            <m:sSubPr>
                              <m:ctrlPr>
                                <a:rPr lang="en-US" b="0" i="1" smtClean="0">
                                  <a:latin typeface="Cambria Math"/>
                                </a:rPr>
                              </m:ctrlPr>
                            </m:sSubPr>
                            <m:e>
                              <m:r>
                                <a:rPr lang="en-US" b="0" i="1" smtClean="0">
                                  <a:latin typeface="Cambria Math"/>
                                </a:rPr>
                                <m:t>𝐸</m:t>
                              </m:r>
                            </m:e>
                            <m:sub>
                              <m:r>
                                <a:rPr lang="en-US" b="0" i="1" smtClean="0">
                                  <a:latin typeface="Cambria Math"/>
                                </a:rPr>
                                <m:t>𝑗</m:t>
                              </m:r>
                            </m:sub>
                          </m:sSub>
                          <m:r>
                            <a:rPr lang="en-US" b="0" i="1" smtClean="0">
                              <a:latin typeface="Cambria Math"/>
                            </a:rPr>
                            <m:t>)</m:t>
                          </m:r>
                        </m:e>
                      </m:nary>
                    </m:oMath>
                  </m:oMathPara>
                </a14:m>
                <a:endParaRPr lang="en-US" dirty="0"/>
              </a:p>
              <a:p>
                <a:r>
                  <a:rPr lang="en-US" dirty="0"/>
                  <a:t>Banach’s fixed-point theorem</a:t>
                </a:r>
              </a:p>
              <a:p>
                <a:r>
                  <a:rPr lang="en-US" dirty="0"/>
                  <a:t>Contraction mapping</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𝑑</m:t>
                      </m:r>
                      <m:d>
                        <m:dPr>
                          <m:ctrlPr>
                            <a:rPr lang="en-US" i="1">
                              <a:latin typeface="Cambria Math"/>
                            </a:rPr>
                          </m:ctrlPr>
                        </m:dPr>
                        <m:e>
                          <m:r>
                            <a:rPr lang="en-US" i="1">
                              <a:latin typeface="Cambria Math"/>
                            </a:rPr>
                            <m:t>𝑓</m:t>
                          </m:r>
                          <m:d>
                            <m:dPr>
                              <m:ctrlPr>
                                <a:rPr lang="en-US" i="1">
                                  <a:latin typeface="Cambria Math"/>
                                </a:rPr>
                              </m:ctrlPr>
                            </m:dPr>
                            <m:e>
                              <m:r>
                                <a:rPr lang="en-US" i="1">
                                  <a:latin typeface="Cambria Math"/>
                                </a:rPr>
                                <m:t>𝑥</m:t>
                              </m:r>
                            </m:e>
                          </m:d>
                          <m:r>
                            <a:rPr lang="en-US" i="1">
                              <a:latin typeface="Cambria Math"/>
                            </a:rPr>
                            <m:t>,</m:t>
                          </m:r>
                          <m:r>
                            <a:rPr lang="en-US" i="1">
                              <a:latin typeface="Cambria Math"/>
                            </a:rPr>
                            <m:t>𝑓</m:t>
                          </m:r>
                          <m:d>
                            <m:dPr>
                              <m:ctrlPr>
                                <a:rPr lang="en-US" i="1">
                                  <a:latin typeface="Cambria Math"/>
                                </a:rPr>
                              </m:ctrlPr>
                            </m:dPr>
                            <m:e>
                              <m:r>
                                <a:rPr lang="en-US" i="1">
                                  <a:latin typeface="Cambria Math"/>
                                </a:rPr>
                                <m:t>𝑦</m:t>
                              </m:r>
                            </m:e>
                          </m:d>
                        </m:e>
                      </m:d>
                      <m:r>
                        <a:rPr lang="en-US" i="1">
                          <a:latin typeface="Cambria Math"/>
                        </a:rPr>
                        <m:t>≤</m:t>
                      </m:r>
                      <m:r>
                        <a:rPr lang="en-US" i="1">
                          <a:latin typeface="Cambria Math"/>
                        </a:rPr>
                        <m:t>𝑘𝑑</m:t>
                      </m:r>
                      <m:d>
                        <m:dPr>
                          <m:ctrlPr>
                            <a:rPr lang="en-US" i="1">
                              <a:latin typeface="Cambria Math"/>
                            </a:rPr>
                          </m:ctrlPr>
                        </m:dPr>
                        <m:e>
                          <m:r>
                            <a:rPr lang="en-US" i="1">
                              <a:latin typeface="Cambria Math"/>
                            </a:rPr>
                            <m:t>𝑥</m:t>
                          </m:r>
                          <m:r>
                            <a:rPr lang="en-US" i="1">
                              <a:latin typeface="Cambria Math"/>
                            </a:rPr>
                            <m:t>,</m:t>
                          </m:r>
                          <m:r>
                            <a:rPr lang="en-US" i="1">
                              <a:latin typeface="Cambria Math"/>
                            </a:rPr>
                            <m:t>𝑦</m:t>
                          </m:r>
                        </m:e>
                      </m:d>
                      <m:r>
                        <a:rPr lang="en-US" i="1">
                          <a:latin typeface="Cambria Math"/>
                        </a:rPr>
                        <m:t>, </m:t>
                      </m:r>
                      <m:r>
                        <a:rPr lang="en-US" i="1">
                          <a:latin typeface="Cambria Math"/>
                        </a:rPr>
                        <m:t>𝑘</m:t>
                      </m:r>
                      <m:r>
                        <a:rPr lang="en-US" i="1">
                          <a:latin typeface="Cambria Math"/>
                        </a:rPr>
                        <m:t>&lt;1</m:t>
                      </m:r>
                    </m:oMath>
                  </m:oMathPara>
                </a14:m>
                <a:endParaRPr lang="en-US" dirty="0"/>
              </a:p>
              <a:p>
                <a:r>
                  <a:rPr lang="en-US" dirty="0"/>
                  <a:t>Mean value theorem for </a:t>
                </a:r>
                <a14:m>
                  <m:oMath xmlns:m="http://schemas.openxmlformats.org/officeDocument/2006/math">
                    <m:r>
                      <a:rPr lang="en-US" i="1">
                        <a:latin typeface="Cambria Math"/>
                      </a:rPr>
                      <m:t>𝑓</m:t>
                    </m:r>
                    <m:r>
                      <a:rPr lang="en-US" i="1">
                        <a:latin typeface="Cambria Math"/>
                      </a:rPr>
                      <m:t>:</m:t>
                    </m:r>
                    <m:sSup>
                      <m:sSupPr>
                        <m:ctrlPr>
                          <a:rPr lang="en-US" i="1">
                            <a:latin typeface="Cambria Math"/>
                          </a:rPr>
                        </m:ctrlPr>
                      </m:sSupPr>
                      <m:e>
                        <m:r>
                          <a:rPr lang="en-US" i="1">
                            <a:latin typeface="Cambria Math"/>
                          </a:rPr>
                          <m:t>𝑅</m:t>
                        </m:r>
                      </m:e>
                      <m:sup>
                        <m:r>
                          <a:rPr lang="en-US" i="1">
                            <a:latin typeface="Cambria Math"/>
                          </a:rPr>
                          <m:t>𝑛</m:t>
                        </m:r>
                      </m:sup>
                    </m:sSup>
                    <m:r>
                      <a:rPr lang="en-US" i="1">
                        <a:latin typeface="Cambria Math"/>
                      </a:rPr>
                      <m:t>→</m:t>
                    </m:r>
                    <m:sSup>
                      <m:sSupPr>
                        <m:ctrlPr>
                          <a:rPr lang="en-US" i="1">
                            <a:latin typeface="Cambria Math"/>
                          </a:rPr>
                        </m:ctrlPr>
                      </m:sSupPr>
                      <m:e>
                        <m:r>
                          <a:rPr lang="en-US" i="1">
                            <a:latin typeface="Cambria Math"/>
                          </a:rPr>
                          <m:t>𝑅</m:t>
                        </m:r>
                      </m:e>
                      <m:sup>
                        <m:r>
                          <a:rPr lang="en-US" i="1">
                            <a:latin typeface="Cambria Math"/>
                          </a:rPr>
                          <m:t>𝑛</m:t>
                        </m:r>
                      </m:sup>
                    </m:sSup>
                  </m:oMath>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1" i="1">
                              <a:latin typeface="Cambria Math"/>
                            </a:rPr>
                          </m:ctrlPr>
                        </m:dPr>
                        <m:e>
                          <m:acc>
                            <m:accPr>
                              <m:chr m:val="⃗"/>
                              <m:ctrlPr>
                                <a:rPr lang="en-US" i="1">
                                  <a:latin typeface="Cambria Math"/>
                                </a:rPr>
                              </m:ctrlPr>
                            </m:accPr>
                            <m:e>
                              <m:r>
                                <a:rPr lang="en-US" i="1">
                                  <a:latin typeface="Cambria Math"/>
                                </a:rPr>
                                <m:t>𝑓</m:t>
                              </m:r>
                            </m:e>
                          </m:acc>
                          <m:d>
                            <m:dPr>
                              <m:ctrlPr>
                                <a:rPr lang="en-US" i="1" dirty="0">
                                  <a:latin typeface="Cambria Math"/>
                                </a:rPr>
                              </m:ctrlPr>
                            </m:dPr>
                            <m:e>
                              <m:acc>
                                <m:accPr>
                                  <m:chr m:val="⃗"/>
                                  <m:ctrlPr>
                                    <a:rPr lang="en-US" i="1" dirty="0">
                                      <a:latin typeface="Cambria Math"/>
                                    </a:rPr>
                                  </m:ctrlPr>
                                </m:accPr>
                                <m:e>
                                  <m:r>
                                    <a:rPr lang="en-US" i="1" dirty="0">
                                      <a:latin typeface="Cambria Math"/>
                                    </a:rPr>
                                    <m:t>𝑥</m:t>
                                  </m:r>
                                </m:e>
                              </m:acc>
                            </m:e>
                          </m:d>
                          <m:r>
                            <a:rPr lang="en-US" i="1" dirty="0">
                              <a:latin typeface="Cambria Math"/>
                            </a:rPr>
                            <m:t>−</m:t>
                          </m:r>
                          <m:acc>
                            <m:accPr>
                              <m:chr m:val="⃗"/>
                              <m:ctrlPr>
                                <a:rPr lang="en-US" i="1" dirty="0">
                                  <a:latin typeface="Cambria Math"/>
                                </a:rPr>
                              </m:ctrlPr>
                            </m:accPr>
                            <m:e>
                              <m:r>
                                <a:rPr lang="en-US" i="1" dirty="0">
                                  <a:latin typeface="Cambria Math"/>
                                </a:rPr>
                                <m:t>𝑓</m:t>
                              </m:r>
                            </m:e>
                          </m:acc>
                          <m:d>
                            <m:dPr>
                              <m:ctrlPr>
                                <a:rPr lang="en-US" i="1" dirty="0">
                                  <a:latin typeface="Cambria Math"/>
                                </a:rPr>
                              </m:ctrlPr>
                            </m:dPr>
                            <m:e>
                              <m:acc>
                                <m:accPr>
                                  <m:chr m:val="⃗"/>
                                  <m:ctrlPr>
                                    <a:rPr lang="en-US" i="1" dirty="0">
                                      <a:latin typeface="Cambria Math"/>
                                    </a:rPr>
                                  </m:ctrlPr>
                                </m:accPr>
                                <m:e>
                                  <m:r>
                                    <a:rPr lang="en-US" i="1" dirty="0">
                                      <a:latin typeface="Cambria Math"/>
                                    </a:rPr>
                                    <m:t>𝑥</m:t>
                                  </m:r>
                                  <m:r>
                                    <a:rPr lang="en-US" i="1" dirty="0">
                                      <a:latin typeface="Cambria Math"/>
                                    </a:rPr>
                                    <m:t>+</m:t>
                                  </m:r>
                                  <m:r>
                                    <a:rPr lang="en-US" i="1" dirty="0">
                                      <a:latin typeface="Cambria Math"/>
                                    </a:rPr>
                                    <m:t>h</m:t>
                                  </m:r>
                                </m:e>
                              </m:acc>
                            </m:e>
                          </m:d>
                        </m:e>
                      </m:d>
                      <m:r>
                        <a:rPr lang="en-US" b="1" i="1">
                          <a:latin typeface="Cambria Math"/>
                        </a:rPr>
                        <m:t>≤</m:t>
                      </m:r>
                      <m:d>
                        <m:dPr>
                          <m:begChr m:val="|"/>
                          <m:endChr m:val="|"/>
                          <m:ctrlPr>
                            <a:rPr lang="en-US" i="1">
                              <a:latin typeface="Cambria Math"/>
                            </a:rPr>
                          </m:ctrlPr>
                        </m:dPr>
                        <m:e>
                          <m:r>
                            <a:rPr lang="en-US" b="1" i="1">
                              <a:latin typeface="Cambria Math"/>
                            </a:rPr>
                            <m:t>𝑫𝒇</m:t>
                          </m:r>
                        </m:e>
                      </m:d>
                      <m:d>
                        <m:dPr>
                          <m:begChr m:val="|"/>
                          <m:endChr m:val="|"/>
                          <m:ctrlPr>
                            <a:rPr lang="en-US" i="1">
                              <a:latin typeface="Cambria Math"/>
                            </a:rPr>
                          </m:ctrlPr>
                        </m:dPr>
                        <m:e>
                          <m:r>
                            <a:rPr lang="en-US" i="1">
                              <a:latin typeface="Cambria Math"/>
                            </a:rPr>
                            <m:t>h</m:t>
                          </m:r>
                        </m:e>
                      </m:d>
                    </m:oMath>
                  </m:oMathPara>
                </a14:m>
                <a:endParaRPr lang="en-US" dirty="0"/>
              </a:p>
              <a:p>
                <a:r>
                  <a:rPr lang="en-US" dirty="0"/>
                  <a:t>The </a:t>
                </a:r>
                <a:r>
                  <a:rPr lang="en-US" dirty="0" err="1"/>
                  <a:t>jacobian</a:t>
                </a:r>
                <a:r>
                  <a:rPr lang="en-US" dirty="0"/>
                  <a:t> for our relationship is defined as follows:</a:t>
                </a:r>
              </a:p>
              <a:p>
                <a:pPr marL="0" indent="0">
                  <a:buNone/>
                </a:pPr>
                <a14:m>
                  <m:oMathPara xmlns:m="http://schemas.openxmlformats.org/officeDocument/2006/math">
                    <m:oMathParaPr>
                      <m:jc m:val="centerGroup"/>
                    </m:oMathParaPr>
                    <m:oMath xmlns:m="http://schemas.openxmlformats.org/officeDocument/2006/math">
                      <m:r>
                        <a:rPr lang="en-US" b="1" i="1">
                          <a:latin typeface="Cambria Math"/>
                        </a:rPr>
                        <m:t>𝑫</m:t>
                      </m:r>
                      <m:sSub>
                        <m:sSubPr>
                          <m:ctrlPr>
                            <a:rPr lang="en-US" b="1" i="1">
                              <a:latin typeface="Cambria Math"/>
                            </a:rPr>
                          </m:ctrlPr>
                        </m:sSubPr>
                        <m:e>
                          <m:r>
                            <a:rPr lang="en-US" b="1" i="1">
                              <a:latin typeface="Cambria Math"/>
                            </a:rPr>
                            <m:t>𝒇</m:t>
                          </m:r>
                        </m:e>
                        <m:sub>
                          <m:r>
                            <a:rPr lang="en-US" i="1">
                              <a:latin typeface="Cambria Math"/>
                            </a:rPr>
                            <m:t>𝑖𝑗</m:t>
                          </m:r>
                        </m:sub>
                      </m:sSub>
                      <m:r>
                        <a:rPr lang="en-US" b="1" i="1">
                          <a:latin typeface="Cambria Math"/>
                        </a:rPr>
                        <m:t>=</m:t>
                      </m:r>
                      <m:sSub>
                        <m:sSubPr>
                          <m:ctrlPr>
                            <a:rPr lang="en-US" i="1">
                              <a:latin typeface="Cambria Math"/>
                            </a:rPr>
                          </m:ctrlPr>
                        </m:sSubPr>
                        <m:e>
                          <m:r>
                            <a:rPr lang="en-US" i="1">
                              <a:latin typeface="Cambria Math"/>
                            </a:rPr>
                            <m:t>𝑊</m:t>
                          </m:r>
                        </m:e>
                        <m:sub>
                          <m:r>
                            <a:rPr lang="en-US" i="1">
                              <a:latin typeface="Cambria Math"/>
                            </a:rPr>
                            <m:t>𝑖𝑗</m:t>
                          </m:r>
                        </m:sub>
                      </m:sSub>
                      <m:r>
                        <a:rPr lang="en-US" i="1">
                          <a:latin typeface="Cambria Math"/>
                        </a:rPr>
                        <m:t>∗</m:t>
                      </m:r>
                      <m:r>
                        <a:rPr lang="en-US" i="1">
                          <a:latin typeface="Cambria Math"/>
                        </a:rPr>
                        <m:t>𝑑𝑟</m:t>
                      </m:r>
                      <m:d>
                        <m:dPr>
                          <m:ctrlPr>
                            <a:rPr lang="en-US" i="1">
                              <a:latin typeface="Cambria Math"/>
                            </a:rPr>
                          </m:ctrlPr>
                        </m:dPr>
                        <m:e>
                          <m:sSub>
                            <m:sSubPr>
                              <m:ctrlPr>
                                <a:rPr lang="en-US" i="1">
                                  <a:latin typeface="Cambria Math"/>
                                </a:rPr>
                              </m:ctrlPr>
                            </m:sSubPr>
                            <m:e>
                              <m:r>
                                <a:rPr lang="en-US" i="1">
                                  <a:latin typeface="Cambria Math"/>
                                </a:rPr>
                                <m:t>𝐸</m:t>
                              </m:r>
                            </m:e>
                            <m:sub>
                              <m:r>
                                <a:rPr lang="en-US" i="1">
                                  <a:latin typeface="Cambria Math"/>
                                </a:rPr>
                                <m:t>𝑗</m:t>
                              </m:r>
                            </m:sub>
                          </m:sSub>
                        </m:e>
                      </m:d>
                    </m:oMath>
                  </m:oMathPara>
                </a14:m>
                <a:endParaRPr lang="en-US" b="1" dirty="0"/>
              </a:p>
              <a:p>
                <a:pPr marL="0" indent="0">
                  <a:buNone/>
                </a:pPr>
                <a:r>
                  <a:rPr lang="en-US" b="1" dirty="0"/>
                  <a:t>    </a:t>
                </a:r>
                <a:r>
                  <a:rPr lang="en-US" dirty="0"/>
                  <a:t>so an obvious bound would be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1" i="1">
                              <a:latin typeface="Cambria Math"/>
                            </a:rPr>
                          </m:ctrlPr>
                        </m:dPr>
                        <m:e>
                          <m:r>
                            <a:rPr lang="en-US" b="1" i="1">
                              <a:latin typeface="Cambria Math"/>
                            </a:rPr>
                            <m:t>𝑫𝒇</m:t>
                          </m:r>
                        </m:e>
                      </m:d>
                      <m:r>
                        <a:rPr lang="en-US" i="1">
                          <a:latin typeface="Cambria Math"/>
                        </a:rPr>
                        <m:t>≤</m:t>
                      </m:r>
                      <m:func>
                        <m:funcPr>
                          <m:ctrlPr>
                            <a:rPr lang="en-US" i="1">
                              <a:latin typeface="Cambria Math"/>
                            </a:rPr>
                          </m:ctrlPr>
                        </m:funcPr>
                        <m:fName>
                          <m:r>
                            <m:rPr>
                              <m:sty m:val="p"/>
                            </m:rPr>
                            <a:rPr lang="en-US">
                              <a:latin typeface="Cambria Math"/>
                            </a:rPr>
                            <m:t>max</m:t>
                          </m:r>
                        </m:fName>
                        <m:e>
                          <m:d>
                            <m:dPr>
                              <m:ctrlPr>
                                <a:rPr lang="en-US" i="1">
                                  <a:latin typeface="Cambria Math"/>
                                </a:rPr>
                              </m:ctrlPr>
                            </m:dPr>
                            <m:e>
                              <m:r>
                                <a:rPr lang="en-US" i="1">
                                  <a:latin typeface="Cambria Math"/>
                                </a:rPr>
                                <m:t>𝑑𝑟</m:t>
                              </m:r>
                            </m:e>
                          </m:d>
                        </m:e>
                      </m:func>
                      <m:d>
                        <m:dPr>
                          <m:begChr m:val="|"/>
                          <m:endChr m:val="|"/>
                          <m:ctrlPr>
                            <a:rPr lang="en-US" i="1">
                              <a:latin typeface="Cambria Math"/>
                            </a:rPr>
                          </m:ctrlPr>
                        </m:dPr>
                        <m:e>
                          <m:r>
                            <a:rPr lang="en-US" i="1">
                              <a:latin typeface="Cambria Math"/>
                            </a:rPr>
                            <m:t>𝑊</m:t>
                          </m:r>
                        </m:e>
                      </m:d>
                    </m:oMath>
                  </m:oMathPara>
                </a14:m>
                <a:endParaRPr lang="en-US" b="1" dirty="0"/>
              </a:p>
              <a:p>
                <a:pPr marL="0" indent="0">
                  <a:buNone/>
                </a:pPr>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857374"/>
                <a:ext cx="8763000" cy="4525963"/>
              </a:xfrm>
              <a:blipFill rotWithShape="1">
                <a:blip r:embed="rId3"/>
                <a:stretch>
                  <a:fillRect l="-835" b="-404"/>
                </a:stretch>
              </a:blipFill>
            </p:spPr>
            <p:txBody>
              <a:bodyPr/>
              <a:lstStyle/>
              <a:p>
                <a:r>
                  <a:rPr lang="en-US">
                    <a:noFill/>
                  </a:rPr>
                  <a:t> </a:t>
                </a:r>
              </a:p>
            </p:txBody>
          </p:sp>
        </mc:Fallback>
      </mc:AlternateContent>
    </p:spTree>
    <p:extLst>
      <p:ext uri="{BB962C8B-B14F-4D97-AF65-F5344CB8AC3E}">
        <p14:creationId xmlns:p14="http://schemas.microsoft.com/office/powerpoint/2010/main" val="10836168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2" nodeType="clickEffect">
                                  <p:stCondLst>
                                    <p:cond delay="0"/>
                                  </p:stCondLst>
                                  <p:childTnLst>
                                    <p:set>
                                      <p:cBhvr>
                                        <p:cTn id="8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 nodeType="clickEffect">
                                  <p:stCondLst>
                                    <p:cond delay="0"/>
                                  </p:stCondLst>
                                  <p:childTnLst>
                                    <p:set>
                                      <p:cBhvr>
                                        <p:cTn id="9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2" nodeType="clickEffect">
                                  <p:stCondLst>
                                    <p:cond delay="0"/>
                                  </p:stCondLst>
                                  <p:childTnLst>
                                    <p:set>
                                      <p:cBhvr>
                                        <p:cTn id="9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2" nodeType="clickEffect">
                                  <p:stCondLst>
                                    <p:cond delay="0"/>
                                  </p:stCondLst>
                                  <p:childTnLst>
                                    <p:set>
                                      <p:cBhvr>
                                        <p:cTn id="10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 nodeType="click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2" nodeType="click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2" nodeType="clickEffect">
                                  <p:stCondLst>
                                    <p:cond delay="0"/>
                                  </p:stCondLst>
                                  <p:childTnLst>
                                    <p:set>
                                      <p:cBhvr>
                                        <p:cTn id="1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2" nodeType="clickEffect">
                                  <p:stCondLst>
                                    <p:cond delay="0"/>
                                  </p:stCondLst>
                                  <p:childTnLst>
                                    <p:set>
                                      <p:cBhvr>
                                        <p:cTn id="1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2" nodeType="clickEffect">
                                  <p:stCondLst>
                                    <p:cond delay="0"/>
                                  </p:stCondLst>
                                  <p:childTnLst>
                                    <p:set>
                                      <p:cBhvr>
                                        <p:cTn id="1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3" grpId="2"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Preliminary Results</a:t>
            </a:r>
            <a:endParaRPr lang="en-US" dirty="0"/>
          </a:p>
        </p:txBody>
      </p:sp>
      <p:sp>
        <p:nvSpPr>
          <p:cNvPr id="3" name="Content Placeholder 2"/>
          <p:cNvSpPr>
            <a:spLocks noGrp="1"/>
          </p:cNvSpPr>
          <p:nvPr>
            <p:ph idx="1"/>
          </p:nvPr>
        </p:nvSpPr>
        <p:spPr/>
        <p:txBody>
          <a:bodyPr>
            <a:normAutofit/>
          </a:bodyPr>
          <a:lstStyle/>
          <a:p>
            <a:r>
              <a:rPr lang="en-US" dirty="0" smtClean="0"/>
              <a:t>Fixed point properties between E and IE networks are different</a:t>
            </a:r>
          </a:p>
          <a:p>
            <a:pPr lvl="1"/>
            <a:r>
              <a:rPr lang="en-US" dirty="0" smtClean="0"/>
              <a:t>E has very positive and linear growth, always converges</a:t>
            </a:r>
          </a:p>
          <a:p>
            <a:pPr lvl="1"/>
            <a:r>
              <a:rPr lang="en-US" dirty="0" smtClean="0"/>
              <a:t>IE has less linear growth in both directions, doesn’t always converge</a:t>
            </a:r>
          </a:p>
          <a:p>
            <a:endParaRPr lang="en-US" dirty="0"/>
          </a:p>
          <a:p>
            <a:r>
              <a:rPr lang="en-US" dirty="0" smtClean="0"/>
              <a:t>Larger network size increases the average in-degree</a:t>
            </a:r>
          </a:p>
          <a:p>
            <a:pPr lvl="1"/>
            <a:r>
              <a:rPr lang="en-US" dirty="0" smtClean="0"/>
              <a:t>Linearity is preserved in larger networks for only E networks</a:t>
            </a:r>
          </a:p>
          <a:p>
            <a:pPr lvl="1"/>
            <a:r>
              <a:rPr lang="en-US" dirty="0" smtClean="0"/>
              <a:t>Steeper relationship between fixed points and connection strengths</a:t>
            </a:r>
          </a:p>
        </p:txBody>
      </p:sp>
    </p:spTree>
    <p:extLst>
      <p:ext uri="{BB962C8B-B14F-4D97-AF65-F5344CB8AC3E}">
        <p14:creationId xmlns:p14="http://schemas.microsoft.com/office/powerpoint/2010/main" val="34051641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Introduction to neurons</a:t>
            </a:r>
            <a:endParaRPr lang="en-US" dirty="0"/>
          </a:p>
        </p:txBody>
      </p:sp>
      <p:sp>
        <p:nvSpPr>
          <p:cNvPr id="20" name="Cloud 19"/>
          <p:cNvSpPr/>
          <p:nvPr/>
        </p:nvSpPr>
        <p:spPr>
          <a:xfrm>
            <a:off x="6096000" y="4114800"/>
            <a:ext cx="1752600" cy="1143000"/>
          </a:xfrm>
          <a:prstGeom prst="clou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encoding</a:t>
            </a:r>
            <a:endParaRPr lang="en-US" dirty="0"/>
          </a:p>
        </p:txBody>
      </p:sp>
      <p:grpSp>
        <p:nvGrpSpPr>
          <p:cNvPr id="31" name="Group 30"/>
          <p:cNvGrpSpPr/>
          <p:nvPr/>
        </p:nvGrpSpPr>
        <p:grpSpPr>
          <a:xfrm>
            <a:off x="2971800" y="4114800"/>
            <a:ext cx="790794" cy="775732"/>
            <a:chOff x="3300303" y="1789668"/>
            <a:chExt cx="790794" cy="775732"/>
          </a:xfrm>
        </p:grpSpPr>
        <p:sp>
          <p:nvSpPr>
            <p:cNvPr id="10" name="Oval 9"/>
            <p:cNvSpPr/>
            <p:nvPr/>
          </p:nvSpPr>
          <p:spPr>
            <a:xfrm>
              <a:off x="3505200" y="2184400"/>
              <a:ext cx="381000" cy="3810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300303" y="1789668"/>
              <a:ext cx="790794" cy="369332"/>
            </a:xfrm>
            <a:prstGeom prst="rect">
              <a:avLst/>
            </a:prstGeom>
            <a:noFill/>
            <a:ln>
              <a:noFill/>
            </a:ln>
            <a:effectLst>
              <a:glow>
                <a:schemeClr val="accent1">
                  <a:alpha val="0"/>
                </a:schemeClr>
              </a:glow>
            </a:effectLst>
          </p:spPr>
          <p:txBody>
            <a:bodyPr wrap="none" rtlCol="0">
              <a:spAutoFit/>
            </a:bodyPr>
            <a:lstStyle/>
            <a:p>
              <a:r>
                <a:rPr lang="en-US" dirty="0" smtClean="0"/>
                <a:t>neuron</a:t>
              </a:r>
              <a:endParaRPr lang="en-US" dirty="0"/>
            </a:p>
          </p:txBody>
        </p:sp>
      </p:grpSp>
      <p:grpSp>
        <p:nvGrpSpPr>
          <p:cNvPr id="11" name="Group 10"/>
          <p:cNvGrpSpPr/>
          <p:nvPr/>
        </p:nvGrpSpPr>
        <p:grpSpPr>
          <a:xfrm>
            <a:off x="1219200" y="4292600"/>
            <a:ext cx="1752600" cy="1138942"/>
            <a:chOff x="1066800" y="1701800"/>
            <a:chExt cx="1752600" cy="1138942"/>
          </a:xfrm>
        </p:grpSpPr>
        <p:grpSp>
          <p:nvGrpSpPr>
            <p:cNvPr id="32" name="Group 31"/>
            <p:cNvGrpSpPr/>
            <p:nvPr/>
          </p:nvGrpSpPr>
          <p:grpSpPr>
            <a:xfrm>
              <a:off x="1066800" y="1701800"/>
              <a:ext cx="1752600" cy="584200"/>
              <a:chOff x="1066800" y="1981200"/>
              <a:chExt cx="1752600" cy="584200"/>
            </a:xfrm>
          </p:grpSpPr>
          <p:sp>
            <p:nvSpPr>
              <p:cNvPr id="12" name="Right Arrow 11"/>
              <p:cNvSpPr/>
              <p:nvPr/>
            </p:nvSpPr>
            <p:spPr>
              <a:xfrm>
                <a:off x="1066800" y="2184400"/>
                <a:ext cx="1752600" cy="381000"/>
              </a:xfrm>
              <a:prstGeom prst="rightArrow">
                <a:avLst>
                  <a:gd name="adj1" fmla="val 29999"/>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3" name="TextBox 12"/>
              <p:cNvSpPr txBox="1"/>
              <p:nvPr/>
            </p:nvSpPr>
            <p:spPr>
              <a:xfrm>
                <a:off x="1282700" y="1981200"/>
                <a:ext cx="1244059" cy="369332"/>
              </a:xfrm>
              <a:prstGeom prst="rect">
                <a:avLst/>
              </a:prstGeom>
              <a:noFill/>
            </p:spPr>
            <p:txBody>
              <a:bodyPr wrap="none" rtlCol="0">
                <a:spAutoFit/>
              </a:bodyPr>
              <a:lstStyle/>
              <a:p>
                <a:r>
                  <a:rPr lang="en-US" dirty="0"/>
                  <a:t>i</a:t>
                </a:r>
                <a:r>
                  <a:rPr lang="en-US" dirty="0" smtClean="0"/>
                  <a:t>nput stimuli</a:t>
                </a:r>
                <a:endParaRPr lang="en-US" dirty="0"/>
              </a:p>
            </p:txBody>
          </p:sp>
        </p:grpSp>
        <mc:AlternateContent xmlns:mc="http://schemas.openxmlformats.org/markup-compatibility/2006" xmlns:a14="http://schemas.microsoft.com/office/drawing/2010/main">
          <mc:Choice Requires="a14">
            <p:sp>
              <p:nvSpPr>
                <p:cNvPr id="3" name="TextBox 2"/>
                <p:cNvSpPr txBox="1"/>
                <p:nvPr/>
              </p:nvSpPr>
              <p:spPr>
                <a:xfrm>
                  <a:off x="1677069" y="2209800"/>
                  <a:ext cx="740331" cy="630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500" b="1" i="1" smtClean="0">
                                <a:solidFill>
                                  <a:schemeClr val="accent1"/>
                                </a:solidFill>
                                <a:latin typeface="Cambria Math"/>
                              </a:rPr>
                            </m:ctrlPr>
                          </m:sSubPr>
                          <m:e>
                            <m:r>
                              <a:rPr lang="en-US" sz="3500" b="1" i="1" smtClean="0">
                                <a:solidFill>
                                  <a:schemeClr val="accent1"/>
                                </a:solidFill>
                                <a:latin typeface="Cambria Math"/>
                              </a:rPr>
                              <m:t>𝑬</m:t>
                            </m:r>
                          </m:e>
                          <m:sub>
                            <m:r>
                              <a:rPr lang="en-US" sz="3500" b="1" i="1" smtClean="0">
                                <a:solidFill>
                                  <a:schemeClr val="accent1"/>
                                </a:solidFill>
                                <a:latin typeface="Cambria Math"/>
                              </a:rPr>
                              <m:t>𝒊</m:t>
                            </m:r>
                          </m:sub>
                        </m:sSub>
                      </m:oMath>
                    </m:oMathPara>
                  </a14:m>
                  <a:endParaRPr lang="en-US" sz="35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677069" y="2209800"/>
                  <a:ext cx="740331" cy="630942"/>
                </a:xfrm>
                <a:prstGeom prst="rect">
                  <a:avLst/>
                </a:prstGeom>
                <a:blipFill rotWithShape="1">
                  <a:blip r:embed="rId3"/>
                  <a:stretch>
                    <a:fillRect/>
                  </a:stretch>
                </a:blipFill>
              </p:spPr>
              <p:txBody>
                <a:bodyPr/>
                <a:lstStyle/>
                <a:p>
                  <a:r>
                    <a:rPr lang="en-US">
                      <a:noFill/>
                    </a:rPr>
                    <a:t> </a:t>
                  </a:r>
                </a:p>
              </p:txBody>
            </p:sp>
          </mc:Fallback>
        </mc:AlternateContent>
      </p:grpSp>
      <p:grpSp>
        <p:nvGrpSpPr>
          <p:cNvPr id="14" name="Group 13"/>
          <p:cNvGrpSpPr/>
          <p:nvPr/>
        </p:nvGrpSpPr>
        <p:grpSpPr>
          <a:xfrm>
            <a:off x="3962400" y="4148316"/>
            <a:ext cx="1752600" cy="1261884"/>
            <a:chOff x="3810000" y="1557516"/>
            <a:chExt cx="1752600" cy="1261884"/>
          </a:xfrm>
        </p:grpSpPr>
        <p:grpSp>
          <p:nvGrpSpPr>
            <p:cNvPr id="30" name="Group 29"/>
            <p:cNvGrpSpPr/>
            <p:nvPr/>
          </p:nvGrpSpPr>
          <p:grpSpPr>
            <a:xfrm>
              <a:off x="3810000" y="1873250"/>
              <a:ext cx="1752600" cy="368300"/>
              <a:chOff x="4495800" y="2184400"/>
              <a:chExt cx="990600" cy="368300"/>
            </a:xfrm>
          </p:grpSpPr>
          <p:cxnSp>
            <p:nvCxnSpPr>
              <p:cNvPr id="25" name="Curved Connector 24"/>
              <p:cNvCxnSpPr/>
              <p:nvPr/>
            </p:nvCxnSpPr>
            <p:spPr>
              <a:xfrm flipV="1">
                <a:off x="4495800" y="2184400"/>
                <a:ext cx="914400" cy="215900"/>
              </a:xfrm>
              <a:prstGeom prst="curvedConnector3">
                <a:avLst>
                  <a:gd name="adj1" fmla="val 50000"/>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flipV="1">
                <a:off x="4572000" y="2336800"/>
                <a:ext cx="914400" cy="215900"/>
              </a:xfrm>
              <a:prstGeom prst="curvedConnector3">
                <a:avLst>
                  <a:gd name="adj1" fmla="val 50000"/>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4343400" y="1557516"/>
              <a:ext cx="577402" cy="1261884"/>
            </a:xfrm>
            <a:prstGeom prst="rect">
              <a:avLst/>
            </a:prstGeom>
            <a:noFill/>
          </p:spPr>
          <p:txBody>
            <a:bodyPr wrap="none" rtlCol="0">
              <a:spAutoFit/>
            </a:bodyPr>
            <a:lstStyle/>
            <a:p>
              <a:r>
                <a:rPr lang="en-US" sz="7600" b="1" dirty="0" smtClean="0">
                  <a:latin typeface="Aparajita" pitchFamily="34" charset="0"/>
                  <a:cs typeface="Aparajita" pitchFamily="34" charset="0"/>
                </a:rPr>
                <a:t>?</a:t>
              </a:r>
              <a:endParaRPr lang="en-US" sz="7600" b="1" dirty="0">
                <a:latin typeface="Aparajita" pitchFamily="34" charset="0"/>
                <a:cs typeface="Aparajita" pitchFamily="34" charset="0"/>
              </a:endParaRPr>
            </a:p>
          </p:txBody>
        </p:sp>
      </p:grpSp>
      <p:sp>
        <p:nvSpPr>
          <p:cNvPr id="24" name="Content Placeholder 2"/>
          <p:cNvSpPr>
            <a:spLocks noGrp="1"/>
          </p:cNvSpPr>
          <p:nvPr>
            <p:ph sz="half" idx="1"/>
          </p:nvPr>
        </p:nvSpPr>
        <p:spPr>
          <a:xfrm>
            <a:off x="550985" y="1600200"/>
            <a:ext cx="8135815" cy="1600200"/>
          </a:xfrm>
        </p:spPr>
        <p:txBody>
          <a:bodyPr>
            <a:noAutofit/>
          </a:bodyPr>
          <a:lstStyle/>
          <a:p>
            <a:pPr marL="342900" indent="-342900"/>
            <a:r>
              <a:rPr lang="en-US" sz="2400" dirty="0" smtClean="0"/>
              <a:t>External and neuron to neuron inputs are received by neurons and encoded</a:t>
            </a:r>
          </a:p>
          <a:p>
            <a:pPr marL="617220" lvl="1" indent="-342900"/>
            <a:r>
              <a:rPr lang="en-US" sz="2000" dirty="0" smtClean="0"/>
              <a:t>Light; rods and cones; and bipolar and ganglion cells</a:t>
            </a:r>
          </a:p>
          <a:p>
            <a:pPr marL="0" indent="0">
              <a:buNone/>
            </a:pPr>
            <a:endParaRPr lang="en-US" sz="2400" dirty="0" smtClean="0"/>
          </a:p>
          <a:p>
            <a:pPr marL="342900" indent="-342900"/>
            <a:r>
              <a:rPr lang="en-US" sz="2400" dirty="0" smtClean="0"/>
              <a:t>In our model input is average current: E</a:t>
            </a:r>
          </a:p>
        </p:txBody>
      </p:sp>
    </p:spTree>
    <p:extLst>
      <p:ext uri="{BB962C8B-B14F-4D97-AF65-F5344CB8AC3E}">
        <p14:creationId xmlns:p14="http://schemas.microsoft.com/office/powerpoint/2010/main" val="11059892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Heterogeneous firing rates in a neural network</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780" y="3143788"/>
            <a:ext cx="6136420" cy="379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2" name="Content Placeholder 2"/>
              <p:cNvSpPr>
                <a:spLocks noGrp="1"/>
              </p:cNvSpPr>
              <p:nvPr>
                <p:ph sz="half" idx="1"/>
              </p:nvPr>
            </p:nvSpPr>
            <p:spPr>
              <a:xfrm>
                <a:off x="246489" y="1219200"/>
                <a:ext cx="8763001" cy="2667000"/>
              </a:xfrm>
            </p:spPr>
            <p:txBody>
              <a:bodyPr>
                <a:noAutofit/>
              </a:bodyPr>
              <a:lstStyle/>
              <a:p>
                <a:r>
                  <a:rPr lang="en-US" sz="2500" dirty="0" smtClean="0"/>
                  <a:t>We are interested in the heterogeneity of the dynamics of neural networks</a:t>
                </a:r>
              </a:p>
              <a:p>
                <a:pPr lvl="1"/>
                <a:r>
                  <a:rPr lang="en-US" sz="1600" dirty="0" smtClean="0"/>
                  <a:t>Average input current, E and average firing rate, r</a:t>
                </a:r>
              </a:p>
              <a:p>
                <a:r>
                  <a:rPr lang="en-US" sz="2500" dirty="0" smtClean="0"/>
                  <a:t>Relationship between firing rate and input current</a:t>
                </a:r>
              </a:p>
              <a:p>
                <a:pPr lvl="1"/>
                <a14:m>
                  <m:oMath xmlns:m="http://schemas.openxmlformats.org/officeDocument/2006/math">
                    <m:r>
                      <a:rPr lang="en-US" sz="2100" b="0" i="1" smtClean="0">
                        <a:latin typeface="Cambria Math"/>
                      </a:rPr>
                      <m:t>𝐸</m:t>
                    </m:r>
                    <m:r>
                      <a:rPr lang="en-US" sz="2100" b="0" i="1" smtClean="0">
                        <a:latin typeface="Cambria Math"/>
                      </a:rPr>
                      <m:t>≡</m:t>
                    </m:r>
                    <m:r>
                      <a:rPr lang="en-US" sz="2100" b="0" i="1" smtClean="0">
                        <a:latin typeface="Cambria Math"/>
                      </a:rPr>
                      <m:t>𝑟</m:t>
                    </m:r>
                  </m:oMath>
                </a14:m>
                <a:r>
                  <a:rPr lang="en-US" sz="2100" dirty="0" smtClean="0"/>
                  <a:t>, E is equivalent to r and interchangeable</a:t>
                </a:r>
              </a:p>
            </p:txBody>
          </p:sp>
        </mc:Choice>
        <mc:Fallback xmlns="">
          <p:sp>
            <p:nvSpPr>
              <p:cNvPr id="22" name="Content Placeholder 2"/>
              <p:cNvSpPr>
                <a:spLocks noGrp="1" noRot="1" noChangeAspect="1" noMove="1" noResize="1" noEditPoints="1" noAdjustHandles="1" noChangeArrowheads="1" noChangeShapeType="1" noTextEdit="1"/>
              </p:cNvSpPr>
              <p:nvPr>
                <p:ph sz="half" idx="1"/>
              </p:nvPr>
            </p:nvSpPr>
            <p:spPr>
              <a:xfrm>
                <a:off x="246489" y="1219200"/>
                <a:ext cx="8763001" cy="2667000"/>
              </a:xfrm>
              <a:blipFill rotWithShape="1">
                <a:blip r:embed="rId4"/>
                <a:stretch>
                  <a:fillRect l="-974" t="-1826" r="-1043"/>
                </a:stretch>
              </a:blipFill>
            </p:spPr>
            <p:txBody>
              <a:bodyPr/>
              <a:lstStyle/>
              <a:p>
                <a:r>
                  <a:rPr lang="en-US">
                    <a:noFill/>
                  </a:rPr>
                  <a:t> </a:t>
                </a:r>
              </a:p>
            </p:txBody>
          </p:sp>
        </mc:Fallback>
      </mc:AlternateContent>
    </p:spTree>
    <p:extLst>
      <p:ext uri="{BB962C8B-B14F-4D97-AF65-F5344CB8AC3E}">
        <p14:creationId xmlns:p14="http://schemas.microsoft.com/office/powerpoint/2010/main" val="251112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neural network</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32343212"/>
              </p:ext>
            </p:extLst>
          </p:nvPr>
        </p:nvGraphicFramePr>
        <p:xfrm>
          <a:off x="5210165" y="4045424"/>
          <a:ext cx="2790835" cy="2617275"/>
        </p:xfrm>
        <a:graphic>
          <a:graphicData uri="http://schemas.openxmlformats.org/drawingml/2006/table">
            <a:tbl>
              <a:tblPr firstRow="1" bandRow="1">
                <a:tableStyleId>{5940675A-B579-460E-94D1-54222C63F5DA}</a:tableStyleId>
              </a:tblPr>
              <a:tblGrid>
                <a:gridCol w="558167"/>
                <a:gridCol w="558167"/>
                <a:gridCol w="558167"/>
                <a:gridCol w="558167"/>
                <a:gridCol w="558167"/>
              </a:tblGrid>
              <a:tr h="523455">
                <a:tc>
                  <a:txBody>
                    <a:bodyPr/>
                    <a:lstStyle/>
                    <a:p>
                      <a:pPr algn="ctr"/>
                      <a:r>
                        <a:rPr lang="en-US" sz="2400" b="0" dirty="0" smtClean="0"/>
                        <a:t>1</a:t>
                      </a:r>
                      <a:endParaRPr lang="en-US" sz="2400" b="0" dirty="0"/>
                    </a:p>
                  </a:txBody>
                  <a:tcPr marL="86117" marR="86117" marT="43058" marB="43058"/>
                </a:tc>
                <a:tc>
                  <a:txBody>
                    <a:bodyPr/>
                    <a:lstStyle/>
                    <a:p>
                      <a:pPr algn="ctr"/>
                      <a:r>
                        <a:rPr lang="en-US" sz="2400" b="0" dirty="0" smtClean="0"/>
                        <a:t>1</a:t>
                      </a:r>
                      <a:endParaRPr lang="en-US" sz="2400" b="0" dirty="0"/>
                    </a:p>
                  </a:txBody>
                  <a:tcPr marL="86117" marR="86117" marT="43058" marB="43058"/>
                </a:tc>
                <a:tc>
                  <a:txBody>
                    <a:bodyPr/>
                    <a:lstStyle/>
                    <a:p>
                      <a:pPr algn="ctr"/>
                      <a:r>
                        <a:rPr lang="en-US" sz="2400" b="0" dirty="0" smtClean="0"/>
                        <a:t>1</a:t>
                      </a:r>
                      <a:endParaRPr lang="en-US" sz="2400" b="0" dirty="0"/>
                    </a:p>
                  </a:txBody>
                  <a:tcPr marL="86117" marR="86117" marT="43058" marB="43058"/>
                </a:tc>
                <a:tc>
                  <a:txBody>
                    <a:bodyPr/>
                    <a:lstStyle/>
                    <a:p>
                      <a:pPr algn="ctr"/>
                      <a:r>
                        <a:rPr lang="en-US" sz="2400" b="0" dirty="0" smtClean="0"/>
                        <a:t>1</a:t>
                      </a:r>
                      <a:endParaRPr lang="en-US" sz="2400" b="0" dirty="0"/>
                    </a:p>
                  </a:txBody>
                  <a:tcPr marL="86117" marR="86117" marT="43058" marB="43058"/>
                </a:tc>
                <a:tc>
                  <a:txBody>
                    <a:bodyPr/>
                    <a:lstStyle/>
                    <a:p>
                      <a:pPr algn="ctr"/>
                      <a:r>
                        <a:rPr lang="en-US" sz="2400" b="0" dirty="0" smtClean="0"/>
                        <a:t>1</a:t>
                      </a:r>
                      <a:endParaRPr lang="en-US" sz="2400" b="0" dirty="0"/>
                    </a:p>
                  </a:txBody>
                  <a:tcPr marL="86117" marR="86117" marT="43058" marB="43058"/>
                </a:tc>
              </a:tr>
              <a:tr h="523455">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r>
              <a:tr h="523455">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r>
              <a:tr h="523455">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r>
              <a:tr h="523455">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c>
                  <a:txBody>
                    <a:bodyPr/>
                    <a:lstStyle/>
                    <a:p>
                      <a:pPr algn="ctr"/>
                      <a:r>
                        <a:rPr lang="en-US" sz="2400" dirty="0" smtClean="0"/>
                        <a:t>1</a:t>
                      </a:r>
                      <a:endParaRPr lang="en-US" sz="2400" dirty="0"/>
                    </a:p>
                  </a:txBody>
                  <a:tcPr marL="86117" marR="86117" marT="43058" marB="43058"/>
                </a:tc>
              </a:tr>
            </a:tbl>
          </a:graphicData>
        </a:graphic>
      </p:graphicFrame>
      <p:grpSp>
        <p:nvGrpSpPr>
          <p:cNvPr id="122" name="Group 121"/>
          <p:cNvGrpSpPr/>
          <p:nvPr/>
        </p:nvGrpSpPr>
        <p:grpSpPr>
          <a:xfrm>
            <a:off x="1089575" y="3962400"/>
            <a:ext cx="2933901" cy="2599744"/>
            <a:chOff x="1347261" y="2382407"/>
            <a:chExt cx="2691339" cy="2570593"/>
          </a:xfrm>
        </p:grpSpPr>
        <p:sp>
          <p:nvSpPr>
            <p:cNvPr id="6" name="Oval 5"/>
            <p:cNvSpPr/>
            <p:nvPr/>
          </p:nvSpPr>
          <p:spPr>
            <a:xfrm>
              <a:off x="2514600" y="2382407"/>
              <a:ext cx="228600" cy="2286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828800" y="4724400"/>
              <a:ext cx="228600" cy="2286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10000" y="3352800"/>
              <a:ext cx="228600" cy="228600"/>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47261" y="3525016"/>
              <a:ext cx="228600" cy="2286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43172" y="4724400"/>
              <a:ext cx="228600" cy="2286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a:stCxn id="6" idx="5"/>
              <a:endCxn id="10" idx="1"/>
            </p:cNvCxnSpPr>
            <p:nvPr/>
          </p:nvCxnSpPr>
          <p:spPr>
            <a:xfrm>
              <a:off x="2709722" y="2577529"/>
              <a:ext cx="1133756" cy="80874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 idx="7"/>
              <a:endCxn id="6" idx="3"/>
            </p:cNvCxnSpPr>
            <p:nvPr/>
          </p:nvCxnSpPr>
          <p:spPr>
            <a:xfrm flipV="1">
              <a:off x="1542383" y="2577529"/>
              <a:ext cx="1005695" cy="98096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 idx="4"/>
              <a:endCxn id="9" idx="0"/>
            </p:cNvCxnSpPr>
            <p:nvPr/>
          </p:nvCxnSpPr>
          <p:spPr>
            <a:xfrm>
              <a:off x="2628900" y="2611007"/>
              <a:ext cx="928572" cy="2113393"/>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 idx="4"/>
              <a:endCxn id="8" idx="7"/>
            </p:cNvCxnSpPr>
            <p:nvPr/>
          </p:nvCxnSpPr>
          <p:spPr>
            <a:xfrm flipH="1">
              <a:off x="2023922" y="2611007"/>
              <a:ext cx="604978" cy="214687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7" idx="6"/>
              <a:endCxn id="10" idx="2"/>
            </p:cNvCxnSpPr>
            <p:nvPr/>
          </p:nvCxnSpPr>
          <p:spPr>
            <a:xfrm flipV="1">
              <a:off x="1575861" y="3467100"/>
              <a:ext cx="2234139" cy="17221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 idx="6"/>
              <a:endCxn id="10" idx="3"/>
            </p:cNvCxnSpPr>
            <p:nvPr/>
          </p:nvCxnSpPr>
          <p:spPr>
            <a:xfrm flipV="1">
              <a:off x="2057400" y="3547922"/>
              <a:ext cx="1786078" cy="129077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 idx="7"/>
              <a:endCxn id="10" idx="4"/>
            </p:cNvCxnSpPr>
            <p:nvPr/>
          </p:nvCxnSpPr>
          <p:spPr>
            <a:xfrm flipV="1">
              <a:off x="3638294" y="3581400"/>
              <a:ext cx="286006" cy="117647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7" idx="5"/>
              <a:endCxn id="9" idx="2"/>
            </p:cNvCxnSpPr>
            <p:nvPr/>
          </p:nvCxnSpPr>
          <p:spPr>
            <a:xfrm>
              <a:off x="1542383" y="3720138"/>
              <a:ext cx="1900789" cy="111856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 idx="2"/>
              <a:endCxn id="8" idx="6"/>
            </p:cNvCxnSpPr>
            <p:nvPr/>
          </p:nvCxnSpPr>
          <p:spPr>
            <a:xfrm flipH="1">
              <a:off x="2057400" y="4838700"/>
              <a:ext cx="1385772"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8" idx="1"/>
              <a:endCxn id="7" idx="4"/>
            </p:cNvCxnSpPr>
            <p:nvPr/>
          </p:nvCxnSpPr>
          <p:spPr>
            <a:xfrm flipH="1" flipV="1">
              <a:off x="1461561" y="3753616"/>
              <a:ext cx="400717" cy="100426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1" name="Content Placeholder 2"/>
          <p:cNvSpPr>
            <a:spLocks noGrp="1"/>
          </p:cNvSpPr>
          <p:nvPr>
            <p:ph sz="half" idx="1"/>
          </p:nvPr>
        </p:nvSpPr>
        <p:spPr>
          <a:xfrm>
            <a:off x="610270" y="1371600"/>
            <a:ext cx="7695530" cy="2362200"/>
          </a:xfrm>
        </p:spPr>
        <p:txBody>
          <a:bodyPr>
            <a:noAutofit/>
          </a:bodyPr>
          <a:lstStyle/>
          <a:p>
            <a:r>
              <a:rPr lang="en-US" sz="2400" dirty="0" smtClean="0"/>
              <a:t>Networks must support heterogeneity</a:t>
            </a:r>
          </a:p>
          <a:p>
            <a:r>
              <a:rPr lang="en-US" sz="2400" dirty="0" smtClean="0"/>
              <a:t>Networks with non-uniform (heterogeneous) firing:</a:t>
            </a:r>
          </a:p>
          <a:p>
            <a:pPr lvl="1"/>
            <a:r>
              <a:rPr lang="en-US" sz="2000" dirty="0" smtClean="0"/>
              <a:t>All to all connected network of non-uniform neurons</a:t>
            </a:r>
            <a:endParaRPr lang="en-US" sz="2400" dirty="0"/>
          </a:p>
          <a:p>
            <a:r>
              <a:rPr lang="en-US" sz="2400" dirty="0"/>
              <a:t>Connection matrix W</a:t>
            </a:r>
          </a:p>
          <a:p>
            <a:pPr lvl="1"/>
            <a:r>
              <a:rPr lang="en-US" sz="2000" dirty="0"/>
              <a:t>In-degree: the number of connections into each neuron</a:t>
            </a:r>
          </a:p>
        </p:txBody>
      </p:sp>
    </p:spTree>
    <p:extLst>
      <p:ext uri="{BB962C8B-B14F-4D97-AF65-F5344CB8AC3E}">
        <p14:creationId xmlns:p14="http://schemas.microsoft.com/office/powerpoint/2010/main" val="33640642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neural network</a:t>
            </a:r>
            <a:endParaRPr lang="en-US" dirty="0"/>
          </a:p>
        </p:txBody>
      </p:sp>
      <p:sp>
        <p:nvSpPr>
          <p:cNvPr id="3" name="Content Placeholder 2"/>
          <p:cNvSpPr>
            <a:spLocks noGrp="1"/>
          </p:cNvSpPr>
          <p:nvPr>
            <p:ph sz="half" idx="1"/>
          </p:nvPr>
        </p:nvSpPr>
        <p:spPr>
          <a:xfrm>
            <a:off x="773357" y="5181601"/>
            <a:ext cx="7165599" cy="990600"/>
          </a:xfrm>
        </p:spPr>
        <p:txBody>
          <a:bodyPr>
            <a:noAutofit/>
          </a:bodyPr>
          <a:lstStyle/>
          <a:p>
            <a:pPr lvl="1"/>
            <a:r>
              <a:rPr lang="en-US" sz="2400" dirty="0" err="1" smtClean="0"/>
              <a:t>Erdos-Renyi</a:t>
            </a:r>
            <a:r>
              <a:rPr lang="en-US" sz="2400" dirty="0" smtClean="0"/>
              <a:t> random graph model: </a:t>
            </a:r>
            <a:endParaRPr lang="en-US" sz="2000" dirty="0"/>
          </a:p>
          <a:p>
            <a:pPr lvl="2"/>
            <a:r>
              <a:rPr lang="en-US" dirty="0" smtClean="0"/>
              <a:t>Parameters</a:t>
            </a:r>
            <a:r>
              <a:rPr lang="en-US" dirty="0"/>
              <a:t>: </a:t>
            </a:r>
            <a:r>
              <a:rPr lang="en-US" dirty="0" smtClean="0"/>
              <a:t>network size, </a:t>
            </a:r>
            <a:r>
              <a:rPr lang="en-US" dirty="0"/>
              <a:t>probability, connection </a:t>
            </a:r>
            <a:r>
              <a:rPr lang="en-US" dirty="0" smtClean="0"/>
              <a:t>strength</a:t>
            </a:r>
          </a:p>
        </p:txBody>
      </p:sp>
      <p:grpSp>
        <p:nvGrpSpPr>
          <p:cNvPr id="17" name="Group 16"/>
          <p:cNvGrpSpPr/>
          <p:nvPr/>
        </p:nvGrpSpPr>
        <p:grpSpPr>
          <a:xfrm>
            <a:off x="1690240" y="1480074"/>
            <a:ext cx="695556" cy="369332"/>
            <a:chOff x="5781444" y="1511179"/>
            <a:chExt cx="695556" cy="369332"/>
          </a:xfrm>
        </p:grpSpPr>
        <p:sp>
          <p:nvSpPr>
            <p:cNvPr id="6" name="Oval 5"/>
            <p:cNvSpPr/>
            <p:nvPr/>
          </p:nvSpPr>
          <p:spPr>
            <a:xfrm>
              <a:off x="6248400" y="1600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781444" y="1511179"/>
              <a:ext cx="311304" cy="369332"/>
            </a:xfrm>
            <a:prstGeom prst="rect">
              <a:avLst/>
            </a:prstGeom>
            <a:noFill/>
          </p:spPr>
          <p:txBody>
            <a:bodyPr wrap="none" rtlCol="0">
              <a:spAutoFit/>
            </a:bodyPr>
            <a:lstStyle/>
            <a:p>
              <a:r>
                <a:rPr lang="en-US" dirty="0" smtClean="0"/>
                <a:t>1</a:t>
              </a:r>
              <a:endParaRPr lang="en-US" dirty="0"/>
            </a:p>
          </p:txBody>
        </p:sp>
      </p:grpSp>
      <p:grpSp>
        <p:nvGrpSpPr>
          <p:cNvPr id="20" name="Group 19"/>
          <p:cNvGrpSpPr/>
          <p:nvPr/>
        </p:nvGrpSpPr>
        <p:grpSpPr>
          <a:xfrm>
            <a:off x="1717792" y="3899029"/>
            <a:ext cx="539904" cy="597932"/>
            <a:chOff x="5867400" y="4114800"/>
            <a:chExt cx="539904" cy="597932"/>
          </a:xfrm>
        </p:grpSpPr>
        <p:sp>
          <p:nvSpPr>
            <p:cNvPr id="8" name="Oval 7"/>
            <p:cNvSpPr/>
            <p:nvPr/>
          </p:nvSpPr>
          <p:spPr>
            <a:xfrm>
              <a:off x="5867400" y="4114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0" y="4343400"/>
              <a:ext cx="311304" cy="369332"/>
            </a:xfrm>
            <a:prstGeom prst="rect">
              <a:avLst/>
            </a:prstGeom>
            <a:noFill/>
          </p:spPr>
          <p:txBody>
            <a:bodyPr wrap="none" rtlCol="0">
              <a:spAutoFit/>
            </a:bodyPr>
            <a:lstStyle/>
            <a:p>
              <a:r>
                <a:rPr lang="en-US" dirty="0"/>
                <a:t>5</a:t>
              </a:r>
            </a:p>
          </p:txBody>
        </p:sp>
      </p:grpSp>
      <p:grpSp>
        <p:nvGrpSpPr>
          <p:cNvPr id="18" name="Group 17"/>
          <p:cNvGrpSpPr/>
          <p:nvPr/>
        </p:nvGrpSpPr>
        <p:grpSpPr>
          <a:xfrm>
            <a:off x="3547931" y="2091729"/>
            <a:ext cx="581256" cy="597932"/>
            <a:chOff x="7696200" y="2034597"/>
            <a:chExt cx="581256" cy="597932"/>
          </a:xfrm>
        </p:grpSpPr>
        <p:sp>
          <p:nvSpPr>
            <p:cNvPr id="10" name="Oval 9"/>
            <p:cNvSpPr/>
            <p:nvPr/>
          </p:nvSpPr>
          <p:spPr>
            <a:xfrm>
              <a:off x="7696200" y="240392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66152" y="2034597"/>
              <a:ext cx="311304" cy="369332"/>
            </a:xfrm>
            <a:prstGeom prst="rect">
              <a:avLst/>
            </a:prstGeom>
            <a:noFill/>
          </p:spPr>
          <p:txBody>
            <a:bodyPr wrap="none" rtlCol="0">
              <a:spAutoFit/>
            </a:bodyPr>
            <a:lstStyle/>
            <a:p>
              <a:r>
                <a:rPr lang="en-US" dirty="0"/>
                <a:t>4</a:t>
              </a:r>
            </a:p>
          </p:txBody>
        </p:sp>
      </p:grpSp>
      <p:grpSp>
        <p:nvGrpSpPr>
          <p:cNvPr id="21" name="Group 20"/>
          <p:cNvGrpSpPr/>
          <p:nvPr/>
        </p:nvGrpSpPr>
        <p:grpSpPr>
          <a:xfrm>
            <a:off x="829412" y="2711704"/>
            <a:ext cx="539904" cy="597932"/>
            <a:chOff x="4915653" y="2819400"/>
            <a:chExt cx="539904" cy="597932"/>
          </a:xfrm>
        </p:grpSpPr>
        <p:sp>
          <p:nvSpPr>
            <p:cNvPr id="7" name="Oval 6"/>
            <p:cNvSpPr/>
            <p:nvPr/>
          </p:nvSpPr>
          <p:spPr>
            <a:xfrm>
              <a:off x="5226957" y="2819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15653" y="3048000"/>
              <a:ext cx="311304" cy="369332"/>
            </a:xfrm>
            <a:prstGeom prst="rect">
              <a:avLst/>
            </a:prstGeom>
            <a:noFill/>
          </p:spPr>
          <p:txBody>
            <a:bodyPr wrap="none" rtlCol="0">
              <a:spAutoFit/>
            </a:bodyPr>
            <a:lstStyle/>
            <a:p>
              <a:r>
                <a:rPr lang="en-US" dirty="0"/>
                <a:t>3</a:t>
              </a:r>
            </a:p>
          </p:txBody>
        </p:sp>
      </p:grpSp>
      <p:grpSp>
        <p:nvGrpSpPr>
          <p:cNvPr id="19" name="Group 18"/>
          <p:cNvGrpSpPr/>
          <p:nvPr/>
        </p:nvGrpSpPr>
        <p:grpSpPr>
          <a:xfrm>
            <a:off x="3236627" y="3899029"/>
            <a:ext cx="539904" cy="597932"/>
            <a:chOff x="7342414" y="4114800"/>
            <a:chExt cx="539904" cy="597932"/>
          </a:xfrm>
        </p:grpSpPr>
        <p:sp>
          <p:nvSpPr>
            <p:cNvPr id="9" name="Oval 8"/>
            <p:cNvSpPr/>
            <p:nvPr/>
          </p:nvSpPr>
          <p:spPr>
            <a:xfrm>
              <a:off x="7342414" y="4114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571014" y="4343400"/>
              <a:ext cx="311304" cy="369332"/>
            </a:xfrm>
            <a:prstGeom prst="rect">
              <a:avLst/>
            </a:prstGeom>
            <a:noFill/>
          </p:spPr>
          <p:txBody>
            <a:bodyPr wrap="none" rtlCol="0">
              <a:spAutoFit/>
            </a:bodyPr>
            <a:lstStyle/>
            <a:p>
              <a:r>
                <a:rPr lang="en-US" dirty="0" smtClean="0"/>
                <a:t>2</a:t>
              </a:r>
              <a:endParaRPr lang="en-US" dirty="0"/>
            </a:p>
          </p:txBody>
        </p:sp>
      </p:grpSp>
      <p:sp>
        <p:nvSpPr>
          <p:cNvPr id="24" name="Oval 23"/>
          <p:cNvSpPr/>
          <p:nvPr/>
        </p:nvSpPr>
        <p:spPr>
          <a:xfrm rot="20090267">
            <a:off x="2613245" y="1310452"/>
            <a:ext cx="384252" cy="3028023"/>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rot="653125">
            <a:off x="1843708" y="1463114"/>
            <a:ext cx="384252" cy="2836380"/>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rot="2536437">
            <a:off x="1588993" y="1310668"/>
            <a:ext cx="384252" cy="1888159"/>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rot="18208860">
            <a:off x="2779767" y="1060637"/>
            <a:ext cx="384252" cy="2105727"/>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rot="5046393">
            <a:off x="2290928" y="1199222"/>
            <a:ext cx="384252" cy="2976946"/>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5400000">
            <a:off x="2407745" y="2989854"/>
            <a:ext cx="384252" cy="2038809"/>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rot="3100659">
            <a:off x="2511940" y="1826312"/>
            <a:ext cx="384252" cy="2976946"/>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rot="7161163">
            <a:off x="2178674" y="1926734"/>
            <a:ext cx="384252" cy="2976946"/>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rot="9034753">
            <a:off x="1359205" y="2559476"/>
            <a:ext cx="384252" cy="1709949"/>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723670">
            <a:off x="3350883" y="2249270"/>
            <a:ext cx="384252" cy="2017759"/>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H="1">
            <a:off x="1323960" y="1797695"/>
            <a:ext cx="838199" cy="914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1520007" y="2647563"/>
            <a:ext cx="1953013" cy="225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5" idx="3"/>
          </p:cNvCxnSpPr>
          <p:nvPr/>
        </p:nvCxnSpPr>
        <p:spPr>
          <a:xfrm flipH="1">
            <a:off x="1520007" y="2575361"/>
            <a:ext cx="1830920" cy="205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009759" y="4009258"/>
            <a:ext cx="1156568" cy="4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390760" y="1873896"/>
            <a:ext cx="870328" cy="1943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45326553"/>
              </p:ext>
            </p:extLst>
          </p:nvPr>
        </p:nvGraphicFramePr>
        <p:xfrm>
          <a:off x="5553812" y="2070453"/>
          <a:ext cx="2367425" cy="2362200"/>
        </p:xfrm>
        <a:graphic>
          <a:graphicData uri="http://schemas.openxmlformats.org/drawingml/2006/table">
            <a:tbl>
              <a:tblPr firstRow="1" bandRow="1">
                <a:tableStyleId>{5940675A-B579-460E-94D1-54222C63F5DA}</a:tableStyleId>
              </a:tblPr>
              <a:tblGrid>
                <a:gridCol w="473485"/>
                <a:gridCol w="473485"/>
                <a:gridCol w="473485"/>
                <a:gridCol w="473485"/>
                <a:gridCol w="473485"/>
              </a:tblGrid>
              <a:tr h="457092">
                <a:tc>
                  <a:txBody>
                    <a:bodyPr/>
                    <a:lstStyle/>
                    <a:p>
                      <a:pPr algn="ctr"/>
                      <a:r>
                        <a:rPr lang="en-US" sz="2500" dirty="0" smtClean="0"/>
                        <a:t>0</a:t>
                      </a:r>
                      <a:endParaRPr lang="en-US" sz="2500" b="0" dirty="0"/>
                    </a:p>
                  </a:txBody>
                  <a:tcPr/>
                </a:tc>
                <a:tc>
                  <a:txBody>
                    <a:bodyPr/>
                    <a:lstStyle/>
                    <a:p>
                      <a:pPr algn="ctr"/>
                      <a:r>
                        <a:rPr lang="en-US" sz="2500" b="0" dirty="0" smtClean="0"/>
                        <a:t>1</a:t>
                      </a:r>
                      <a:endParaRPr lang="en-US" sz="2500" b="0" dirty="0"/>
                    </a:p>
                  </a:txBody>
                  <a:tcPr/>
                </a:tc>
                <a:tc>
                  <a:txBody>
                    <a:bodyPr/>
                    <a:lstStyle/>
                    <a:p>
                      <a:pPr algn="ctr"/>
                      <a:r>
                        <a:rPr lang="en-US" sz="2500" b="0" dirty="0" smtClean="0"/>
                        <a:t>0</a:t>
                      </a:r>
                      <a:endParaRPr lang="en-US" sz="2500" b="0" dirty="0"/>
                    </a:p>
                  </a:txBody>
                  <a:tcPr/>
                </a:tc>
                <a:tc>
                  <a:txBody>
                    <a:bodyPr/>
                    <a:lstStyle/>
                    <a:p>
                      <a:pPr algn="ctr"/>
                      <a:r>
                        <a:rPr lang="en-US" sz="2500" dirty="0" smtClean="0"/>
                        <a:t>0</a:t>
                      </a:r>
                      <a:endParaRPr lang="en-US" sz="2500" b="0" dirty="0"/>
                    </a:p>
                  </a:txBody>
                  <a:tcPr/>
                </a:tc>
                <a:tc>
                  <a:txBody>
                    <a:bodyPr/>
                    <a:lstStyle/>
                    <a:p>
                      <a:pPr algn="ctr"/>
                      <a:r>
                        <a:rPr lang="en-US" sz="2500" b="0" dirty="0" smtClean="0"/>
                        <a:t>0</a:t>
                      </a:r>
                      <a:endParaRPr lang="en-US" sz="2500" b="0" dirty="0"/>
                    </a:p>
                  </a:txBody>
                  <a:tcPr/>
                </a:tc>
              </a:tr>
              <a:tr h="466476">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1</a:t>
                      </a:r>
                      <a:endParaRPr lang="en-US" sz="2500" dirty="0"/>
                    </a:p>
                  </a:txBody>
                  <a:tcPr/>
                </a:tc>
              </a:tr>
              <a:tr h="466476">
                <a:tc>
                  <a:txBody>
                    <a:bodyPr/>
                    <a:lstStyle/>
                    <a:p>
                      <a:pPr algn="ctr"/>
                      <a:r>
                        <a:rPr lang="en-US" sz="2500" dirty="0" smtClean="0"/>
                        <a:t>1</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1</a:t>
                      </a:r>
                      <a:endParaRPr lang="en-US" sz="2500" dirty="0"/>
                    </a:p>
                  </a:txBody>
                  <a:tcPr/>
                </a:tc>
                <a:tc>
                  <a:txBody>
                    <a:bodyPr/>
                    <a:lstStyle/>
                    <a:p>
                      <a:pPr algn="ctr"/>
                      <a:r>
                        <a:rPr lang="en-US" sz="2500" dirty="0" smtClean="0"/>
                        <a:t>0</a:t>
                      </a:r>
                      <a:endParaRPr lang="en-US" sz="2500" dirty="0"/>
                    </a:p>
                  </a:txBody>
                  <a:tcPr/>
                </a:tc>
              </a:tr>
              <a:tr h="466476">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1</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r>
              <a:tr h="466476">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c>
                  <a:txBody>
                    <a:bodyPr/>
                    <a:lstStyle/>
                    <a:p>
                      <a:pPr algn="ctr"/>
                      <a:r>
                        <a:rPr lang="en-US" sz="2500" dirty="0" smtClean="0"/>
                        <a:t>0</a:t>
                      </a:r>
                      <a:endParaRPr lang="en-US" sz="2500" dirty="0"/>
                    </a:p>
                  </a:txBody>
                  <a:tcPr/>
                </a:tc>
              </a:tr>
            </a:tbl>
          </a:graphicData>
        </a:graphic>
      </p:graphicFrame>
      <p:sp>
        <p:nvSpPr>
          <p:cNvPr id="12" name="Rectangle 11"/>
          <p:cNvSpPr/>
          <p:nvPr/>
        </p:nvSpPr>
        <p:spPr>
          <a:xfrm>
            <a:off x="5553812" y="2060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34607" y="2060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511154" y="2060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989353" y="2060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452577" y="2060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56408" y="2522159"/>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032011" y="2526921"/>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511385" y="2526921"/>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989352" y="2526921"/>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453264" y="2526921"/>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565357" y="35079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037859" y="3503234"/>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510210" y="3503234"/>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987528" y="3503234"/>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460757" y="3503234"/>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565357" y="3965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034606" y="3965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523413" y="3965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971266" y="3965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460757" y="3965197"/>
            <a:ext cx="478199" cy="45720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65357" y="2988882"/>
            <a:ext cx="478199" cy="514351"/>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046697" y="2993646"/>
            <a:ext cx="478199" cy="514351"/>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524896" y="2974594"/>
            <a:ext cx="478199" cy="514351"/>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6989351" y="2988882"/>
            <a:ext cx="478199" cy="514351"/>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7449247" y="2984118"/>
            <a:ext cx="478199" cy="514351"/>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998072" y="2618424"/>
            <a:ext cx="506213" cy="464122"/>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137568" y="3809068"/>
            <a:ext cx="506213" cy="464122"/>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595831" y="3803791"/>
            <a:ext cx="506213" cy="464122"/>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035834" y="1452349"/>
            <a:ext cx="506213" cy="464122"/>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458532" y="2341961"/>
            <a:ext cx="506213" cy="464122"/>
          </a:xfrm>
          <a:prstGeom prst="ellipse">
            <a:avLst/>
          </a:prstGeom>
          <a:solidFill>
            <a:srgbClr val="00B0F0">
              <a:alpha val="25000"/>
            </a:srgbClr>
          </a:solidFill>
          <a:ln>
            <a:solidFill>
              <a:srgbClr val="00B0F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2870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53"/>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38"/>
                                        </p:tgtEl>
                                        <p:attrNameLst>
                                          <p:attrName>style.visibility</p:attrName>
                                        </p:attrNameLst>
                                      </p:cBhvr>
                                      <p:to>
                                        <p:strVal val="hidden"/>
                                      </p:to>
                                    </p:set>
                                  </p:childTnLst>
                                </p:cTn>
                              </p:par>
                              <p:par>
                                <p:cTn id="89" presetID="1" presetClass="exit" presetSubtype="0" fill="hold" grpId="3" nodeType="withEffect">
                                  <p:stCondLst>
                                    <p:cond delay="100"/>
                                  </p:stCondLst>
                                  <p:childTnLst>
                                    <p:set>
                                      <p:cBhvr>
                                        <p:cTn id="90" dur="1" fill="hold">
                                          <p:stCondLst>
                                            <p:cond delay="0"/>
                                          </p:stCondLst>
                                        </p:cTn>
                                        <p:tgtEl>
                                          <p:spTgt spid="24"/>
                                        </p:tgtEl>
                                        <p:attrNameLst>
                                          <p:attrName>style.visibility</p:attrName>
                                        </p:attrNameLst>
                                      </p:cBhvr>
                                      <p:to>
                                        <p:strVal val="hidden"/>
                                      </p:to>
                                    </p:set>
                                  </p:childTnLst>
                                </p:cTn>
                              </p:par>
                            </p:childTnLst>
                          </p:cTn>
                        </p:par>
                        <p:par>
                          <p:cTn id="91" fill="hold">
                            <p:stCondLst>
                              <p:cond delay="100"/>
                            </p:stCondLst>
                            <p:childTnLst>
                              <p:par>
                                <p:cTn id="92" presetID="1" presetClass="entr" presetSubtype="0" fill="hold" grpId="0" nodeType="afterEffect">
                                  <p:stCondLst>
                                    <p:cond delay="100"/>
                                  </p:stCondLst>
                                  <p:childTnLst>
                                    <p:set>
                                      <p:cBhvr>
                                        <p:cTn id="93" dur="1" fill="hold">
                                          <p:stCondLst>
                                            <p:cond delay="0"/>
                                          </p:stCondLst>
                                        </p:cTn>
                                        <p:tgtEl>
                                          <p:spTgt spid="71"/>
                                        </p:tgtEl>
                                        <p:attrNameLst>
                                          <p:attrName>style.visibility</p:attrName>
                                        </p:attrNameLst>
                                      </p:cBhvr>
                                      <p:to>
                                        <p:strVal val="visible"/>
                                      </p:to>
                                    </p:set>
                                  </p:childTnLst>
                                </p:cTn>
                              </p:par>
                              <p:par>
                                <p:cTn id="94" presetID="1" presetClass="entr" presetSubtype="0" fill="hold" grpId="0" nodeType="withEffect">
                                  <p:stCondLst>
                                    <p:cond delay="100"/>
                                  </p:stCondLst>
                                  <p:childTnLst>
                                    <p:set>
                                      <p:cBhvr>
                                        <p:cTn id="95" dur="1" fill="hold">
                                          <p:stCondLst>
                                            <p:cond delay="0"/>
                                          </p:stCondLst>
                                        </p:cTn>
                                        <p:tgtEl>
                                          <p:spTgt spid="45"/>
                                        </p:tgtEl>
                                        <p:attrNameLst>
                                          <p:attrName>style.visibility</p:attrName>
                                        </p:attrNameLst>
                                      </p:cBhvr>
                                      <p:to>
                                        <p:strVal val="visible"/>
                                      </p:to>
                                    </p:set>
                                  </p:childTnLst>
                                </p:cTn>
                              </p:par>
                            </p:childTnLst>
                          </p:cTn>
                        </p:par>
                        <p:par>
                          <p:cTn id="96" fill="hold">
                            <p:stCondLst>
                              <p:cond delay="200"/>
                            </p:stCondLst>
                            <p:childTnLst>
                              <p:par>
                                <p:cTn id="97" presetID="1" presetClass="exit" presetSubtype="0" fill="hold" grpId="1" nodeType="afterEffect">
                                  <p:stCondLst>
                                    <p:cond delay="100"/>
                                  </p:stCondLst>
                                  <p:childTnLst>
                                    <p:set>
                                      <p:cBhvr>
                                        <p:cTn id="98" dur="1" fill="hold">
                                          <p:stCondLst>
                                            <p:cond delay="0"/>
                                          </p:stCondLst>
                                        </p:cTn>
                                        <p:tgtEl>
                                          <p:spTgt spid="45"/>
                                        </p:tgtEl>
                                        <p:attrNameLst>
                                          <p:attrName>style.visibility</p:attrName>
                                        </p:attrNameLst>
                                      </p:cBhvr>
                                      <p:to>
                                        <p:strVal val="hidden"/>
                                      </p:to>
                                    </p:set>
                                  </p:childTnLst>
                                </p:cTn>
                              </p:par>
                              <p:par>
                                <p:cTn id="99" presetID="1" presetClass="exit" presetSubtype="0" fill="hold" grpId="1" nodeType="withEffect">
                                  <p:stCondLst>
                                    <p:cond delay="100"/>
                                  </p:stCondLst>
                                  <p:childTnLst>
                                    <p:set>
                                      <p:cBhvr>
                                        <p:cTn id="100" dur="1" fill="hold">
                                          <p:stCondLst>
                                            <p:cond delay="0"/>
                                          </p:stCondLst>
                                        </p:cTn>
                                        <p:tgtEl>
                                          <p:spTgt spid="71"/>
                                        </p:tgtEl>
                                        <p:attrNameLst>
                                          <p:attrName>style.visibility</p:attrName>
                                        </p:attrNameLst>
                                      </p:cBhvr>
                                      <p:to>
                                        <p:strVal val="hidden"/>
                                      </p:to>
                                    </p:set>
                                  </p:childTnLst>
                                </p:cTn>
                              </p:par>
                            </p:childTnLst>
                          </p:cTn>
                        </p:par>
                        <p:par>
                          <p:cTn id="101" fill="hold">
                            <p:stCondLst>
                              <p:cond delay="300"/>
                            </p:stCondLst>
                            <p:childTnLst>
                              <p:par>
                                <p:cTn id="102" presetID="1" presetClass="entr" presetSubtype="0" fill="hold" grpId="0" nodeType="afterEffect">
                                  <p:stCondLst>
                                    <p:cond delay="100"/>
                                  </p:stCondLst>
                                  <p:childTnLst>
                                    <p:set>
                                      <p:cBhvr>
                                        <p:cTn id="103" dur="1" fill="hold">
                                          <p:stCondLst>
                                            <p:cond delay="0"/>
                                          </p:stCondLst>
                                        </p:cTn>
                                        <p:tgtEl>
                                          <p:spTgt spid="35"/>
                                        </p:tgtEl>
                                        <p:attrNameLst>
                                          <p:attrName>style.visibility</p:attrName>
                                        </p:attrNameLst>
                                      </p:cBhvr>
                                      <p:to>
                                        <p:strVal val="visible"/>
                                      </p:to>
                                    </p:set>
                                  </p:childTnLst>
                                </p:cTn>
                              </p:par>
                              <p:par>
                                <p:cTn id="104" presetID="1" presetClass="entr" presetSubtype="0" fill="hold" grpId="0" nodeType="withEffect">
                                  <p:stCondLst>
                                    <p:cond delay="100"/>
                                  </p:stCondLst>
                                  <p:childTnLst>
                                    <p:set>
                                      <p:cBhvr>
                                        <p:cTn id="105" dur="1" fill="hold">
                                          <p:stCondLst>
                                            <p:cond delay="0"/>
                                          </p:stCondLst>
                                        </p:cTn>
                                        <p:tgtEl>
                                          <p:spTgt spid="65"/>
                                        </p:tgtEl>
                                        <p:attrNameLst>
                                          <p:attrName>style.visibility</p:attrName>
                                        </p:attrNameLst>
                                      </p:cBhvr>
                                      <p:to>
                                        <p:strVal val="visible"/>
                                      </p:to>
                                    </p:set>
                                  </p:childTnLst>
                                </p:cTn>
                              </p:par>
                            </p:childTnLst>
                          </p:cTn>
                        </p:par>
                        <p:par>
                          <p:cTn id="106" fill="hold">
                            <p:stCondLst>
                              <p:cond delay="400"/>
                            </p:stCondLst>
                            <p:childTnLst>
                              <p:par>
                                <p:cTn id="107" presetID="1" presetClass="exit" presetSubtype="0" fill="hold" grpId="1" nodeType="afterEffect">
                                  <p:stCondLst>
                                    <p:cond delay="100"/>
                                  </p:stCondLst>
                                  <p:childTnLst>
                                    <p:set>
                                      <p:cBhvr>
                                        <p:cTn id="108" dur="1" fill="hold">
                                          <p:stCondLst>
                                            <p:cond delay="0"/>
                                          </p:stCondLst>
                                        </p:cTn>
                                        <p:tgtEl>
                                          <p:spTgt spid="65"/>
                                        </p:tgtEl>
                                        <p:attrNameLst>
                                          <p:attrName>style.visibility</p:attrName>
                                        </p:attrNameLst>
                                      </p:cBhvr>
                                      <p:to>
                                        <p:strVal val="hidden"/>
                                      </p:to>
                                    </p:set>
                                  </p:childTnLst>
                                </p:cTn>
                              </p:par>
                              <p:par>
                                <p:cTn id="109" presetID="1" presetClass="exit" presetSubtype="0" fill="hold" grpId="1" nodeType="withEffect">
                                  <p:stCondLst>
                                    <p:cond delay="100"/>
                                  </p:stCondLst>
                                  <p:childTnLst>
                                    <p:set>
                                      <p:cBhvr>
                                        <p:cTn id="110" dur="1" fill="hold">
                                          <p:stCondLst>
                                            <p:cond delay="0"/>
                                          </p:stCondLst>
                                        </p:cTn>
                                        <p:tgtEl>
                                          <p:spTgt spid="35"/>
                                        </p:tgtEl>
                                        <p:attrNameLst>
                                          <p:attrName>style.visibility</p:attrName>
                                        </p:attrNameLst>
                                      </p:cBhvr>
                                      <p:to>
                                        <p:strVal val="hidden"/>
                                      </p:to>
                                    </p:set>
                                  </p:childTnLst>
                                </p:cTn>
                              </p:par>
                            </p:childTnLst>
                          </p:cTn>
                        </p:par>
                        <p:par>
                          <p:cTn id="111" fill="hold">
                            <p:stCondLst>
                              <p:cond delay="500"/>
                            </p:stCondLst>
                            <p:childTnLst>
                              <p:par>
                                <p:cTn id="112" presetID="1" presetClass="entr" presetSubtype="0" fill="hold" grpId="0" nodeType="afterEffect">
                                  <p:stCondLst>
                                    <p:cond delay="100"/>
                                  </p:stCondLst>
                                  <p:childTnLst>
                                    <p:set>
                                      <p:cBhvr>
                                        <p:cTn id="113" dur="1" fill="hold">
                                          <p:stCondLst>
                                            <p:cond delay="0"/>
                                          </p:stCondLst>
                                        </p:cTn>
                                        <p:tgtEl>
                                          <p:spTgt spid="37"/>
                                        </p:tgtEl>
                                        <p:attrNameLst>
                                          <p:attrName>style.visibility</p:attrName>
                                        </p:attrNameLst>
                                      </p:cBhvr>
                                      <p:to>
                                        <p:strVal val="visible"/>
                                      </p:to>
                                    </p:set>
                                  </p:childTnLst>
                                </p:cTn>
                              </p:par>
                              <p:par>
                                <p:cTn id="114" presetID="1" presetClass="entr" presetSubtype="0" fill="hold" grpId="0" nodeType="withEffect">
                                  <p:stCondLst>
                                    <p:cond delay="100"/>
                                  </p:stCondLst>
                                  <p:childTnLst>
                                    <p:set>
                                      <p:cBhvr>
                                        <p:cTn id="115" dur="1" fill="hold">
                                          <p:stCondLst>
                                            <p:cond delay="0"/>
                                          </p:stCondLst>
                                        </p:cTn>
                                        <p:tgtEl>
                                          <p:spTgt spid="54"/>
                                        </p:tgtEl>
                                        <p:attrNameLst>
                                          <p:attrName>style.visibility</p:attrName>
                                        </p:attrNameLst>
                                      </p:cBhvr>
                                      <p:to>
                                        <p:strVal val="visible"/>
                                      </p:to>
                                    </p:set>
                                  </p:childTnLst>
                                </p:cTn>
                              </p:par>
                            </p:childTnLst>
                          </p:cTn>
                        </p:par>
                        <p:par>
                          <p:cTn id="116" fill="hold">
                            <p:stCondLst>
                              <p:cond delay="600"/>
                            </p:stCondLst>
                            <p:childTnLst>
                              <p:par>
                                <p:cTn id="117" presetID="1" presetClass="exit" presetSubtype="0" fill="hold" grpId="1" nodeType="afterEffect">
                                  <p:stCondLst>
                                    <p:cond delay="100"/>
                                  </p:stCondLst>
                                  <p:childTnLst>
                                    <p:set>
                                      <p:cBhvr>
                                        <p:cTn id="118" dur="1" fill="hold">
                                          <p:stCondLst>
                                            <p:cond delay="0"/>
                                          </p:stCondLst>
                                        </p:cTn>
                                        <p:tgtEl>
                                          <p:spTgt spid="54"/>
                                        </p:tgtEl>
                                        <p:attrNameLst>
                                          <p:attrName>style.visibility</p:attrName>
                                        </p:attrNameLst>
                                      </p:cBhvr>
                                      <p:to>
                                        <p:strVal val="hidden"/>
                                      </p:to>
                                    </p:set>
                                  </p:childTnLst>
                                </p:cTn>
                              </p:par>
                              <p:par>
                                <p:cTn id="119" presetID="1" presetClass="exit" presetSubtype="0" fill="hold" grpId="3" nodeType="withEffect">
                                  <p:stCondLst>
                                    <p:cond delay="100"/>
                                  </p:stCondLst>
                                  <p:childTnLst>
                                    <p:set>
                                      <p:cBhvr>
                                        <p:cTn id="120" dur="1" fill="hold">
                                          <p:stCondLst>
                                            <p:cond delay="0"/>
                                          </p:stCondLst>
                                        </p:cTn>
                                        <p:tgtEl>
                                          <p:spTgt spid="37"/>
                                        </p:tgtEl>
                                        <p:attrNameLst>
                                          <p:attrName>style.visibility</p:attrName>
                                        </p:attrNameLst>
                                      </p:cBhvr>
                                      <p:to>
                                        <p:strVal val="hidden"/>
                                      </p:to>
                                    </p:set>
                                  </p:childTnLst>
                                </p:cTn>
                              </p:par>
                            </p:childTnLst>
                          </p:cTn>
                        </p:par>
                        <p:par>
                          <p:cTn id="121" fill="hold">
                            <p:stCondLst>
                              <p:cond delay="700"/>
                            </p:stCondLst>
                            <p:childTnLst>
                              <p:par>
                                <p:cTn id="122" presetID="1" presetClass="entr" presetSubtype="0" fill="hold" grpId="0" nodeType="afterEffect">
                                  <p:stCondLst>
                                    <p:cond delay="100"/>
                                  </p:stCondLst>
                                  <p:childTnLst>
                                    <p:set>
                                      <p:cBhvr>
                                        <p:cTn id="123" dur="1" fill="hold">
                                          <p:stCondLst>
                                            <p:cond delay="0"/>
                                          </p:stCondLst>
                                        </p:cTn>
                                        <p:tgtEl>
                                          <p:spTgt spid="33"/>
                                        </p:tgtEl>
                                        <p:attrNameLst>
                                          <p:attrName>style.visibility</p:attrName>
                                        </p:attrNameLst>
                                      </p:cBhvr>
                                      <p:to>
                                        <p:strVal val="visible"/>
                                      </p:to>
                                    </p:set>
                                  </p:childTnLst>
                                </p:cTn>
                              </p:par>
                              <p:par>
                                <p:cTn id="124" presetID="1" presetClass="entr" presetSubtype="0" fill="hold" grpId="0" nodeType="withEffect">
                                  <p:stCondLst>
                                    <p:cond delay="100"/>
                                  </p:stCondLst>
                                  <p:childTnLst>
                                    <p:set>
                                      <p:cBhvr>
                                        <p:cTn id="125" dur="1" fill="hold">
                                          <p:stCondLst>
                                            <p:cond delay="0"/>
                                          </p:stCondLst>
                                        </p:cTn>
                                        <p:tgtEl>
                                          <p:spTgt spid="59"/>
                                        </p:tgtEl>
                                        <p:attrNameLst>
                                          <p:attrName>style.visibility</p:attrName>
                                        </p:attrNameLst>
                                      </p:cBhvr>
                                      <p:to>
                                        <p:strVal val="visible"/>
                                      </p:to>
                                    </p:set>
                                  </p:childTnLst>
                                </p:cTn>
                              </p:par>
                            </p:childTnLst>
                          </p:cTn>
                        </p:par>
                        <p:par>
                          <p:cTn id="126" fill="hold">
                            <p:stCondLst>
                              <p:cond delay="800"/>
                            </p:stCondLst>
                            <p:childTnLst>
                              <p:par>
                                <p:cTn id="127" presetID="1" presetClass="exit" presetSubtype="0" fill="hold" grpId="1" nodeType="afterEffect">
                                  <p:stCondLst>
                                    <p:cond delay="100"/>
                                  </p:stCondLst>
                                  <p:childTnLst>
                                    <p:set>
                                      <p:cBhvr>
                                        <p:cTn id="128" dur="1" fill="hold">
                                          <p:stCondLst>
                                            <p:cond delay="0"/>
                                          </p:stCondLst>
                                        </p:cTn>
                                        <p:tgtEl>
                                          <p:spTgt spid="59"/>
                                        </p:tgtEl>
                                        <p:attrNameLst>
                                          <p:attrName>style.visibility</p:attrName>
                                        </p:attrNameLst>
                                      </p:cBhvr>
                                      <p:to>
                                        <p:strVal val="hidden"/>
                                      </p:to>
                                    </p:set>
                                  </p:childTnLst>
                                </p:cTn>
                              </p:par>
                              <p:par>
                                <p:cTn id="129" presetID="1" presetClass="exit" presetSubtype="0" fill="hold" grpId="1" nodeType="withEffect">
                                  <p:stCondLst>
                                    <p:cond delay="100"/>
                                  </p:stCondLst>
                                  <p:childTnLst>
                                    <p:set>
                                      <p:cBhvr>
                                        <p:cTn id="130" dur="1" fill="hold">
                                          <p:stCondLst>
                                            <p:cond delay="0"/>
                                          </p:stCondLst>
                                        </p:cTn>
                                        <p:tgtEl>
                                          <p:spTgt spid="33"/>
                                        </p:tgtEl>
                                        <p:attrNameLst>
                                          <p:attrName>style.visibility</p:attrName>
                                        </p:attrNameLst>
                                      </p:cBhvr>
                                      <p:to>
                                        <p:strVal val="hidden"/>
                                      </p:to>
                                    </p:set>
                                  </p:childTnLst>
                                </p:cTn>
                              </p:par>
                            </p:childTnLst>
                          </p:cTn>
                        </p:par>
                        <p:par>
                          <p:cTn id="131" fill="hold">
                            <p:stCondLst>
                              <p:cond delay="900"/>
                            </p:stCondLst>
                            <p:childTnLst>
                              <p:par>
                                <p:cTn id="132" presetID="1" presetClass="entr" presetSubtype="0" fill="hold" grpId="2" nodeType="afterEffect">
                                  <p:stCondLst>
                                    <p:cond delay="100"/>
                                  </p:stCondLst>
                                  <p:childTnLst>
                                    <p:set>
                                      <p:cBhvr>
                                        <p:cTn id="133" dur="1" fill="hold">
                                          <p:stCondLst>
                                            <p:cond delay="0"/>
                                          </p:stCondLst>
                                        </p:cTn>
                                        <p:tgtEl>
                                          <p:spTgt spid="26"/>
                                        </p:tgtEl>
                                        <p:attrNameLst>
                                          <p:attrName>style.visibility</p:attrName>
                                        </p:attrNameLst>
                                      </p:cBhvr>
                                      <p:to>
                                        <p:strVal val="visible"/>
                                      </p:to>
                                    </p:set>
                                  </p:childTnLst>
                                </p:cTn>
                              </p:par>
                              <p:par>
                                <p:cTn id="134" presetID="1" presetClass="entr" presetSubtype="0" fill="hold" grpId="0" nodeType="withEffect">
                                  <p:stCondLst>
                                    <p:cond delay="100"/>
                                  </p:stCondLst>
                                  <p:childTnLst>
                                    <p:set>
                                      <p:cBhvr>
                                        <p:cTn id="135" dur="1" fill="hold">
                                          <p:stCondLst>
                                            <p:cond delay="0"/>
                                          </p:stCondLst>
                                        </p:cTn>
                                        <p:tgtEl>
                                          <p:spTgt spid="40"/>
                                        </p:tgtEl>
                                        <p:attrNameLst>
                                          <p:attrName>style.visibility</p:attrName>
                                        </p:attrNameLst>
                                      </p:cBhvr>
                                      <p:to>
                                        <p:strVal val="visible"/>
                                      </p:to>
                                    </p:set>
                                  </p:childTnLst>
                                </p:cTn>
                              </p:par>
                            </p:childTnLst>
                          </p:cTn>
                        </p:par>
                        <p:par>
                          <p:cTn id="136" fill="hold">
                            <p:stCondLst>
                              <p:cond delay="1000"/>
                            </p:stCondLst>
                            <p:childTnLst>
                              <p:par>
                                <p:cTn id="137" presetID="1" presetClass="exit" presetSubtype="0" fill="hold" grpId="1" nodeType="afterEffect">
                                  <p:stCondLst>
                                    <p:cond delay="100"/>
                                  </p:stCondLst>
                                  <p:childTnLst>
                                    <p:set>
                                      <p:cBhvr>
                                        <p:cTn id="138" dur="1" fill="hold">
                                          <p:stCondLst>
                                            <p:cond delay="0"/>
                                          </p:stCondLst>
                                        </p:cTn>
                                        <p:tgtEl>
                                          <p:spTgt spid="40"/>
                                        </p:tgtEl>
                                        <p:attrNameLst>
                                          <p:attrName>style.visibility</p:attrName>
                                        </p:attrNameLst>
                                      </p:cBhvr>
                                      <p:to>
                                        <p:strVal val="hidden"/>
                                      </p:to>
                                    </p:set>
                                  </p:childTnLst>
                                </p:cTn>
                              </p:par>
                              <p:par>
                                <p:cTn id="139" presetID="1" presetClass="exit" presetSubtype="0" fill="hold" grpId="3" nodeType="withEffect">
                                  <p:stCondLst>
                                    <p:cond delay="100"/>
                                  </p:stCondLst>
                                  <p:childTnLst>
                                    <p:set>
                                      <p:cBhvr>
                                        <p:cTn id="140" dur="1" fill="hold">
                                          <p:stCondLst>
                                            <p:cond delay="0"/>
                                          </p:stCondLst>
                                        </p:cTn>
                                        <p:tgtEl>
                                          <p:spTgt spid="26"/>
                                        </p:tgtEl>
                                        <p:attrNameLst>
                                          <p:attrName>style.visibility</p:attrName>
                                        </p:attrNameLst>
                                      </p:cBhvr>
                                      <p:to>
                                        <p:strVal val="hidden"/>
                                      </p:to>
                                    </p:set>
                                  </p:childTnLst>
                                </p:cTn>
                              </p:par>
                            </p:childTnLst>
                          </p:cTn>
                        </p:par>
                        <p:par>
                          <p:cTn id="141" fill="hold">
                            <p:stCondLst>
                              <p:cond delay="1100"/>
                            </p:stCondLst>
                            <p:childTnLst>
                              <p:par>
                                <p:cTn id="142" presetID="1" presetClass="entr" presetSubtype="0" fill="hold" grpId="2" nodeType="afterEffect">
                                  <p:stCondLst>
                                    <p:cond delay="100"/>
                                  </p:stCondLst>
                                  <p:childTnLst>
                                    <p:set>
                                      <p:cBhvr>
                                        <p:cTn id="143" dur="1" fill="hold">
                                          <p:stCondLst>
                                            <p:cond delay="0"/>
                                          </p:stCondLst>
                                        </p:cTn>
                                        <p:tgtEl>
                                          <p:spTgt spid="35"/>
                                        </p:tgtEl>
                                        <p:attrNameLst>
                                          <p:attrName>style.visibility</p:attrName>
                                        </p:attrNameLst>
                                      </p:cBhvr>
                                      <p:to>
                                        <p:strVal val="visible"/>
                                      </p:to>
                                    </p:set>
                                  </p:childTnLst>
                                </p:cTn>
                              </p:par>
                              <p:par>
                                <p:cTn id="144" presetID="1" presetClass="entr" presetSubtype="0" fill="hold" grpId="0" nodeType="withEffect">
                                  <p:stCondLst>
                                    <p:cond delay="100"/>
                                  </p:stCondLst>
                                  <p:childTnLst>
                                    <p:set>
                                      <p:cBhvr>
                                        <p:cTn id="145" dur="1" fill="hold">
                                          <p:stCondLst>
                                            <p:cond delay="0"/>
                                          </p:stCondLst>
                                        </p:cTn>
                                        <p:tgtEl>
                                          <p:spTgt spid="46"/>
                                        </p:tgtEl>
                                        <p:attrNameLst>
                                          <p:attrName>style.visibility</p:attrName>
                                        </p:attrNameLst>
                                      </p:cBhvr>
                                      <p:to>
                                        <p:strVal val="visible"/>
                                      </p:to>
                                    </p:set>
                                  </p:childTnLst>
                                </p:cTn>
                              </p:par>
                            </p:childTnLst>
                          </p:cTn>
                        </p:par>
                        <p:par>
                          <p:cTn id="146" fill="hold">
                            <p:stCondLst>
                              <p:cond delay="1200"/>
                            </p:stCondLst>
                            <p:childTnLst>
                              <p:par>
                                <p:cTn id="147" presetID="1" presetClass="exit" presetSubtype="0" fill="hold" grpId="1" nodeType="afterEffect">
                                  <p:stCondLst>
                                    <p:cond delay="100"/>
                                  </p:stCondLst>
                                  <p:childTnLst>
                                    <p:set>
                                      <p:cBhvr>
                                        <p:cTn id="148" dur="1" fill="hold">
                                          <p:stCondLst>
                                            <p:cond delay="0"/>
                                          </p:stCondLst>
                                        </p:cTn>
                                        <p:tgtEl>
                                          <p:spTgt spid="46"/>
                                        </p:tgtEl>
                                        <p:attrNameLst>
                                          <p:attrName>style.visibility</p:attrName>
                                        </p:attrNameLst>
                                      </p:cBhvr>
                                      <p:to>
                                        <p:strVal val="hidden"/>
                                      </p:to>
                                    </p:set>
                                  </p:childTnLst>
                                </p:cTn>
                              </p:par>
                              <p:par>
                                <p:cTn id="149" presetID="1" presetClass="exit" presetSubtype="0" fill="hold" grpId="3" nodeType="withEffect">
                                  <p:stCondLst>
                                    <p:cond delay="100"/>
                                  </p:stCondLst>
                                  <p:childTnLst>
                                    <p:set>
                                      <p:cBhvr>
                                        <p:cTn id="150" dur="1" fill="hold">
                                          <p:stCondLst>
                                            <p:cond delay="0"/>
                                          </p:stCondLst>
                                        </p:cTn>
                                        <p:tgtEl>
                                          <p:spTgt spid="35"/>
                                        </p:tgtEl>
                                        <p:attrNameLst>
                                          <p:attrName>style.visibility</p:attrName>
                                        </p:attrNameLst>
                                      </p:cBhvr>
                                      <p:to>
                                        <p:strVal val="hidden"/>
                                      </p:to>
                                    </p:set>
                                  </p:childTnLst>
                                </p:cTn>
                              </p:par>
                            </p:childTnLst>
                          </p:cTn>
                        </p:par>
                        <p:par>
                          <p:cTn id="151" fill="hold">
                            <p:stCondLst>
                              <p:cond delay="1300"/>
                            </p:stCondLst>
                            <p:childTnLst>
                              <p:par>
                                <p:cTn id="152" presetID="1" presetClass="entr" presetSubtype="0" fill="hold" grpId="0" nodeType="afterEffect">
                                  <p:stCondLst>
                                    <p:cond delay="100"/>
                                  </p:stCondLst>
                                  <p:childTnLst>
                                    <p:set>
                                      <p:cBhvr>
                                        <p:cTn id="153" dur="1" fill="hold">
                                          <p:stCondLst>
                                            <p:cond delay="0"/>
                                          </p:stCondLst>
                                        </p:cTn>
                                        <p:tgtEl>
                                          <p:spTgt spid="70"/>
                                        </p:tgtEl>
                                        <p:attrNameLst>
                                          <p:attrName>style.visibility</p:attrName>
                                        </p:attrNameLst>
                                      </p:cBhvr>
                                      <p:to>
                                        <p:strVal val="visible"/>
                                      </p:to>
                                    </p:set>
                                  </p:childTnLst>
                                </p:cTn>
                              </p:par>
                              <p:par>
                                <p:cTn id="154" presetID="1" presetClass="entr" presetSubtype="0" fill="hold" grpId="0" nodeType="withEffect">
                                  <p:stCondLst>
                                    <p:cond delay="100"/>
                                  </p:stCondLst>
                                  <p:childTnLst>
                                    <p:set>
                                      <p:cBhvr>
                                        <p:cTn id="155" dur="1" fill="hold">
                                          <p:stCondLst>
                                            <p:cond delay="0"/>
                                          </p:stCondLst>
                                        </p:cTn>
                                        <p:tgtEl>
                                          <p:spTgt spid="66"/>
                                        </p:tgtEl>
                                        <p:attrNameLst>
                                          <p:attrName>style.visibility</p:attrName>
                                        </p:attrNameLst>
                                      </p:cBhvr>
                                      <p:to>
                                        <p:strVal val="visible"/>
                                      </p:to>
                                    </p:set>
                                  </p:childTnLst>
                                </p:cTn>
                              </p:par>
                            </p:childTnLst>
                          </p:cTn>
                        </p:par>
                        <p:par>
                          <p:cTn id="156" fill="hold">
                            <p:stCondLst>
                              <p:cond delay="1400"/>
                            </p:stCondLst>
                            <p:childTnLst>
                              <p:par>
                                <p:cTn id="157" presetID="1" presetClass="exit" presetSubtype="0" fill="hold" grpId="1" nodeType="afterEffect">
                                  <p:stCondLst>
                                    <p:cond delay="100"/>
                                  </p:stCondLst>
                                  <p:childTnLst>
                                    <p:set>
                                      <p:cBhvr>
                                        <p:cTn id="158" dur="1" fill="hold">
                                          <p:stCondLst>
                                            <p:cond delay="0"/>
                                          </p:stCondLst>
                                        </p:cTn>
                                        <p:tgtEl>
                                          <p:spTgt spid="66"/>
                                        </p:tgtEl>
                                        <p:attrNameLst>
                                          <p:attrName>style.visibility</p:attrName>
                                        </p:attrNameLst>
                                      </p:cBhvr>
                                      <p:to>
                                        <p:strVal val="hidden"/>
                                      </p:to>
                                    </p:set>
                                  </p:childTnLst>
                                </p:cTn>
                              </p:par>
                              <p:par>
                                <p:cTn id="159" presetID="1" presetClass="exit" presetSubtype="0" fill="hold" grpId="1" nodeType="withEffect">
                                  <p:stCondLst>
                                    <p:cond delay="100"/>
                                  </p:stCondLst>
                                  <p:childTnLst>
                                    <p:set>
                                      <p:cBhvr>
                                        <p:cTn id="160" dur="1" fill="hold">
                                          <p:stCondLst>
                                            <p:cond delay="0"/>
                                          </p:stCondLst>
                                        </p:cTn>
                                        <p:tgtEl>
                                          <p:spTgt spid="70"/>
                                        </p:tgtEl>
                                        <p:attrNameLst>
                                          <p:attrName>style.visibility</p:attrName>
                                        </p:attrNameLst>
                                      </p:cBhvr>
                                      <p:to>
                                        <p:strVal val="hidden"/>
                                      </p:to>
                                    </p:set>
                                  </p:childTnLst>
                                </p:cTn>
                              </p:par>
                            </p:childTnLst>
                          </p:cTn>
                        </p:par>
                        <p:par>
                          <p:cTn id="161" fill="hold">
                            <p:stCondLst>
                              <p:cond delay="1500"/>
                            </p:stCondLst>
                            <p:childTnLst>
                              <p:par>
                                <p:cTn id="162" presetID="1" presetClass="entr" presetSubtype="0" fill="hold" grpId="0" nodeType="afterEffect">
                                  <p:stCondLst>
                                    <p:cond delay="100"/>
                                  </p:stCondLst>
                                  <p:childTnLst>
                                    <p:set>
                                      <p:cBhvr>
                                        <p:cTn id="163" dur="1" fill="hold">
                                          <p:stCondLst>
                                            <p:cond delay="0"/>
                                          </p:stCondLst>
                                        </p:cTn>
                                        <p:tgtEl>
                                          <p:spTgt spid="32"/>
                                        </p:tgtEl>
                                        <p:attrNameLst>
                                          <p:attrName>style.visibility</p:attrName>
                                        </p:attrNameLst>
                                      </p:cBhvr>
                                      <p:to>
                                        <p:strVal val="visible"/>
                                      </p:to>
                                    </p:set>
                                  </p:childTnLst>
                                </p:cTn>
                              </p:par>
                              <p:par>
                                <p:cTn id="164" presetID="1" presetClass="entr" presetSubtype="0" fill="hold" nodeType="withEffect">
                                  <p:stCondLst>
                                    <p:cond delay="100"/>
                                  </p:stCondLst>
                                  <p:childTnLst>
                                    <p:set>
                                      <p:cBhvr>
                                        <p:cTn id="165" dur="1" fill="hold">
                                          <p:stCondLst>
                                            <p:cond delay="0"/>
                                          </p:stCondLst>
                                        </p:cTn>
                                        <p:tgtEl>
                                          <p:spTgt spid="43"/>
                                        </p:tgtEl>
                                        <p:attrNameLst>
                                          <p:attrName>style.visibility</p:attrName>
                                        </p:attrNameLst>
                                      </p:cBhvr>
                                      <p:to>
                                        <p:strVal val="visible"/>
                                      </p:to>
                                    </p:set>
                                  </p:childTnLst>
                                </p:cTn>
                              </p:par>
                              <p:par>
                                <p:cTn id="166" presetID="1" presetClass="entr" presetSubtype="0" fill="hold" grpId="0" nodeType="withEffect">
                                  <p:stCondLst>
                                    <p:cond delay="100"/>
                                  </p:stCondLst>
                                  <p:childTnLst>
                                    <p:set>
                                      <p:cBhvr>
                                        <p:cTn id="167" dur="1" fill="hold">
                                          <p:stCondLst>
                                            <p:cond delay="0"/>
                                          </p:stCondLst>
                                        </p:cTn>
                                        <p:tgtEl>
                                          <p:spTgt spid="55"/>
                                        </p:tgtEl>
                                        <p:attrNameLst>
                                          <p:attrName>style.visibility</p:attrName>
                                        </p:attrNameLst>
                                      </p:cBhvr>
                                      <p:to>
                                        <p:strVal val="visible"/>
                                      </p:to>
                                    </p:set>
                                  </p:childTnLst>
                                </p:cTn>
                              </p:par>
                            </p:childTnLst>
                          </p:cTn>
                        </p:par>
                        <p:par>
                          <p:cTn id="168" fill="hold">
                            <p:stCondLst>
                              <p:cond delay="1600"/>
                            </p:stCondLst>
                            <p:childTnLst>
                              <p:par>
                                <p:cTn id="169" presetID="1" presetClass="exit" presetSubtype="0" fill="hold" grpId="1" nodeType="afterEffect">
                                  <p:stCondLst>
                                    <p:cond delay="100"/>
                                  </p:stCondLst>
                                  <p:childTnLst>
                                    <p:set>
                                      <p:cBhvr>
                                        <p:cTn id="170" dur="1" fill="hold">
                                          <p:stCondLst>
                                            <p:cond delay="0"/>
                                          </p:stCondLst>
                                        </p:cTn>
                                        <p:tgtEl>
                                          <p:spTgt spid="55"/>
                                        </p:tgtEl>
                                        <p:attrNameLst>
                                          <p:attrName>style.visibility</p:attrName>
                                        </p:attrNameLst>
                                      </p:cBhvr>
                                      <p:to>
                                        <p:strVal val="hidden"/>
                                      </p:to>
                                    </p:set>
                                  </p:childTnLst>
                                </p:cTn>
                              </p:par>
                              <p:par>
                                <p:cTn id="171" presetID="1" presetClass="exit" presetSubtype="0" fill="hold" grpId="1" nodeType="withEffect">
                                  <p:stCondLst>
                                    <p:cond delay="100"/>
                                  </p:stCondLst>
                                  <p:childTnLst>
                                    <p:set>
                                      <p:cBhvr>
                                        <p:cTn id="172" dur="1" fill="hold">
                                          <p:stCondLst>
                                            <p:cond delay="0"/>
                                          </p:stCondLst>
                                        </p:cTn>
                                        <p:tgtEl>
                                          <p:spTgt spid="32"/>
                                        </p:tgtEl>
                                        <p:attrNameLst>
                                          <p:attrName>style.visibility</p:attrName>
                                        </p:attrNameLst>
                                      </p:cBhvr>
                                      <p:to>
                                        <p:strVal val="hidden"/>
                                      </p:to>
                                    </p:set>
                                  </p:childTnLst>
                                </p:cTn>
                              </p:par>
                            </p:childTnLst>
                          </p:cTn>
                        </p:par>
                        <p:par>
                          <p:cTn id="173" fill="hold">
                            <p:stCondLst>
                              <p:cond delay="1700"/>
                            </p:stCondLst>
                            <p:childTnLst>
                              <p:par>
                                <p:cTn id="174" presetID="1" presetClass="entr" presetSubtype="0" fill="hold" grpId="0" nodeType="afterEffect">
                                  <p:stCondLst>
                                    <p:cond delay="10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100"/>
                                  </p:stCondLst>
                                  <p:childTnLst>
                                    <p:set>
                                      <p:cBhvr>
                                        <p:cTn id="177" dur="1" fill="hold">
                                          <p:stCondLst>
                                            <p:cond delay="0"/>
                                          </p:stCondLst>
                                        </p:cTn>
                                        <p:tgtEl>
                                          <p:spTgt spid="60"/>
                                        </p:tgtEl>
                                        <p:attrNameLst>
                                          <p:attrName>style.visibility</p:attrName>
                                        </p:attrNameLst>
                                      </p:cBhvr>
                                      <p:to>
                                        <p:strVal val="visible"/>
                                      </p:to>
                                    </p:set>
                                  </p:childTnLst>
                                </p:cTn>
                              </p:par>
                            </p:childTnLst>
                          </p:cTn>
                        </p:par>
                        <p:par>
                          <p:cTn id="178" fill="hold">
                            <p:stCondLst>
                              <p:cond delay="1800"/>
                            </p:stCondLst>
                            <p:childTnLst>
                              <p:par>
                                <p:cTn id="179" presetID="1" presetClass="exit" presetSubtype="0" fill="hold" grpId="1" nodeType="afterEffect">
                                  <p:stCondLst>
                                    <p:cond delay="100"/>
                                  </p:stCondLst>
                                  <p:childTnLst>
                                    <p:set>
                                      <p:cBhvr>
                                        <p:cTn id="180" dur="1" fill="hold">
                                          <p:stCondLst>
                                            <p:cond delay="0"/>
                                          </p:stCondLst>
                                        </p:cTn>
                                        <p:tgtEl>
                                          <p:spTgt spid="60"/>
                                        </p:tgtEl>
                                        <p:attrNameLst>
                                          <p:attrName>style.visibility</p:attrName>
                                        </p:attrNameLst>
                                      </p:cBhvr>
                                      <p:to>
                                        <p:strVal val="hidden"/>
                                      </p:to>
                                    </p:set>
                                  </p:childTnLst>
                                </p:cTn>
                              </p:par>
                              <p:par>
                                <p:cTn id="181" presetID="1" presetClass="exit" presetSubtype="0" fill="hold" grpId="1" nodeType="withEffect">
                                  <p:stCondLst>
                                    <p:cond delay="100"/>
                                  </p:stCondLst>
                                  <p:childTnLst>
                                    <p:set>
                                      <p:cBhvr>
                                        <p:cTn id="182" dur="1" fill="hold">
                                          <p:stCondLst>
                                            <p:cond delay="0"/>
                                          </p:stCondLst>
                                        </p:cTn>
                                        <p:tgtEl>
                                          <p:spTgt spid="36"/>
                                        </p:tgtEl>
                                        <p:attrNameLst>
                                          <p:attrName>style.visibility</p:attrName>
                                        </p:attrNameLst>
                                      </p:cBhvr>
                                      <p:to>
                                        <p:strVal val="hidden"/>
                                      </p:to>
                                    </p:set>
                                  </p:childTnLst>
                                </p:cTn>
                              </p:par>
                            </p:childTnLst>
                          </p:cTn>
                        </p:par>
                        <p:par>
                          <p:cTn id="183" fill="hold">
                            <p:stCondLst>
                              <p:cond delay="1900"/>
                            </p:stCondLst>
                            <p:childTnLst>
                              <p:par>
                                <p:cTn id="184" presetID="1" presetClass="entr" presetSubtype="0" fill="hold" grpId="2" nodeType="afterEffect">
                                  <p:stCondLst>
                                    <p:cond delay="100"/>
                                  </p:stCondLst>
                                  <p:childTnLst>
                                    <p:set>
                                      <p:cBhvr>
                                        <p:cTn id="185" dur="1" fill="hold">
                                          <p:stCondLst>
                                            <p:cond delay="0"/>
                                          </p:stCondLst>
                                        </p:cTn>
                                        <p:tgtEl>
                                          <p:spTgt spid="29"/>
                                        </p:tgtEl>
                                        <p:attrNameLst>
                                          <p:attrName>style.visibility</p:attrName>
                                        </p:attrNameLst>
                                      </p:cBhvr>
                                      <p:to>
                                        <p:strVal val="visible"/>
                                      </p:to>
                                    </p:set>
                                  </p:childTnLst>
                                </p:cTn>
                              </p:par>
                              <p:par>
                                <p:cTn id="186" presetID="1" presetClass="entr" presetSubtype="0" fill="hold" grpId="0" nodeType="withEffect">
                                  <p:stCondLst>
                                    <p:cond delay="100"/>
                                  </p:stCondLst>
                                  <p:childTnLst>
                                    <p:set>
                                      <p:cBhvr>
                                        <p:cTn id="187" dur="1" fill="hold">
                                          <p:stCondLst>
                                            <p:cond delay="0"/>
                                          </p:stCondLst>
                                        </p:cTn>
                                        <p:tgtEl>
                                          <p:spTgt spid="41"/>
                                        </p:tgtEl>
                                        <p:attrNameLst>
                                          <p:attrName>style.visibility</p:attrName>
                                        </p:attrNameLst>
                                      </p:cBhvr>
                                      <p:to>
                                        <p:strVal val="visible"/>
                                      </p:to>
                                    </p:set>
                                  </p:childTnLst>
                                </p:cTn>
                              </p:par>
                            </p:childTnLst>
                          </p:cTn>
                        </p:par>
                        <p:par>
                          <p:cTn id="188" fill="hold">
                            <p:stCondLst>
                              <p:cond delay="2000"/>
                            </p:stCondLst>
                            <p:childTnLst>
                              <p:par>
                                <p:cTn id="189" presetID="1" presetClass="exit" presetSubtype="0" fill="hold" grpId="1" nodeType="afterEffect">
                                  <p:stCondLst>
                                    <p:cond delay="100"/>
                                  </p:stCondLst>
                                  <p:childTnLst>
                                    <p:set>
                                      <p:cBhvr>
                                        <p:cTn id="190" dur="1" fill="hold">
                                          <p:stCondLst>
                                            <p:cond delay="0"/>
                                          </p:stCondLst>
                                        </p:cTn>
                                        <p:tgtEl>
                                          <p:spTgt spid="41"/>
                                        </p:tgtEl>
                                        <p:attrNameLst>
                                          <p:attrName>style.visibility</p:attrName>
                                        </p:attrNameLst>
                                      </p:cBhvr>
                                      <p:to>
                                        <p:strVal val="hidden"/>
                                      </p:to>
                                    </p:set>
                                  </p:childTnLst>
                                </p:cTn>
                              </p:par>
                              <p:par>
                                <p:cTn id="191" presetID="1" presetClass="exit" presetSubtype="0" fill="hold" grpId="3" nodeType="withEffect">
                                  <p:stCondLst>
                                    <p:cond delay="100"/>
                                  </p:stCondLst>
                                  <p:childTnLst>
                                    <p:set>
                                      <p:cBhvr>
                                        <p:cTn id="192" dur="1" fill="hold">
                                          <p:stCondLst>
                                            <p:cond delay="0"/>
                                          </p:stCondLst>
                                        </p:cTn>
                                        <p:tgtEl>
                                          <p:spTgt spid="29"/>
                                        </p:tgtEl>
                                        <p:attrNameLst>
                                          <p:attrName>style.visibility</p:attrName>
                                        </p:attrNameLst>
                                      </p:cBhvr>
                                      <p:to>
                                        <p:strVal val="hidden"/>
                                      </p:to>
                                    </p:set>
                                  </p:childTnLst>
                                </p:cTn>
                              </p:par>
                            </p:childTnLst>
                          </p:cTn>
                        </p:par>
                        <p:par>
                          <p:cTn id="193" fill="hold">
                            <p:stCondLst>
                              <p:cond delay="2100"/>
                            </p:stCondLst>
                            <p:childTnLst>
                              <p:par>
                                <p:cTn id="194" presetID="1" presetClass="entr" presetSubtype="0" fill="hold" grpId="1" nodeType="afterEffect">
                                  <p:stCondLst>
                                    <p:cond delay="100"/>
                                  </p:stCondLst>
                                  <p:childTnLst>
                                    <p:set>
                                      <p:cBhvr>
                                        <p:cTn id="195" dur="1" fill="hold">
                                          <p:stCondLst>
                                            <p:cond delay="0"/>
                                          </p:stCondLst>
                                        </p:cTn>
                                        <p:tgtEl>
                                          <p:spTgt spid="37"/>
                                        </p:tgtEl>
                                        <p:attrNameLst>
                                          <p:attrName>style.visibility</p:attrName>
                                        </p:attrNameLst>
                                      </p:cBhvr>
                                      <p:to>
                                        <p:strVal val="visible"/>
                                      </p:to>
                                    </p:set>
                                  </p:childTnLst>
                                </p:cTn>
                              </p:par>
                              <p:par>
                                <p:cTn id="196" presetID="1" presetClass="entr" presetSubtype="0" fill="hold" grpId="0" nodeType="withEffect">
                                  <p:stCondLst>
                                    <p:cond delay="100"/>
                                  </p:stCondLst>
                                  <p:childTnLst>
                                    <p:set>
                                      <p:cBhvr>
                                        <p:cTn id="197" dur="1" fill="hold">
                                          <p:stCondLst>
                                            <p:cond delay="0"/>
                                          </p:stCondLst>
                                        </p:cTn>
                                        <p:tgtEl>
                                          <p:spTgt spid="48"/>
                                        </p:tgtEl>
                                        <p:attrNameLst>
                                          <p:attrName>style.visibility</p:attrName>
                                        </p:attrNameLst>
                                      </p:cBhvr>
                                      <p:to>
                                        <p:strVal val="visible"/>
                                      </p:to>
                                    </p:set>
                                  </p:childTnLst>
                                </p:cTn>
                              </p:par>
                            </p:childTnLst>
                          </p:cTn>
                        </p:par>
                        <p:par>
                          <p:cTn id="198" fill="hold">
                            <p:stCondLst>
                              <p:cond delay="2200"/>
                            </p:stCondLst>
                            <p:childTnLst>
                              <p:par>
                                <p:cTn id="199" presetID="1" presetClass="exit" presetSubtype="0" fill="hold" grpId="1" nodeType="afterEffect">
                                  <p:stCondLst>
                                    <p:cond delay="100"/>
                                  </p:stCondLst>
                                  <p:childTnLst>
                                    <p:set>
                                      <p:cBhvr>
                                        <p:cTn id="200" dur="1" fill="hold">
                                          <p:stCondLst>
                                            <p:cond delay="0"/>
                                          </p:stCondLst>
                                        </p:cTn>
                                        <p:tgtEl>
                                          <p:spTgt spid="48"/>
                                        </p:tgtEl>
                                        <p:attrNameLst>
                                          <p:attrName>style.visibility</p:attrName>
                                        </p:attrNameLst>
                                      </p:cBhvr>
                                      <p:to>
                                        <p:strVal val="hidden"/>
                                      </p:to>
                                    </p:set>
                                  </p:childTnLst>
                                </p:cTn>
                              </p:par>
                              <p:par>
                                <p:cTn id="201" presetID="1" presetClass="exit" presetSubtype="0" fill="hold" grpId="2" nodeType="withEffect">
                                  <p:stCondLst>
                                    <p:cond delay="100"/>
                                  </p:stCondLst>
                                  <p:childTnLst>
                                    <p:set>
                                      <p:cBhvr>
                                        <p:cTn id="202" dur="1" fill="hold">
                                          <p:stCondLst>
                                            <p:cond delay="0"/>
                                          </p:stCondLst>
                                        </p:cTn>
                                        <p:tgtEl>
                                          <p:spTgt spid="37"/>
                                        </p:tgtEl>
                                        <p:attrNameLst>
                                          <p:attrName>style.visibility</p:attrName>
                                        </p:attrNameLst>
                                      </p:cBhvr>
                                      <p:to>
                                        <p:strVal val="hidden"/>
                                      </p:to>
                                    </p:set>
                                  </p:childTnLst>
                                </p:cTn>
                              </p:par>
                            </p:childTnLst>
                          </p:cTn>
                        </p:par>
                        <p:par>
                          <p:cTn id="203" fill="hold">
                            <p:stCondLst>
                              <p:cond delay="2300"/>
                            </p:stCondLst>
                            <p:childTnLst>
                              <p:par>
                                <p:cTn id="204" presetID="1" presetClass="entr" presetSubtype="0" fill="hold" grpId="2" nodeType="afterEffect">
                                  <p:stCondLst>
                                    <p:cond delay="100"/>
                                  </p:stCondLst>
                                  <p:childTnLst>
                                    <p:set>
                                      <p:cBhvr>
                                        <p:cTn id="205" dur="1" fill="hold">
                                          <p:stCondLst>
                                            <p:cond delay="0"/>
                                          </p:stCondLst>
                                        </p:cTn>
                                        <p:tgtEl>
                                          <p:spTgt spid="32"/>
                                        </p:tgtEl>
                                        <p:attrNameLst>
                                          <p:attrName>style.visibility</p:attrName>
                                        </p:attrNameLst>
                                      </p:cBhvr>
                                      <p:to>
                                        <p:strVal val="visible"/>
                                      </p:to>
                                    </p:set>
                                  </p:childTnLst>
                                </p:cTn>
                              </p:par>
                              <p:par>
                                <p:cTn id="206" presetID="1" presetClass="entr" presetSubtype="0" fill="hold" nodeType="withEffect">
                                  <p:stCondLst>
                                    <p:cond delay="100"/>
                                  </p:stCondLst>
                                  <p:childTnLst>
                                    <p:set>
                                      <p:cBhvr>
                                        <p:cTn id="207" dur="1" fill="hold">
                                          <p:stCondLst>
                                            <p:cond delay="0"/>
                                          </p:stCondLst>
                                        </p:cTn>
                                        <p:tgtEl>
                                          <p:spTgt spid="47"/>
                                        </p:tgtEl>
                                        <p:attrNameLst>
                                          <p:attrName>style.visibility</p:attrName>
                                        </p:attrNameLst>
                                      </p:cBhvr>
                                      <p:to>
                                        <p:strVal val="visible"/>
                                      </p:to>
                                    </p:set>
                                  </p:childTnLst>
                                </p:cTn>
                              </p:par>
                              <p:par>
                                <p:cTn id="208" presetID="1" presetClass="entr" presetSubtype="0" fill="hold" grpId="0" nodeType="withEffect">
                                  <p:stCondLst>
                                    <p:cond delay="100"/>
                                  </p:stCondLst>
                                  <p:childTnLst>
                                    <p:set>
                                      <p:cBhvr>
                                        <p:cTn id="209" dur="1" fill="hold">
                                          <p:stCondLst>
                                            <p:cond delay="0"/>
                                          </p:stCondLst>
                                        </p:cTn>
                                        <p:tgtEl>
                                          <p:spTgt spid="67"/>
                                        </p:tgtEl>
                                        <p:attrNameLst>
                                          <p:attrName>style.visibility</p:attrName>
                                        </p:attrNameLst>
                                      </p:cBhvr>
                                      <p:to>
                                        <p:strVal val="visible"/>
                                      </p:to>
                                    </p:set>
                                  </p:childTnLst>
                                </p:cTn>
                              </p:par>
                            </p:childTnLst>
                          </p:cTn>
                        </p:par>
                        <p:par>
                          <p:cTn id="210" fill="hold">
                            <p:stCondLst>
                              <p:cond delay="2400"/>
                            </p:stCondLst>
                            <p:childTnLst>
                              <p:par>
                                <p:cTn id="211" presetID="1" presetClass="exit" presetSubtype="0" fill="hold" grpId="1" nodeType="afterEffect">
                                  <p:stCondLst>
                                    <p:cond delay="100"/>
                                  </p:stCondLst>
                                  <p:childTnLst>
                                    <p:set>
                                      <p:cBhvr>
                                        <p:cTn id="212" dur="1" fill="hold">
                                          <p:stCondLst>
                                            <p:cond delay="0"/>
                                          </p:stCondLst>
                                        </p:cTn>
                                        <p:tgtEl>
                                          <p:spTgt spid="67"/>
                                        </p:tgtEl>
                                        <p:attrNameLst>
                                          <p:attrName>style.visibility</p:attrName>
                                        </p:attrNameLst>
                                      </p:cBhvr>
                                      <p:to>
                                        <p:strVal val="hidden"/>
                                      </p:to>
                                    </p:set>
                                  </p:childTnLst>
                                </p:cTn>
                              </p:par>
                              <p:par>
                                <p:cTn id="213" presetID="1" presetClass="exit" presetSubtype="0" fill="hold" grpId="3" nodeType="withEffect">
                                  <p:stCondLst>
                                    <p:cond delay="100"/>
                                  </p:stCondLst>
                                  <p:childTnLst>
                                    <p:set>
                                      <p:cBhvr>
                                        <p:cTn id="214" dur="1" fill="hold">
                                          <p:stCondLst>
                                            <p:cond delay="0"/>
                                          </p:stCondLst>
                                        </p:cTn>
                                        <p:tgtEl>
                                          <p:spTgt spid="32"/>
                                        </p:tgtEl>
                                        <p:attrNameLst>
                                          <p:attrName>style.visibility</p:attrName>
                                        </p:attrNameLst>
                                      </p:cBhvr>
                                      <p:to>
                                        <p:strVal val="hidden"/>
                                      </p:to>
                                    </p:set>
                                  </p:childTnLst>
                                </p:cTn>
                              </p:par>
                            </p:childTnLst>
                          </p:cTn>
                        </p:par>
                        <p:par>
                          <p:cTn id="215" fill="hold">
                            <p:stCondLst>
                              <p:cond delay="2500"/>
                            </p:stCondLst>
                            <p:childTnLst>
                              <p:par>
                                <p:cTn id="216" presetID="1" presetClass="entr" presetSubtype="0" fill="hold" grpId="0" nodeType="afterEffect">
                                  <p:stCondLst>
                                    <p:cond delay="100"/>
                                  </p:stCondLst>
                                  <p:childTnLst>
                                    <p:set>
                                      <p:cBhvr>
                                        <p:cTn id="217" dur="1" fill="hold">
                                          <p:stCondLst>
                                            <p:cond delay="0"/>
                                          </p:stCondLst>
                                        </p:cTn>
                                        <p:tgtEl>
                                          <p:spTgt spid="74"/>
                                        </p:tgtEl>
                                        <p:attrNameLst>
                                          <p:attrName>style.visibility</p:attrName>
                                        </p:attrNameLst>
                                      </p:cBhvr>
                                      <p:to>
                                        <p:strVal val="visible"/>
                                      </p:to>
                                    </p:set>
                                  </p:childTnLst>
                                </p:cTn>
                              </p:par>
                              <p:par>
                                <p:cTn id="218" presetID="1" presetClass="entr" presetSubtype="0" fill="hold" grpId="0" nodeType="withEffect">
                                  <p:stCondLst>
                                    <p:cond delay="100"/>
                                  </p:stCondLst>
                                  <p:childTnLst>
                                    <p:set>
                                      <p:cBhvr>
                                        <p:cTn id="219" dur="1" fill="hold">
                                          <p:stCondLst>
                                            <p:cond delay="0"/>
                                          </p:stCondLst>
                                        </p:cTn>
                                        <p:tgtEl>
                                          <p:spTgt spid="56"/>
                                        </p:tgtEl>
                                        <p:attrNameLst>
                                          <p:attrName>style.visibility</p:attrName>
                                        </p:attrNameLst>
                                      </p:cBhvr>
                                      <p:to>
                                        <p:strVal val="visible"/>
                                      </p:to>
                                    </p:set>
                                  </p:childTnLst>
                                </p:cTn>
                              </p:par>
                            </p:childTnLst>
                          </p:cTn>
                        </p:par>
                        <p:par>
                          <p:cTn id="220" fill="hold">
                            <p:stCondLst>
                              <p:cond delay="2600"/>
                            </p:stCondLst>
                            <p:childTnLst>
                              <p:par>
                                <p:cTn id="221" presetID="1" presetClass="exit" presetSubtype="0" fill="hold" grpId="1" nodeType="afterEffect">
                                  <p:stCondLst>
                                    <p:cond delay="100"/>
                                  </p:stCondLst>
                                  <p:childTnLst>
                                    <p:set>
                                      <p:cBhvr>
                                        <p:cTn id="222" dur="1" fill="hold">
                                          <p:stCondLst>
                                            <p:cond delay="0"/>
                                          </p:stCondLst>
                                        </p:cTn>
                                        <p:tgtEl>
                                          <p:spTgt spid="56"/>
                                        </p:tgtEl>
                                        <p:attrNameLst>
                                          <p:attrName>style.visibility</p:attrName>
                                        </p:attrNameLst>
                                      </p:cBhvr>
                                      <p:to>
                                        <p:strVal val="hidden"/>
                                      </p:to>
                                    </p:set>
                                  </p:childTnLst>
                                </p:cTn>
                              </p:par>
                              <p:par>
                                <p:cTn id="223" presetID="1" presetClass="exit" presetSubtype="0" fill="hold" grpId="1" nodeType="withEffect">
                                  <p:stCondLst>
                                    <p:cond delay="100"/>
                                  </p:stCondLst>
                                  <p:childTnLst>
                                    <p:set>
                                      <p:cBhvr>
                                        <p:cTn id="224" dur="1" fill="hold">
                                          <p:stCondLst>
                                            <p:cond delay="0"/>
                                          </p:stCondLst>
                                        </p:cTn>
                                        <p:tgtEl>
                                          <p:spTgt spid="74"/>
                                        </p:tgtEl>
                                        <p:attrNameLst>
                                          <p:attrName>style.visibility</p:attrName>
                                        </p:attrNameLst>
                                      </p:cBhvr>
                                      <p:to>
                                        <p:strVal val="hidden"/>
                                      </p:to>
                                    </p:set>
                                  </p:childTnLst>
                                </p:cTn>
                              </p:par>
                            </p:childTnLst>
                          </p:cTn>
                        </p:par>
                        <p:par>
                          <p:cTn id="225" fill="hold">
                            <p:stCondLst>
                              <p:cond delay="2700"/>
                            </p:stCondLst>
                            <p:childTnLst>
                              <p:par>
                                <p:cTn id="226" presetID="1" presetClass="entr" presetSubtype="0" fill="hold" grpId="0" nodeType="afterEffect">
                                  <p:stCondLst>
                                    <p:cond delay="100"/>
                                  </p:stCondLst>
                                  <p:childTnLst>
                                    <p:set>
                                      <p:cBhvr>
                                        <p:cTn id="227" dur="1" fill="hold">
                                          <p:stCondLst>
                                            <p:cond delay="0"/>
                                          </p:stCondLst>
                                        </p:cTn>
                                        <p:tgtEl>
                                          <p:spTgt spid="34"/>
                                        </p:tgtEl>
                                        <p:attrNameLst>
                                          <p:attrName>style.visibility</p:attrName>
                                        </p:attrNameLst>
                                      </p:cBhvr>
                                      <p:to>
                                        <p:strVal val="visible"/>
                                      </p:to>
                                    </p:set>
                                  </p:childTnLst>
                                </p:cTn>
                              </p:par>
                              <p:par>
                                <p:cTn id="228" presetID="1" presetClass="entr" presetSubtype="0" fill="hold" grpId="0" nodeType="withEffect">
                                  <p:stCondLst>
                                    <p:cond delay="100"/>
                                  </p:stCondLst>
                                  <p:childTnLst>
                                    <p:set>
                                      <p:cBhvr>
                                        <p:cTn id="229" dur="1" fill="hold">
                                          <p:stCondLst>
                                            <p:cond delay="0"/>
                                          </p:stCondLst>
                                        </p:cTn>
                                        <p:tgtEl>
                                          <p:spTgt spid="61"/>
                                        </p:tgtEl>
                                        <p:attrNameLst>
                                          <p:attrName>style.visibility</p:attrName>
                                        </p:attrNameLst>
                                      </p:cBhvr>
                                      <p:to>
                                        <p:strVal val="visible"/>
                                      </p:to>
                                    </p:set>
                                  </p:childTnLst>
                                </p:cTn>
                              </p:par>
                            </p:childTnLst>
                          </p:cTn>
                        </p:par>
                        <p:par>
                          <p:cTn id="230" fill="hold">
                            <p:stCondLst>
                              <p:cond delay="2800"/>
                            </p:stCondLst>
                            <p:childTnLst>
                              <p:par>
                                <p:cTn id="231" presetID="1" presetClass="exit" presetSubtype="0" fill="hold" grpId="1" nodeType="afterEffect">
                                  <p:stCondLst>
                                    <p:cond delay="100"/>
                                  </p:stCondLst>
                                  <p:childTnLst>
                                    <p:set>
                                      <p:cBhvr>
                                        <p:cTn id="232" dur="1" fill="hold">
                                          <p:stCondLst>
                                            <p:cond delay="0"/>
                                          </p:stCondLst>
                                        </p:cTn>
                                        <p:tgtEl>
                                          <p:spTgt spid="61"/>
                                        </p:tgtEl>
                                        <p:attrNameLst>
                                          <p:attrName>style.visibility</p:attrName>
                                        </p:attrNameLst>
                                      </p:cBhvr>
                                      <p:to>
                                        <p:strVal val="hidden"/>
                                      </p:to>
                                    </p:set>
                                  </p:childTnLst>
                                </p:cTn>
                              </p:par>
                              <p:par>
                                <p:cTn id="233" presetID="1" presetClass="exit" presetSubtype="0" fill="hold" grpId="1" nodeType="withEffect">
                                  <p:stCondLst>
                                    <p:cond delay="100"/>
                                  </p:stCondLst>
                                  <p:childTnLst>
                                    <p:set>
                                      <p:cBhvr>
                                        <p:cTn id="234" dur="1" fill="hold">
                                          <p:stCondLst>
                                            <p:cond delay="0"/>
                                          </p:stCondLst>
                                        </p:cTn>
                                        <p:tgtEl>
                                          <p:spTgt spid="34"/>
                                        </p:tgtEl>
                                        <p:attrNameLst>
                                          <p:attrName>style.visibility</p:attrName>
                                        </p:attrNameLst>
                                      </p:cBhvr>
                                      <p:to>
                                        <p:strVal val="hidden"/>
                                      </p:to>
                                    </p:set>
                                  </p:childTnLst>
                                </p:cTn>
                              </p:par>
                            </p:childTnLst>
                          </p:cTn>
                        </p:par>
                        <p:par>
                          <p:cTn id="235" fill="hold">
                            <p:stCondLst>
                              <p:cond delay="2900"/>
                            </p:stCondLst>
                            <p:childTnLst>
                              <p:par>
                                <p:cTn id="236" presetID="1" presetClass="entr" presetSubtype="0" fill="hold" grpId="2" nodeType="afterEffect">
                                  <p:stCondLst>
                                    <p:cond delay="100"/>
                                  </p:stCondLst>
                                  <p:childTnLst>
                                    <p:set>
                                      <p:cBhvr>
                                        <p:cTn id="237" dur="1" fill="hold">
                                          <p:stCondLst>
                                            <p:cond delay="0"/>
                                          </p:stCondLst>
                                        </p:cTn>
                                        <p:tgtEl>
                                          <p:spTgt spid="25"/>
                                        </p:tgtEl>
                                        <p:attrNameLst>
                                          <p:attrName>style.visibility</p:attrName>
                                        </p:attrNameLst>
                                      </p:cBhvr>
                                      <p:to>
                                        <p:strVal val="visible"/>
                                      </p:to>
                                    </p:set>
                                  </p:childTnLst>
                                </p:cTn>
                              </p:par>
                              <p:par>
                                <p:cTn id="238" presetID="1" presetClass="entr" presetSubtype="0" fill="hold" grpId="0" nodeType="withEffect">
                                  <p:stCondLst>
                                    <p:cond delay="100"/>
                                  </p:stCondLst>
                                  <p:childTnLst>
                                    <p:set>
                                      <p:cBhvr>
                                        <p:cTn id="239" dur="1" fill="hold">
                                          <p:stCondLst>
                                            <p:cond delay="0"/>
                                          </p:stCondLst>
                                        </p:cTn>
                                        <p:tgtEl>
                                          <p:spTgt spid="42"/>
                                        </p:tgtEl>
                                        <p:attrNameLst>
                                          <p:attrName>style.visibility</p:attrName>
                                        </p:attrNameLst>
                                      </p:cBhvr>
                                      <p:to>
                                        <p:strVal val="visible"/>
                                      </p:to>
                                    </p:set>
                                  </p:childTnLst>
                                </p:cTn>
                              </p:par>
                            </p:childTnLst>
                          </p:cTn>
                        </p:par>
                        <p:par>
                          <p:cTn id="240" fill="hold">
                            <p:stCondLst>
                              <p:cond delay="3000"/>
                            </p:stCondLst>
                            <p:childTnLst>
                              <p:par>
                                <p:cTn id="241" presetID="1" presetClass="exit" presetSubtype="0" fill="hold" grpId="1" nodeType="afterEffect">
                                  <p:stCondLst>
                                    <p:cond delay="100"/>
                                  </p:stCondLst>
                                  <p:childTnLst>
                                    <p:set>
                                      <p:cBhvr>
                                        <p:cTn id="242" dur="1" fill="hold">
                                          <p:stCondLst>
                                            <p:cond delay="0"/>
                                          </p:stCondLst>
                                        </p:cTn>
                                        <p:tgtEl>
                                          <p:spTgt spid="42"/>
                                        </p:tgtEl>
                                        <p:attrNameLst>
                                          <p:attrName>style.visibility</p:attrName>
                                        </p:attrNameLst>
                                      </p:cBhvr>
                                      <p:to>
                                        <p:strVal val="hidden"/>
                                      </p:to>
                                    </p:set>
                                  </p:childTnLst>
                                </p:cTn>
                              </p:par>
                              <p:par>
                                <p:cTn id="243" presetID="1" presetClass="exit" presetSubtype="0" fill="hold" grpId="3" nodeType="withEffect">
                                  <p:stCondLst>
                                    <p:cond delay="100"/>
                                  </p:stCondLst>
                                  <p:childTnLst>
                                    <p:set>
                                      <p:cBhvr>
                                        <p:cTn id="244" dur="1" fill="hold">
                                          <p:stCondLst>
                                            <p:cond delay="0"/>
                                          </p:stCondLst>
                                        </p:cTn>
                                        <p:tgtEl>
                                          <p:spTgt spid="25"/>
                                        </p:tgtEl>
                                        <p:attrNameLst>
                                          <p:attrName>style.visibility</p:attrName>
                                        </p:attrNameLst>
                                      </p:cBhvr>
                                      <p:to>
                                        <p:strVal val="hidden"/>
                                      </p:to>
                                    </p:set>
                                  </p:childTnLst>
                                </p:cTn>
                              </p:par>
                            </p:childTnLst>
                          </p:cTn>
                        </p:par>
                        <p:par>
                          <p:cTn id="245" fill="hold">
                            <p:stCondLst>
                              <p:cond delay="3100"/>
                            </p:stCondLst>
                            <p:childTnLst>
                              <p:par>
                                <p:cTn id="246" presetID="1" presetClass="entr" presetSubtype="0" fill="hold" grpId="2" nodeType="afterEffect">
                                  <p:stCondLst>
                                    <p:cond delay="100"/>
                                  </p:stCondLst>
                                  <p:childTnLst>
                                    <p:set>
                                      <p:cBhvr>
                                        <p:cTn id="247" dur="1" fill="hold">
                                          <p:stCondLst>
                                            <p:cond delay="0"/>
                                          </p:stCondLst>
                                        </p:cTn>
                                        <p:tgtEl>
                                          <p:spTgt spid="33"/>
                                        </p:tgtEl>
                                        <p:attrNameLst>
                                          <p:attrName>style.visibility</p:attrName>
                                        </p:attrNameLst>
                                      </p:cBhvr>
                                      <p:to>
                                        <p:strVal val="visible"/>
                                      </p:to>
                                    </p:set>
                                  </p:childTnLst>
                                </p:cTn>
                              </p:par>
                              <p:par>
                                <p:cTn id="248" presetID="1" presetClass="entr" presetSubtype="0" fill="hold" nodeType="withEffect">
                                  <p:stCondLst>
                                    <p:cond delay="100"/>
                                  </p:stCondLst>
                                  <p:childTnLst>
                                    <p:set>
                                      <p:cBhvr>
                                        <p:cTn id="249" dur="1" fill="hold">
                                          <p:stCondLst>
                                            <p:cond delay="0"/>
                                          </p:stCondLst>
                                        </p:cTn>
                                        <p:tgtEl>
                                          <p:spTgt spid="49"/>
                                        </p:tgtEl>
                                        <p:attrNameLst>
                                          <p:attrName>style.visibility</p:attrName>
                                        </p:attrNameLst>
                                      </p:cBhvr>
                                      <p:to>
                                        <p:strVal val="visible"/>
                                      </p:to>
                                    </p:set>
                                  </p:childTnLst>
                                </p:cTn>
                              </p:par>
                              <p:par>
                                <p:cTn id="250" presetID="1" presetClass="entr" presetSubtype="0" fill="hold" grpId="0" nodeType="withEffect">
                                  <p:stCondLst>
                                    <p:cond delay="100"/>
                                  </p:stCondLst>
                                  <p:childTnLst>
                                    <p:set>
                                      <p:cBhvr>
                                        <p:cTn id="251" dur="1" fill="hold">
                                          <p:stCondLst>
                                            <p:cond delay="0"/>
                                          </p:stCondLst>
                                        </p:cTn>
                                        <p:tgtEl>
                                          <p:spTgt spid="50"/>
                                        </p:tgtEl>
                                        <p:attrNameLst>
                                          <p:attrName>style.visibility</p:attrName>
                                        </p:attrNameLst>
                                      </p:cBhvr>
                                      <p:to>
                                        <p:strVal val="visible"/>
                                      </p:to>
                                    </p:set>
                                  </p:childTnLst>
                                </p:cTn>
                              </p:par>
                            </p:childTnLst>
                          </p:cTn>
                        </p:par>
                        <p:par>
                          <p:cTn id="252" fill="hold">
                            <p:stCondLst>
                              <p:cond delay="3200"/>
                            </p:stCondLst>
                            <p:childTnLst>
                              <p:par>
                                <p:cTn id="253" presetID="1" presetClass="exit" presetSubtype="0" fill="hold" grpId="1" nodeType="afterEffect">
                                  <p:stCondLst>
                                    <p:cond delay="100"/>
                                  </p:stCondLst>
                                  <p:childTnLst>
                                    <p:set>
                                      <p:cBhvr>
                                        <p:cTn id="254" dur="1" fill="hold">
                                          <p:stCondLst>
                                            <p:cond delay="0"/>
                                          </p:stCondLst>
                                        </p:cTn>
                                        <p:tgtEl>
                                          <p:spTgt spid="50"/>
                                        </p:tgtEl>
                                        <p:attrNameLst>
                                          <p:attrName>style.visibility</p:attrName>
                                        </p:attrNameLst>
                                      </p:cBhvr>
                                      <p:to>
                                        <p:strVal val="hidden"/>
                                      </p:to>
                                    </p:set>
                                  </p:childTnLst>
                                </p:cTn>
                              </p:par>
                              <p:par>
                                <p:cTn id="255" presetID="1" presetClass="exit" presetSubtype="0" fill="hold" grpId="3" nodeType="withEffect">
                                  <p:stCondLst>
                                    <p:cond delay="100"/>
                                  </p:stCondLst>
                                  <p:childTnLst>
                                    <p:set>
                                      <p:cBhvr>
                                        <p:cTn id="256" dur="1" fill="hold">
                                          <p:stCondLst>
                                            <p:cond delay="0"/>
                                          </p:stCondLst>
                                        </p:cTn>
                                        <p:tgtEl>
                                          <p:spTgt spid="33"/>
                                        </p:tgtEl>
                                        <p:attrNameLst>
                                          <p:attrName>style.visibility</p:attrName>
                                        </p:attrNameLst>
                                      </p:cBhvr>
                                      <p:to>
                                        <p:strVal val="hidden"/>
                                      </p:to>
                                    </p:set>
                                  </p:childTnLst>
                                </p:cTn>
                              </p:par>
                            </p:childTnLst>
                          </p:cTn>
                        </p:par>
                        <p:par>
                          <p:cTn id="257" fill="hold">
                            <p:stCondLst>
                              <p:cond delay="3300"/>
                            </p:stCondLst>
                            <p:childTnLst>
                              <p:par>
                                <p:cTn id="258" presetID="1" presetClass="entr" presetSubtype="0" fill="hold" grpId="2" nodeType="afterEffect">
                                  <p:stCondLst>
                                    <p:cond delay="100"/>
                                  </p:stCondLst>
                                  <p:childTnLst>
                                    <p:set>
                                      <p:cBhvr>
                                        <p:cTn id="259" dur="1" fill="hold">
                                          <p:stCondLst>
                                            <p:cond delay="0"/>
                                          </p:stCondLst>
                                        </p:cTn>
                                        <p:tgtEl>
                                          <p:spTgt spid="36"/>
                                        </p:tgtEl>
                                        <p:attrNameLst>
                                          <p:attrName>style.visibility</p:attrName>
                                        </p:attrNameLst>
                                      </p:cBhvr>
                                      <p:to>
                                        <p:strVal val="visible"/>
                                      </p:to>
                                    </p:set>
                                  </p:childTnLst>
                                </p:cTn>
                              </p:par>
                              <p:par>
                                <p:cTn id="260" presetID="1" presetClass="entr" presetSubtype="0" fill="hold" grpId="0" nodeType="withEffect">
                                  <p:stCondLst>
                                    <p:cond delay="100"/>
                                  </p:stCondLst>
                                  <p:childTnLst>
                                    <p:set>
                                      <p:cBhvr>
                                        <p:cTn id="261" dur="1" fill="hold">
                                          <p:stCondLst>
                                            <p:cond delay="0"/>
                                          </p:stCondLst>
                                        </p:cTn>
                                        <p:tgtEl>
                                          <p:spTgt spid="68"/>
                                        </p:tgtEl>
                                        <p:attrNameLst>
                                          <p:attrName>style.visibility</p:attrName>
                                        </p:attrNameLst>
                                      </p:cBhvr>
                                      <p:to>
                                        <p:strVal val="visible"/>
                                      </p:to>
                                    </p:set>
                                  </p:childTnLst>
                                </p:cTn>
                              </p:par>
                            </p:childTnLst>
                          </p:cTn>
                        </p:par>
                        <p:par>
                          <p:cTn id="262" fill="hold">
                            <p:stCondLst>
                              <p:cond delay="3400"/>
                            </p:stCondLst>
                            <p:childTnLst>
                              <p:par>
                                <p:cTn id="263" presetID="1" presetClass="exit" presetSubtype="0" fill="hold" grpId="1" nodeType="afterEffect">
                                  <p:stCondLst>
                                    <p:cond delay="100"/>
                                  </p:stCondLst>
                                  <p:childTnLst>
                                    <p:set>
                                      <p:cBhvr>
                                        <p:cTn id="264" dur="1" fill="hold">
                                          <p:stCondLst>
                                            <p:cond delay="0"/>
                                          </p:stCondLst>
                                        </p:cTn>
                                        <p:tgtEl>
                                          <p:spTgt spid="68"/>
                                        </p:tgtEl>
                                        <p:attrNameLst>
                                          <p:attrName>style.visibility</p:attrName>
                                        </p:attrNameLst>
                                      </p:cBhvr>
                                      <p:to>
                                        <p:strVal val="hidden"/>
                                      </p:to>
                                    </p:set>
                                  </p:childTnLst>
                                </p:cTn>
                              </p:par>
                              <p:par>
                                <p:cTn id="265" presetID="1" presetClass="exit" presetSubtype="0" fill="hold" grpId="3" nodeType="withEffect">
                                  <p:stCondLst>
                                    <p:cond delay="100"/>
                                  </p:stCondLst>
                                  <p:childTnLst>
                                    <p:set>
                                      <p:cBhvr>
                                        <p:cTn id="266" dur="1" fill="hold">
                                          <p:stCondLst>
                                            <p:cond delay="0"/>
                                          </p:stCondLst>
                                        </p:cTn>
                                        <p:tgtEl>
                                          <p:spTgt spid="36"/>
                                        </p:tgtEl>
                                        <p:attrNameLst>
                                          <p:attrName>style.visibility</p:attrName>
                                        </p:attrNameLst>
                                      </p:cBhvr>
                                      <p:to>
                                        <p:strVal val="hidden"/>
                                      </p:to>
                                    </p:set>
                                  </p:childTnLst>
                                </p:cTn>
                              </p:par>
                            </p:childTnLst>
                          </p:cTn>
                        </p:par>
                        <p:par>
                          <p:cTn id="267" fill="hold">
                            <p:stCondLst>
                              <p:cond delay="3500"/>
                            </p:stCondLst>
                            <p:childTnLst>
                              <p:par>
                                <p:cTn id="268" presetID="1" presetClass="entr" presetSubtype="0" fill="hold" grpId="2" nodeType="afterEffect">
                                  <p:stCondLst>
                                    <p:cond delay="100"/>
                                  </p:stCondLst>
                                  <p:childTnLst>
                                    <p:set>
                                      <p:cBhvr>
                                        <p:cTn id="269" dur="1" fill="hold">
                                          <p:stCondLst>
                                            <p:cond delay="0"/>
                                          </p:stCondLst>
                                        </p:cTn>
                                        <p:tgtEl>
                                          <p:spTgt spid="34"/>
                                        </p:tgtEl>
                                        <p:attrNameLst>
                                          <p:attrName>style.visibility</p:attrName>
                                        </p:attrNameLst>
                                      </p:cBhvr>
                                      <p:to>
                                        <p:strVal val="visible"/>
                                      </p:to>
                                    </p:set>
                                  </p:childTnLst>
                                </p:cTn>
                              </p:par>
                              <p:par>
                                <p:cTn id="270" presetID="1" presetClass="entr" presetSubtype="0" fill="hold" grpId="0" nodeType="withEffect">
                                  <p:stCondLst>
                                    <p:cond delay="100"/>
                                  </p:stCondLst>
                                  <p:childTnLst>
                                    <p:set>
                                      <p:cBhvr>
                                        <p:cTn id="271" dur="1" fill="hold">
                                          <p:stCondLst>
                                            <p:cond delay="0"/>
                                          </p:stCondLst>
                                        </p:cTn>
                                        <p:tgtEl>
                                          <p:spTgt spid="57"/>
                                        </p:tgtEl>
                                        <p:attrNameLst>
                                          <p:attrName>style.visibility</p:attrName>
                                        </p:attrNameLst>
                                      </p:cBhvr>
                                      <p:to>
                                        <p:strVal val="visible"/>
                                      </p:to>
                                    </p:set>
                                  </p:childTnLst>
                                </p:cTn>
                              </p:par>
                            </p:childTnLst>
                          </p:cTn>
                        </p:par>
                        <p:par>
                          <p:cTn id="272" fill="hold">
                            <p:stCondLst>
                              <p:cond delay="3600"/>
                            </p:stCondLst>
                            <p:childTnLst>
                              <p:par>
                                <p:cTn id="273" presetID="1" presetClass="exit" presetSubtype="0" fill="hold" grpId="1" nodeType="afterEffect">
                                  <p:stCondLst>
                                    <p:cond delay="100"/>
                                  </p:stCondLst>
                                  <p:childTnLst>
                                    <p:set>
                                      <p:cBhvr>
                                        <p:cTn id="274" dur="1" fill="hold">
                                          <p:stCondLst>
                                            <p:cond delay="0"/>
                                          </p:stCondLst>
                                        </p:cTn>
                                        <p:tgtEl>
                                          <p:spTgt spid="57"/>
                                        </p:tgtEl>
                                        <p:attrNameLst>
                                          <p:attrName>style.visibility</p:attrName>
                                        </p:attrNameLst>
                                      </p:cBhvr>
                                      <p:to>
                                        <p:strVal val="hidden"/>
                                      </p:to>
                                    </p:set>
                                  </p:childTnLst>
                                </p:cTn>
                              </p:par>
                              <p:par>
                                <p:cTn id="275" presetID="1" presetClass="exit" presetSubtype="0" fill="hold" grpId="3" nodeType="withEffect">
                                  <p:stCondLst>
                                    <p:cond delay="100"/>
                                  </p:stCondLst>
                                  <p:childTnLst>
                                    <p:set>
                                      <p:cBhvr>
                                        <p:cTn id="276" dur="1" fill="hold">
                                          <p:stCondLst>
                                            <p:cond delay="0"/>
                                          </p:stCondLst>
                                        </p:cTn>
                                        <p:tgtEl>
                                          <p:spTgt spid="34"/>
                                        </p:tgtEl>
                                        <p:attrNameLst>
                                          <p:attrName>style.visibility</p:attrName>
                                        </p:attrNameLst>
                                      </p:cBhvr>
                                      <p:to>
                                        <p:strVal val="hidden"/>
                                      </p:to>
                                    </p:set>
                                  </p:childTnLst>
                                </p:cTn>
                              </p:par>
                            </p:childTnLst>
                          </p:cTn>
                        </p:par>
                        <p:par>
                          <p:cTn id="277" fill="hold">
                            <p:stCondLst>
                              <p:cond delay="3700"/>
                            </p:stCondLst>
                            <p:childTnLst>
                              <p:par>
                                <p:cTn id="278" presetID="1" presetClass="entr" presetSubtype="0" fill="hold" grpId="0" nodeType="afterEffect">
                                  <p:stCondLst>
                                    <p:cond delay="100"/>
                                  </p:stCondLst>
                                  <p:childTnLst>
                                    <p:set>
                                      <p:cBhvr>
                                        <p:cTn id="279" dur="1" fill="hold">
                                          <p:stCondLst>
                                            <p:cond delay="0"/>
                                          </p:stCondLst>
                                        </p:cTn>
                                        <p:tgtEl>
                                          <p:spTgt spid="72"/>
                                        </p:tgtEl>
                                        <p:attrNameLst>
                                          <p:attrName>style.visibility</p:attrName>
                                        </p:attrNameLst>
                                      </p:cBhvr>
                                      <p:to>
                                        <p:strVal val="visible"/>
                                      </p:to>
                                    </p:set>
                                  </p:childTnLst>
                                </p:cTn>
                              </p:par>
                              <p:par>
                                <p:cTn id="280" presetID="1" presetClass="entr" presetSubtype="0" fill="hold" grpId="0" nodeType="withEffect">
                                  <p:stCondLst>
                                    <p:cond delay="100"/>
                                  </p:stCondLst>
                                  <p:childTnLst>
                                    <p:set>
                                      <p:cBhvr>
                                        <p:cTn id="281" dur="1" fill="hold">
                                          <p:stCondLst>
                                            <p:cond delay="0"/>
                                          </p:stCondLst>
                                        </p:cTn>
                                        <p:tgtEl>
                                          <p:spTgt spid="62"/>
                                        </p:tgtEl>
                                        <p:attrNameLst>
                                          <p:attrName>style.visibility</p:attrName>
                                        </p:attrNameLst>
                                      </p:cBhvr>
                                      <p:to>
                                        <p:strVal val="visible"/>
                                      </p:to>
                                    </p:set>
                                  </p:childTnLst>
                                </p:cTn>
                              </p:par>
                            </p:childTnLst>
                          </p:cTn>
                        </p:par>
                        <p:par>
                          <p:cTn id="282" fill="hold">
                            <p:stCondLst>
                              <p:cond delay="3800"/>
                            </p:stCondLst>
                            <p:childTnLst>
                              <p:par>
                                <p:cTn id="283" presetID="1" presetClass="exit" presetSubtype="0" fill="hold" grpId="1" nodeType="afterEffect">
                                  <p:stCondLst>
                                    <p:cond delay="100"/>
                                  </p:stCondLst>
                                  <p:childTnLst>
                                    <p:set>
                                      <p:cBhvr>
                                        <p:cTn id="284" dur="1" fill="hold">
                                          <p:stCondLst>
                                            <p:cond delay="0"/>
                                          </p:stCondLst>
                                        </p:cTn>
                                        <p:tgtEl>
                                          <p:spTgt spid="62"/>
                                        </p:tgtEl>
                                        <p:attrNameLst>
                                          <p:attrName>style.visibility</p:attrName>
                                        </p:attrNameLst>
                                      </p:cBhvr>
                                      <p:to>
                                        <p:strVal val="hidden"/>
                                      </p:to>
                                    </p:set>
                                  </p:childTnLst>
                                </p:cTn>
                              </p:par>
                              <p:par>
                                <p:cTn id="285" presetID="1" presetClass="exit" presetSubtype="0" fill="hold" grpId="1" nodeType="withEffect">
                                  <p:stCondLst>
                                    <p:cond delay="100"/>
                                  </p:stCondLst>
                                  <p:childTnLst>
                                    <p:set>
                                      <p:cBhvr>
                                        <p:cTn id="286" dur="1" fill="hold">
                                          <p:stCondLst>
                                            <p:cond delay="0"/>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4" grpId="3" animBg="1"/>
      <p:bldP spid="25" grpId="0" animBg="1"/>
      <p:bldP spid="25" grpId="1" animBg="1"/>
      <p:bldP spid="25" grpId="2" animBg="1"/>
      <p:bldP spid="25" grpId="3" animBg="1"/>
      <p:bldP spid="26" grpId="0" animBg="1"/>
      <p:bldP spid="26" grpId="1" animBg="1"/>
      <p:bldP spid="26" grpId="2" animBg="1"/>
      <p:bldP spid="26" grpId="3" animBg="1"/>
      <p:bldP spid="29" grpId="0" animBg="1"/>
      <p:bldP spid="29" grpId="1" animBg="1"/>
      <p:bldP spid="29" grpId="2" animBg="1"/>
      <p:bldP spid="29" grpId="3" animBg="1"/>
      <p:bldP spid="32" grpId="0" animBg="1"/>
      <p:bldP spid="32" grpId="1" animBg="1"/>
      <p:bldP spid="32" grpId="2" animBg="1"/>
      <p:bldP spid="32" grpId="3" animBg="1"/>
      <p:bldP spid="33" grpId="0" animBg="1"/>
      <p:bldP spid="33" grpId="1" animBg="1"/>
      <p:bldP spid="33" grpId="2" animBg="1"/>
      <p:bldP spid="33" grpId="3" animBg="1"/>
      <p:bldP spid="34" grpId="0" animBg="1"/>
      <p:bldP spid="34" grpId="1" animBg="1"/>
      <p:bldP spid="34" grpId="2" animBg="1"/>
      <p:bldP spid="34" grpId="3" animBg="1"/>
      <p:bldP spid="35" grpId="0" animBg="1"/>
      <p:bldP spid="35" grpId="1" animBg="1"/>
      <p:bldP spid="35" grpId="2" animBg="1"/>
      <p:bldP spid="35" grpId="3" animBg="1"/>
      <p:bldP spid="36" grpId="0" animBg="1"/>
      <p:bldP spid="36" grpId="1" animBg="1"/>
      <p:bldP spid="36" grpId="2" animBg="1"/>
      <p:bldP spid="36" grpId="3" animBg="1"/>
      <p:bldP spid="37" grpId="0" animBg="1"/>
      <p:bldP spid="37" grpId="1" animBg="1"/>
      <p:bldP spid="37" grpId="2" animBg="1"/>
      <p:bldP spid="37" grpId="3" animBg="1"/>
      <p:bldP spid="12" grpId="0" animBg="1"/>
      <p:bldP spid="12" grpId="1" animBg="1"/>
      <p:bldP spid="38" grpId="0" animBg="1"/>
      <p:bldP spid="38" grpId="1" animBg="1"/>
      <p:bldP spid="40" grpId="0" animBg="1"/>
      <p:bldP spid="40" grpId="1" animBg="1"/>
      <p:bldP spid="41" grpId="0" animBg="1"/>
      <p:bldP spid="41" grpId="1" animBg="1"/>
      <p:bldP spid="42" grpId="0" animBg="1"/>
      <p:bldP spid="42" grpId="1" animBg="1"/>
      <p:bldP spid="44" grpId="0" animBg="1"/>
      <p:bldP spid="44" grpId="1" animBg="1"/>
      <p:bldP spid="45" grpId="0" animBg="1"/>
      <p:bldP spid="45" grpId="1" animBg="1"/>
      <p:bldP spid="46" grpId="0" animBg="1"/>
      <p:bldP spid="46" grpId="1" animBg="1"/>
      <p:bldP spid="48" grpId="0" animBg="1"/>
      <p:bldP spid="48" grpId="1" animBg="1"/>
      <p:bldP spid="50" grpId="0" animBg="1"/>
      <p:bldP spid="50"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mtClean="0"/>
              <a:t>Mathematically modeling network activity </a:t>
            </a:r>
            <a:endParaRPr lang="en-US" dirty="0"/>
          </a:p>
        </p:txBody>
      </p:sp>
      <mc:AlternateContent xmlns:mc="http://schemas.openxmlformats.org/markup-compatibility/2006" xmlns:a14="http://schemas.microsoft.com/office/drawing/2010/main">
        <mc:Choice Requires="a14">
          <p:sp>
            <p:nvSpPr>
              <p:cNvPr id="18" name="Rectangle 17"/>
              <p:cNvSpPr/>
              <p:nvPr/>
            </p:nvSpPr>
            <p:spPr>
              <a:xfrm>
                <a:off x="457200" y="1370205"/>
                <a:ext cx="8001000" cy="4262449"/>
              </a:xfrm>
              <a:prstGeom prst="rect">
                <a:avLst/>
              </a:prstGeom>
            </p:spPr>
            <p:txBody>
              <a:bodyPr wrap="square">
                <a:spAutoFit/>
              </a:bodyPr>
              <a:lstStyle/>
              <a:p>
                <a:r>
                  <a:rPr lang="en-US" sz="2400" dirty="0" smtClean="0"/>
                  <a:t>Modeling a neural network with a dynamical equation </a:t>
                </a:r>
                <a14:m>
                  <m:oMath xmlns:m="http://schemas.openxmlformats.org/officeDocument/2006/math">
                    <m:d>
                      <m:dPr>
                        <m:begChr m:val="["/>
                        <m:endChr m:val="]"/>
                        <m:ctrlPr>
                          <a:rPr lang="en-US" sz="2400" i="1">
                            <a:latin typeface="Cambria Math"/>
                          </a:rPr>
                        </m:ctrlPr>
                      </m:dPr>
                      <m:e>
                        <m:r>
                          <a:rPr lang="en-US" sz="2400" i="1">
                            <a:latin typeface="Cambria Math"/>
                          </a:rPr>
                          <m:t>1</m:t>
                        </m:r>
                      </m:e>
                    </m:d>
                  </m:oMath>
                </a14:m>
                <a:r>
                  <a:rPr lang="en-US" sz="2400" dirty="0" smtClean="0"/>
                  <a:t>:</a:t>
                </a:r>
                <a:endParaRPr lang="en-US" sz="2400" dirty="0"/>
              </a:p>
              <a:p>
                <a:pPr/>
                <a14:m>
                  <m:oMathPara xmlns:m="http://schemas.openxmlformats.org/officeDocument/2006/math">
                    <m:oMathParaPr>
                      <m:jc m:val="center"/>
                    </m:oMathParaPr>
                    <m:oMath xmlns:m="http://schemas.openxmlformats.org/officeDocument/2006/math">
                      <m:sSub>
                        <m:sSubPr>
                          <m:ctrlPr>
                            <a:rPr lang="en-US" sz="5000" b="0" i="1" smtClean="0">
                              <a:latin typeface="Cambria Math"/>
                            </a:rPr>
                          </m:ctrlPr>
                        </m:sSubPr>
                        <m:e>
                          <m:r>
                            <a:rPr lang="en-US" sz="5000" b="0" i="1" smtClean="0">
                              <a:latin typeface="Cambria Math"/>
                            </a:rPr>
                            <m:t>𝐸</m:t>
                          </m:r>
                        </m:e>
                        <m:sub>
                          <m:r>
                            <a:rPr lang="en-US" sz="5000" b="0" i="1" smtClean="0">
                              <a:latin typeface="Cambria Math"/>
                            </a:rPr>
                            <m:t>𝑖</m:t>
                          </m:r>
                        </m:sub>
                      </m:sSub>
                      <m:r>
                        <a:rPr lang="en-US" sz="5000" i="1">
                          <a:latin typeface="Cambria Math"/>
                        </a:rPr>
                        <m:t>=</m:t>
                      </m:r>
                      <m:sSub>
                        <m:sSubPr>
                          <m:ctrlPr>
                            <a:rPr lang="en-US" sz="5000" i="1">
                              <a:latin typeface="Cambria Math"/>
                            </a:rPr>
                          </m:ctrlPr>
                        </m:sSubPr>
                        <m:e>
                          <m:r>
                            <a:rPr lang="en-US" sz="5000" i="1">
                              <a:latin typeface="Cambria Math"/>
                            </a:rPr>
                            <m:t>𝐸</m:t>
                          </m:r>
                        </m:e>
                        <m:sub>
                          <m:r>
                            <a:rPr lang="en-US" sz="5000" i="1">
                              <a:latin typeface="Cambria Math"/>
                            </a:rPr>
                            <m:t>0</m:t>
                          </m:r>
                        </m:sub>
                      </m:sSub>
                      <m:r>
                        <a:rPr lang="en-US" sz="5000" i="1">
                          <a:latin typeface="Cambria Math"/>
                        </a:rPr>
                        <m:t>+</m:t>
                      </m:r>
                      <m:nary>
                        <m:naryPr>
                          <m:chr m:val="∑"/>
                          <m:supHide m:val="on"/>
                          <m:ctrlPr>
                            <a:rPr lang="en-US" sz="5000" i="1">
                              <a:latin typeface="Cambria Math"/>
                            </a:rPr>
                          </m:ctrlPr>
                        </m:naryPr>
                        <m:sub>
                          <m:r>
                            <a:rPr lang="en-US" sz="5000" i="1">
                              <a:latin typeface="Cambria Math"/>
                            </a:rPr>
                            <m:t>𝑗</m:t>
                          </m:r>
                        </m:sub>
                        <m:sup/>
                        <m:e>
                          <m:sSub>
                            <m:sSubPr>
                              <m:ctrlPr>
                                <a:rPr lang="en-US" sz="5000" i="1">
                                  <a:latin typeface="Cambria Math"/>
                                </a:rPr>
                              </m:ctrlPr>
                            </m:sSubPr>
                            <m:e>
                              <m:r>
                                <a:rPr lang="en-US" sz="5000" i="1">
                                  <a:latin typeface="Cambria Math"/>
                                </a:rPr>
                                <m:t>𝑊</m:t>
                              </m:r>
                            </m:e>
                            <m:sub>
                              <m:r>
                                <a:rPr lang="en-US" sz="5000" i="1">
                                  <a:latin typeface="Cambria Math"/>
                                </a:rPr>
                                <m:t>𝑖𝑗</m:t>
                              </m:r>
                            </m:sub>
                          </m:sSub>
                          <m:r>
                            <a:rPr lang="en-US" sz="5000" i="1">
                              <a:latin typeface="Cambria Math"/>
                            </a:rPr>
                            <m:t>𝑟</m:t>
                          </m:r>
                          <m:d>
                            <m:dPr>
                              <m:ctrlPr>
                                <a:rPr lang="en-US" sz="5000" i="1">
                                  <a:latin typeface="Cambria Math"/>
                                </a:rPr>
                              </m:ctrlPr>
                            </m:dPr>
                            <m:e>
                              <m:sSub>
                                <m:sSubPr>
                                  <m:ctrlPr>
                                    <a:rPr lang="en-US" sz="5000" b="0" i="1" smtClean="0">
                                      <a:latin typeface="Cambria Math"/>
                                    </a:rPr>
                                  </m:ctrlPr>
                                </m:sSubPr>
                                <m:e>
                                  <m:r>
                                    <a:rPr lang="en-US" sz="5000" b="0" i="1" smtClean="0">
                                      <a:latin typeface="Cambria Math"/>
                                    </a:rPr>
                                    <m:t>𝐸</m:t>
                                  </m:r>
                                </m:e>
                                <m:sub>
                                  <m:r>
                                    <a:rPr lang="en-US" sz="5000" b="0" i="1" smtClean="0">
                                      <a:latin typeface="Cambria Math"/>
                                    </a:rPr>
                                    <m:t>𝑗</m:t>
                                  </m:r>
                                </m:sub>
                              </m:sSub>
                            </m:e>
                          </m:d>
                        </m:e>
                      </m:nary>
                    </m:oMath>
                  </m:oMathPara>
                </a14:m>
                <a:endParaRPr lang="en-US" sz="5000" dirty="0" smtClean="0"/>
              </a:p>
              <a:p>
                <a:endParaRPr lang="en-US" sz="2400" dirty="0" smtClean="0"/>
              </a:p>
              <a:p>
                <a:r>
                  <a:rPr lang="en-US" sz="2400" dirty="0" smtClean="0"/>
                  <a:t>We are interested in solving this equation, or determining steady-state of the network</a:t>
                </a:r>
              </a:p>
              <a:p>
                <a:endParaRPr lang="en-US" sz="2400" dirty="0" smtClean="0"/>
              </a:p>
              <a:p>
                <a:r>
                  <a:rPr lang="en-US" sz="2400" dirty="0"/>
                  <a:t>D</a:t>
                </a:r>
                <a:r>
                  <a:rPr lang="en-US" sz="2400" dirty="0" smtClean="0"/>
                  <a:t>ifferent connection structures as well as strengths are tested</a:t>
                </a:r>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457200" y="1370205"/>
                <a:ext cx="8001000" cy="4262449"/>
              </a:xfrm>
              <a:prstGeom prst="rect">
                <a:avLst/>
              </a:prstGeom>
              <a:blipFill rotWithShape="1">
                <a:blip r:embed="rId3"/>
                <a:stretch>
                  <a:fillRect l="-1142" t="-1144" b="-2432"/>
                </a:stretch>
              </a:blipFill>
            </p:spPr>
            <p:txBody>
              <a:bodyPr/>
              <a:lstStyle/>
              <a:p>
                <a:r>
                  <a:rPr lang="en-US">
                    <a:noFill/>
                  </a:rPr>
                  <a:t> </a:t>
                </a:r>
              </a:p>
            </p:txBody>
          </p:sp>
        </mc:Fallback>
      </mc:AlternateContent>
      <p:sp>
        <p:nvSpPr>
          <p:cNvPr id="22" name="TextBox 21"/>
          <p:cNvSpPr txBox="1"/>
          <p:nvPr/>
        </p:nvSpPr>
        <p:spPr>
          <a:xfrm>
            <a:off x="381000" y="6248400"/>
            <a:ext cx="8305800" cy="600164"/>
          </a:xfrm>
          <a:prstGeom prst="rect">
            <a:avLst/>
          </a:prstGeom>
          <a:noFill/>
        </p:spPr>
        <p:txBody>
          <a:bodyPr wrap="square" rtlCol="0">
            <a:spAutoFit/>
          </a:bodyPr>
          <a:lstStyle/>
          <a:p>
            <a:r>
              <a:rPr lang="en-US" sz="1100" dirty="0" smtClean="0"/>
              <a:t>[1</a:t>
            </a:r>
            <a:r>
              <a:rPr lang="en-US" sz="1100" dirty="0"/>
              <a:t>] James Trousdale, Yu Hu, Eric Shea-Brown, </a:t>
            </a:r>
            <a:r>
              <a:rPr lang="en-US" sz="1100" dirty="0" err="1"/>
              <a:t>Kresimir</a:t>
            </a:r>
            <a:r>
              <a:rPr lang="en-US" sz="1100" dirty="0"/>
              <a:t> </a:t>
            </a:r>
            <a:r>
              <a:rPr lang="en-US" sz="1100" dirty="0" err="1"/>
              <a:t>Josic</a:t>
            </a:r>
            <a:r>
              <a:rPr lang="en-US" sz="1100" dirty="0"/>
              <a:t>. Impact of Network Structure and Cellular Response on Spike Time Correlations. PLOS Computational Biology, volume 8, issue 3, </a:t>
            </a:r>
            <a:r>
              <a:rPr lang="en-US" sz="1100" dirty="0" err="1"/>
              <a:t>pg</a:t>
            </a:r>
            <a:r>
              <a:rPr lang="en-US" sz="1100"/>
              <a:t> 14.</a:t>
            </a:r>
          </a:p>
          <a:p>
            <a:endParaRPr lang="en-US" sz="1100" dirty="0"/>
          </a:p>
        </p:txBody>
      </p:sp>
    </p:spTree>
    <p:extLst>
      <p:ext uri="{BB962C8B-B14F-4D97-AF65-F5344CB8AC3E}">
        <p14:creationId xmlns:p14="http://schemas.microsoft.com/office/powerpoint/2010/main" val="273182783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Searching for steady-states: numerically</a:t>
            </a:r>
            <a:endParaRPr lang="en-US" dirty="0"/>
          </a:p>
        </p:txBody>
      </p:sp>
      <p:sp>
        <p:nvSpPr>
          <p:cNvPr id="3" name="Content Placeholder 2"/>
          <p:cNvSpPr>
            <a:spLocks noGrp="1"/>
          </p:cNvSpPr>
          <p:nvPr>
            <p:ph idx="1"/>
          </p:nvPr>
        </p:nvSpPr>
        <p:spPr>
          <a:xfrm>
            <a:off x="533400" y="1676400"/>
            <a:ext cx="6096000" cy="3433841"/>
          </a:xfrm>
        </p:spPr>
        <p:txBody>
          <a:bodyPr>
            <a:noAutofit/>
          </a:bodyPr>
          <a:lstStyle/>
          <a:p>
            <a:r>
              <a:rPr lang="en-US" sz="3300" dirty="0" smtClean="0"/>
              <a:t>Iteration method</a:t>
            </a:r>
          </a:p>
          <a:p>
            <a:pPr lvl="1"/>
            <a:r>
              <a:rPr lang="en-US" sz="3000" dirty="0" smtClean="0"/>
              <a:t>Testing for existence</a:t>
            </a:r>
          </a:p>
          <a:p>
            <a:pPr lvl="1"/>
            <a:r>
              <a:rPr lang="en-US" sz="3000" dirty="0" smtClean="0"/>
              <a:t>Testing for uniqueness</a:t>
            </a:r>
          </a:p>
          <a:p>
            <a:pPr marL="365760" lvl="1" indent="0">
              <a:buNone/>
            </a:pPr>
            <a:endParaRPr lang="en-US" sz="3000" dirty="0" smtClean="0"/>
          </a:p>
        </p:txBody>
      </p:sp>
      <p:grpSp>
        <p:nvGrpSpPr>
          <p:cNvPr id="6" name="Group 5"/>
          <p:cNvGrpSpPr/>
          <p:nvPr/>
        </p:nvGrpSpPr>
        <p:grpSpPr>
          <a:xfrm>
            <a:off x="203176" y="1556098"/>
            <a:ext cx="8447314" cy="4782691"/>
            <a:chOff x="239486" y="1676400"/>
            <a:chExt cx="8447314" cy="4782691"/>
          </a:xfrm>
        </p:grpSpPr>
        <p:grpSp>
          <p:nvGrpSpPr>
            <p:cNvPr id="4" name="Group 3"/>
            <p:cNvGrpSpPr/>
            <p:nvPr/>
          </p:nvGrpSpPr>
          <p:grpSpPr>
            <a:xfrm>
              <a:off x="239486" y="1676400"/>
              <a:ext cx="8447314" cy="4782691"/>
              <a:chOff x="249232" y="1720007"/>
              <a:chExt cx="8447314" cy="4782691"/>
            </a:xfrm>
          </p:grpSpPr>
          <p:sp>
            <p:nvSpPr>
              <p:cNvPr id="20" name="Rectangle 19"/>
              <p:cNvSpPr/>
              <p:nvPr/>
            </p:nvSpPr>
            <p:spPr>
              <a:xfrm>
                <a:off x="543146" y="1745714"/>
                <a:ext cx="8143654" cy="4655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2" y="3849117"/>
                <a:ext cx="4796581" cy="26535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6579" y="1720007"/>
                <a:ext cx="4259967" cy="235671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p:nvGrpSpPr>
            <p:grpSpPr>
              <a:xfrm>
                <a:off x="5116339" y="4253286"/>
                <a:ext cx="3275407" cy="2038717"/>
                <a:chOff x="19333060" y="24620644"/>
                <a:chExt cx="7531132" cy="3572816"/>
              </a:xfrm>
            </p:grpSpPr>
            <p:grpSp>
              <p:nvGrpSpPr>
                <p:cNvPr id="26" name="Group 25"/>
                <p:cNvGrpSpPr/>
                <p:nvPr/>
              </p:nvGrpSpPr>
              <p:grpSpPr>
                <a:xfrm>
                  <a:off x="20206346" y="24828564"/>
                  <a:ext cx="6657846" cy="3364896"/>
                  <a:chOff x="19208499" y="24491498"/>
                  <a:chExt cx="3880198" cy="1806989"/>
                </a:xfrm>
              </p:grpSpPr>
              <p:cxnSp>
                <p:nvCxnSpPr>
                  <p:cNvPr id="30" name="Straight Arrow Connector 29"/>
                  <p:cNvCxnSpPr/>
                  <p:nvPr/>
                </p:nvCxnSpPr>
                <p:spPr>
                  <a:xfrm flipV="1">
                    <a:off x="21028182" y="24491498"/>
                    <a:ext cx="3936" cy="1806988"/>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1032119" y="25930971"/>
                    <a:ext cx="2056578" cy="367515"/>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9208499" y="25845193"/>
                    <a:ext cx="1818561" cy="453294"/>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rot="20771850">
                  <a:off x="23874978" y="27302026"/>
                  <a:ext cx="2278536" cy="414119"/>
                </a:xfrm>
                <a:prstGeom prst="rect">
                  <a:avLst/>
                </a:prstGeom>
                <a:noFill/>
                <a:ln>
                  <a:noFill/>
                </a:ln>
              </p:spPr>
              <p:txBody>
                <a:bodyPr wrap="none" rtlCol="0">
                  <a:spAutoFit/>
                </a:bodyPr>
                <a:lstStyle/>
                <a:p>
                  <a:pPr>
                    <a:spcAft>
                      <a:spcPts val="700"/>
                    </a:spcAft>
                  </a:pPr>
                  <a:r>
                    <a:rPr lang="en-US" sz="1500" dirty="0" smtClean="0">
                      <a:solidFill>
                        <a:schemeClr val="bg1"/>
                      </a:solidFill>
                      <a:latin typeface="Cambria" pitchFamily="18" charset="0"/>
                    </a:rPr>
                    <a:t>Neuron index</a:t>
                  </a:r>
                  <a:endParaRPr lang="en-US" sz="1500" dirty="0">
                    <a:solidFill>
                      <a:schemeClr val="bg1"/>
                    </a:solidFill>
                    <a:latin typeface="Cambria" pitchFamily="18" charset="0"/>
                  </a:endParaRPr>
                </a:p>
              </p:txBody>
            </p:sp>
            <p:sp>
              <p:nvSpPr>
                <p:cNvPr id="28" name="TextBox 27"/>
                <p:cNvSpPr txBox="1"/>
                <p:nvPr/>
              </p:nvSpPr>
              <p:spPr>
                <a:xfrm rot="1204978">
                  <a:off x="19333060" y="26903647"/>
                  <a:ext cx="3255726" cy="414119"/>
                </a:xfrm>
                <a:prstGeom prst="rect">
                  <a:avLst/>
                </a:prstGeom>
                <a:noFill/>
                <a:ln>
                  <a:noFill/>
                </a:ln>
              </p:spPr>
              <p:txBody>
                <a:bodyPr wrap="none" rtlCol="0">
                  <a:spAutoFit/>
                </a:bodyPr>
                <a:lstStyle/>
                <a:p>
                  <a:pPr>
                    <a:spcAft>
                      <a:spcPts val="700"/>
                    </a:spcAft>
                  </a:pPr>
                  <a:r>
                    <a:rPr lang="en-US" sz="1500" dirty="0" smtClean="0">
                      <a:solidFill>
                        <a:schemeClr val="bg1"/>
                      </a:solidFill>
                      <a:latin typeface="Cambria" pitchFamily="18" charset="0"/>
                    </a:rPr>
                    <a:t>Connection strength</a:t>
                  </a:r>
                  <a:endParaRPr lang="en-US" sz="1500" dirty="0">
                    <a:solidFill>
                      <a:schemeClr val="bg1"/>
                    </a:solidFill>
                    <a:latin typeface="Cambria" pitchFamily="18" charset="0"/>
                  </a:endParaRPr>
                </a:p>
              </p:txBody>
            </p:sp>
            <p:sp>
              <p:nvSpPr>
                <p:cNvPr id="29" name="TextBox 28"/>
                <p:cNvSpPr txBox="1"/>
                <p:nvPr/>
              </p:nvSpPr>
              <p:spPr>
                <a:xfrm rot="5400000">
                  <a:off x="22558403" y="25597502"/>
                  <a:ext cx="2520790" cy="567073"/>
                </a:xfrm>
                <a:prstGeom prst="rect">
                  <a:avLst/>
                </a:prstGeom>
                <a:noFill/>
                <a:ln>
                  <a:noFill/>
                </a:ln>
              </p:spPr>
              <p:txBody>
                <a:bodyPr wrap="none" rtlCol="0">
                  <a:spAutoFit/>
                </a:bodyPr>
                <a:lstStyle/>
                <a:p>
                  <a:pPr>
                    <a:spcAft>
                      <a:spcPts val="700"/>
                    </a:spcAft>
                  </a:pPr>
                  <a:r>
                    <a:rPr lang="en-US" sz="1500" dirty="0" smtClean="0">
                      <a:solidFill>
                        <a:schemeClr val="bg1"/>
                      </a:solidFill>
                      <a:latin typeface="Cambria" pitchFamily="18" charset="0"/>
                    </a:rPr>
                    <a:t>Average current (mV)</a:t>
                  </a:r>
                  <a:endParaRPr lang="en-US" sz="1500" dirty="0">
                    <a:solidFill>
                      <a:schemeClr val="bg1"/>
                    </a:solidFill>
                    <a:latin typeface="Cambria" pitchFamily="18" charset="0"/>
                  </a:endParaRPr>
                </a:p>
              </p:txBody>
            </p:sp>
          </p:grpSp>
        </p:grpSp>
        <p:sp>
          <p:nvSpPr>
            <p:cNvPr id="5" name="TextBox 4"/>
            <p:cNvSpPr txBox="1"/>
            <p:nvPr/>
          </p:nvSpPr>
          <p:spPr>
            <a:xfrm>
              <a:off x="671859" y="2116093"/>
              <a:ext cx="3878748" cy="1477328"/>
            </a:xfrm>
            <a:prstGeom prst="rect">
              <a:avLst/>
            </a:prstGeom>
            <a:noFill/>
          </p:spPr>
          <p:txBody>
            <a:bodyPr wrap="square" rtlCol="0">
              <a:spAutoFit/>
            </a:bodyPr>
            <a:lstStyle/>
            <a:p>
              <a:r>
                <a:rPr lang="en-US" sz="3000" dirty="0" smtClean="0">
                  <a:solidFill>
                    <a:schemeClr val="accent1"/>
                  </a:solidFill>
                </a:rPr>
                <a:t>Two different networks, different connection strengths tested</a:t>
              </a:r>
              <a:endParaRPr lang="en-US" sz="3000" dirty="0">
                <a:solidFill>
                  <a:schemeClr val="accent1"/>
                </a:solidFill>
              </a:endParaRPr>
            </a:p>
          </p:txBody>
        </p:sp>
      </p:grpSp>
    </p:spTree>
    <p:extLst>
      <p:ext uri="{BB962C8B-B14F-4D97-AF65-F5344CB8AC3E}">
        <p14:creationId xmlns:p14="http://schemas.microsoft.com/office/powerpoint/2010/main" val="1354919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err="1" smtClean="0"/>
              <a:t>vs</a:t>
            </a:r>
            <a:r>
              <a:rPr lang="en-US" dirty="0" smtClean="0"/>
              <a:t> network heterogeneity</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22500"/>
            <a:ext cx="978217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505200" y="4232275"/>
            <a:ext cx="1266693" cy="369332"/>
          </a:xfrm>
          <a:prstGeom prst="rect">
            <a:avLst/>
          </a:prstGeom>
          <a:noFill/>
        </p:spPr>
        <p:txBody>
          <a:bodyPr wrap="none" rtlCol="0">
            <a:spAutoFit/>
          </a:bodyPr>
          <a:lstStyle/>
          <a:p>
            <a:r>
              <a:rPr lang="en-US" dirty="0" smtClean="0">
                <a:solidFill>
                  <a:schemeClr val="bg1"/>
                </a:solidFill>
              </a:rPr>
              <a:t>R = 0.5815</a:t>
            </a:r>
            <a:endParaRPr lang="en-US" dirty="0">
              <a:solidFill>
                <a:schemeClr val="bg1"/>
              </a:solidFill>
            </a:endParaRPr>
          </a:p>
        </p:txBody>
      </p:sp>
    </p:spTree>
    <p:extLst>
      <p:ext uri="{BB962C8B-B14F-4D97-AF65-F5344CB8AC3E}">
        <p14:creationId xmlns:p14="http://schemas.microsoft.com/office/powerpoint/2010/main" val="1302713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next step</a:t>
            </a:r>
            <a:endParaRPr lang="en-US" dirty="0"/>
          </a:p>
        </p:txBody>
      </p:sp>
      <p:sp>
        <p:nvSpPr>
          <p:cNvPr id="3" name="Content Placeholder 2"/>
          <p:cNvSpPr>
            <a:spLocks noGrp="1"/>
          </p:cNvSpPr>
          <p:nvPr>
            <p:ph idx="1"/>
          </p:nvPr>
        </p:nvSpPr>
        <p:spPr>
          <a:xfrm>
            <a:off x="457200" y="1600200"/>
            <a:ext cx="8229600" cy="4876800"/>
          </a:xfrm>
        </p:spPr>
        <p:txBody>
          <a:bodyPr>
            <a:noAutofit/>
          </a:bodyPr>
          <a:lstStyle/>
          <a:p>
            <a:r>
              <a:rPr lang="en-US" dirty="0" smtClean="0"/>
              <a:t>Relating frequencies of three-cell motifs to activity patterns </a:t>
            </a:r>
          </a:p>
          <a:p>
            <a:pPr lvl="1"/>
            <a:r>
              <a:rPr lang="en-US" sz="2400" dirty="0" smtClean="0"/>
              <a:t>Divergent</a:t>
            </a:r>
          </a:p>
          <a:p>
            <a:pPr marL="365760" lvl="1" indent="0">
              <a:buNone/>
            </a:pPr>
            <a:endParaRPr lang="en-US" sz="2400" dirty="0" smtClean="0"/>
          </a:p>
          <a:p>
            <a:pPr lvl="1"/>
            <a:r>
              <a:rPr lang="en-US" sz="2400" dirty="0" smtClean="0"/>
              <a:t>Convergent</a:t>
            </a:r>
          </a:p>
          <a:p>
            <a:pPr marL="365760" lvl="1" indent="0">
              <a:buNone/>
            </a:pPr>
            <a:endParaRPr lang="en-US" sz="2400" dirty="0" smtClean="0"/>
          </a:p>
          <a:p>
            <a:pPr lvl="1"/>
            <a:r>
              <a:rPr lang="en-US" sz="2400" dirty="0" smtClean="0"/>
              <a:t>Chain</a:t>
            </a:r>
          </a:p>
          <a:p>
            <a:pPr marL="0" indent="0">
              <a:buNone/>
            </a:pPr>
            <a:endParaRPr lang="en-US" dirty="0" smtClean="0"/>
          </a:p>
          <a:p>
            <a:pPr marL="0" indent="0">
              <a:buNone/>
            </a:pPr>
            <a:endParaRPr lang="en-US" dirty="0" smtClean="0"/>
          </a:p>
          <a:p>
            <a:pPr marL="0" indent="0">
              <a:buNone/>
            </a:pPr>
            <a:endParaRPr lang="en-US" dirty="0" smtClean="0"/>
          </a:p>
          <a:p>
            <a:r>
              <a:rPr lang="en-US" dirty="0" smtClean="0"/>
              <a:t>Goal: define a strong relationship between the in-degree and three cell motifs with the heterogeneity of a neural network to help improve neural encoding models</a:t>
            </a:r>
          </a:p>
        </p:txBody>
      </p:sp>
      <p:sp>
        <p:nvSpPr>
          <p:cNvPr id="4" name="Oval 3"/>
          <p:cNvSpPr/>
          <p:nvPr/>
        </p:nvSpPr>
        <p:spPr>
          <a:xfrm>
            <a:off x="4762500" y="2667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4572000" y="4572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6400800" y="3657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Right Arrow 8"/>
          <p:cNvSpPr/>
          <p:nvPr/>
        </p:nvSpPr>
        <p:spPr>
          <a:xfrm rot="1757127">
            <a:off x="5222590" y="3259815"/>
            <a:ext cx="1267177"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5814280">
            <a:off x="4222887" y="3750945"/>
            <a:ext cx="1267177"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9063115">
            <a:off x="5074415" y="4286755"/>
            <a:ext cx="1267177"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0638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grpId="2"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9" grpId="1" uiExpand="1" animBg="1"/>
      <p:bldP spid="9" grpId="2" uiExpand="1" animBg="1"/>
      <p:bldP spid="10" grpId="0" animBg="1"/>
      <p:bldP spid="10" grpId="1" uiExpand="1" animBg="1"/>
      <p:bldP spid="12" grpId="0" uiExpand="1" animBg="1"/>
    </p:bldLst>
  </p:timing>
</p:sld>
</file>

<file path=ppt/theme/theme1.xml><?xml version="1.0" encoding="utf-8"?>
<a:theme xmlns:a="http://schemas.openxmlformats.org/drawingml/2006/main" name="Thatch">
  <a:themeElements>
    <a:clrScheme name="Custom 1">
      <a:dk1>
        <a:sysClr val="windowText" lastClr="000000"/>
      </a:dk1>
      <a:lt1>
        <a:sysClr val="window" lastClr="FFFFFF"/>
      </a:lt1>
      <a:dk2>
        <a:srgbClr val="3F3F3F"/>
      </a:dk2>
      <a:lt2>
        <a:srgbClr val="E9E5DC"/>
      </a:lt2>
      <a:accent1>
        <a:srgbClr val="FF7E03"/>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2791</TotalTime>
  <Words>2492</Words>
  <Application>Microsoft Office PowerPoint</Application>
  <PresentationFormat>On-screen Show (4:3)</PresentationFormat>
  <Paragraphs>233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Thatch</vt:lpstr>
      <vt:lpstr>Heterogeneous firing rates modeled in densely connected recurrent neural networks</vt:lpstr>
      <vt:lpstr>Introduction to neurons</vt:lpstr>
      <vt:lpstr>Heterogeneous firing rates in a neural network</vt:lpstr>
      <vt:lpstr>Creating a neural network</vt:lpstr>
      <vt:lpstr>Creating a neural network</vt:lpstr>
      <vt:lpstr>Mathematically modeling network activity </vt:lpstr>
      <vt:lpstr>Searching for steady-states: numerically</vt:lpstr>
      <vt:lpstr>Architecture vs network heterogeneity</vt:lpstr>
      <vt:lpstr>The next step</vt:lpstr>
      <vt:lpstr>Acknowledgements</vt:lpstr>
      <vt:lpstr>Spike counting vs spike correlation</vt:lpstr>
      <vt:lpstr>Creating a neural network</vt:lpstr>
      <vt:lpstr>Searching for steady-states: analytically</vt:lpstr>
      <vt:lpstr>Preliminary Results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Heterogeneous firing rates in densely connected recurrent neural network</dc:title>
  <dc:creator>Kendrick Tang</dc:creator>
  <cp:lastModifiedBy>Kendrick Tang</cp:lastModifiedBy>
  <cp:revision>502</cp:revision>
  <dcterms:created xsi:type="dcterms:W3CDTF">2012-08-03T22:36:16Z</dcterms:created>
  <dcterms:modified xsi:type="dcterms:W3CDTF">2012-08-16T15:20:39Z</dcterms:modified>
</cp:coreProperties>
</file>