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6" r:id="rId5"/>
    <p:sldId id="278" r:id="rId6"/>
    <p:sldId id="277" r:id="rId7"/>
    <p:sldId id="283" r:id="rId8"/>
    <p:sldId id="281" r:id="rId9"/>
    <p:sldId id="282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12/3/2014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12/3/2014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12/3/2014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EE476 Final Project</a:t>
            </a:r>
            <a:br>
              <a:rPr lang="en-US" dirty="0" smtClean="0"/>
            </a:br>
            <a:r>
              <a:rPr lang="en-US" dirty="0" smtClean="0"/>
              <a:t>Accumulator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Kendrick Tang, Sung Kim, and Cameron Forbis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10058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What is done:</a:t>
            </a:r>
          </a:p>
          <a:p>
            <a:pPr lvl="1"/>
            <a:r>
              <a:rPr lang="en-US" dirty="0" smtClean="0"/>
              <a:t>Built simulators in MATLAB</a:t>
            </a:r>
          </a:p>
          <a:p>
            <a:pPr lvl="1"/>
            <a:r>
              <a:rPr lang="en-US" dirty="0" smtClean="0"/>
              <a:t>Confirmed schematic</a:t>
            </a:r>
          </a:p>
          <a:p>
            <a:pPr lvl="1"/>
            <a:r>
              <a:rPr lang="en-US" dirty="0" smtClean="0"/>
              <a:t>Layout complete of most simple cells</a:t>
            </a:r>
            <a:endParaRPr lang="en-US" dirty="0"/>
          </a:p>
          <a:p>
            <a:r>
              <a:rPr lang="en-US" dirty="0" smtClean="0"/>
              <a:t>What is left:</a:t>
            </a:r>
          </a:p>
          <a:p>
            <a:pPr lvl="1"/>
            <a:r>
              <a:rPr lang="en-US" dirty="0" smtClean="0"/>
              <a:t>Finish the adder layout</a:t>
            </a:r>
          </a:p>
          <a:p>
            <a:pPr lvl="1"/>
            <a:r>
              <a:rPr lang="en-US" dirty="0" smtClean="0"/>
              <a:t>Finish layout of higher level components (registers, counters, LFSR, 22-bit adder, …)</a:t>
            </a:r>
          </a:p>
          <a:p>
            <a:pPr lvl="1"/>
            <a:r>
              <a:rPr lang="en-US" dirty="0" smtClean="0"/>
              <a:t> Wire the top level together</a:t>
            </a:r>
          </a:p>
          <a:p>
            <a:pPr lvl="1"/>
            <a:r>
              <a:rPr lang="en-US" dirty="0" smtClean="0"/>
              <a:t>If time permits, optimize</a:t>
            </a:r>
          </a:p>
          <a:p>
            <a:pPr lvl="1"/>
            <a:r>
              <a:rPr lang="en-US" dirty="0" smtClean="0"/>
              <a:t>Write report</a:t>
            </a:r>
          </a:p>
        </p:txBody>
      </p:sp>
    </p:spTree>
    <p:extLst>
      <p:ext uri="{BB962C8B-B14F-4D97-AF65-F5344CB8AC3E}">
        <p14:creationId xmlns:p14="http://schemas.microsoft.com/office/powerpoint/2010/main" val="5719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Statement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Build an accumulator that outputs sum of 64, 16 bit sign magnitude numbers in 22 bit twos complement format</a:t>
            </a:r>
            <a:endParaRPr sz="2800" dirty="0"/>
          </a:p>
          <a:p>
            <a:r>
              <a:rPr lang="en-US" sz="2800" dirty="0" smtClean="0"/>
              <a:t>Create built in self test unit using a 16 bit LFSR and 22 bit signal analyzer</a:t>
            </a:r>
            <a:endParaRPr sz="2800" dirty="0"/>
          </a:p>
          <a:p>
            <a:r>
              <a:rPr lang="en-US" sz="2800" dirty="0" smtClean="0"/>
              <a:t>Size design to drive 20fF load on outputs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572000"/>
            <a:ext cx="6431720" cy="19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0558"/>
            <a:ext cx="9144000" cy="1143000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 an adder and a partial sum register to accumulate a sum</a:t>
            </a:r>
          </a:p>
          <a:p>
            <a:r>
              <a:rPr lang="en-US" sz="2400" dirty="0" smtClean="0"/>
              <a:t>Use a output register clocked every 64 cycles to store the output</a:t>
            </a:r>
            <a:endParaRPr lang="en-US" sz="2400" dirty="0"/>
          </a:p>
          <a:p>
            <a:r>
              <a:rPr lang="en-US" sz="2400" dirty="0" smtClean="0"/>
              <a:t>Use a counter to clock the output register and reset the partial sums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/>
              <a:t>muxes</a:t>
            </a:r>
            <a:r>
              <a:rPr lang="en-US" sz="2400" dirty="0" smtClean="0"/>
              <a:t> to switch between test IO and real IO.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772400" y="4400845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Partial Sum Register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2400" y="5465468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Register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153400" y="3048000"/>
            <a:ext cx="9144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+</a:t>
            </a:r>
            <a:endParaRPr lang="en-US" sz="4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8115300" y="1996147"/>
            <a:ext cx="1295400" cy="533400"/>
            <a:chOff x="9144000" y="1066800"/>
            <a:chExt cx="1295400" cy="533400"/>
          </a:xfrm>
        </p:grpSpPr>
        <p:sp>
          <p:nvSpPr>
            <p:cNvPr id="28" name="Rectangle 27"/>
            <p:cNvSpPr/>
            <p:nvPr/>
          </p:nvSpPr>
          <p:spPr>
            <a:xfrm rot="10800000">
              <a:off x="9372600" y="1066800"/>
              <a:ext cx="838200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9144000" y="1066800"/>
              <a:ext cx="457200" cy="5334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9982200" y="1066800"/>
              <a:ext cx="457200" cy="5334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8" idx="2"/>
            <a:endCxn id="9" idx="0"/>
          </p:cNvCxnSpPr>
          <p:nvPr/>
        </p:nvCxnSpPr>
        <p:spPr>
          <a:xfrm>
            <a:off x="8610600" y="4934245"/>
            <a:ext cx="0" cy="531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</p:cNvCxnSpPr>
          <p:nvPr/>
        </p:nvCxnSpPr>
        <p:spPr>
          <a:xfrm>
            <a:off x="8610600" y="5998868"/>
            <a:ext cx="0" cy="422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2"/>
            <a:endCxn id="8" idx="0"/>
          </p:cNvCxnSpPr>
          <p:nvPr/>
        </p:nvCxnSpPr>
        <p:spPr>
          <a:xfrm>
            <a:off x="8610600" y="3886200"/>
            <a:ext cx="0" cy="514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20000" y="4135733"/>
            <a:ext cx="99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620000" y="2687933"/>
            <a:ext cx="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0" y="2687933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05800" y="2687933"/>
            <a:ext cx="0" cy="360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>
            <a:off x="8763000" y="2529547"/>
            <a:ext cx="0" cy="518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458200" y="1423557"/>
            <a:ext cx="0" cy="57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067800" y="1423557"/>
            <a:ext cx="0" cy="572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943353" y="108050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LFSR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655231" y="1067366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153411" y="5465468"/>
            <a:ext cx="1029178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7" idx="1"/>
            <a:endCxn id="9" idx="3"/>
          </p:cNvCxnSpPr>
          <p:nvPr/>
        </p:nvCxnSpPr>
        <p:spPr>
          <a:xfrm flipH="1">
            <a:off x="9448800" y="5732168"/>
            <a:ext cx="7046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Design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74676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Identify components needed for the accumulator</a:t>
            </a:r>
          </a:p>
          <a:p>
            <a:r>
              <a:rPr lang="en-US" sz="2400" dirty="0" smtClean="0"/>
              <a:t>Design components (adder, counter, FF, …)</a:t>
            </a:r>
          </a:p>
          <a:p>
            <a:r>
              <a:rPr lang="en-US" sz="2400" dirty="0" smtClean="0"/>
              <a:t>Design top level integration</a:t>
            </a:r>
          </a:p>
          <a:p>
            <a:r>
              <a:rPr lang="en-US" sz="2400" dirty="0" smtClean="0"/>
              <a:t>Perform simple tests on individual components</a:t>
            </a:r>
          </a:p>
          <a:p>
            <a:r>
              <a:rPr lang="en-US" sz="2400" dirty="0" smtClean="0"/>
              <a:t>Perform a robust test on the accumulator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ayout</a:t>
            </a:r>
          </a:p>
          <a:p>
            <a:r>
              <a:rPr lang="en-US" sz="2400" dirty="0" smtClean="0"/>
              <a:t>If time permits, optimize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6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Adder Design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17777" r="8750" b="8889"/>
          <a:stretch/>
        </p:blipFill>
        <p:spPr>
          <a:xfrm>
            <a:off x="2971800" y="1828800"/>
            <a:ext cx="8915400" cy="5029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4114800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arry </a:t>
            </a:r>
            <a:r>
              <a:rPr lang="en-US" dirty="0"/>
              <a:t>look-ahead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3 </a:t>
            </a:r>
            <a:r>
              <a:rPr lang="en-US" dirty="0"/>
              <a:t>bit ripple-carry adders</a:t>
            </a:r>
          </a:p>
          <a:p>
            <a:r>
              <a:rPr lang="en-US" dirty="0"/>
              <a:t>Propagate, generate logic is formed with a single complex gate + </a:t>
            </a:r>
            <a:r>
              <a:rPr lang="en-US" dirty="0" err="1"/>
              <a:t>nands</a:t>
            </a:r>
            <a:r>
              <a:rPr lang="en-US" dirty="0"/>
              <a:t>/</a:t>
            </a:r>
            <a:r>
              <a:rPr lang="en-US" dirty="0" err="1"/>
              <a:t>nors</a:t>
            </a:r>
            <a:r>
              <a:rPr lang="en-US" dirty="0"/>
              <a:t> to get </a:t>
            </a:r>
            <a:r>
              <a:rPr lang="en-US" dirty="0" err="1"/>
              <a:t>Pi_bar</a:t>
            </a:r>
            <a:r>
              <a:rPr lang="en-US" dirty="0"/>
              <a:t> and </a:t>
            </a:r>
            <a:r>
              <a:rPr lang="en-US" dirty="0" err="1"/>
              <a:t>Gi_bar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1" t="17856" r="2008" b="8930"/>
          <a:stretch/>
        </p:blipFill>
        <p:spPr>
          <a:xfrm>
            <a:off x="436549" y="1414530"/>
            <a:ext cx="11318902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22-bit adder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67400" y="5410200"/>
            <a:ext cx="381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6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Ripple Counter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1" t="18876" r="3508" b="24984"/>
          <a:stretch/>
        </p:blipFill>
        <p:spPr>
          <a:xfrm>
            <a:off x="508002" y="1905000"/>
            <a:ext cx="11175995" cy="4191001"/>
          </a:xfrm>
        </p:spPr>
      </p:pic>
    </p:spTree>
    <p:extLst>
      <p:ext uri="{BB962C8B-B14F-4D97-AF65-F5344CB8AC3E}">
        <p14:creationId xmlns:p14="http://schemas.microsoft.com/office/powerpoint/2010/main" val="11371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0" t="21428" r="1786" b="12500"/>
          <a:stretch/>
        </p:blipFill>
        <p:spPr>
          <a:xfrm>
            <a:off x="25758" y="1752600"/>
            <a:ext cx="12129781" cy="5218627"/>
          </a:xfrm>
        </p:spPr>
      </p:pic>
      <p:sp>
        <p:nvSpPr>
          <p:cNvPr id="8" name="Rectangle 7"/>
          <p:cNvSpPr/>
          <p:nvPr/>
        </p:nvSpPr>
        <p:spPr>
          <a:xfrm>
            <a:off x="685800" y="1981200"/>
            <a:ext cx="381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Validation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Very simple tests for a few of the main components</a:t>
                </a:r>
              </a:p>
              <a:p>
                <a:pPr lvl="1"/>
                <a:r>
                  <a:rPr lang="en-US" dirty="0" smtClean="0"/>
                  <a:t>Full adder, 3-bit adder, 22-bit adder</a:t>
                </a:r>
              </a:p>
              <a:p>
                <a:pPr lvl="1"/>
                <a:r>
                  <a:rPr lang="en-US" dirty="0" smtClean="0"/>
                  <a:t>2’s-complement conversion</a:t>
                </a:r>
              </a:p>
              <a:p>
                <a:pPr lvl="1"/>
                <a:r>
                  <a:rPr lang="en-US" dirty="0" smtClean="0"/>
                  <a:t>64 stage counter</a:t>
                </a:r>
              </a:p>
              <a:p>
                <a:r>
                  <a:rPr lang="en-US" dirty="0" smtClean="0"/>
                  <a:t>Simple test for accumulator</a:t>
                </a:r>
              </a:p>
              <a:p>
                <a:pPr lvl="1"/>
                <a:r>
                  <a:rPr lang="en-US" dirty="0" smtClean="0"/>
                  <a:t>Confirm basic behavior (e.g. output changes only every 64 cycles)</a:t>
                </a:r>
              </a:p>
              <a:p>
                <a:pPr lvl="1"/>
                <a:r>
                  <a:rPr lang="en-US" dirty="0" smtClean="0"/>
                  <a:t>Confirm simple accumulation of either positive or negative constant input</a:t>
                </a:r>
              </a:p>
              <a:p>
                <a:r>
                  <a:rPr lang="en-US" dirty="0" smtClean="0"/>
                  <a:t>More robust accumulator test</a:t>
                </a:r>
              </a:p>
              <a:p>
                <a:pPr lvl="1"/>
                <a:r>
                  <a:rPr lang="en-US" dirty="0" smtClean="0"/>
                  <a:t>Determined input sequence generated by LFSR with MATLAB </a:t>
                </a:r>
              </a:p>
              <a:p>
                <a:pPr lvl="1"/>
                <a:r>
                  <a:rPr lang="en-US" dirty="0" smtClean="0"/>
                  <a:t>Determine result of signal analyzer after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×64</m:t>
                    </m:r>
                  </m:oMath>
                </a14:m>
                <a:r>
                  <a:rPr lang="en-US" dirty="0" smtClean="0"/>
                  <a:t>)-cycles for small n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ompare to schematic simulation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5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332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Candara</vt:lpstr>
      <vt:lpstr>Consolas</vt:lpstr>
      <vt:lpstr>Tech Computer 16x9</vt:lpstr>
      <vt:lpstr>EE476 Final Project Accumulator</vt:lpstr>
      <vt:lpstr>A Problem Statement</vt:lpstr>
      <vt:lpstr>Approach</vt:lpstr>
      <vt:lpstr>A Design Flow</vt:lpstr>
      <vt:lpstr> Adder Design</vt:lpstr>
      <vt:lpstr>A 22-bit adder</vt:lpstr>
      <vt:lpstr>A Ripple Counter</vt:lpstr>
      <vt:lpstr>Accumulator</vt:lpstr>
      <vt:lpstr>A Validation Method</vt:lpstr>
      <vt:lpstr>An Update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2014-12-03T19:18:24Z</dcterms:created>
  <dcterms:modified xsi:type="dcterms:W3CDTF">2014-12-03T23:46:40Z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